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7"/>
  </p:notesMasterIdLst>
  <p:sldIdLst>
    <p:sldId id="261" r:id="rId2"/>
    <p:sldId id="494" r:id="rId3"/>
    <p:sldId id="262" r:id="rId4"/>
    <p:sldId id="263" r:id="rId5"/>
    <p:sldId id="264" r:id="rId6"/>
    <p:sldId id="265" r:id="rId7"/>
    <p:sldId id="266" r:id="rId8"/>
    <p:sldId id="267" r:id="rId9"/>
    <p:sldId id="268" r:id="rId10"/>
    <p:sldId id="269" r:id="rId11"/>
    <p:sldId id="270" r:id="rId12"/>
    <p:sldId id="271" r:id="rId13"/>
    <p:sldId id="423" r:id="rId14"/>
    <p:sldId id="272"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422"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424" r:id="rId100"/>
    <p:sldId id="359" r:id="rId101"/>
    <p:sldId id="360" r:id="rId102"/>
    <p:sldId id="361" r:id="rId103"/>
    <p:sldId id="362" r:id="rId104"/>
    <p:sldId id="381"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2"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257" r:id="rId136"/>
    <p:sldId id="258" r:id="rId137"/>
    <p:sldId id="259" r:id="rId138"/>
    <p:sldId id="260" r:id="rId139"/>
    <p:sldId id="416" r:id="rId140"/>
    <p:sldId id="417" r:id="rId141"/>
    <p:sldId id="418" r:id="rId142"/>
    <p:sldId id="419" r:id="rId143"/>
    <p:sldId id="420" r:id="rId144"/>
    <p:sldId id="421" r:id="rId145"/>
    <p:sldId id="493" r:id="rId146"/>
    <p:sldId id="425" r:id="rId147"/>
    <p:sldId id="426" r:id="rId148"/>
    <p:sldId id="427" r:id="rId149"/>
    <p:sldId id="428" r:id="rId150"/>
    <p:sldId id="429" r:id="rId151"/>
    <p:sldId id="430" r:id="rId152"/>
    <p:sldId id="431" r:id="rId153"/>
    <p:sldId id="432" r:id="rId154"/>
    <p:sldId id="433" r:id="rId155"/>
    <p:sldId id="434" r:id="rId156"/>
    <p:sldId id="435" r:id="rId157"/>
    <p:sldId id="436" r:id="rId158"/>
    <p:sldId id="437" r:id="rId159"/>
    <p:sldId id="438" r:id="rId160"/>
    <p:sldId id="439" r:id="rId161"/>
    <p:sldId id="440" r:id="rId162"/>
    <p:sldId id="441" r:id="rId163"/>
    <p:sldId id="442" r:id="rId164"/>
    <p:sldId id="443" r:id="rId165"/>
    <p:sldId id="444" r:id="rId166"/>
    <p:sldId id="445" r:id="rId167"/>
    <p:sldId id="446" r:id="rId168"/>
    <p:sldId id="447" r:id="rId169"/>
    <p:sldId id="448" r:id="rId170"/>
    <p:sldId id="449" r:id="rId171"/>
    <p:sldId id="450" r:id="rId172"/>
    <p:sldId id="451" r:id="rId173"/>
    <p:sldId id="452" r:id="rId174"/>
    <p:sldId id="453" r:id="rId175"/>
    <p:sldId id="454" r:id="rId176"/>
    <p:sldId id="455" r:id="rId177"/>
    <p:sldId id="456" r:id="rId178"/>
    <p:sldId id="457" r:id="rId179"/>
    <p:sldId id="458" r:id="rId180"/>
    <p:sldId id="459" r:id="rId181"/>
    <p:sldId id="460" r:id="rId182"/>
    <p:sldId id="461" r:id="rId183"/>
    <p:sldId id="462" r:id="rId184"/>
    <p:sldId id="463" r:id="rId185"/>
    <p:sldId id="464" r:id="rId186"/>
    <p:sldId id="465" r:id="rId187"/>
    <p:sldId id="466" r:id="rId188"/>
    <p:sldId id="467" r:id="rId189"/>
    <p:sldId id="468" r:id="rId190"/>
    <p:sldId id="469" r:id="rId191"/>
    <p:sldId id="470" r:id="rId192"/>
    <p:sldId id="471" r:id="rId193"/>
    <p:sldId id="472" r:id="rId194"/>
    <p:sldId id="473" r:id="rId195"/>
    <p:sldId id="474" r:id="rId196"/>
    <p:sldId id="475" r:id="rId197"/>
    <p:sldId id="476" r:id="rId198"/>
    <p:sldId id="316" r:id="rId199"/>
    <p:sldId id="477" r:id="rId200"/>
    <p:sldId id="478" r:id="rId201"/>
    <p:sldId id="479" r:id="rId202"/>
    <p:sldId id="480" r:id="rId203"/>
    <p:sldId id="481" r:id="rId204"/>
    <p:sldId id="482" r:id="rId205"/>
    <p:sldId id="483" r:id="rId206"/>
    <p:sldId id="484" r:id="rId207"/>
    <p:sldId id="485" r:id="rId208"/>
    <p:sldId id="486" r:id="rId209"/>
    <p:sldId id="487" r:id="rId210"/>
    <p:sldId id="488" r:id="rId211"/>
    <p:sldId id="489" r:id="rId212"/>
    <p:sldId id="490" r:id="rId213"/>
    <p:sldId id="491" r:id="rId214"/>
    <p:sldId id="492" r:id="rId215"/>
    <p:sldId id="1219" r:id="rId2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94660"/>
  </p:normalViewPr>
  <p:slideViewPr>
    <p:cSldViewPr snapToGrid="0">
      <p:cViewPr varScale="1">
        <p:scale>
          <a:sx n="60" d="100"/>
          <a:sy n="60" d="100"/>
        </p:scale>
        <p:origin x="9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notesMaster" Target="notesMasters/notesMaster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02D898-84CC-4C00-9581-6D3FED5DDC12}" type="datetimeFigureOut">
              <a:rPr lang="en-US" smtClean="0"/>
              <a:t>12/16/2025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D4772C-EF5B-4C4D-8526-42CAAD6D8BBB}" type="slidenum">
              <a:rPr lang="en-US" smtClean="0"/>
              <a:t>‹#›</a:t>
            </a:fld>
            <a:endParaRPr lang="en-US"/>
          </a:p>
        </p:txBody>
      </p:sp>
    </p:spTree>
    <p:extLst>
      <p:ext uri="{BB962C8B-B14F-4D97-AF65-F5344CB8AC3E}">
        <p14:creationId xmlns:p14="http://schemas.microsoft.com/office/powerpoint/2010/main" val="812403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grpSp>
        <p:nvGrpSpPr>
          <p:cNvPr id="5" name="Group 15"/>
          <p:cNvGrpSpPr>
            <a:grpSpLocks/>
          </p:cNvGrpSpPr>
          <p:nvPr/>
        </p:nvGrpSpPr>
        <p:grpSpPr bwMode="auto">
          <a:xfrm>
            <a:off x="-4233" y="4953000"/>
            <a:ext cx="12196233"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sz="1800"/>
            </a:p>
          </p:txBody>
        </p:sp>
        <p:sp>
          <p:nvSpPr>
            <p:cNvPr id="7" name="Freeform 18"/>
            <p:cNvSpPr>
              <a:spLocks/>
            </p:cNvSpPr>
            <p:nvPr/>
          </p:nvSpPr>
          <p:spPr bwMode="auto">
            <a:xfrm>
              <a:off x="35443" y="5135526"/>
              <a:ext cx="910855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sz="180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914400" y="1752604"/>
            <a:ext cx="10363200" cy="1829761"/>
          </a:xfrm>
        </p:spPr>
        <p:txBody>
          <a:bodyPr anchor="b"/>
          <a:lstStyle>
            <a:lvl1pPr algn="r">
              <a:defRPr sz="36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48006" indent="0" algn="r">
              <a:buNone/>
              <a:defRPr>
                <a:solidFill>
                  <a:schemeClr val="tx2"/>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fld id="{EAB92940-76DE-4596-8F97-09ACBE26ACF8}" type="datetime1">
              <a:rPr lang="en-IN" smtClean="0"/>
              <a:t>16-12-2025</a:t>
            </a:fld>
            <a:endParaRPr lang="en-IN"/>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IN"/>
              <a:t>H.C. Khincha &amp; Co</a:t>
            </a: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311641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fld id="{4F688548-FA12-4938-8FB5-A8583F8EFFED}" type="datetime1">
              <a:rPr lang="en-IN" smtClean="0"/>
              <a:t>16-12-2025</a:t>
            </a:fld>
            <a:endParaRPr lang="en-IN"/>
          </a:p>
        </p:txBody>
      </p:sp>
      <p:sp>
        <p:nvSpPr>
          <p:cNvPr id="5" name="Footer Placeholder 21"/>
          <p:cNvSpPr>
            <a:spLocks noGrp="1"/>
          </p:cNvSpPr>
          <p:nvPr>
            <p:ph type="ftr" sz="quarter" idx="11"/>
          </p:nvPr>
        </p:nvSpPr>
        <p:spPr/>
        <p:txBody>
          <a:bodyPr/>
          <a:lstStyle>
            <a:lvl1pPr>
              <a:defRPr/>
            </a:lvl1pPr>
          </a:lstStyle>
          <a:p>
            <a:r>
              <a:rPr lang="en-IN"/>
              <a:t>H.C. Khincha &amp; Co</a:t>
            </a:r>
          </a:p>
        </p:txBody>
      </p:sp>
      <p:sp>
        <p:nvSpPr>
          <p:cNvPr id="6" name="Slide Number Placeholder 17"/>
          <p:cNvSpPr>
            <a:spLocks noGrp="1"/>
          </p:cNvSpPr>
          <p:nvPr>
            <p:ph type="sldNum" sz="quarter" idx="12"/>
          </p:nvPr>
        </p:nvSpPr>
        <p:spPr/>
        <p:txBody>
          <a:bodyPr/>
          <a:lstStyle>
            <a:lvl1pPr>
              <a:defRPr/>
            </a:lvl1pPr>
          </a:lstStyle>
          <a:p>
            <a:fld id="{7CB01DFD-7C49-4978-8AB7-B3E3A005CF91}" type="slidenum">
              <a:rPr lang="en-IN" smtClean="0"/>
              <a:t>‹#›</a:t>
            </a:fld>
            <a:endParaRPr lang="en-IN"/>
          </a:p>
        </p:txBody>
      </p:sp>
    </p:spTree>
    <p:extLst>
      <p:ext uri="{BB962C8B-B14F-4D97-AF65-F5344CB8AC3E}">
        <p14:creationId xmlns:p14="http://schemas.microsoft.com/office/powerpoint/2010/main" val="1528407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4849284" y="3005138"/>
            <a:ext cx="243416"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5" name="Chevron 4"/>
          <p:cNvSpPr/>
          <p:nvPr/>
        </p:nvSpPr>
        <p:spPr>
          <a:xfrm>
            <a:off x="4599518" y="3005138"/>
            <a:ext cx="24553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2" name="Title 1"/>
          <p:cNvSpPr>
            <a:spLocks noGrp="1"/>
          </p:cNvSpPr>
          <p:nvPr>
            <p:ph type="title"/>
          </p:nvPr>
        </p:nvSpPr>
        <p:spPr>
          <a:xfrm>
            <a:off x="963168" y="1059712"/>
            <a:ext cx="10363200" cy="1828800"/>
          </a:xfrm>
        </p:spPr>
        <p:txBody>
          <a:bodyPr anchor="b"/>
          <a:lstStyle>
            <a:lvl1pPr algn="r">
              <a:buNone/>
              <a:defRPr sz="36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5230284" y="2931712"/>
            <a:ext cx="6096000" cy="1454888"/>
          </a:xfrm>
        </p:spPr>
        <p:txBody>
          <a:bodyPr/>
          <a:lstStyle>
            <a:lvl1pPr marL="0" indent="0" algn="l">
              <a:buNone/>
              <a:defRPr sz="1725">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fld id="{4BD96ED6-B9B8-4829-80B4-928E512AE633}" type="datetime1">
              <a:rPr lang="en-IN" smtClean="0"/>
              <a:t>16-12-2025</a:t>
            </a:fld>
            <a:endParaRPr lang="en-IN"/>
          </a:p>
        </p:txBody>
      </p:sp>
      <p:sp>
        <p:nvSpPr>
          <p:cNvPr id="7" name="Footer Placeholder 4"/>
          <p:cNvSpPr>
            <a:spLocks noGrp="1"/>
          </p:cNvSpPr>
          <p:nvPr>
            <p:ph type="ftr" sz="quarter" idx="11"/>
          </p:nvPr>
        </p:nvSpPr>
        <p:spPr/>
        <p:txBody>
          <a:bodyPr/>
          <a:lstStyle>
            <a:lvl1pPr>
              <a:defRPr/>
            </a:lvl1pPr>
            <a:extLst/>
          </a:lstStyle>
          <a:p>
            <a:r>
              <a:rPr lang="en-IN"/>
              <a:t>H.C. Khincha &amp; Co</a:t>
            </a:r>
          </a:p>
        </p:txBody>
      </p:sp>
      <p:sp>
        <p:nvSpPr>
          <p:cNvPr id="8" name="Slide Number Placeholder 5"/>
          <p:cNvSpPr>
            <a:spLocks noGrp="1"/>
          </p:cNvSpPr>
          <p:nvPr>
            <p:ph type="sldNum" sz="quarter" idx="12"/>
          </p:nvPr>
        </p:nvSpPr>
        <p:spPr/>
        <p:txBody>
          <a:bodyPr/>
          <a:lstStyle>
            <a:lvl1pPr>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212927381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31"/>
            <a:ext cx="5384800" cy="4525963"/>
          </a:xfrm>
        </p:spPr>
        <p:txBody>
          <a:bodyPr/>
          <a:lstStyle>
            <a:lvl1pPr>
              <a:defRPr sz="2100"/>
            </a:lvl1pPr>
            <a:lvl2pPr>
              <a:defRPr sz="1800"/>
            </a:lvl2pPr>
            <a:lvl3pPr>
              <a:defRPr sz="1500"/>
            </a:lvl3pPr>
            <a:lvl4pPr>
              <a:defRPr sz="1350"/>
            </a:lvl4pPr>
            <a:lvl5pPr>
              <a:defRPr sz="135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81331"/>
            <a:ext cx="5384800" cy="4525963"/>
          </a:xfrm>
        </p:spPr>
        <p:txBody>
          <a:bodyPr/>
          <a:lstStyle>
            <a:lvl1pPr>
              <a:defRPr sz="2100"/>
            </a:lvl1pPr>
            <a:lvl2pPr>
              <a:defRPr sz="1800"/>
            </a:lvl2pPr>
            <a:lvl3pPr>
              <a:defRPr sz="1500"/>
            </a:lvl3pPr>
            <a:lvl4pPr>
              <a:defRPr sz="1350"/>
            </a:lvl4pPr>
            <a:lvl5pPr>
              <a:defRPr sz="135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a:defRPr/>
            </a:lvl1pPr>
            <a:extLst/>
          </a:lstStyle>
          <a:p>
            <a:fld id="{8950E999-CAF2-46DD-ACA6-5848B6C6FB69}" type="datetime1">
              <a:rPr lang="en-IN" smtClean="0"/>
              <a:t>16-12-2025</a:t>
            </a:fld>
            <a:endParaRPr lang="en-IN"/>
          </a:p>
        </p:txBody>
      </p:sp>
      <p:sp>
        <p:nvSpPr>
          <p:cNvPr id="6" name="Footer Placeholder 5"/>
          <p:cNvSpPr>
            <a:spLocks noGrp="1"/>
          </p:cNvSpPr>
          <p:nvPr>
            <p:ph type="ftr" sz="quarter" idx="11"/>
          </p:nvPr>
        </p:nvSpPr>
        <p:spPr/>
        <p:txBody>
          <a:bodyPr/>
          <a:lstStyle>
            <a:lvl1pPr>
              <a:defRPr/>
            </a:lvl1pPr>
            <a:extLst/>
          </a:lstStyle>
          <a:p>
            <a:r>
              <a:rPr lang="en-IN"/>
              <a:t>H.C. Khincha &amp; Co</a:t>
            </a:r>
          </a:p>
        </p:txBody>
      </p:sp>
      <p:sp>
        <p:nvSpPr>
          <p:cNvPr id="7" name="Slide Number Placeholder 6"/>
          <p:cNvSpPr>
            <a:spLocks noGrp="1"/>
          </p:cNvSpPr>
          <p:nvPr>
            <p:ph type="sldNum" sz="quarter" idx="12"/>
          </p:nvPr>
        </p:nvSpPr>
        <p:spPr/>
        <p:txBody>
          <a:bodyPr/>
          <a:lstStyle>
            <a:lvl1pPr>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183319504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1800" b="0">
                <a:solidFill>
                  <a:schemeClr val="bg1"/>
                </a:solidFill>
              </a:defRPr>
            </a:lvl1pPr>
            <a:lvl2pPr>
              <a:buNone/>
              <a:defRPr sz="1500" b="1"/>
            </a:lvl2pPr>
            <a:lvl3pPr>
              <a:buNone/>
              <a:defRPr sz="1350" b="1"/>
            </a:lvl3pPr>
            <a:lvl4pPr>
              <a:buNone/>
              <a:defRPr sz="1200" b="1"/>
            </a:lvl4pPr>
            <a:lvl5pPr>
              <a:buNone/>
              <a:defRPr sz="1200" b="1"/>
            </a:lvl5pPr>
            <a:extLst/>
          </a:lstStyle>
          <a:p>
            <a:pPr lvl="0"/>
            <a:r>
              <a:rPr lang="en-US"/>
              <a:t>Click to edit Master text styles</a:t>
            </a:r>
          </a:p>
        </p:txBody>
      </p:sp>
      <p:sp>
        <p:nvSpPr>
          <p:cNvPr id="4" name="Text Placeholder 3"/>
          <p:cNvSpPr>
            <a:spLocks noGrp="1"/>
          </p:cNvSpPr>
          <p:nvPr>
            <p:ph type="body" sz="half" idx="3"/>
          </p:nvPr>
        </p:nvSpPr>
        <p:spPr>
          <a:xfrm>
            <a:off x="6193370" y="5410200"/>
            <a:ext cx="5389033" cy="762000"/>
          </a:xfrm>
          <a:solidFill>
            <a:schemeClr val="accent1"/>
          </a:solidFill>
          <a:ln w="9652">
            <a:solidFill>
              <a:schemeClr val="accent1"/>
            </a:solidFill>
            <a:miter lim="800000"/>
          </a:ln>
        </p:spPr>
        <p:txBody>
          <a:bodyPr lIns="182880" anchor="ctr"/>
          <a:lstStyle>
            <a:lvl1pPr marL="0" indent="0">
              <a:buNone/>
              <a:defRPr sz="1800" b="0">
                <a:solidFill>
                  <a:schemeClr val="bg1"/>
                </a:solidFill>
              </a:defRPr>
            </a:lvl1pPr>
            <a:lvl2pPr>
              <a:buNone/>
              <a:defRPr sz="1500" b="1"/>
            </a:lvl2pPr>
            <a:lvl3pPr>
              <a:buNone/>
              <a:defRPr sz="1350" b="1"/>
            </a:lvl3pPr>
            <a:lvl4pPr>
              <a:buNone/>
              <a:defRPr sz="1200" b="1"/>
            </a:lvl4pPr>
            <a:lvl5pPr>
              <a:buNone/>
              <a:defRPr sz="1200" b="1"/>
            </a:lvl5pPr>
            <a:extLst/>
          </a:lstStyle>
          <a:p>
            <a:pPr lvl="0"/>
            <a:r>
              <a:rPr lang="en-US"/>
              <a:t>Click to edit Master text styles</a:t>
            </a:r>
          </a:p>
        </p:txBody>
      </p:sp>
      <p:sp>
        <p:nvSpPr>
          <p:cNvPr id="5" name="Content Placeholder 4"/>
          <p:cNvSpPr>
            <a:spLocks noGrp="1"/>
          </p:cNvSpPr>
          <p:nvPr>
            <p:ph sz="quarter" idx="2"/>
          </p:nvPr>
        </p:nvSpPr>
        <p:spPr>
          <a:xfrm>
            <a:off x="609600" y="1444297"/>
            <a:ext cx="5386917" cy="3941763"/>
          </a:xfrm>
          <a:ln>
            <a:noFill/>
            <a:prstDash val="sysDash"/>
            <a:miter lim="800000"/>
          </a:ln>
        </p:spPr>
        <p:txBody>
          <a:bodyPr/>
          <a:lstStyle>
            <a:lvl1pPr>
              <a:defRPr sz="1800"/>
            </a:lvl1pPr>
            <a:lvl2pPr>
              <a:defRPr sz="1500"/>
            </a:lvl2pPr>
            <a:lvl3pPr>
              <a:defRPr sz="1350"/>
            </a:lvl3pPr>
            <a:lvl4pPr>
              <a:defRPr sz="1200"/>
            </a:lvl4pPr>
            <a:lvl5pPr>
              <a:defRPr sz="12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9" y="1444297"/>
            <a:ext cx="5389033" cy="3941763"/>
          </a:xfrm>
          <a:ln>
            <a:noFill/>
            <a:prstDash val="sysDash"/>
            <a:miter lim="800000"/>
          </a:ln>
        </p:spPr>
        <p:txBody>
          <a:bodyPr/>
          <a:lstStyle>
            <a:lvl1pPr>
              <a:spcBef>
                <a:spcPts val="0"/>
              </a:spcBef>
              <a:defRPr sz="1800"/>
            </a:lvl1pPr>
            <a:lvl2pPr>
              <a:defRPr sz="1500"/>
            </a:lvl2pPr>
            <a:lvl3pPr>
              <a:defRPr sz="1350"/>
            </a:lvl3pPr>
            <a:lvl4pPr>
              <a:defRPr sz="1200"/>
            </a:lvl4pPr>
            <a:lvl5pPr>
              <a:defRPr sz="12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fld id="{10ACED03-97E0-4076-B242-D3742EBF07AF}" type="datetime1">
              <a:rPr lang="en-IN" smtClean="0"/>
              <a:t>16-12-2025</a:t>
            </a:fld>
            <a:endParaRPr lang="en-IN"/>
          </a:p>
        </p:txBody>
      </p:sp>
      <p:sp>
        <p:nvSpPr>
          <p:cNvPr id="8" name="Footer Placeholder 7"/>
          <p:cNvSpPr>
            <a:spLocks noGrp="1"/>
          </p:cNvSpPr>
          <p:nvPr>
            <p:ph type="ftr" sz="quarter" idx="11"/>
          </p:nvPr>
        </p:nvSpPr>
        <p:spPr/>
        <p:txBody>
          <a:bodyPr/>
          <a:lstStyle>
            <a:lvl1pPr>
              <a:defRPr/>
            </a:lvl1pPr>
            <a:extLst/>
          </a:lstStyle>
          <a:p>
            <a:r>
              <a:rPr lang="en-IN"/>
              <a:t>H.C. Khincha &amp; Co</a:t>
            </a:r>
          </a:p>
        </p:txBody>
      </p:sp>
      <p:sp>
        <p:nvSpPr>
          <p:cNvPr id="9" name="Slide Number Placeholder 8"/>
          <p:cNvSpPr>
            <a:spLocks noGrp="1"/>
          </p:cNvSpPr>
          <p:nvPr>
            <p:ph type="sldNum" sz="quarter" idx="12"/>
          </p:nvPr>
        </p:nvSpPr>
        <p:spPr/>
        <p:txBody>
          <a:bodyPr/>
          <a:lstStyle>
            <a:lvl1pPr>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402930064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a:defRPr/>
            </a:lvl1pPr>
            <a:extLst/>
          </a:lstStyle>
          <a:p>
            <a:fld id="{4E81086E-0889-478B-AE7F-F00B07D614EC}" type="datetime1">
              <a:rPr lang="en-IN" smtClean="0"/>
              <a:t>16-12-2025</a:t>
            </a:fld>
            <a:endParaRPr lang="en-IN"/>
          </a:p>
        </p:txBody>
      </p:sp>
      <p:sp>
        <p:nvSpPr>
          <p:cNvPr id="4" name="Footer Placeholder 3"/>
          <p:cNvSpPr>
            <a:spLocks noGrp="1"/>
          </p:cNvSpPr>
          <p:nvPr>
            <p:ph type="ftr" sz="quarter" idx="11"/>
          </p:nvPr>
        </p:nvSpPr>
        <p:spPr/>
        <p:txBody>
          <a:bodyPr/>
          <a:lstStyle>
            <a:lvl1pPr>
              <a:defRPr/>
            </a:lvl1pPr>
            <a:extLst/>
          </a:lstStyle>
          <a:p>
            <a:r>
              <a:rPr lang="en-IN"/>
              <a:t>H.C. Khincha &amp; Co</a:t>
            </a:r>
          </a:p>
        </p:txBody>
      </p:sp>
      <p:sp>
        <p:nvSpPr>
          <p:cNvPr id="5" name="Slide Number Placeholder 4"/>
          <p:cNvSpPr>
            <a:spLocks noGrp="1"/>
          </p:cNvSpPr>
          <p:nvPr>
            <p:ph type="sldNum" sz="quarter" idx="12"/>
          </p:nvPr>
        </p:nvSpPr>
        <p:spPr/>
        <p:txBody>
          <a:bodyPr/>
          <a:lstStyle>
            <a:lvl1pPr>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334318588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fld id="{39F2DC3D-DFCF-44DB-8808-D8D86A0F9A77}" type="datetime1">
              <a:rPr lang="en-IN" smtClean="0"/>
              <a:t>16-12-2025</a:t>
            </a:fld>
            <a:endParaRPr lang="en-IN"/>
          </a:p>
        </p:txBody>
      </p:sp>
      <p:sp>
        <p:nvSpPr>
          <p:cNvPr id="3" name="Footer Placeholder 21"/>
          <p:cNvSpPr>
            <a:spLocks noGrp="1"/>
          </p:cNvSpPr>
          <p:nvPr>
            <p:ph type="ftr" sz="quarter" idx="11"/>
          </p:nvPr>
        </p:nvSpPr>
        <p:spPr/>
        <p:txBody>
          <a:bodyPr/>
          <a:lstStyle>
            <a:lvl1pPr>
              <a:defRPr/>
            </a:lvl1pPr>
          </a:lstStyle>
          <a:p>
            <a:r>
              <a:rPr lang="en-IN"/>
              <a:t>H.C. Khincha &amp; Co</a:t>
            </a:r>
          </a:p>
        </p:txBody>
      </p:sp>
      <p:sp>
        <p:nvSpPr>
          <p:cNvPr id="4" name="Slide Number Placeholder 17"/>
          <p:cNvSpPr>
            <a:spLocks noGrp="1"/>
          </p:cNvSpPr>
          <p:nvPr>
            <p:ph type="sldNum" sz="quarter" idx="12"/>
          </p:nvPr>
        </p:nvSpPr>
        <p:spPr/>
        <p:txBody>
          <a:bodyPr/>
          <a:lstStyle>
            <a:lvl1pPr>
              <a:defRPr/>
            </a:lvl1pPr>
          </a:lstStyle>
          <a:p>
            <a:fld id="{7CB01DFD-7C49-4978-8AB7-B3E3A005CF91}" type="slidenum">
              <a:rPr lang="en-IN" smtClean="0"/>
              <a:t>‹#›</a:t>
            </a:fld>
            <a:endParaRPr lang="en-IN"/>
          </a:p>
        </p:txBody>
      </p:sp>
    </p:spTree>
    <p:extLst>
      <p:ext uri="{BB962C8B-B14F-4D97-AF65-F5344CB8AC3E}">
        <p14:creationId xmlns:p14="http://schemas.microsoft.com/office/powerpoint/2010/main" val="4231741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anchor="t">
            <a:noAutofit/>
            <a:sp3d prstMaterial="softEdge">
              <a:bevelT w="0" h="0"/>
            </a:sp3d>
          </a:bodyPr>
          <a:lstStyle>
            <a:lvl1pPr algn="r">
              <a:buNone/>
              <a:defRPr sz="1875"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200"/>
            </a:lvl1pPr>
            <a:lvl2pPr>
              <a:buNone/>
              <a:defRPr sz="900"/>
            </a:lvl2pPr>
            <a:lvl3pPr>
              <a:buNone/>
              <a:defRPr sz="750"/>
            </a:lvl3pPr>
            <a:lvl4pPr>
              <a:buNone/>
              <a:defRPr sz="675"/>
            </a:lvl4pPr>
            <a:lvl5pPr>
              <a:buNone/>
              <a:defRPr sz="675"/>
            </a:lvl5pPr>
            <a:extLst/>
          </a:lstStyle>
          <a:p>
            <a:pPr lvl="0"/>
            <a:r>
              <a:rPr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2400"/>
            </a:lvl1pPr>
            <a:lvl2pPr>
              <a:defRPr sz="2100"/>
            </a:lvl2pPr>
            <a:lvl3pPr>
              <a:defRPr sz="1800"/>
            </a:lvl3pPr>
            <a:lvl4pPr>
              <a:defRPr sz="1500"/>
            </a:lvl4pPr>
            <a:lvl5pPr>
              <a:defRPr sz="15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fld id="{33FE5090-1C1D-4C55-91EE-438299B9A638}" type="datetime1">
              <a:rPr lang="en-IN" smtClean="0"/>
              <a:t>16-12-2025</a:t>
            </a:fld>
            <a:endParaRPr lang="en-IN"/>
          </a:p>
        </p:txBody>
      </p:sp>
      <p:sp>
        <p:nvSpPr>
          <p:cNvPr id="6" name="Footer Placeholder 5"/>
          <p:cNvSpPr>
            <a:spLocks noGrp="1"/>
          </p:cNvSpPr>
          <p:nvPr>
            <p:ph type="ftr" sz="quarter" idx="11"/>
          </p:nvPr>
        </p:nvSpPr>
        <p:spPr/>
        <p:txBody>
          <a:bodyPr/>
          <a:lstStyle>
            <a:lvl1pPr>
              <a:defRPr/>
            </a:lvl1pPr>
            <a:extLst/>
          </a:lstStyle>
          <a:p>
            <a:r>
              <a:rPr lang="en-IN"/>
              <a:t>H.C. Khincha &amp; Co</a:t>
            </a:r>
          </a:p>
        </p:txBody>
      </p:sp>
      <p:sp>
        <p:nvSpPr>
          <p:cNvPr id="7" name="Slide Number Placeholder 6"/>
          <p:cNvSpPr>
            <a:spLocks noGrp="1"/>
          </p:cNvSpPr>
          <p:nvPr>
            <p:ph type="sldNum" sz="quarter" idx="12"/>
          </p:nvPr>
        </p:nvSpPr>
        <p:spPr/>
        <p:txBody>
          <a:bodyPr/>
          <a:lstStyle>
            <a:lvl1pPr>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173263453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lIns="68580" tIns="34290" rIns="68580" bIns="34290"/>
          <a:lstStyle/>
          <a:p>
            <a:pPr>
              <a:defRPr/>
            </a:pPr>
            <a:endParaRPr lang="en-US" sz="1800"/>
          </a:p>
        </p:txBody>
      </p:sp>
      <p:sp>
        <p:nvSpPr>
          <p:cNvPr id="6" name="Freeform 15"/>
          <p:cNvSpPr>
            <a:spLocks/>
          </p:cNvSpPr>
          <p:nvPr/>
        </p:nvSpPr>
        <p:spPr bwMode="auto">
          <a:xfrm>
            <a:off x="-71966" y="5784850"/>
            <a:ext cx="506941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lIns="68580" tIns="34290" rIns="68580" bIns="34290"/>
          <a:lstStyle/>
          <a:p>
            <a:endParaRPr lang="en-IN" sz="1800"/>
          </a:p>
        </p:txBody>
      </p:sp>
      <p:sp>
        <p:nvSpPr>
          <p:cNvPr id="7" name="Right Triangle 6"/>
          <p:cNvSpPr>
            <a:spLocks/>
          </p:cNvSpPr>
          <p:nvPr/>
        </p:nvSpPr>
        <p:spPr bwMode="auto">
          <a:xfrm>
            <a:off x="-8056" y="5791253"/>
            <a:ext cx="4536419"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lIns="68580" tIns="34290" rIns="68580" bIns="34290" anchor="ctr"/>
          <a:lstStyle/>
          <a:p>
            <a:pPr algn="ctr" eaLnBrk="1" hangingPunct="1">
              <a:defRPr/>
            </a:pPr>
            <a:endParaRPr lang="en-US" sz="1800"/>
          </a:p>
        </p:txBody>
      </p:sp>
      <p:cxnSp>
        <p:nvCxnSpPr>
          <p:cNvPr id="8" name="Straight Connector 7"/>
          <p:cNvCxnSpPr/>
          <p:nvPr/>
        </p:nvCxnSpPr>
        <p:spPr>
          <a:xfrm>
            <a:off x="-12316" y="5787741"/>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11552768"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10" name="Chevron 9"/>
          <p:cNvSpPr/>
          <p:nvPr/>
        </p:nvSpPr>
        <p:spPr>
          <a:xfrm>
            <a:off x="11303001"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4" name="Text Placeholder 3"/>
          <p:cNvSpPr>
            <a:spLocks noGrp="1"/>
          </p:cNvSpPr>
          <p:nvPr>
            <p:ph type="body" sz="half" idx="2"/>
          </p:nvPr>
        </p:nvSpPr>
        <p:spPr>
          <a:xfrm>
            <a:off x="1521643" y="5443402"/>
            <a:ext cx="9550400" cy="648232"/>
          </a:xfrm>
          <a:noFill/>
        </p:spPr>
        <p:txBody>
          <a:bodyPr tIns="0"/>
          <a:lstStyle>
            <a:lvl1pPr marL="0" marR="13716" indent="0" algn="r">
              <a:buNone/>
              <a:defRPr sz="1050"/>
            </a:lvl1pPr>
            <a:lvl2pPr>
              <a:defRPr sz="900"/>
            </a:lvl2pPr>
            <a:lvl3pPr>
              <a:defRPr sz="750"/>
            </a:lvl3pPr>
            <a:lvl4pPr>
              <a:defRPr sz="675"/>
            </a:lvl4pPr>
            <a:lvl5pPr>
              <a:defRPr sz="675"/>
            </a:lvl5pPr>
            <a:extLst/>
          </a:lstStyle>
          <a:p>
            <a:pPr lvl="0"/>
            <a:r>
              <a:rPr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2400"/>
            </a:lvl1pPr>
            <a:extLst/>
          </a:lstStyle>
          <a:p>
            <a:pPr lvl="0"/>
            <a:r>
              <a:rPr lang="en-US" noProof="0"/>
              <a:t>Click icon to add picture</a:t>
            </a:r>
            <a:endParaRPr lang="en-US" noProof="0" dirty="0"/>
          </a:p>
        </p:txBody>
      </p:sp>
      <p:sp>
        <p:nvSpPr>
          <p:cNvPr id="2" name="Title 1"/>
          <p:cNvSpPr>
            <a:spLocks noGrp="1"/>
          </p:cNvSpPr>
          <p:nvPr>
            <p:ph type="title"/>
          </p:nvPr>
        </p:nvSpPr>
        <p:spPr>
          <a:xfrm>
            <a:off x="304801" y="4865122"/>
            <a:ext cx="10767243" cy="562672"/>
          </a:xfrm>
          <a:noFill/>
        </p:spPr>
        <p:txBody>
          <a:bodyPr anchor="t">
            <a:sp3d prstMaterial="softEdge"/>
          </a:bodyPr>
          <a:lstStyle>
            <a:lvl1pPr marR="0" algn="r">
              <a:buNone/>
              <a:defRPr sz="225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p:cNvSpPr>
            <a:spLocks noGrp="1"/>
          </p:cNvSpPr>
          <p:nvPr>
            <p:ph type="dt" sz="half" idx="10"/>
          </p:nvPr>
        </p:nvSpPr>
        <p:spPr/>
        <p:txBody>
          <a:bodyPr/>
          <a:lstStyle>
            <a:lvl1pPr>
              <a:defRPr>
                <a:solidFill>
                  <a:schemeClr val="tx1"/>
                </a:solidFill>
              </a:defRPr>
            </a:lvl1pPr>
            <a:extLst/>
          </a:lstStyle>
          <a:p>
            <a:fld id="{6E8A9785-A2F0-4F01-B2EB-5108B68733FB}" type="datetime1">
              <a:rPr lang="en-IN" smtClean="0"/>
              <a:t>16-12-2025</a:t>
            </a:fld>
            <a:endParaRPr lang="en-IN"/>
          </a:p>
        </p:txBody>
      </p:sp>
      <p:sp>
        <p:nvSpPr>
          <p:cNvPr id="12" name="Footer Placeholder 5"/>
          <p:cNvSpPr>
            <a:spLocks noGrp="1"/>
          </p:cNvSpPr>
          <p:nvPr>
            <p:ph type="ftr" sz="quarter" idx="11"/>
          </p:nvPr>
        </p:nvSpPr>
        <p:spPr/>
        <p:txBody>
          <a:bodyPr/>
          <a:lstStyle>
            <a:lvl1pPr>
              <a:defRPr>
                <a:solidFill>
                  <a:schemeClr val="tx1"/>
                </a:solidFill>
              </a:defRPr>
            </a:lvl1pPr>
            <a:extLst/>
          </a:lstStyle>
          <a:p>
            <a:r>
              <a:rPr lang="en-IN"/>
              <a:t>H.C. Khincha &amp; Co</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84669502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481332"/>
            <a:ext cx="109728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fld id="{14DCF4BD-2B54-466E-8BD7-74FFD5A43C33}" type="datetime1">
              <a:rPr lang="en-IN" smtClean="0"/>
              <a:t>16-12-2025</a:t>
            </a:fld>
            <a:endParaRPr lang="en-IN"/>
          </a:p>
        </p:txBody>
      </p:sp>
      <p:sp>
        <p:nvSpPr>
          <p:cNvPr id="5" name="Footer Placeholder 21"/>
          <p:cNvSpPr>
            <a:spLocks noGrp="1"/>
          </p:cNvSpPr>
          <p:nvPr>
            <p:ph type="ftr" sz="quarter" idx="11"/>
          </p:nvPr>
        </p:nvSpPr>
        <p:spPr/>
        <p:txBody>
          <a:bodyPr/>
          <a:lstStyle>
            <a:lvl1pPr>
              <a:defRPr/>
            </a:lvl1pPr>
          </a:lstStyle>
          <a:p>
            <a:r>
              <a:rPr lang="en-IN"/>
              <a:t>H.C. Khincha &amp; Co</a:t>
            </a:r>
          </a:p>
        </p:txBody>
      </p:sp>
      <p:sp>
        <p:nvSpPr>
          <p:cNvPr id="6" name="Slide Number Placeholder 17"/>
          <p:cNvSpPr>
            <a:spLocks noGrp="1"/>
          </p:cNvSpPr>
          <p:nvPr>
            <p:ph type="sldNum" sz="quarter" idx="12"/>
          </p:nvPr>
        </p:nvSpPr>
        <p:spPr/>
        <p:txBody>
          <a:bodyPr/>
          <a:lstStyle>
            <a:lvl1pPr>
              <a:defRPr/>
            </a:lvl1pPr>
          </a:lstStyle>
          <a:p>
            <a:fld id="{7CB01DFD-7C49-4978-8AB7-B3E3A005CF91}" type="slidenum">
              <a:rPr lang="en-IN" smtClean="0"/>
              <a:t>‹#›</a:t>
            </a:fld>
            <a:endParaRPr lang="en-IN"/>
          </a:p>
        </p:txBody>
      </p:sp>
    </p:spTree>
    <p:extLst>
      <p:ext uri="{BB962C8B-B14F-4D97-AF65-F5344CB8AC3E}">
        <p14:creationId xmlns:p14="http://schemas.microsoft.com/office/powerpoint/2010/main" val="3102815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3"/>
            <a:ext cx="236996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fld id="{5F154C38-38C2-4924-85D7-C3208D2828AD}" type="datetime1">
              <a:rPr lang="en-IN" smtClean="0"/>
              <a:t>16-12-2025</a:t>
            </a:fld>
            <a:endParaRPr lang="en-IN"/>
          </a:p>
        </p:txBody>
      </p:sp>
      <p:sp>
        <p:nvSpPr>
          <p:cNvPr id="5" name="Footer Placeholder 21"/>
          <p:cNvSpPr>
            <a:spLocks noGrp="1"/>
          </p:cNvSpPr>
          <p:nvPr>
            <p:ph type="ftr" sz="quarter" idx="11"/>
          </p:nvPr>
        </p:nvSpPr>
        <p:spPr/>
        <p:txBody>
          <a:bodyPr/>
          <a:lstStyle>
            <a:lvl1pPr>
              <a:defRPr/>
            </a:lvl1pPr>
          </a:lstStyle>
          <a:p>
            <a:r>
              <a:rPr lang="en-IN"/>
              <a:t>H.C. Khincha &amp; Co</a:t>
            </a:r>
          </a:p>
        </p:txBody>
      </p:sp>
      <p:sp>
        <p:nvSpPr>
          <p:cNvPr id="6" name="Slide Number Placeholder 17"/>
          <p:cNvSpPr>
            <a:spLocks noGrp="1"/>
          </p:cNvSpPr>
          <p:nvPr>
            <p:ph type="sldNum" sz="quarter" idx="12"/>
          </p:nvPr>
        </p:nvSpPr>
        <p:spPr/>
        <p:txBody>
          <a:bodyPr/>
          <a:lstStyle>
            <a:lvl1pPr>
              <a:defRPr/>
            </a:lvl1pPr>
          </a:lstStyle>
          <a:p>
            <a:fld id="{7CB01DFD-7C49-4978-8AB7-B3E3A005CF91}" type="slidenum">
              <a:rPr lang="en-IN" smtClean="0"/>
              <a:t>‹#›</a:t>
            </a:fld>
            <a:endParaRPr lang="en-IN"/>
          </a:p>
        </p:txBody>
      </p:sp>
    </p:spTree>
    <p:extLst>
      <p:ext uri="{BB962C8B-B14F-4D97-AF65-F5344CB8AC3E}">
        <p14:creationId xmlns:p14="http://schemas.microsoft.com/office/powerpoint/2010/main" val="99630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lIns="68580" tIns="34290" rIns="68580" bIns="34290"/>
          <a:lstStyle/>
          <a:p>
            <a:pPr>
              <a:defRPr/>
            </a:pPr>
            <a:endParaRPr lang="en-US" sz="1800"/>
          </a:p>
        </p:txBody>
      </p:sp>
      <p:sp>
        <p:nvSpPr>
          <p:cNvPr id="1027" name="Freeform 11"/>
          <p:cNvSpPr>
            <a:spLocks/>
          </p:cNvSpPr>
          <p:nvPr/>
        </p:nvSpPr>
        <p:spPr bwMode="auto">
          <a:xfrm>
            <a:off x="-71966" y="5784850"/>
            <a:ext cx="506941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lIns="68580" tIns="34290" rIns="68580" bIns="34290"/>
          <a:lstStyle/>
          <a:p>
            <a:endParaRPr lang="en-IN" sz="1800"/>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lIns="68580" tIns="34290" rIns="68580" bIns="34290" anchor="ctr"/>
          <a:lstStyle/>
          <a:p>
            <a:pPr algn="ctr" eaLnBrk="1" hangingPunct="1">
              <a:defRPr/>
            </a:pPr>
            <a:endParaRPr lang="en-US" sz="1800"/>
          </a:p>
        </p:txBody>
      </p:sp>
      <p:cxnSp>
        <p:nvCxnSpPr>
          <p:cNvPr id="15" name="Straight Connector 14"/>
          <p:cNvCxnSpPr/>
          <p:nvPr/>
        </p:nvCxnSpPr>
        <p:spPr>
          <a:xfrm>
            <a:off x="-12316" y="5787741"/>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609600" y="14811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8970433" y="6408739"/>
            <a:ext cx="2559051" cy="365125"/>
          </a:xfrm>
          <a:prstGeom prst="rect">
            <a:avLst/>
          </a:prstGeom>
        </p:spPr>
        <p:txBody>
          <a:bodyPr vert="horz" anchor="b"/>
          <a:lstStyle>
            <a:lvl1pPr algn="l" eaLnBrk="1" latinLnBrk="0" hangingPunct="1">
              <a:defRPr kumimoji="0" sz="750">
                <a:solidFill>
                  <a:schemeClr val="tx1"/>
                </a:solidFill>
              </a:defRPr>
            </a:lvl1pPr>
            <a:extLst/>
          </a:lstStyle>
          <a:p>
            <a:fld id="{94D61741-1DE3-4888-AEF0-C9849FD11DBE}" type="datetime1">
              <a:rPr lang="en-IN" smtClean="0"/>
              <a:t>16-12-2025</a:t>
            </a:fld>
            <a:endParaRPr lang="en-IN"/>
          </a:p>
        </p:txBody>
      </p:sp>
      <p:sp>
        <p:nvSpPr>
          <p:cNvPr id="22" name="Footer Placeholder 21"/>
          <p:cNvSpPr>
            <a:spLocks noGrp="1"/>
          </p:cNvSpPr>
          <p:nvPr>
            <p:ph type="ftr" sz="quarter" idx="3"/>
          </p:nvPr>
        </p:nvSpPr>
        <p:spPr>
          <a:xfrm>
            <a:off x="5839884" y="6408739"/>
            <a:ext cx="3134783" cy="365125"/>
          </a:xfrm>
          <a:prstGeom prst="rect">
            <a:avLst/>
          </a:prstGeom>
        </p:spPr>
        <p:txBody>
          <a:bodyPr vert="horz" anchor="b"/>
          <a:lstStyle>
            <a:lvl1pPr algn="r" eaLnBrk="1" latinLnBrk="0" hangingPunct="1">
              <a:defRPr kumimoji="0" sz="750">
                <a:solidFill>
                  <a:schemeClr val="tx1"/>
                </a:solidFill>
              </a:defRPr>
            </a:lvl1pPr>
            <a:extLst/>
          </a:lstStyle>
          <a:p>
            <a:r>
              <a:rPr lang="en-IN"/>
              <a:t>H.C. Khincha &amp; Co</a:t>
            </a:r>
          </a:p>
        </p:txBody>
      </p:sp>
      <p:sp>
        <p:nvSpPr>
          <p:cNvPr id="18" name="Slide Number Placeholder 17"/>
          <p:cNvSpPr>
            <a:spLocks noGrp="1"/>
          </p:cNvSpPr>
          <p:nvPr>
            <p:ph type="sldNum" sz="quarter" idx="4"/>
          </p:nvPr>
        </p:nvSpPr>
        <p:spPr>
          <a:xfrm>
            <a:off x="11529484" y="6408739"/>
            <a:ext cx="488949" cy="365125"/>
          </a:xfrm>
          <a:prstGeom prst="rect">
            <a:avLst/>
          </a:prstGeom>
        </p:spPr>
        <p:txBody>
          <a:bodyPr vert="horz" anchor="b"/>
          <a:lstStyle>
            <a:lvl1pPr algn="r" eaLnBrk="1" latinLnBrk="0" hangingPunct="1">
              <a:defRPr kumimoji="0" sz="750" b="0">
                <a:solidFill>
                  <a:schemeClr val="tx1"/>
                </a:solidFill>
              </a:defRPr>
            </a:lvl1pPr>
            <a:extLst/>
          </a:lstStyle>
          <a:p>
            <a:fld id="{7CB01DFD-7C49-4978-8AB7-B3E3A005CF91}" type="slidenum">
              <a:rPr lang="en-IN" smtClean="0"/>
              <a:t>‹#›</a:t>
            </a:fld>
            <a:endParaRPr lang="en-IN"/>
          </a:p>
        </p:txBody>
      </p:sp>
    </p:spTree>
    <p:extLst>
      <p:ext uri="{BB962C8B-B14F-4D97-AF65-F5344CB8AC3E}">
        <p14:creationId xmlns:p14="http://schemas.microsoft.com/office/powerpoint/2010/main" val="2142828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fontAlgn="base" hangingPunct="1">
        <a:spcBef>
          <a:spcPct val="0"/>
        </a:spcBef>
        <a:spcAft>
          <a:spcPct val="0"/>
        </a:spcAft>
        <a:defRPr sz="30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3000" b="1">
          <a:solidFill>
            <a:schemeClr val="tx2"/>
          </a:solidFill>
          <a:latin typeface="Lucida Sans Unicode" panose="020B0602030504020204" pitchFamily="34" charset="0"/>
        </a:defRPr>
      </a:lvl2pPr>
      <a:lvl3pPr algn="l" rtl="0" eaLnBrk="1" fontAlgn="base" hangingPunct="1">
        <a:spcBef>
          <a:spcPct val="0"/>
        </a:spcBef>
        <a:spcAft>
          <a:spcPct val="0"/>
        </a:spcAft>
        <a:defRPr sz="3000" b="1">
          <a:solidFill>
            <a:schemeClr val="tx2"/>
          </a:solidFill>
          <a:latin typeface="Lucida Sans Unicode" panose="020B0602030504020204" pitchFamily="34" charset="0"/>
        </a:defRPr>
      </a:lvl3pPr>
      <a:lvl4pPr algn="l" rtl="0" eaLnBrk="1" fontAlgn="base" hangingPunct="1">
        <a:spcBef>
          <a:spcPct val="0"/>
        </a:spcBef>
        <a:spcAft>
          <a:spcPct val="0"/>
        </a:spcAft>
        <a:defRPr sz="3000" b="1">
          <a:solidFill>
            <a:schemeClr val="tx2"/>
          </a:solidFill>
          <a:latin typeface="Lucida Sans Unicode" panose="020B0602030504020204" pitchFamily="34" charset="0"/>
        </a:defRPr>
      </a:lvl4pPr>
      <a:lvl5pPr algn="l" rtl="0" eaLnBrk="1" fontAlgn="base" hangingPunct="1">
        <a:spcBef>
          <a:spcPct val="0"/>
        </a:spcBef>
        <a:spcAft>
          <a:spcPct val="0"/>
        </a:spcAft>
        <a:defRPr sz="3000" b="1">
          <a:solidFill>
            <a:schemeClr val="tx2"/>
          </a:solidFill>
          <a:latin typeface="Lucida Sans Unicode" panose="020B0602030504020204" pitchFamily="34" charset="0"/>
        </a:defRPr>
      </a:lvl5pPr>
      <a:lvl6pPr marL="457200" algn="l" rtl="0" eaLnBrk="1" fontAlgn="base" hangingPunct="1">
        <a:spcBef>
          <a:spcPct val="0"/>
        </a:spcBef>
        <a:spcAft>
          <a:spcPct val="0"/>
        </a:spcAft>
        <a:defRPr sz="3000" b="1">
          <a:solidFill>
            <a:schemeClr val="tx2"/>
          </a:solidFill>
          <a:latin typeface="Lucida Sans Unicode" panose="020B0602030504020204" pitchFamily="34" charset="0"/>
        </a:defRPr>
      </a:lvl6pPr>
      <a:lvl7pPr marL="914400" algn="l" rtl="0" eaLnBrk="1" fontAlgn="base" hangingPunct="1">
        <a:spcBef>
          <a:spcPct val="0"/>
        </a:spcBef>
        <a:spcAft>
          <a:spcPct val="0"/>
        </a:spcAft>
        <a:defRPr sz="3000" b="1">
          <a:solidFill>
            <a:schemeClr val="tx2"/>
          </a:solidFill>
          <a:latin typeface="Lucida Sans Unicode" panose="020B0602030504020204" pitchFamily="34" charset="0"/>
        </a:defRPr>
      </a:lvl7pPr>
      <a:lvl8pPr marL="1371600" algn="l" rtl="0" eaLnBrk="1" fontAlgn="base" hangingPunct="1">
        <a:spcBef>
          <a:spcPct val="0"/>
        </a:spcBef>
        <a:spcAft>
          <a:spcPct val="0"/>
        </a:spcAft>
        <a:defRPr sz="3000" b="1">
          <a:solidFill>
            <a:schemeClr val="tx2"/>
          </a:solidFill>
          <a:latin typeface="Lucida Sans Unicode" panose="020B0602030504020204" pitchFamily="34" charset="0"/>
        </a:defRPr>
      </a:lvl8pPr>
      <a:lvl9pPr marL="1828800" algn="l" rtl="0" eaLnBrk="1" fontAlgn="base" hangingPunct="1">
        <a:spcBef>
          <a:spcPct val="0"/>
        </a:spcBef>
        <a:spcAft>
          <a:spcPct val="0"/>
        </a:spcAft>
        <a:defRPr sz="3000" b="1">
          <a:solidFill>
            <a:schemeClr val="tx2"/>
          </a:solidFill>
          <a:latin typeface="Lucida Sans Unicode" panose="020B0602030504020204" pitchFamily="34" charset="0"/>
        </a:defRPr>
      </a:lvl9pPr>
      <a:extLst/>
    </p:titleStyle>
    <p:bodyStyle>
      <a:lvl1pPr marL="273050" indent="-190500" algn="l" rtl="0" eaLnBrk="1" fontAlgn="base" hangingPunct="1">
        <a:spcBef>
          <a:spcPts val="300"/>
        </a:spcBef>
        <a:spcAft>
          <a:spcPct val="0"/>
        </a:spcAft>
        <a:buClr>
          <a:schemeClr val="accent1"/>
        </a:buClr>
        <a:buSzPct val="68000"/>
        <a:buFont typeface="Wingdings 3" panose="05040102010807070707" pitchFamily="18" charset="2"/>
        <a:buChar char=""/>
        <a:defRPr sz="2000" kern="1200">
          <a:solidFill>
            <a:schemeClr val="tx1"/>
          </a:solidFill>
          <a:latin typeface="+mn-lt"/>
          <a:ea typeface="+mn-ea"/>
          <a:cs typeface="+mn-cs"/>
        </a:defRPr>
      </a:lvl1pPr>
      <a:lvl2pPr marL="465138" indent="-171450" algn="l" rtl="0" eaLnBrk="1" fontAlgn="base" hangingPunct="1">
        <a:spcBef>
          <a:spcPts val="238"/>
        </a:spcBef>
        <a:spcAft>
          <a:spcPct val="0"/>
        </a:spcAft>
        <a:buClr>
          <a:schemeClr val="accent1"/>
        </a:buClr>
        <a:buFont typeface="Verdana" panose="020B0604030504040204" pitchFamily="34" charset="0"/>
        <a:buChar char="◦"/>
        <a:defRPr sz="1700" kern="1200">
          <a:solidFill>
            <a:schemeClr val="tx1"/>
          </a:solidFill>
          <a:latin typeface="+mn-lt"/>
          <a:ea typeface="+mn-ea"/>
          <a:cs typeface="+mn-cs"/>
        </a:defRPr>
      </a:lvl2pPr>
      <a:lvl3pPr marL="644525" indent="-171450" algn="l" rtl="0" eaLnBrk="1" fontAlgn="base" hangingPunct="1">
        <a:spcBef>
          <a:spcPts val="263"/>
        </a:spcBef>
        <a:spcAft>
          <a:spcPct val="0"/>
        </a:spcAft>
        <a:buClr>
          <a:schemeClr val="accent2"/>
        </a:buClr>
        <a:buSzPct val="100000"/>
        <a:buFont typeface="Wingdings 2" panose="05020102010507070707" pitchFamily="18" charset="2"/>
        <a:buChar char=""/>
        <a:defRPr sz="1500" kern="1200">
          <a:solidFill>
            <a:schemeClr val="tx1"/>
          </a:solidFill>
          <a:latin typeface="+mn-lt"/>
          <a:ea typeface="+mn-ea"/>
          <a:cs typeface="+mn-cs"/>
        </a:defRPr>
      </a:lvl3pPr>
      <a:lvl4pPr marL="857250" indent="-171450" algn="l" rtl="0" eaLnBrk="1" fontAlgn="base" hangingPunct="1">
        <a:spcBef>
          <a:spcPts val="263"/>
        </a:spcBef>
        <a:spcAft>
          <a:spcPct val="0"/>
        </a:spcAft>
        <a:buClr>
          <a:schemeClr val="accent2"/>
        </a:buClr>
        <a:buFont typeface="Wingdings 2" panose="05020102010507070707" pitchFamily="18" charset="2"/>
        <a:buChar char=""/>
        <a:defRPr sz="1400" kern="1200">
          <a:solidFill>
            <a:schemeClr val="tx1"/>
          </a:solidFill>
          <a:latin typeface="+mn-lt"/>
          <a:ea typeface="+mn-ea"/>
          <a:cs typeface="+mn-cs"/>
        </a:defRPr>
      </a:lvl4pPr>
      <a:lvl5pPr marL="1028700" indent="-171450" algn="l" rtl="0" eaLnBrk="1" fontAlgn="base" hangingPunct="1">
        <a:spcBef>
          <a:spcPts val="263"/>
        </a:spcBef>
        <a:spcAft>
          <a:spcPct val="0"/>
        </a:spcAft>
        <a:buClr>
          <a:schemeClr val="accent2"/>
        </a:buClr>
        <a:buFont typeface="Wingdings 2" panose="05020102010507070707" pitchFamily="18" charset="2"/>
        <a:buChar char=""/>
        <a:defRPr sz="1300" kern="1200">
          <a:solidFill>
            <a:schemeClr val="tx1"/>
          </a:solidFill>
          <a:latin typeface="+mn-lt"/>
          <a:ea typeface="+mn-ea"/>
          <a:cs typeface="+mn-cs"/>
        </a:defRPr>
      </a:lvl5pPr>
      <a:lvl6pPr marL="1200150" indent="-171450" algn="l" rtl="0" eaLnBrk="1" latinLnBrk="0" hangingPunct="1">
        <a:spcBef>
          <a:spcPts val="263"/>
        </a:spcBef>
        <a:buClr>
          <a:schemeClr val="accent3"/>
        </a:buClr>
        <a:buFont typeface="Wingdings 2"/>
        <a:buChar char=""/>
        <a:defRPr kumimoji="0" sz="1350" kern="1200">
          <a:solidFill>
            <a:schemeClr val="tx1"/>
          </a:solidFill>
          <a:latin typeface="+mn-lt"/>
          <a:ea typeface="+mn-ea"/>
          <a:cs typeface="+mn-cs"/>
        </a:defRPr>
      </a:lvl6pPr>
      <a:lvl7pPr marL="1371600" indent="-171450" algn="l" rtl="0" eaLnBrk="1" latinLnBrk="0" hangingPunct="1">
        <a:spcBef>
          <a:spcPts val="263"/>
        </a:spcBef>
        <a:buClr>
          <a:schemeClr val="accent3"/>
        </a:buClr>
        <a:buFont typeface="Wingdings 2"/>
        <a:buChar char=""/>
        <a:defRPr kumimoji="0" sz="1200" kern="1200">
          <a:solidFill>
            <a:schemeClr val="tx1"/>
          </a:solidFill>
          <a:latin typeface="+mn-lt"/>
          <a:ea typeface="+mn-ea"/>
          <a:cs typeface="+mn-cs"/>
        </a:defRPr>
      </a:lvl7pPr>
      <a:lvl8pPr marL="1543050" indent="-171450" algn="l" rtl="0" eaLnBrk="1" latinLnBrk="0" hangingPunct="1">
        <a:spcBef>
          <a:spcPts val="263"/>
        </a:spcBef>
        <a:buClr>
          <a:schemeClr val="accent3"/>
        </a:buClr>
        <a:buFont typeface="Wingdings 2"/>
        <a:buChar char=""/>
        <a:defRPr kumimoji="0" sz="1200" kern="1200">
          <a:solidFill>
            <a:schemeClr val="tx1"/>
          </a:solidFill>
          <a:latin typeface="+mn-lt"/>
          <a:ea typeface="+mn-ea"/>
          <a:cs typeface="+mn-cs"/>
        </a:defRPr>
      </a:lvl8pPr>
      <a:lvl9pPr marL="1714500" indent="-171450" algn="l" rtl="0" eaLnBrk="1" latinLnBrk="0" hangingPunct="1">
        <a:spcBef>
          <a:spcPts val="263"/>
        </a:spcBef>
        <a:buClr>
          <a:schemeClr val="accent3"/>
        </a:buClr>
        <a:buFont typeface="Wingdings 2"/>
        <a:buChar char=""/>
        <a:defRPr kumimoji="0" sz="12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8C4F5-CD8A-0E1A-0CD7-CE5BCC26CA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CBC278-5BAA-A830-197A-A357A4A5B2B2}"/>
              </a:ext>
            </a:extLst>
          </p:cNvPr>
          <p:cNvSpPr>
            <a:spLocks noGrp="1"/>
          </p:cNvSpPr>
          <p:nvPr>
            <p:ph idx="1"/>
          </p:nvPr>
        </p:nvSpPr>
        <p:spPr>
          <a:xfrm>
            <a:off x="669471" y="266986"/>
            <a:ext cx="10972800" cy="6003185"/>
          </a:xfrm>
        </p:spPr>
        <p:txBody>
          <a:bodyPr>
            <a:normAutofit/>
          </a:bodyPr>
          <a:lstStyle/>
          <a:p>
            <a:pPr marL="0" indent="0" algn="ctr">
              <a:buNone/>
            </a:pPr>
            <a:r>
              <a:rPr lang="en-US" sz="3200" b="1" dirty="0">
                <a:latin typeface="Times New Roman" panose="02020603050405020304" pitchFamily="18" charset="0"/>
                <a:cs typeface="Times New Roman" panose="02020603050405020304" pitchFamily="18" charset="0"/>
              </a:rPr>
              <a:t>FAQs ON NEW INCOME-TAX ACT 2025 </a:t>
            </a:r>
          </a:p>
          <a:p>
            <a:pPr marL="0" indent="0" algn="ctr">
              <a:buNone/>
            </a:pPr>
            <a:r>
              <a:rPr lang="en-US" sz="3200" b="1" dirty="0">
                <a:latin typeface="Times New Roman" panose="02020603050405020304" pitchFamily="18" charset="0"/>
                <a:cs typeface="Times New Roman" panose="02020603050405020304" pitchFamily="18" charset="0"/>
              </a:rPr>
              <a:t>AND </a:t>
            </a:r>
          </a:p>
          <a:p>
            <a:pPr marL="0" indent="0" algn="ctr">
              <a:buNone/>
            </a:pPr>
            <a:r>
              <a:rPr lang="en-US" sz="3200" b="1" dirty="0">
                <a:latin typeface="Times New Roman" panose="02020603050405020304" pitchFamily="18" charset="0"/>
                <a:cs typeface="Times New Roman" panose="02020603050405020304" pitchFamily="18" charset="0"/>
              </a:rPr>
              <a:t>TABULAR MAPPING SECTIONS OF THE </a:t>
            </a:r>
          </a:p>
          <a:p>
            <a:pPr marL="0" indent="0" algn="ctr">
              <a:buNone/>
            </a:pPr>
            <a:r>
              <a:rPr lang="en-US" sz="3200" b="1" dirty="0">
                <a:latin typeface="Times New Roman" panose="02020603050405020304" pitchFamily="18" charset="0"/>
                <a:cs typeface="Times New Roman" panose="02020603050405020304" pitchFamily="18" charset="0"/>
              </a:rPr>
              <a:t>INCOME-TAX ACT, 2025 VIS-À-VIS</a:t>
            </a:r>
          </a:p>
          <a:p>
            <a:pPr marL="0" indent="0" algn="ctr">
              <a:buNone/>
            </a:pPr>
            <a:r>
              <a:rPr lang="en-US" sz="3200" b="1" dirty="0">
                <a:latin typeface="Times New Roman" panose="02020603050405020304" pitchFamily="18" charset="0"/>
                <a:cs typeface="Times New Roman" panose="02020603050405020304" pitchFamily="18" charset="0"/>
              </a:rPr>
              <a:t>INCOME-TAX ACT, 1961</a:t>
            </a:r>
            <a:endParaRPr lang="en-IN" sz="32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4EDE97A6-21EC-F324-081C-4873D848D808}"/>
              </a:ext>
            </a:extLst>
          </p:cNvPr>
          <p:cNvSpPr>
            <a:spLocks noGrp="1"/>
          </p:cNvSpPr>
          <p:nvPr>
            <p:ph type="ftr" sz="quarter" idx="11"/>
          </p:nvPr>
        </p:nvSpPr>
        <p:spPr/>
        <p:txBody>
          <a:bodyPr/>
          <a:lstStyle/>
          <a:p>
            <a:r>
              <a:rPr lang="en-IN"/>
              <a:t>H.C. Khincha &amp; Co</a:t>
            </a:r>
          </a:p>
        </p:txBody>
      </p:sp>
      <p:sp>
        <p:nvSpPr>
          <p:cNvPr id="2" name="Subtitle 2">
            <a:extLst>
              <a:ext uri="{FF2B5EF4-FFF2-40B4-BE49-F238E27FC236}">
                <a16:creationId xmlns:a16="http://schemas.microsoft.com/office/drawing/2014/main" id="{02EC8687-2443-D8C6-2878-8A05A1D95B4D}"/>
              </a:ext>
            </a:extLst>
          </p:cNvPr>
          <p:cNvSpPr txBox="1">
            <a:spLocks/>
          </p:cNvSpPr>
          <p:nvPr/>
        </p:nvSpPr>
        <p:spPr bwMode="auto">
          <a:xfrm>
            <a:off x="671966" y="2809589"/>
            <a:ext cx="10850563" cy="3781425"/>
          </a:xfrm>
          <a:prstGeom prst="rect">
            <a:avLst/>
          </a:prstGeom>
          <a:noFill/>
          <a:ln>
            <a:noFill/>
          </a:ln>
        </p:spPr>
        <p:txBody>
          <a:bodyPr/>
          <a:lstStyle>
            <a:lvl1pPr marL="365125" indent="-255588">
              <a:spcBef>
                <a:spcPts val="300"/>
              </a:spcBef>
              <a:buClr>
                <a:schemeClr val="accent1"/>
              </a:buClr>
              <a:buSzPct val="68000"/>
              <a:buFont typeface="Wingdings 3" panose="05040102010807070707" pitchFamily="18" charset="2"/>
              <a:buChar char=""/>
              <a:defRPr sz="2000">
                <a:solidFill>
                  <a:schemeClr val="tx1"/>
                </a:solidFill>
                <a:latin typeface="Lucida Sans Unicode" panose="020B0602030504020204" pitchFamily="34" charset="0"/>
              </a:defRPr>
            </a:lvl1pPr>
            <a:lvl2pPr marL="742950" indent="-285750">
              <a:spcBef>
                <a:spcPts val="238"/>
              </a:spcBef>
              <a:buClr>
                <a:schemeClr val="accent1"/>
              </a:buClr>
              <a:buFont typeface="Verdana" panose="020B0604030504040204" pitchFamily="34" charset="0"/>
              <a:buChar char="◦"/>
              <a:defRPr sz="1700">
                <a:solidFill>
                  <a:schemeClr val="tx1"/>
                </a:solidFill>
                <a:latin typeface="Lucida Sans Unicode" panose="020B0602030504020204" pitchFamily="34" charset="0"/>
              </a:defRPr>
            </a:lvl2pPr>
            <a:lvl3pPr marL="1143000" indent="-228600">
              <a:spcBef>
                <a:spcPts val="263"/>
              </a:spcBef>
              <a:buClr>
                <a:schemeClr val="accent2"/>
              </a:buClr>
              <a:buSzPct val="100000"/>
              <a:buFont typeface="Wingdings 2" panose="05020102010507070707" pitchFamily="18" charset="2"/>
              <a:buChar char=""/>
              <a:defRPr sz="1500">
                <a:solidFill>
                  <a:schemeClr val="tx1"/>
                </a:solidFill>
                <a:latin typeface="Lucida Sans Unicode" panose="020B0602030504020204" pitchFamily="34" charset="0"/>
              </a:defRPr>
            </a:lvl3pPr>
            <a:lvl4pPr marL="1600200" indent="-228600">
              <a:spcBef>
                <a:spcPts val="263"/>
              </a:spcBef>
              <a:buClr>
                <a:schemeClr val="accent2"/>
              </a:buClr>
              <a:buFont typeface="Wingdings 2" panose="05020102010507070707" pitchFamily="18" charset="2"/>
              <a:buChar char=""/>
              <a:defRPr sz="1400">
                <a:solidFill>
                  <a:schemeClr val="tx1"/>
                </a:solidFill>
                <a:latin typeface="Lucida Sans Unicode" panose="020B0602030504020204" pitchFamily="34" charset="0"/>
              </a:defRPr>
            </a:lvl4pPr>
            <a:lvl5pPr marL="2057400" indent="-228600">
              <a:spcBef>
                <a:spcPts val="263"/>
              </a:spcBef>
              <a:buClr>
                <a:schemeClr val="accent2"/>
              </a:buClr>
              <a:buFont typeface="Wingdings 2" panose="05020102010507070707" pitchFamily="18" charset="2"/>
              <a:buChar char=""/>
              <a:defRPr sz="1300">
                <a:solidFill>
                  <a:schemeClr val="tx1"/>
                </a:solidFill>
                <a:latin typeface="Lucida Sans Unicode" panose="020B0602030504020204" pitchFamily="34" charset="0"/>
              </a:defRPr>
            </a:lvl5pPr>
            <a:lvl6pPr marL="2514600" indent="-228600" eaLnBrk="0" fontAlgn="base" hangingPunct="0">
              <a:spcBef>
                <a:spcPts val="263"/>
              </a:spcBef>
              <a:spcAft>
                <a:spcPct val="0"/>
              </a:spcAft>
              <a:buClr>
                <a:schemeClr val="accent2"/>
              </a:buClr>
              <a:buFont typeface="Wingdings 2" panose="05020102010507070707" pitchFamily="18" charset="2"/>
              <a:buChar char=""/>
              <a:defRPr sz="1300">
                <a:solidFill>
                  <a:schemeClr val="tx1"/>
                </a:solidFill>
                <a:latin typeface="Lucida Sans Unicode" panose="020B0602030504020204" pitchFamily="34" charset="0"/>
              </a:defRPr>
            </a:lvl6pPr>
            <a:lvl7pPr marL="2971800" indent="-228600" eaLnBrk="0" fontAlgn="base" hangingPunct="0">
              <a:spcBef>
                <a:spcPts val="263"/>
              </a:spcBef>
              <a:spcAft>
                <a:spcPct val="0"/>
              </a:spcAft>
              <a:buClr>
                <a:schemeClr val="accent2"/>
              </a:buClr>
              <a:buFont typeface="Wingdings 2" panose="05020102010507070707" pitchFamily="18" charset="2"/>
              <a:buChar char=""/>
              <a:defRPr sz="1300">
                <a:solidFill>
                  <a:schemeClr val="tx1"/>
                </a:solidFill>
                <a:latin typeface="Lucida Sans Unicode" panose="020B0602030504020204" pitchFamily="34" charset="0"/>
              </a:defRPr>
            </a:lvl7pPr>
            <a:lvl8pPr marL="3429000" indent="-228600" eaLnBrk="0" fontAlgn="base" hangingPunct="0">
              <a:spcBef>
                <a:spcPts val="263"/>
              </a:spcBef>
              <a:spcAft>
                <a:spcPct val="0"/>
              </a:spcAft>
              <a:buClr>
                <a:schemeClr val="accent2"/>
              </a:buClr>
              <a:buFont typeface="Wingdings 2" panose="05020102010507070707" pitchFamily="18" charset="2"/>
              <a:buChar char=""/>
              <a:defRPr sz="1300">
                <a:solidFill>
                  <a:schemeClr val="tx1"/>
                </a:solidFill>
                <a:latin typeface="Lucida Sans Unicode" panose="020B0602030504020204" pitchFamily="34" charset="0"/>
              </a:defRPr>
            </a:lvl8pPr>
            <a:lvl9pPr marL="3886200" indent="-228600" eaLnBrk="0" fontAlgn="base" hangingPunct="0">
              <a:spcBef>
                <a:spcPts val="263"/>
              </a:spcBef>
              <a:spcAft>
                <a:spcPct val="0"/>
              </a:spcAft>
              <a:buClr>
                <a:schemeClr val="accent2"/>
              </a:buClr>
              <a:buFont typeface="Wingdings 2" panose="05020102010507070707" pitchFamily="18" charset="2"/>
              <a:buChar char=""/>
              <a:defRPr sz="1300">
                <a:solidFill>
                  <a:schemeClr val="tx1"/>
                </a:solidFill>
                <a:latin typeface="Lucida Sans Unicode" panose="020B0602030504020204" pitchFamily="34" charset="0"/>
              </a:defRPr>
            </a:lvl9pPr>
          </a:lstStyle>
          <a:p>
            <a:pPr eaLnBrk="1" hangingPunct="1">
              <a:spcBef>
                <a:spcPct val="0"/>
              </a:spcBef>
              <a:buFont typeface="Wingdings 3" panose="05040102010807070707" pitchFamily="18" charset="2"/>
              <a:buNone/>
              <a:defRPr/>
            </a:pPr>
            <a:r>
              <a:rPr lang="en-US" altLang="zh-CN" sz="2300" dirty="0">
                <a:latin typeface="Times New Roman" panose="02020603050405020304" pitchFamily="18" charset="0"/>
                <a:cs typeface="Times New Roman" panose="02020603050405020304" pitchFamily="18" charset="0"/>
              </a:rPr>
              <a:t>Presentation by :</a:t>
            </a:r>
          </a:p>
          <a:p>
            <a:pPr eaLnBrk="1" hangingPunct="1">
              <a:spcBef>
                <a:spcPct val="0"/>
              </a:spcBef>
              <a:buFont typeface="Wingdings 3" panose="05040102010807070707" pitchFamily="18" charset="2"/>
              <a:buNone/>
              <a:defRPr/>
            </a:pPr>
            <a:r>
              <a:rPr lang="en-US" altLang="zh-CN" sz="2300" b="1" dirty="0">
                <a:latin typeface="Times New Roman" panose="02020603050405020304" pitchFamily="18" charset="0"/>
                <a:cs typeface="Times New Roman" panose="02020603050405020304" pitchFamily="18" charset="0"/>
              </a:rPr>
              <a:t>CA. Naveen </a:t>
            </a:r>
            <a:r>
              <a:rPr lang="en-US" altLang="zh-CN" sz="2300" b="1" dirty="0" err="1">
                <a:latin typeface="Times New Roman" panose="02020603050405020304" pitchFamily="18" charset="0"/>
                <a:cs typeface="Times New Roman" panose="02020603050405020304" pitchFamily="18" charset="0"/>
              </a:rPr>
              <a:t>Khariwal</a:t>
            </a:r>
            <a:endParaRPr lang="en-US" altLang="zh-CN" sz="2300" b="1" dirty="0">
              <a:latin typeface="Times New Roman" panose="02020603050405020304" pitchFamily="18" charset="0"/>
              <a:cs typeface="Times New Roman" panose="02020603050405020304" pitchFamily="18" charset="0"/>
            </a:endParaRPr>
          </a:p>
          <a:p>
            <a:pPr eaLnBrk="1" hangingPunct="1">
              <a:spcBef>
                <a:spcPct val="0"/>
              </a:spcBef>
              <a:buFont typeface="Wingdings 3" panose="05040102010807070707" pitchFamily="18" charset="2"/>
              <a:buNone/>
              <a:defRPr/>
            </a:pPr>
            <a:r>
              <a:rPr lang="en-US" altLang="zh-CN" sz="2300" dirty="0">
                <a:latin typeface="Times New Roman" panose="02020603050405020304" pitchFamily="18" charset="0"/>
                <a:cs typeface="Times New Roman" panose="02020603050405020304" pitchFamily="18" charset="0"/>
              </a:rPr>
              <a:t>Chartered Accountant</a:t>
            </a:r>
          </a:p>
          <a:p>
            <a:pPr eaLnBrk="1" hangingPunct="1">
              <a:spcBef>
                <a:spcPct val="0"/>
              </a:spcBef>
              <a:buFont typeface="Wingdings 3" panose="05040102010807070707" pitchFamily="18" charset="2"/>
              <a:buNone/>
              <a:defRPr/>
            </a:pPr>
            <a:r>
              <a:rPr lang="en-US" altLang="zh-CN" sz="2300" dirty="0">
                <a:latin typeface="Times New Roman" panose="02020603050405020304" pitchFamily="18" charset="0"/>
                <a:cs typeface="Times New Roman" panose="02020603050405020304" pitchFamily="18" charset="0"/>
              </a:rPr>
              <a:t>Partner : H.C. </a:t>
            </a:r>
            <a:r>
              <a:rPr lang="en-US" altLang="zh-CN" sz="2300" dirty="0" err="1">
                <a:latin typeface="Times New Roman" panose="02020603050405020304" pitchFamily="18" charset="0"/>
                <a:cs typeface="Times New Roman" panose="02020603050405020304" pitchFamily="18" charset="0"/>
              </a:rPr>
              <a:t>Khincha</a:t>
            </a:r>
            <a:r>
              <a:rPr lang="en-US" altLang="zh-CN" sz="2300" dirty="0">
                <a:latin typeface="Times New Roman" panose="02020603050405020304" pitchFamily="18" charset="0"/>
                <a:cs typeface="Times New Roman" panose="02020603050405020304" pitchFamily="18" charset="0"/>
              </a:rPr>
              <a:t> &amp; Co</a:t>
            </a:r>
          </a:p>
          <a:p>
            <a:pPr eaLnBrk="1" hangingPunct="1">
              <a:spcBef>
                <a:spcPct val="0"/>
              </a:spcBef>
              <a:buFont typeface="Wingdings 3" panose="05040102010807070707" pitchFamily="18" charset="2"/>
              <a:buNone/>
              <a:defRPr/>
            </a:pPr>
            <a:r>
              <a:rPr lang="en-US" altLang="zh-CN" sz="2300" dirty="0">
                <a:latin typeface="Times New Roman" panose="02020603050405020304" pitchFamily="18" charset="0"/>
                <a:cs typeface="Times New Roman" panose="02020603050405020304" pitchFamily="18" charset="0"/>
              </a:rPr>
              <a:t>		    H.C. </a:t>
            </a:r>
            <a:r>
              <a:rPr lang="en-US" altLang="zh-CN" sz="2300" dirty="0" err="1">
                <a:latin typeface="Times New Roman" panose="02020603050405020304" pitchFamily="18" charset="0"/>
                <a:cs typeface="Times New Roman" panose="02020603050405020304" pitchFamily="18" charset="0"/>
              </a:rPr>
              <a:t>Khincha</a:t>
            </a:r>
            <a:r>
              <a:rPr lang="en-US" altLang="zh-CN" sz="2300" dirty="0">
                <a:latin typeface="Times New Roman" panose="02020603050405020304" pitchFamily="18" charset="0"/>
                <a:cs typeface="Times New Roman" panose="02020603050405020304" pitchFamily="18" charset="0"/>
              </a:rPr>
              <a:t> Associates</a:t>
            </a:r>
          </a:p>
          <a:p>
            <a:pPr eaLnBrk="1" hangingPunct="1">
              <a:spcBef>
                <a:spcPct val="0"/>
              </a:spcBef>
              <a:buFont typeface="Wingdings 3" panose="05040102010807070707" pitchFamily="18" charset="2"/>
              <a:buNone/>
              <a:defRPr/>
            </a:pPr>
            <a:r>
              <a:rPr lang="en-GB" altLang="zh-CN" sz="2300" b="1" dirty="0">
                <a:latin typeface="Times New Roman" panose="02020603050405020304" pitchFamily="18" charset="0"/>
                <a:cs typeface="Times New Roman" panose="02020603050405020304" pitchFamily="18" charset="0"/>
              </a:rPr>
              <a:t>Office at:</a:t>
            </a:r>
            <a:r>
              <a:rPr lang="en-GB" altLang="zh-CN" sz="2300" dirty="0">
                <a:latin typeface="Times New Roman" panose="02020603050405020304" pitchFamily="18" charset="0"/>
                <a:cs typeface="Times New Roman" panose="02020603050405020304" pitchFamily="18" charset="0"/>
              </a:rPr>
              <a:t> </a:t>
            </a:r>
            <a:r>
              <a:rPr lang="en-US" altLang="zh-CN" sz="2300" dirty="0">
                <a:latin typeface="Times New Roman" panose="02020603050405020304" pitchFamily="18" charset="0"/>
                <a:cs typeface="Times New Roman" panose="02020603050405020304" pitchFamily="18" charset="0"/>
              </a:rPr>
              <a:t>No. 40, 1</a:t>
            </a:r>
            <a:r>
              <a:rPr lang="en-US" altLang="zh-CN" sz="2300" baseline="30000" dirty="0">
                <a:latin typeface="Times New Roman" panose="02020603050405020304" pitchFamily="18" charset="0"/>
                <a:cs typeface="Times New Roman" panose="02020603050405020304" pitchFamily="18" charset="0"/>
              </a:rPr>
              <a:t>st</a:t>
            </a:r>
            <a:r>
              <a:rPr lang="en-US" altLang="zh-CN" sz="2300" dirty="0">
                <a:latin typeface="Times New Roman" panose="02020603050405020304" pitchFamily="18" charset="0"/>
                <a:cs typeface="Times New Roman" panose="02020603050405020304" pitchFamily="18" charset="0"/>
              </a:rPr>
              <a:t> Floor, Laxmi Complex, </a:t>
            </a:r>
          </a:p>
          <a:p>
            <a:pPr eaLnBrk="1" hangingPunct="1">
              <a:spcBef>
                <a:spcPct val="0"/>
              </a:spcBef>
              <a:buFont typeface="Wingdings 3" panose="05040102010807070707" pitchFamily="18" charset="2"/>
              <a:buNone/>
              <a:defRPr/>
            </a:pPr>
            <a:r>
              <a:rPr lang="en-US" altLang="zh-CN" sz="2300" dirty="0">
                <a:latin typeface="Times New Roman" panose="02020603050405020304" pitchFamily="18" charset="0"/>
                <a:cs typeface="Times New Roman" panose="02020603050405020304" pitchFamily="18" charset="0"/>
              </a:rPr>
              <a:t>K R Road, Opp Vani Vilas Hospital,</a:t>
            </a:r>
          </a:p>
          <a:p>
            <a:pPr eaLnBrk="1" hangingPunct="1">
              <a:spcBef>
                <a:spcPct val="0"/>
              </a:spcBef>
              <a:buFont typeface="Wingdings 3" panose="05040102010807070707" pitchFamily="18" charset="2"/>
              <a:buNone/>
              <a:defRPr/>
            </a:pPr>
            <a:r>
              <a:rPr lang="en-US" altLang="zh-CN" sz="2300" dirty="0">
                <a:latin typeface="Times New Roman" panose="02020603050405020304" pitchFamily="18" charset="0"/>
                <a:cs typeface="Times New Roman" panose="02020603050405020304" pitchFamily="18" charset="0"/>
              </a:rPr>
              <a:t>Bangalore - 560 002.</a:t>
            </a:r>
          </a:p>
          <a:p>
            <a:pPr marL="0" algn="r" eaLnBrk="1" hangingPunct="1">
              <a:spcBef>
                <a:spcPts val="0"/>
              </a:spcBef>
              <a:buFont typeface="Arial" panose="020B0604020202020204" pitchFamily="34" charset="0"/>
              <a:buNone/>
              <a:defRPr/>
            </a:pPr>
            <a:r>
              <a:rPr lang="en-US" altLang="zh-CN" sz="2200" b="1" dirty="0">
                <a:latin typeface="Times New Roman" panose="02020603050405020304" pitchFamily="18" charset="0"/>
                <a:cs typeface="Times New Roman" panose="02020603050405020304" pitchFamily="18" charset="0"/>
              </a:rPr>
              <a:t>naveenkhariwalg@gmail.com</a:t>
            </a:r>
          </a:p>
          <a:p>
            <a:pPr marL="0" algn="r" eaLnBrk="1" hangingPunct="1">
              <a:spcBef>
                <a:spcPts val="0"/>
              </a:spcBef>
              <a:buFont typeface="Arial" panose="020B0604020202020204" pitchFamily="34" charset="0"/>
              <a:buNone/>
              <a:defRPr/>
            </a:pPr>
            <a:r>
              <a:rPr lang="en-US" altLang="zh-CN" sz="2200" b="1" dirty="0">
                <a:latin typeface="Times New Roman" panose="02020603050405020304" pitchFamily="18" charset="0"/>
                <a:cs typeface="Times New Roman" panose="02020603050405020304" pitchFamily="18" charset="0"/>
              </a:rPr>
              <a:t>Mob No :  9880683725</a:t>
            </a:r>
            <a:endParaRPr lang="en-US" altLang="en-US" b="1" dirty="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4" name="Picture 3" descr="A person in a suit&#10;&#10;AI-generated content may be incorrect.">
            <a:extLst>
              <a:ext uri="{FF2B5EF4-FFF2-40B4-BE49-F238E27FC236}">
                <a16:creationId xmlns:a16="http://schemas.microsoft.com/office/drawing/2014/main" id="{40F6B1EF-E1C3-7033-E609-C52EEBC17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34" t="2496"/>
          <a:stretch>
            <a:fillRect/>
          </a:stretch>
        </p:blipFill>
        <p:spPr bwMode="auto">
          <a:xfrm>
            <a:off x="8568112" y="2809589"/>
            <a:ext cx="2773362"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396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014BD-0EF9-E9DF-1940-76066301B7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EF1ACA-BAAB-3054-C283-A23A12DCD999}"/>
              </a:ext>
            </a:extLst>
          </p:cNvPr>
          <p:cNvSpPr>
            <a:spLocks noGrp="1"/>
          </p:cNvSpPr>
          <p:nvPr>
            <p:ph idx="1"/>
          </p:nvPr>
        </p:nvSpPr>
        <p:spPr>
          <a:xfrm>
            <a:off x="669471" y="457200"/>
            <a:ext cx="10972800" cy="5812971"/>
          </a:xfrm>
        </p:spPr>
        <p:txBody>
          <a:bodyPr>
            <a:normAutofit/>
          </a:bodyPr>
          <a:lstStyle/>
          <a:p>
            <a:pPr marL="0" indent="0" algn="ctr">
              <a:buNone/>
            </a:pPr>
            <a:r>
              <a:rPr lang="en-US" b="1" dirty="0">
                <a:latin typeface="Times New Roman" panose="02020603050405020304" pitchFamily="18" charset="0"/>
                <a:cs typeface="Times New Roman" panose="02020603050405020304" pitchFamily="18" charset="0"/>
              </a:rPr>
              <a:t>GENERAL FAQs ON THE BROAD SCOPE OF NEW INCOME-TAX BILL</a:t>
            </a:r>
            <a:endParaRPr lang="en-IN"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lgn="ctr">
              <a:buNone/>
            </a:pPr>
            <a:r>
              <a:rPr lang="en-US" b="1" dirty="0">
                <a:latin typeface="Times New Roman" panose="02020603050405020304" pitchFamily="18" charset="0"/>
                <a:cs typeface="Times New Roman" panose="02020603050405020304" pitchFamily="18" charset="0"/>
              </a:rPr>
              <a:t>I. Broad scope of new Income-tax Bill</a:t>
            </a:r>
            <a:endParaRPr lang="en-IN" dirty="0">
              <a:latin typeface="Times New Roman" panose="02020603050405020304" pitchFamily="18" charset="0"/>
              <a:cs typeface="Times New Roman" panose="02020603050405020304" pitchFamily="18" charset="0"/>
            </a:endParaRPr>
          </a:p>
          <a:p>
            <a:pPr marL="0" indent="0" algn="ctr">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1360FCC-DBD1-2854-16B7-CC48993C254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609528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BCF1-5657-A53F-45E8-E2ADCA79AA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3EF81B-E32F-700A-A27C-BB13BCA702C5}"/>
              </a:ext>
            </a:extLst>
          </p:cNvPr>
          <p:cNvSpPr>
            <a:spLocks noGrp="1"/>
          </p:cNvSpPr>
          <p:nvPr>
            <p:ph idx="1"/>
          </p:nvPr>
        </p:nvSpPr>
        <p:spPr>
          <a:xfrm>
            <a:off x="669471" y="457200"/>
            <a:ext cx="10972800" cy="5812971"/>
          </a:xfrm>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1 When was the current Income-tax Act passed?</a:t>
            </a:r>
            <a:endParaRPr lang="en-IN"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Ans.</a:t>
            </a:r>
            <a:r>
              <a:rPr lang="en-US" dirty="0">
                <a:latin typeface="Times New Roman" panose="02020603050405020304" pitchFamily="18" charset="0"/>
                <a:cs typeface="Times New Roman" panose="02020603050405020304" pitchFamily="18" charset="0"/>
              </a:rPr>
              <a:t> The current </a:t>
            </a:r>
            <a:r>
              <a:rPr lang="en-US" b="1" u="sng" dirty="0">
                <a:latin typeface="Times New Roman" panose="02020603050405020304" pitchFamily="18" charset="0"/>
                <a:cs typeface="Times New Roman" panose="02020603050405020304" pitchFamily="18" charset="0"/>
              </a:rPr>
              <a:t>Income-tax Act</a:t>
            </a:r>
            <a:r>
              <a:rPr lang="en-US" dirty="0">
                <a:latin typeface="Times New Roman" panose="02020603050405020304" pitchFamily="18" charset="0"/>
                <a:cs typeface="Times New Roman" panose="02020603050405020304" pitchFamily="18" charset="0"/>
              </a:rPr>
              <a:t> was enacted in 1961 and came into existence </a:t>
            </a:r>
            <a:r>
              <a:rPr lang="en-US" b="1" u="sng" dirty="0">
                <a:latin typeface="Times New Roman" panose="02020603050405020304" pitchFamily="18" charset="0"/>
                <a:cs typeface="Times New Roman" panose="02020603050405020304" pitchFamily="18" charset="0"/>
              </a:rPr>
              <a:t>with effect from 1-4-1962. </a:t>
            </a:r>
          </a:p>
          <a:p>
            <a:pPr marL="0" indent="0" algn="just">
              <a:buNone/>
            </a:pPr>
            <a:r>
              <a:rPr lang="en-US" dirty="0">
                <a:latin typeface="Times New Roman" panose="02020603050405020304" pitchFamily="18" charset="0"/>
                <a:cs typeface="Times New Roman" panose="02020603050405020304" pitchFamily="18" charset="0"/>
              </a:rPr>
              <a:t>It has been amended nearly </a:t>
            </a:r>
            <a:r>
              <a:rPr lang="en-US" b="1" u="sng" dirty="0">
                <a:latin typeface="Times New Roman" panose="02020603050405020304" pitchFamily="18" charset="0"/>
                <a:cs typeface="Times New Roman" panose="02020603050405020304" pitchFamily="18" charset="0"/>
              </a:rPr>
              <a:t>65 times with more than 4000 amendments</a:t>
            </a:r>
            <a:r>
              <a:rPr lang="en-US"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year on year through Finance Acts</a:t>
            </a:r>
            <a:r>
              <a:rPr lang="en-US" dirty="0">
                <a:latin typeface="Times New Roman" panose="02020603050405020304" pitchFamily="18" charset="0"/>
                <a:cs typeface="Times New Roman" panose="02020603050405020304" pitchFamily="18" charset="0"/>
              </a:rPr>
              <a:t>, based on the evolving requirements of modifications in taxation policy.</a:t>
            </a:r>
            <a:endParaRPr lang="en-IN"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4454134-5428-BAB6-B9B3-90C2B589C19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807132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49D4C-21DD-945D-AB31-4B403AA9E1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6B214F-ECE9-76CA-1843-905677F08395}"/>
              </a:ext>
            </a:extLst>
          </p:cNvPr>
          <p:cNvSpPr>
            <a:spLocks noGrp="1"/>
          </p:cNvSpPr>
          <p:nvPr>
            <p:ph idx="1"/>
          </p:nvPr>
        </p:nvSpPr>
        <p:spPr>
          <a:xfrm>
            <a:off x="669471" y="457200"/>
            <a:ext cx="10972800" cy="5812971"/>
          </a:xfrm>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2 What concerns have been raised regarding the Income-tax Act, 1961?</a:t>
            </a:r>
            <a:endParaRPr lang="en-IN"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Ans.</a:t>
            </a:r>
            <a:r>
              <a:rPr lang="en-US" dirty="0">
                <a:latin typeface="Times New Roman" panose="02020603050405020304" pitchFamily="18" charset="0"/>
                <a:cs typeface="Times New Roman" panose="02020603050405020304" pitchFamily="18" charset="0"/>
              </a:rPr>
              <a:t> Tax administrators, practitioners and taxpayers have acknowledged the contribution of the Income-tax Act, 1961 in overall tax governance and economy. </a:t>
            </a:r>
          </a:p>
          <a:p>
            <a:pPr marL="0" indent="0" algn="just">
              <a:buNone/>
            </a:pPr>
            <a:r>
              <a:rPr lang="en-US" dirty="0">
                <a:latin typeface="Times New Roman" panose="02020603050405020304" pitchFamily="18" charset="0"/>
                <a:cs typeface="Times New Roman" panose="02020603050405020304" pitchFamily="18" charset="0"/>
              </a:rPr>
              <a:t>However, over the time </a:t>
            </a:r>
            <a:r>
              <a:rPr lang="en-US" b="1" u="sng" dirty="0">
                <a:latin typeface="Times New Roman" panose="02020603050405020304" pitchFamily="18" charset="0"/>
                <a:cs typeface="Times New Roman" panose="02020603050405020304" pitchFamily="18" charset="0"/>
              </a:rPr>
              <a:t>concerns</a:t>
            </a:r>
            <a:r>
              <a:rPr lang="en-US" dirty="0">
                <a:latin typeface="Times New Roman" panose="02020603050405020304" pitchFamily="18" charset="0"/>
                <a:cs typeface="Times New Roman" panose="02020603050405020304" pitchFamily="18" charset="0"/>
              </a:rPr>
              <a:t> have also been </a:t>
            </a:r>
            <a:r>
              <a:rPr lang="en-US" b="1" u="sng" dirty="0">
                <a:latin typeface="Times New Roman" panose="02020603050405020304" pitchFamily="18" charset="0"/>
                <a:cs typeface="Times New Roman" panose="02020603050405020304" pitchFamily="18" charset="0"/>
              </a:rPr>
              <a:t>expressed</a:t>
            </a:r>
            <a:r>
              <a:rPr lang="en-US" dirty="0">
                <a:latin typeface="Times New Roman" panose="02020603050405020304" pitchFamily="18" charset="0"/>
                <a:cs typeface="Times New Roman" panose="02020603050405020304" pitchFamily="18" charset="0"/>
              </a:rPr>
              <a:t> over the </a:t>
            </a:r>
            <a:r>
              <a:rPr lang="en-US" b="1" u="sng" dirty="0">
                <a:latin typeface="Times New Roman" panose="02020603050405020304" pitchFamily="18" charset="0"/>
                <a:cs typeface="Times New Roman" panose="02020603050405020304" pitchFamily="18" charset="0"/>
              </a:rPr>
              <a:t>accumulation of amendments, the intricate language, detailed provisions, redundancies and the heavy structure of the Income-tax Act.</a:t>
            </a:r>
            <a:endParaRPr lang="en-IN" b="1" u="sng"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7B833AC-540C-2C18-ECAD-71171A9FBC7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68643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DB93D-0367-0CBC-012F-D8855F2ACC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4238FD-3242-7F0A-8205-128399617397}"/>
              </a:ext>
            </a:extLst>
          </p:cNvPr>
          <p:cNvSpPr>
            <a:spLocks noGrp="1"/>
          </p:cNvSpPr>
          <p:nvPr>
            <p:ph idx="1"/>
          </p:nvPr>
        </p:nvSpPr>
        <p:spPr>
          <a:xfrm>
            <a:off x="637387" y="457200"/>
            <a:ext cx="10972800" cy="5812971"/>
          </a:xfrm>
        </p:spPr>
        <p:txBody>
          <a:bodyPr>
            <a:normAutofit fontScale="92500"/>
          </a:bodyPr>
          <a:lstStyle/>
          <a:p>
            <a:pPr marL="0" indent="0" algn="just">
              <a:buNone/>
            </a:pPr>
            <a:r>
              <a:rPr lang="en-US" sz="2400" b="1" dirty="0">
                <a:latin typeface="Times New Roman" panose="02020603050405020304" pitchFamily="18" charset="0"/>
                <a:cs typeface="Times New Roman" panose="02020603050405020304" pitchFamily="18" charset="0"/>
              </a:rPr>
              <a:t>3 What are the reasons for regular amendments in the Income-tax Act as against other Acts?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Income-tax Act is dynamic legislation requiring regular updating and amendments to reflect the nation’s changing economic, social, and political realities.</a:t>
            </a:r>
          </a:p>
          <a:p>
            <a:pPr marL="0" indent="0" algn="just">
              <a:buNone/>
            </a:pPr>
            <a:r>
              <a:rPr lang="en-US" sz="2400" dirty="0">
                <a:latin typeface="Times New Roman" panose="02020603050405020304" pitchFamily="18" charset="0"/>
                <a:cs typeface="Times New Roman" panose="02020603050405020304" pitchFamily="18" charset="0"/>
              </a:rPr>
              <a:t>Criminal and other civil laws do not undergo such frequent updating and amendments whereas the Income-tax Act is regularly updated (on annual basis) to reflect the economic changes, fiscal policies, and government priorities. </a:t>
            </a:r>
          </a:p>
          <a:p>
            <a:pPr marL="0" indent="0" algn="just">
              <a:buNone/>
            </a:pPr>
            <a:r>
              <a:rPr lang="en-US" sz="2400" dirty="0">
                <a:latin typeface="Times New Roman" panose="02020603050405020304" pitchFamily="18" charset="0"/>
                <a:cs typeface="Times New Roman" panose="02020603050405020304" pitchFamily="18" charset="0"/>
              </a:rPr>
              <a:t>It, therefore, adapts to changes in the economy, business environments, inflation rates, income sources, and global financial trends. </a:t>
            </a:r>
          </a:p>
          <a:p>
            <a:pPr marL="0" indent="0" algn="just">
              <a:buNone/>
            </a:pPr>
            <a:r>
              <a:rPr lang="en-US" sz="2400" dirty="0">
                <a:latin typeface="Times New Roman" panose="02020603050405020304" pitchFamily="18" charset="0"/>
                <a:cs typeface="Times New Roman" panose="02020603050405020304" pitchFamily="18" charset="0"/>
              </a:rPr>
              <a:t>The government has introduced tax reforms to encourage specific sectors of the economy while balancing the same with requirements of revenue collection and widening/deepening of the tax base. </a:t>
            </a:r>
          </a:p>
          <a:p>
            <a:pPr marL="0" indent="0" algn="just">
              <a:buNone/>
            </a:pPr>
            <a:r>
              <a:rPr lang="en-US" sz="2400" dirty="0">
                <a:latin typeface="Times New Roman" panose="02020603050405020304" pitchFamily="18" charset="0"/>
                <a:cs typeface="Times New Roman" panose="02020603050405020304" pitchFamily="18" charset="0"/>
              </a:rPr>
              <a:t>Given its direct link to taxation and economic conditions, the Act needs to be more adaptable to reflect shifting economic policies, changing incomes, inflation, and emerging industries. </a:t>
            </a:r>
          </a:p>
          <a:p>
            <a:pPr marL="0" indent="0" algn="just">
              <a:buNone/>
            </a:pPr>
            <a:r>
              <a:rPr lang="en-US" sz="2400" dirty="0">
                <a:latin typeface="Times New Roman" panose="02020603050405020304" pitchFamily="18" charset="0"/>
                <a:cs typeface="Times New Roman" panose="02020603050405020304" pitchFamily="18" charset="0"/>
              </a:rPr>
              <a:t>The dynamic nature of the Income-tax Act provides it flexibility to accommodate new economic trends</a:t>
            </a: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3A1EE57-C545-9574-C074-BD5F4B60112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072261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83E37-7ED1-5655-E165-A3039509F8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623179-B0DE-1F2A-A260-3FB9085A887E}"/>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Examples: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i="1" dirty="0" err="1">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To promote exports, specific provisions such as 80HH, 80HHC were brought into the statute. The same having served intended purpose have been since omitted or made inapplicable after sunset date.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To promote infrastructure development, section 80-IA was brought into Income-tax Act, 1961.</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iii. Sections 80HHE, 10A and 10AA were introduced for facilitating software exports.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iv. Section 80-IAC is yet another example of encouraging the start-ups.</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B280A97-0641-4222-AB47-7CCCB0F400F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333875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5B19B-B977-8D20-C10C-4F755F81BC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3E35F-107E-1129-6193-CB9ABE3297D7}"/>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4 Why has the Income-tax Act, 1961, become bulky over time?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The income tax law has become </a:t>
            </a:r>
            <a:r>
              <a:rPr lang="en-US" sz="2400" b="1" u="sng" dirty="0">
                <a:latin typeface="Times New Roman" panose="02020603050405020304" pitchFamily="18" charset="0"/>
                <a:cs typeface="Times New Roman" panose="02020603050405020304" pitchFamily="18" charset="0"/>
              </a:rPr>
              <a:t>increasingly bulky over time, with its traditional style of drafting and numerous amendments.</a:t>
            </a:r>
          </a:p>
          <a:p>
            <a:pPr marL="0" indent="0" algn="just">
              <a:buNone/>
            </a:pPr>
            <a:r>
              <a:rPr lang="en-US" sz="2400" dirty="0">
                <a:latin typeface="Times New Roman" panose="02020603050405020304" pitchFamily="18" charset="0"/>
                <a:cs typeface="Times New Roman" panose="02020603050405020304" pitchFamily="18" charset="0"/>
              </a:rPr>
              <a:t>The </a:t>
            </a:r>
            <a:r>
              <a:rPr lang="en-US" sz="2400" b="1" u="sng" dirty="0">
                <a:latin typeface="Times New Roman" panose="02020603050405020304" pitchFamily="18" charset="0"/>
                <a:cs typeface="Times New Roman" panose="02020603050405020304" pitchFamily="18" charset="0"/>
              </a:rPr>
              <a:t>complexity of language </a:t>
            </a:r>
            <a:r>
              <a:rPr lang="en-US" sz="2400" dirty="0">
                <a:latin typeface="Times New Roman" panose="02020603050405020304" pitchFamily="18" charset="0"/>
                <a:cs typeface="Times New Roman" panose="02020603050405020304" pitchFamily="18" charset="0"/>
              </a:rPr>
              <a:t>in the present Act is a </a:t>
            </a:r>
            <a:r>
              <a:rPr lang="en-US" sz="2400" b="1" u="sng" dirty="0">
                <a:latin typeface="Times New Roman" panose="02020603050405020304" pitchFamily="18" charset="0"/>
                <a:cs typeface="Times New Roman" panose="02020603050405020304" pitchFamily="18" charset="0"/>
              </a:rPr>
              <a:t>product of different factors. </a:t>
            </a:r>
          </a:p>
          <a:p>
            <a:pPr marL="0" indent="0" algn="just">
              <a:buNone/>
            </a:pPr>
            <a:r>
              <a:rPr lang="en-US" sz="2400" dirty="0">
                <a:latin typeface="Times New Roman" panose="02020603050405020304" pitchFamily="18" charset="0"/>
                <a:cs typeface="Times New Roman" panose="02020603050405020304" pitchFamily="18" charset="0"/>
              </a:rPr>
              <a:t>To keep pace with certain legal pronouncements, </a:t>
            </a:r>
            <a:r>
              <a:rPr lang="en-US" sz="2400" b="1" u="sng" dirty="0">
                <a:latin typeface="Times New Roman" panose="02020603050405020304" pitchFamily="18" charset="0"/>
                <a:cs typeface="Times New Roman" panose="02020603050405020304" pitchFamily="18" charset="0"/>
              </a:rPr>
              <a:t>explanations and provisos were often inserted to clarify legislative intent.</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b="1" u="sng" dirty="0">
                <a:latin typeface="Times New Roman" panose="02020603050405020304" pitchFamily="18" charset="0"/>
                <a:cs typeface="Times New Roman" panose="02020603050405020304" pitchFamily="18" charset="0"/>
              </a:rPr>
              <a:t>Changing taxation priorities </a:t>
            </a:r>
            <a:r>
              <a:rPr lang="en-US" sz="2400" dirty="0">
                <a:latin typeface="Times New Roman" panose="02020603050405020304" pitchFamily="18" charset="0"/>
                <a:cs typeface="Times New Roman" panose="02020603050405020304" pitchFamily="18" charset="0"/>
              </a:rPr>
              <a:t>also led to </a:t>
            </a:r>
            <a:r>
              <a:rPr lang="en-US" sz="2400" b="1" u="sng" dirty="0">
                <a:latin typeface="Times New Roman" panose="02020603050405020304" pitchFamily="18" charset="0"/>
                <a:cs typeface="Times New Roman" panose="02020603050405020304" pitchFamily="18" charset="0"/>
              </a:rPr>
              <a:t>introduction of additional text to an otherwise simple provision.</a:t>
            </a:r>
          </a:p>
          <a:p>
            <a:pPr marL="0" indent="0" algn="just">
              <a:buNone/>
            </a:pPr>
            <a:r>
              <a:rPr lang="en-US" sz="2400" dirty="0">
                <a:latin typeface="Times New Roman" panose="02020603050405020304" pitchFamily="18" charset="0"/>
                <a:cs typeface="Times New Roman" panose="02020603050405020304" pitchFamily="18" charset="0"/>
              </a:rPr>
              <a:t>Further, </a:t>
            </a:r>
            <a:r>
              <a:rPr lang="en-US" sz="2400" b="1" u="sng" dirty="0">
                <a:latin typeface="Times New Roman" panose="02020603050405020304" pitchFamily="18" charset="0"/>
                <a:cs typeface="Times New Roman" panose="02020603050405020304" pitchFamily="18" charset="0"/>
              </a:rPr>
              <a:t>certain provisions remained in the statute, despite becoming non-operational,</a:t>
            </a:r>
            <a:r>
              <a:rPr lang="en-US" sz="2400" dirty="0">
                <a:latin typeface="Times New Roman" panose="02020603050405020304" pitchFamily="18" charset="0"/>
                <a:cs typeface="Times New Roman" panose="02020603050405020304" pitchFamily="18" charset="0"/>
              </a:rPr>
              <a:t> in view of </a:t>
            </a:r>
            <a:r>
              <a:rPr lang="en-US" sz="2400" b="1" u="sng" dirty="0">
                <a:latin typeface="Times New Roman" panose="02020603050405020304" pitchFamily="18" charset="0"/>
                <a:cs typeface="Times New Roman" panose="02020603050405020304" pitchFamily="18" charset="0"/>
              </a:rPr>
              <a:t>pending claims/issues from earlier years.</a:t>
            </a:r>
            <a:endParaRPr lang="en-IN" sz="2000" b="1" u="sng"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0E7BC76-108A-7B84-5B55-3AFA8F2D3FF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538012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B1F5D-7D82-EAE6-5299-FA2788340A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493148-3B4D-B6BD-614A-4E1F1FB432BD}"/>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5 What simplification efforts have been made in the past?</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Attempts have been made in the past, including those in 2009 and 2019 for simplification of the Income-tax Act. </a:t>
            </a:r>
          </a:p>
          <a:p>
            <a:pPr marL="0" indent="0" algn="just">
              <a:buNone/>
            </a:pPr>
            <a:r>
              <a:rPr lang="en-US" sz="2400" dirty="0">
                <a:latin typeface="Times New Roman" panose="02020603050405020304" pitchFamily="18" charset="0"/>
                <a:cs typeface="Times New Roman" panose="02020603050405020304" pitchFamily="18" charset="0"/>
              </a:rPr>
              <a:t>The recommendations from these efforts, as regards policy, have been considered in the amendments carried out from time to time.</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DB96196-D271-358F-A524-4E9583054A6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81180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A1EE7-C88E-482A-9891-9E6334063A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A31C59-8C3D-E794-7886-7519E8CA9835}"/>
              </a:ext>
            </a:extLst>
          </p:cNvPr>
          <p:cNvSpPr>
            <a:spLocks noGrp="1"/>
          </p:cNvSpPr>
          <p:nvPr>
            <p:ph idx="1"/>
          </p:nvPr>
        </p:nvSpPr>
        <p:spPr>
          <a:xfrm>
            <a:off x="559195" y="166551"/>
            <a:ext cx="11193353" cy="6394268"/>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6 Has the present simplification exercise considered international experience of other countries who have undertaken similar exercise?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Simplification of tax laws has received attention globally. Countries have undertaken similar exercises to enhance clarity and compliance in their taxation laws.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In the</a:t>
            </a:r>
            <a:r>
              <a:rPr lang="en-US" sz="2400" b="1" u="sng" dirty="0">
                <a:latin typeface="Times New Roman" panose="02020603050405020304" pitchFamily="18" charset="0"/>
                <a:cs typeface="Times New Roman" panose="02020603050405020304" pitchFamily="18" charset="0"/>
              </a:rPr>
              <a:t> UK, </a:t>
            </a:r>
            <a:r>
              <a:rPr lang="en-US" sz="2400" dirty="0">
                <a:latin typeface="Times New Roman" panose="02020603050405020304" pitchFamily="18" charset="0"/>
                <a:cs typeface="Times New Roman" panose="02020603050405020304" pitchFamily="18" charset="0"/>
              </a:rPr>
              <a:t>the process was carried out during the </a:t>
            </a:r>
            <a:r>
              <a:rPr lang="en-US" sz="2400" b="1" u="sng" dirty="0">
                <a:latin typeface="Times New Roman" panose="02020603050405020304" pitchFamily="18" charset="0"/>
                <a:cs typeface="Times New Roman" panose="02020603050405020304" pitchFamily="18" charset="0"/>
              </a:rPr>
              <a:t>period 1994 to 2010 for simplifying the language. </a:t>
            </a:r>
          </a:p>
          <a:p>
            <a:pPr marL="0" indent="0" algn="just">
              <a:buNone/>
            </a:pPr>
            <a:r>
              <a:rPr lang="en-US" sz="2400" b="1" u="sng" dirty="0">
                <a:latin typeface="Times New Roman" panose="02020603050405020304" pitchFamily="18" charset="0"/>
                <a:cs typeface="Times New Roman" panose="02020603050405020304" pitchFamily="18" charset="0"/>
              </a:rPr>
              <a:t>Before simplification, the UK Income and Corporation Tax Act, 1988 comprised 960 pages. </a:t>
            </a:r>
          </a:p>
          <a:p>
            <a:pPr marL="0" indent="0" algn="just">
              <a:buNone/>
            </a:pPr>
            <a:r>
              <a:rPr lang="en-US" sz="2400" dirty="0">
                <a:latin typeface="Times New Roman" panose="02020603050405020304" pitchFamily="18" charset="0"/>
                <a:cs typeface="Times New Roman" panose="02020603050405020304" pitchFamily="18" charset="0"/>
              </a:rPr>
              <a:t>However, </a:t>
            </a:r>
            <a:r>
              <a:rPr lang="en-US" sz="2400" b="1" u="sng" dirty="0">
                <a:latin typeface="Times New Roman" panose="02020603050405020304" pitchFamily="18" charset="0"/>
                <a:cs typeface="Times New Roman" panose="02020603050405020304" pitchFamily="18" charset="0"/>
              </a:rPr>
              <a:t>after simplification,</a:t>
            </a:r>
            <a:r>
              <a:rPr lang="en-US" sz="2400" dirty="0">
                <a:latin typeface="Times New Roman" panose="02020603050405020304" pitchFamily="18" charset="0"/>
                <a:cs typeface="Times New Roman" panose="02020603050405020304" pitchFamily="18" charset="0"/>
              </a:rPr>
              <a:t> it was </a:t>
            </a:r>
            <a:r>
              <a:rPr lang="en-US" sz="2400" b="1" u="sng" dirty="0">
                <a:latin typeface="Times New Roman" panose="02020603050405020304" pitchFamily="18" charset="0"/>
                <a:cs typeface="Times New Roman" panose="02020603050405020304" pitchFamily="18" charset="0"/>
              </a:rPr>
              <a:t>divided into five separate Acts,</a:t>
            </a:r>
            <a:r>
              <a:rPr lang="en-US" sz="2400" dirty="0">
                <a:latin typeface="Times New Roman" panose="02020603050405020304" pitchFamily="18" charset="0"/>
                <a:cs typeface="Times New Roman" panose="02020603050405020304" pitchFamily="18" charset="0"/>
              </a:rPr>
              <a:t> with their page counts increased, resulting in a more segmented but overall larger body of tax law.</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u="sng" dirty="0">
                <a:latin typeface="Times New Roman" panose="02020603050405020304" pitchFamily="18" charset="0"/>
                <a:cs typeface="Times New Roman" panose="02020603050405020304" pitchFamily="18" charset="0"/>
              </a:rPr>
              <a:t>Similarly, Australia </a:t>
            </a:r>
            <a:r>
              <a:rPr lang="en-US" sz="2400" dirty="0">
                <a:latin typeface="Times New Roman" panose="02020603050405020304" pitchFamily="18" charset="0"/>
                <a:cs typeface="Times New Roman" panose="02020603050405020304" pitchFamily="18" charset="0"/>
              </a:rPr>
              <a:t>underwent a </a:t>
            </a:r>
            <a:r>
              <a:rPr lang="en-US" sz="2400" b="1" u="sng" dirty="0">
                <a:latin typeface="Times New Roman" panose="02020603050405020304" pitchFamily="18" charset="0"/>
                <a:cs typeface="Times New Roman" panose="02020603050405020304" pitchFamily="18" charset="0"/>
              </a:rPr>
              <a:t>similar process during 1994 to 1997,</a:t>
            </a:r>
            <a:r>
              <a:rPr lang="en-US" sz="2400" dirty="0">
                <a:latin typeface="Times New Roman" panose="02020603050405020304" pitchFamily="18" charset="0"/>
                <a:cs typeface="Times New Roman" panose="02020603050405020304" pitchFamily="18" charset="0"/>
              </a:rPr>
              <a:t> where </a:t>
            </a:r>
            <a:r>
              <a:rPr lang="en-US" sz="2400" b="1" u="sng" dirty="0">
                <a:latin typeface="Times New Roman" panose="02020603050405020304" pitchFamily="18" charset="0"/>
                <a:cs typeface="Times New Roman" panose="02020603050405020304" pitchFamily="18" charset="0"/>
              </a:rPr>
              <a:t>simplification of language also resulted in a longer tax code.</a:t>
            </a:r>
            <a:endParaRPr lang="en-IN" sz="2400" b="1" u="sng"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These </a:t>
            </a:r>
            <a:r>
              <a:rPr lang="en-US" sz="2400" b="1" u="sng" dirty="0">
                <a:latin typeface="Times New Roman" panose="02020603050405020304" pitchFamily="18" charset="0"/>
                <a:cs typeface="Times New Roman" panose="02020603050405020304" pitchFamily="18" charset="0"/>
              </a:rPr>
              <a:t>international experiences emphasize the delicate balance between simplification and the need for clear, unambiguous legal language</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Drawing from these lessons, </a:t>
            </a:r>
            <a:r>
              <a:rPr lang="en-US" sz="2400" b="1" u="sng" dirty="0">
                <a:latin typeface="Times New Roman" panose="02020603050405020304" pitchFamily="18" charset="0"/>
                <a:cs typeface="Times New Roman" panose="02020603050405020304" pitchFamily="18" charset="0"/>
              </a:rPr>
              <a:t>effort has been made to focus not just on linguistic simplification but also on structural rationalization.</a:t>
            </a:r>
            <a:endParaRPr lang="en-IN"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C7A79D4-47AA-8718-B6F2-8939E3625D4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71590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001C8-3F65-972A-C2B1-4C09E97153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2C18BE-3F27-5F7E-7BB2-D5BD0CCDF293}"/>
              </a:ext>
            </a:extLst>
          </p:cNvPr>
          <p:cNvSpPr>
            <a:spLocks noGrp="1"/>
          </p:cNvSpPr>
          <p:nvPr>
            <p:ph idx="1"/>
          </p:nvPr>
        </p:nvSpPr>
        <p:spPr>
          <a:xfrm>
            <a:off x="653429"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7 What is the scope of exercise undertaken for the new Income-tax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The Hon’ble Finance Minister in the budget speech in July 2024 stated that the purpose of the comprehensive review of the Income-tax Act, 1961, is to make the Act “concise, lucid, easy to read and understand”.</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B879FEA-9DC7-FA7C-2AA6-E96B5F596E0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0307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FC0A9-946C-13CC-3A49-F58625257A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3A6BC1-26A0-2DD8-EC62-CE27699DE13B}"/>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8 What ground rules are set for making the existing provisions concise, lucid, easy to read and understand?</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Following ground rules</a:t>
            </a:r>
            <a:r>
              <a:rPr lang="en-US" sz="2400" dirty="0">
                <a:latin typeface="Times New Roman" panose="02020603050405020304" pitchFamily="18" charset="0"/>
                <a:cs typeface="Times New Roman" panose="02020603050405020304" pitchFamily="18" charset="0"/>
              </a:rPr>
              <a:t> have been considered for simplifying the existing Provisions: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The Bill proposes to </a:t>
            </a:r>
            <a:r>
              <a:rPr lang="en-US" sz="2400" b="1" u="sng" dirty="0">
                <a:latin typeface="Times New Roman" panose="02020603050405020304" pitchFamily="18" charset="0"/>
                <a:cs typeface="Times New Roman" panose="02020603050405020304" pitchFamily="18" charset="0"/>
              </a:rPr>
              <a:t>eliminate redundant provisions, reducing its length by nearly half.</a:t>
            </a:r>
            <a:endParaRPr lang="en-IN" sz="2400" b="1" u="sng"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The </a:t>
            </a:r>
            <a:r>
              <a:rPr lang="en-US" sz="2400" b="1" u="sng" dirty="0">
                <a:latin typeface="Times New Roman" panose="02020603050405020304" pitchFamily="18" charset="0"/>
                <a:cs typeface="Times New Roman" panose="02020603050405020304" pitchFamily="18" charset="0"/>
              </a:rPr>
              <a:t>drafting style</a:t>
            </a:r>
            <a:r>
              <a:rPr lang="en-US" sz="2400" dirty="0">
                <a:latin typeface="Times New Roman" panose="02020603050405020304" pitchFamily="18" charset="0"/>
                <a:cs typeface="Times New Roman" panose="02020603050405020304" pitchFamily="18" charset="0"/>
              </a:rPr>
              <a:t> of the new Bill is </a:t>
            </a:r>
            <a:r>
              <a:rPr lang="en-US" sz="2400" b="1" u="sng" dirty="0">
                <a:latin typeface="Times New Roman" panose="02020603050405020304" pitchFamily="18" charset="0"/>
                <a:cs typeface="Times New Roman" panose="02020603050405020304" pitchFamily="18" charset="0"/>
              </a:rPr>
              <a:t>straightforward and clear,</a:t>
            </a:r>
            <a:r>
              <a:rPr lang="en-US" sz="2400" dirty="0">
                <a:latin typeface="Times New Roman" panose="02020603050405020304" pitchFamily="18" charset="0"/>
                <a:cs typeface="Times New Roman" panose="02020603050405020304" pitchFamily="18" charset="0"/>
              </a:rPr>
              <a:t> making the provisions easier to understand by </a:t>
            </a:r>
            <a:r>
              <a:rPr lang="en-US" sz="2400" b="1" u="sng" dirty="0">
                <a:latin typeface="Times New Roman" panose="02020603050405020304" pitchFamily="18" charset="0"/>
                <a:cs typeface="Times New Roman" panose="02020603050405020304" pitchFamily="18" charset="0"/>
              </a:rPr>
              <a:t>incorporating more than 57 tables compared to 18 tables in the Income-tax Act, 1961</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b="1" u="sng" dirty="0">
                <a:latin typeface="Times New Roman" panose="02020603050405020304" pitchFamily="18" charset="0"/>
                <a:cs typeface="Times New Roman" panose="02020603050405020304" pitchFamily="18" charset="0"/>
              </a:rPr>
              <a:t>Sub-sections and clauses have been used, instead of relying on provisos and explanations for exceptions and carve-outs.</a:t>
            </a:r>
          </a:p>
          <a:p>
            <a:pPr marL="0" indent="0" algn="just">
              <a:buNone/>
            </a:pPr>
            <a:r>
              <a:rPr lang="en-US" sz="2400" dirty="0">
                <a:latin typeface="Times New Roman" panose="02020603050405020304" pitchFamily="18" charset="0"/>
                <a:cs typeface="Times New Roman" panose="02020603050405020304" pitchFamily="18" charset="0"/>
              </a:rPr>
              <a:t>This </a:t>
            </a:r>
            <a:r>
              <a:rPr lang="en-US" sz="2400" b="1" u="sng" dirty="0" err="1">
                <a:latin typeface="Times New Roman" panose="02020603050405020304" pitchFamily="18" charset="0"/>
                <a:cs typeface="Times New Roman" panose="02020603050405020304" pitchFamily="18" charset="0"/>
              </a:rPr>
              <a:t>minimises</a:t>
            </a:r>
            <a:r>
              <a:rPr lang="en-US" sz="2400" b="1" u="sng" dirty="0">
                <a:latin typeface="Times New Roman" panose="02020603050405020304" pitchFamily="18" charset="0"/>
                <a:cs typeface="Times New Roman" panose="02020603050405020304" pitchFamily="18" charset="0"/>
              </a:rPr>
              <a:t> cross-references and conflict by aggregating all applicable provisions related to a single scenario in one place.</a:t>
            </a:r>
            <a:endParaRPr lang="en-IN" sz="2400" b="1" u="sng"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iii. </a:t>
            </a:r>
            <a:r>
              <a:rPr lang="en-US" sz="2400" b="1" u="sng" dirty="0">
                <a:latin typeface="Times New Roman" panose="02020603050405020304" pitchFamily="18" charset="0"/>
                <a:cs typeface="Times New Roman" panose="02020603050405020304" pitchFamily="18" charset="0"/>
              </a:rPr>
              <a:t>All provisos (about 1200) and explanations (about 900) have been removed.</a:t>
            </a:r>
            <a:endParaRPr lang="en-IN"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721BC67-7281-9601-F941-F7D3FAADD03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14135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F698C-301B-E0C7-B30F-5A2B69A2DF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C3A830-0053-E49E-4FB7-9703D29FDD8F}"/>
              </a:ext>
            </a:extLst>
          </p:cNvPr>
          <p:cNvSpPr>
            <a:spLocks noGrp="1"/>
          </p:cNvSpPr>
          <p:nvPr>
            <p:ph idx="1"/>
          </p:nvPr>
        </p:nvSpPr>
        <p:spPr>
          <a:xfrm>
            <a:off x="669471" y="457200"/>
            <a:ext cx="10972800" cy="5812971"/>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iv. The </a:t>
            </a:r>
            <a:r>
              <a:rPr lang="en-US" sz="2400" b="1" u="sng" dirty="0">
                <a:latin typeface="Times New Roman" panose="02020603050405020304" pitchFamily="18" charset="0"/>
                <a:cs typeface="Times New Roman" panose="02020603050405020304" pitchFamily="18" charset="0"/>
              </a:rPr>
              <a:t>1961 Act</a:t>
            </a:r>
            <a:r>
              <a:rPr lang="en-US" sz="2400" dirty="0">
                <a:latin typeface="Times New Roman" panose="02020603050405020304" pitchFamily="18" charset="0"/>
                <a:cs typeface="Times New Roman" panose="02020603050405020304" pitchFamily="18" charset="0"/>
              </a:rPr>
              <a:t> contains </a:t>
            </a:r>
            <a:r>
              <a:rPr lang="en-US" sz="2400" b="1" u="sng" dirty="0">
                <a:latin typeface="Times New Roman" panose="02020603050405020304" pitchFamily="18" charset="0"/>
                <a:cs typeface="Times New Roman" panose="02020603050405020304" pitchFamily="18" charset="0"/>
              </a:rPr>
              <a:t>numerous cross-references to sections, sub-sections, clauses, sub-clauses, items and sub-items, making the provisions challenging to interpret.</a:t>
            </a:r>
          </a:p>
          <a:p>
            <a:pPr marL="0" indent="0" algn="just">
              <a:buNone/>
            </a:pPr>
            <a:r>
              <a:rPr lang="en-US" sz="2400" dirty="0">
                <a:latin typeface="Times New Roman" panose="02020603050405020304" pitchFamily="18" charset="0"/>
                <a:cs typeface="Times New Roman" panose="02020603050405020304" pitchFamily="18" charset="0"/>
              </a:rPr>
              <a:t>The new Bill </a:t>
            </a:r>
            <a:r>
              <a:rPr lang="en-US" sz="2400" b="1" u="sng" dirty="0">
                <a:latin typeface="Times New Roman" panose="02020603050405020304" pitchFamily="18" charset="0"/>
                <a:cs typeface="Times New Roman" panose="02020603050405020304" pitchFamily="18" charset="0"/>
              </a:rPr>
              <a:t>adopts a simplified reference system, allowing provisions to be cited by simply mentioning the section.</a:t>
            </a:r>
          </a:p>
          <a:p>
            <a:pPr marL="0" indent="0" algn="just">
              <a:buNone/>
            </a:pPr>
            <a:r>
              <a:rPr lang="en-US" sz="2400" dirty="0">
                <a:latin typeface="Times New Roman" panose="02020603050405020304" pitchFamily="18" charset="0"/>
                <a:cs typeface="Times New Roman" panose="02020603050405020304" pitchFamily="18" charset="0"/>
              </a:rPr>
              <a:t>For instance, section 133(1)(b)(ii) in the new bill would indicate sub-clause (ii) of clause (b) of sub-section (1) of section 133 in the existing Act.</a:t>
            </a:r>
          </a:p>
          <a:p>
            <a:pPr marL="0" indent="0" algn="just">
              <a:buNone/>
            </a:pPr>
            <a:r>
              <a:rPr lang="en-US" sz="2400" dirty="0">
                <a:latin typeface="Times New Roman" panose="02020603050405020304" pitchFamily="18" charset="0"/>
                <a:cs typeface="Times New Roman" panose="02020603050405020304" pitchFamily="18" charset="0"/>
              </a:rPr>
              <a:t>This change makes the Act’s language easier to understand.</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B798A22-9C88-812C-9E5A-CA74CCB43FD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25759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528A9-672F-C3ED-F60F-752D01F272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BEA063-4057-1B72-D006-1F6BBC3FA42D}"/>
              </a:ext>
            </a:extLst>
          </p:cNvPr>
          <p:cNvSpPr>
            <a:spLocks noGrp="1"/>
          </p:cNvSpPr>
          <p:nvPr>
            <p:ph idx="1"/>
          </p:nvPr>
        </p:nvSpPr>
        <p:spPr>
          <a:xfrm>
            <a:off x="669471" y="457200"/>
            <a:ext cx="10972800" cy="5812971"/>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v. A significant aspect of the Bill is the </a:t>
            </a:r>
            <a:r>
              <a:rPr lang="en-US" sz="2400" b="1" u="sng" dirty="0">
                <a:latin typeface="Times New Roman" panose="02020603050405020304" pitchFamily="18" charset="0"/>
                <a:cs typeface="Times New Roman" panose="02020603050405020304" pitchFamily="18" charset="0"/>
              </a:rPr>
              <a:t>elimination of the concepts of ‘previous year’ and ‘assessment year’.</a:t>
            </a:r>
          </a:p>
          <a:p>
            <a:pPr marL="0" indent="0" algn="just">
              <a:buNone/>
            </a:pPr>
            <a:r>
              <a:rPr lang="en-US" sz="2400" b="1" u="sng" dirty="0">
                <a:latin typeface="Times New Roman" panose="02020603050405020304" pitchFamily="18" charset="0"/>
                <a:cs typeface="Times New Roman" panose="02020603050405020304" pitchFamily="18" charset="0"/>
              </a:rPr>
              <a:t>Prior to 1989</a:t>
            </a:r>
            <a:r>
              <a:rPr lang="en-US" sz="2400" dirty="0">
                <a:latin typeface="Times New Roman" panose="02020603050405020304" pitchFamily="18" charset="0"/>
                <a:cs typeface="Times New Roman" panose="02020603050405020304" pitchFamily="18" charset="0"/>
              </a:rPr>
              <a:t>, the </a:t>
            </a:r>
            <a:r>
              <a:rPr lang="en-US" sz="2400" b="1" u="sng" dirty="0">
                <a:latin typeface="Times New Roman" panose="02020603050405020304" pitchFamily="18" charset="0"/>
                <a:cs typeface="Times New Roman" panose="02020603050405020304" pitchFamily="18" charset="0"/>
              </a:rPr>
              <a:t>concept of ‘previous year’ and ‘assessment year’</a:t>
            </a:r>
            <a:r>
              <a:rPr lang="en-US" sz="2400" dirty="0">
                <a:latin typeface="Times New Roman" panose="02020603050405020304" pitchFamily="18" charset="0"/>
                <a:cs typeface="Times New Roman" panose="02020603050405020304" pitchFamily="18" charset="0"/>
              </a:rPr>
              <a:t> had been brought because the </a:t>
            </a:r>
            <a:r>
              <a:rPr lang="en-US" sz="2400" b="1" u="sng" dirty="0">
                <a:latin typeface="Times New Roman" panose="02020603050405020304" pitchFamily="18" charset="0"/>
                <a:cs typeface="Times New Roman" panose="02020603050405020304" pitchFamily="18" charset="0"/>
              </a:rPr>
              <a:t>taxpayers could have different twelve-month previous years for each source of income.</a:t>
            </a:r>
          </a:p>
          <a:p>
            <a:pPr marL="0" indent="0" algn="just">
              <a:buNone/>
            </a:pPr>
            <a:r>
              <a:rPr lang="en-US" sz="2400" b="1" u="sng" dirty="0">
                <a:latin typeface="Times New Roman" panose="02020603050405020304" pitchFamily="18" charset="0"/>
                <a:cs typeface="Times New Roman" panose="02020603050405020304" pitchFamily="18" charset="0"/>
              </a:rPr>
              <a:t>From 1st April, 1989, previous year was aligned to a financial year </a:t>
            </a:r>
            <a:r>
              <a:rPr lang="en-US" sz="2400" dirty="0">
                <a:latin typeface="Times New Roman" panose="02020603050405020304" pitchFamily="18" charset="0"/>
                <a:cs typeface="Times New Roman" panose="02020603050405020304" pitchFamily="18" charset="0"/>
              </a:rPr>
              <a:t>in all cases. </a:t>
            </a:r>
          </a:p>
          <a:p>
            <a:pPr marL="0" indent="0" algn="just">
              <a:buNone/>
            </a:pPr>
            <a:r>
              <a:rPr lang="en-US" sz="2400" dirty="0">
                <a:latin typeface="Times New Roman" panose="02020603050405020304" pitchFamily="18" charset="0"/>
                <a:cs typeface="Times New Roman" panose="02020603050405020304" pitchFamily="18" charset="0"/>
              </a:rPr>
              <a:t>However</a:t>
            </a:r>
            <a:r>
              <a:rPr lang="en-US" sz="2400" b="1" u="sng" dirty="0">
                <a:latin typeface="Times New Roman" panose="02020603050405020304" pitchFamily="18" charset="0"/>
                <a:cs typeface="Times New Roman" panose="02020603050405020304" pitchFamily="18" charset="0"/>
              </a:rPr>
              <a:t>, ‘assessment year’ continued to be used for various proceedings under the Act. </a:t>
            </a:r>
          </a:p>
          <a:p>
            <a:pPr marL="0" indent="0" algn="just">
              <a:buNone/>
            </a:pPr>
            <a:r>
              <a:rPr lang="en-US" sz="2400" dirty="0">
                <a:latin typeface="Times New Roman" panose="02020603050405020304" pitchFamily="18" charset="0"/>
                <a:cs typeface="Times New Roman" panose="02020603050405020304" pitchFamily="18" charset="0"/>
              </a:rPr>
              <a:t>Thus, a </a:t>
            </a:r>
            <a:r>
              <a:rPr lang="en-US" sz="2400" b="1" u="sng" dirty="0">
                <a:latin typeface="Times New Roman" panose="02020603050405020304" pitchFamily="18" charset="0"/>
                <a:cs typeface="Times New Roman" panose="02020603050405020304" pitchFamily="18" charset="0"/>
              </a:rPr>
              <a:t>taxpayer was required to track two different periods, i.e., the ‘previous year’ as well as the ‘assessment year’.</a:t>
            </a:r>
          </a:p>
          <a:p>
            <a:pPr marL="0" indent="0" algn="just">
              <a:buNone/>
            </a:pPr>
            <a:r>
              <a:rPr lang="en-US" sz="2400" dirty="0">
                <a:latin typeface="Times New Roman" panose="02020603050405020304" pitchFamily="18" charset="0"/>
                <a:cs typeface="Times New Roman" panose="02020603050405020304" pitchFamily="18" charset="0"/>
              </a:rPr>
              <a:t>This presented </a:t>
            </a:r>
            <a:r>
              <a:rPr lang="en-US" sz="2400" b="1" u="sng" dirty="0">
                <a:latin typeface="Times New Roman" panose="02020603050405020304" pitchFamily="18" charset="0"/>
                <a:cs typeface="Times New Roman" panose="02020603050405020304" pitchFamily="18" charset="0"/>
              </a:rPr>
              <a:t>difficulties in complying to the provisions of the Act</a:t>
            </a:r>
            <a:r>
              <a:rPr lang="en-US" sz="2400" dirty="0">
                <a:latin typeface="Times New Roman" panose="02020603050405020304" pitchFamily="18" charset="0"/>
                <a:cs typeface="Times New Roman" panose="02020603050405020304" pitchFamily="18" charset="0"/>
              </a:rPr>
              <a:t> especially for a new taxpayer who had to </a:t>
            </a:r>
            <a:r>
              <a:rPr lang="en-US" sz="2400" b="1" u="sng" dirty="0">
                <a:latin typeface="Times New Roman" panose="02020603050405020304" pitchFamily="18" charset="0"/>
                <a:cs typeface="Times New Roman" panose="02020603050405020304" pitchFamily="18" charset="0"/>
              </a:rPr>
              <a:t>keep track of ‘previous year’, ‘assessment year’ as well as ‘financial year’.</a:t>
            </a:r>
            <a:endParaRPr lang="en-IN"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B6DF07C-1B76-CEFE-5F53-634C7EF3DBA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283383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25683-59FB-C619-E271-10910A9159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168FCF-4106-14DC-1617-4482D8EF26C3}"/>
              </a:ext>
            </a:extLst>
          </p:cNvPr>
          <p:cNvSpPr>
            <a:spLocks noGrp="1"/>
          </p:cNvSpPr>
          <p:nvPr>
            <p:ph idx="1"/>
          </p:nvPr>
        </p:nvSpPr>
        <p:spPr>
          <a:xfrm>
            <a:off x="669471" y="166551"/>
            <a:ext cx="10972800" cy="6394268"/>
          </a:xfrm>
        </p:spPr>
        <p:txBody>
          <a:bodyPr>
            <a:normAutofit/>
          </a:bodyPr>
          <a:lstStyle/>
          <a:p>
            <a:pPr marL="0" indent="0" algn="just">
              <a:lnSpc>
                <a:spcPct val="100000"/>
              </a:lnSpc>
              <a:buNone/>
            </a:pPr>
            <a:r>
              <a:rPr lang="en-US" sz="2300" b="1" dirty="0">
                <a:latin typeface="Times New Roman" panose="02020603050405020304" pitchFamily="18" charset="0"/>
                <a:cs typeface="Times New Roman" panose="02020603050405020304" pitchFamily="18" charset="0"/>
              </a:rPr>
              <a:t>9 Whether any consultations have been done with stakeholders, while drafting new bill?</a:t>
            </a:r>
            <a:endParaRPr lang="en-IN" sz="23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300" dirty="0">
                <a:latin typeface="Times New Roman" panose="02020603050405020304" pitchFamily="18" charset="0"/>
                <a:cs typeface="Times New Roman" panose="02020603050405020304" pitchFamily="18" charset="0"/>
              </a:rPr>
              <a:t>Ans. A comprehensive consultative process was undertaken for the simplification exercise.</a:t>
            </a:r>
          </a:p>
          <a:p>
            <a:pPr marL="0" indent="0" algn="just">
              <a:lnSpc>
                <a:spcPct val="100000"/>
              </a:lnSpc>
              <a:buNone/>
            </a:pPr>
            <a:r>
              <a:rPr lang="en-US" sz="2300" dirty="0">
                <a:latin typeface="Times New Roman" panose="02020603050405020304" pitchFamily="18" charset="0"/>
                <a:cs typeface="Times New Roman" panose="02020603050405020304" pitchFamily="18" charset="0"/>
              </a:rPr>
              <a:t>A total of </a:t>
            </a:r>
            <a:r>
              <a:rPr lang="en-US" sz="2300" b="1" u="sng" dirty="0">
                <a:latin typeface="Times New Roman" panose="02020603050405020304" pitchFamily="18" charset="0"/>
                <a:cs typeface="Times New Roman" panose="02020603050405020304" pitchFamily="18" charset="0"/>
              </a:rPr>
              <a:t>20,976 online suggestions for simplification and removal of redundancies were received,</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analysed</a:t>
            </a:r>
            <a:r>
              <a:rPr lang="en-US" sz="2300" dirty="0">
                <a:latin typeface="Times New Roman" panose="02020603050405020304" pitchFamily="18" charset="0"/>
                <a:cs typeface="Times New Roman" panose="02020603050405020304" pitchFamily="18" charset="0"/>
              </a:rPr>
              <a:t> and relevant suggestions were categorized into policy-related, language simplification, removal of redundant or obsolete provisions, etc. </a:t>
            </a:r>
          </a:p>
          <a:p>
            <a:pPr marL="0" indent="0" algn="just">
              <a:lnSpc>
                <a:spcPct val="100000"/>
              </a:lnSpc>
              <a:buNone/>
            </a:pPr>
            <a:r>
              <a:rPr lang="en-US" sz="2300" b="1" u="sng" dirty="0">
                <a:latin typeface="Times New Roman" panose="02020603050405020304" pitchFamily="18" charset="0"/>
                <a:cs typeface="Times New Roman" panose="02020603050405020304" pitchFamily="18" charset="0"/>
              </a:rPr>
              <a:t>Meetings </a:t>
            </a:r>
            <a:r>
              <a:rPr lang="en-US" sz="2300" dirty="0">
                <a:latin typeface="Times New Roman" panose="02020603050405020304" pitchFamily="18" charset="0"/>
                <a:cs typeface="Times New Roman" panose="02020603050405020304" pitchFamily="18" charset="0"/>
              </a:rPr>
              <a:t>with </a:t>
            </a:r>
            <a:r>
              <a:rPr lang="en-US" sz="2300" b="1" u="sng" dirty="0">
                <a:latin typeface="Times New Roman" panose="02020603050405020304" pitchFamily="18" charset="0"/>
                <a:cs typeface="Times New Roman" panose="02020603050405020304" pitchFamily="18" charset="0"/>
              </a:rPr>
              <a:t>industry and professional associations were held </a:t>
            </a:r>
            <a:r>
              <a:rPr lang="en-US" sz="2300" dirty="0">
                <a:latin typeface="Times New Roman" panose="02020603050405020304" pitchFamily="18" charset="0"/>
                <a:cs typeface="Times New Roman" panose="02020603050405020304" pitchFamily="18" charset="0"/>
              </a:rPr>
              <a:t>and </a:t>
            </a:r>
            <a:r>
              <a:rPr lang="en-US" sz="2300" b="1" u="sng" dirty="0">
                <a:latin typeface="Times New Roman" panose="02020603050405020304" pitchFamily="18" charset="0"/>
                <a:cs typeface="Times New Roman" panose="02020603050405020304" pitchFamily="18" charset="0"/>
              </a:rPr>
              <a:t>field-level brainstorming sessions</a:t>
            </a:r>
            <a:r>
              <a:rPr lang="en-US" sz="2300" dirty="0">
                <a:latin typeface="Times New Roman" panose="02020603050405020304" pitchFamily="18" charset="0"/>
                <a:cs typeface="Times New Roman" panose="02020603050405020304" pitchFamily="18" charset="0"/>
              </a:rPr>
              <a:t> were </a:t>
            </a:r>
            <a:r>
              <a:rPr lang="en-US" sz="2300" b="1" u="sng" dirty="0">
                <a:latin typeface="Times New Roman" panose="02020603050405020304" pitchFamily="18" charset="0"/>
                <a:cs typeface="Times New Roman" panose="02020603050405020304" pitchFamily="18" charset="0"/>
              </a:rPr>
              <a:t>held within the Income Tax Department,</a:t>
            </a:r>
            <a:r>
              <a:rPr lang="en-US" sz="2300" dirty="0">
                <a:latin typeface="Times New Roman" panose="02020603050405020304" pitchFamily="18" charset="0"/>
                <a:cs typeface="Times New Roman" panose="02020603050405020304" pitchFamily="18" charset="0"/>
              </a:rPr>
              <a:t> towards this exercise.</a:t>
            </a:r>
            <a:endParaRPr lang="en-IN" sz="23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300" dirty="0">
                <a:latin typeface="Times New Roman" panose="02020603050405020304" pitchFamily="18" charset="0"/>
                <a:cs typeface="Times New Roman" panose="02020603050405020304" pitchFamily="18" charset="0"/>
              </a:rPr>
              <a:t>At the </a:t>
            </a:r>
            <a:r>
              <a:rPr lang="en-US" sz="2300" b="1" u="sng" dirty="0">
                <a:latin typeface="Times New Roman" panose="02020603050405020304" pitchFamily="18" charset="0"/>
                <a:cs typeface="Times New Roman" panose="02020603050405020304" pitchFamily="18" charset="0"/>
              </a:rPr>
              <a:t>international level, consultations were held with some of the taxation authorities</a:t>
            </a:r>
            <a:r>
              <a:rPr lang="en-US" sz="2300" dirty="0">
                <a:latin typeface="Times New Roman" panose="02020603050405020304" pitchFamily="18" charset="0"/>
                <a:cs typeface="Times New Roman" panose="02020603050405020304" pitchFamily="18" charset="0"/>
              </a:rPr>
              <a:t> that had undertaken </a:t>
            </a:r>
            <a:r>
              <a:rPr lang="en-US" sz="2300" b="1" u="sng" dirty="0">
                <a:latin typeface="Times New Roman" panose="02020603050405020304" pitchFamily="18" charset="0"/>
                <a:cs typeface="Times New Roman" panose="02020603050405020304" pitchFamily="18" charset="0"/>
              </a:rPr>
              <a:t>similar exercise</a:t>
            </a:r>
            <a:r>
              <a:rPr lang="en-US" sz="2300" dirty="0">
                <a:latin typeface="Times New Roman" panose="02020603050405020304" pitchFamily="18" charset="0"/>
                <a:cs typeface="Times New Roman" panose="02020603050405020304" pitchFamily="18" charset="0"/>
              </a:rPr>
              <a:t> in the recent past, viz. </a:t>
            </a:r>
            <a:r>
              <a:rPr lang="en-US" sz="2300" b="1" u="sng" dirty="0">
                <a:latin typeface="Times New Roman" panose="02020603050405020304" pitchFamily="18" charset="0"/>
                <a:cs typeface="Times New Roman" panose="02020603050405020304" pitchFamily="18" charset="0"/>
              </a:rPr>
              <a:t>the Australian Tax Office and Treasury, and the UK’s Office of Tax Simplification.</a:t>
            </a:r>
            <a:endParaRPr lang="en-IN" sz="23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US" sz="2300" dirty="0">
                <a:latin typeface="Times New Roman" panose="02020603050405020304" pitchFamily="18" charset="0"/>
                <a:cs typeface="Times New Roman" panose="02020603050405020304" pitchFamily="18" charset="0"/>
              </a:rPr>
              <a:t>The </a:t>
            </a:r>
            <a:r>
              <a:rPr lang="en-US" sz="2300" b="1" u="sng" dirty="0">
                <a:latin typeface="Times New Roman" panose="02020603050405020304" pitchFamily="18" charset="0"/>
                <a:cs typeface="Times New Roman" panose="02020603050405020304" pitchFamily="18" charset="0"/>
              </a:rPr>
              <a:t>documents prepared in 2009 and 2019, were also referred, </a:t>
            </a:r>
            <a:r>
              <a:rPr lang="en-US" sz="2300" dirty="0">
                <a:latin typeface="Times New Roman" panose="02020603050405020304" pitchFamily="18" charset="0"/>
                <a:cs typeface="Times New Roman" panose="02020603050405020304" pitchFamily="18" charset="0"/>
              </a:rPr>
              <a:t>while undertaking the exercise.</a:t>
            </a:r>
          </a:p>
          <a:p>
            <a:pPr marL="0" indent="0" algn="just">
              <a:lnSpc>
                <a:spcPct val="100000"/>
              </a:lnSpc>
              <a:buNone/>
            </a:pPr>
            <a:r>
              <a:rPr lang="en-US" sz="2300" b="1" u="sng" dirty="0">
                <a:latin typeface="Times New Roman" panose="02020603050405020304" pitchFamily="18" charset="0"/>
                <a:cs typeface="Times New Roman" panose="02020603050405020304" pitchFamily="18" charset="0"/>
              </a:rPr>
              <a:t>International and national guidance material </a:t>
            </a:r>
            <a:r>
              <a:rPr lang="en-US" sz="2300" dirty="0">
                <a:latin typeface="Times New Roman" panose="02020603050405020304" pitchFamily="18" charset="0"/>
                <a:cs typeface="Times New Roman" panose="02020603050405020304" pitchFamily="18" charset="0"/>
              </a:rPr>
              <a:t>such as ‘</a:t>
            </a:r>
            <a:r>
              <a:rPr lang="en-US" sz="2300" b="1" u="sng" dirty="0">
                <a:latin typeface="Times New Roman" panose="02020603050405020304" pitchFamily="18" charset="0"/>
                <a:cs typeface="Times New Roman" panose="02020603050405020304" pitchFamily="18" charset="0"/>
              </a:rPr>
              <a:t>Drafting Guide for Simplification of Laws’ issued by Legislative Department, Ministry of Law and Justice, was studied for simplification of legal language.</a:t>
            </a:r>
            <a:endParaRPr lang="en-IN" sz="2300" b="1" u="sng"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3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BEC570D-F2F0-198B-EAC5-CE76D0052C8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75450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EB97-F7BA-FFB0-DA20-963CDB4BB91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80ECB4-14D9-FE0D-C613-A77A26D7B14C}"/>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10 What processes were followed in conducting the simplification exercise?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In addition to the stakeholder exercise mentioned in 9, suggestions were sought from taxpayers, industry and professional associations, and field level officers of the Department. </a:t>
            </a:r>
          </a:p>
          <a:p>
            <a:pPr marL="0" indent="0" algn="just">
              <a:buNone/>
            </a:pPr>
            <a:r>
              <a:rPr lang="en-US" sz="2400" dirty="0">
                <a:latin typeface="Times New Roman" panose="02020603050405020304" pitchFamily="18" charset="0"/>
                <a:cs typeface="Times New Roman" panose="02020603050405020304" pitchFamily="18" charset="0"/>
              </a:rPr>
              <a:t>A </a:t>
            </a:r>
            <a:r>
              <a:rPr lang="en-US" sz="2400" b="1" u="sng" dirty="0">
                <a:latin typeface="Times New Roman" panose="02020603050405020304" pitchFamily="18" charset="0"/>
                <a:cs typeface="Times New Roman" panose="02020603050405020304" pitchFamily="18" charset="0"/>
              </a:rPr>
              <a:t>committee</a:t>
            </a:r>
            <a:r>
              <a:rPr lang="en-US" sz="2400" dirty="0">
                <a:latin typeface="Times New Roman" panose="02020603050405020304" pitchFamily="18" charset="0"/>
                <a:cs typeface="Times New Roman" panose="02020603050405020304" pitchFamily="18" charset="0"/>
              </a:rPr>
              <a:t> of around </a:t>
            </a:r>
            <a:r>
              <a:rPr lang="en-US" sz="2400" b="1" u="sng" dirty="0">
                <a:latin typeface="Times New Roman" panose="02020603050405020304" pitchFamily="18" charset="0"/>
                <a:cs typeface="Times New Roman" panose="02020603050405020304" pitchFamily="18" charset="0"/>
              </a:rPr>
              <a:t>150 officers of the Department</a:t>
            </a:r>
            <a:r>
              <a:rPr lang="en-US" sz="2400" dirty="0">
                <a:latin typeface="Times New Roman" panose="02020603050405020304" pitchFamily="18" charset="0"/>
                <a:cs typeface="Times New Roman" panose="02020603050405020304" pitchFamily="18" charset="0"/>
              </a:rPr>
              <a:t> was </a:t>
            </a:r>
            <a:r>
              <a:rPr lang="en-US" sz="2400" b="1" u="sng" dirty="0">
                <a:latin typeface="Times New Roman" panose="02020603050405020304" pitchFamily="18" charset="0"/>
                <a:cs typeface="Times New Roman" panose="02020603050405020304" pitchFamily="18" charset="0"/>
              </a:rPr>
              <a:t>actively involved in the entire exercise.</a:t>
            </a:r>
          </a:p>
          <a:p>
            <a:pPr marL="0" indent="0" algn="just">
              <a:buNone/>
            </a:pPr>
            <a:r>
              <a:rPr lang="en-US" sz="2400" dirty="0">
                <a:latin typeface="Times New Roman" panose="02020603050405020304" pitchFamily="18" charset="0"/>
                <a:cs typeface="Times New Roman" panose="02020603050405020304" pitchFamily="18" charset="0"/>
              </a:rPr>
              <a:t>The Committee</a:t>
            </a:r>
            <a:r>
              <a:rPr lang="en-US" sz="2400" b="1" u="sng" dirty="0">
                <a:latin typeface="Times New Roman" panose="02020603050405020304" pitchFamily="18" charset="0"/>
                <a:cs typeface="Times New Roman" panose="02020603050405020304" pitchFamily="18" charset="0"/>
              </a:rPr>
              <a:t> prepared the draft text of various chapters</a:t>
            </a:r>
            <a:r>
              <a:rPr lang="en-US" sz="2400" dirty="0">
                <a:latin typeface="Times New Roman" panose="02020603050405020304" pitchFamily="18" charset="0"/>
                <a:cs typeface="Times New Roman" panose="02020603050405020304" pitchFamily="18" charset="0"/>
              </a:rPr>
              <a:t>, which </a:t>
            </a:r>
            <a:r>
              <a:rPr lang="en-US" sz="2400" b="1" u="sng" dirty="0">
                <a:latin typeface="Times New Roman" panose="02020603050405020304" pitchFamily="18" charset="0"/>
                <a:cs typeface="Times New Roman" panose="02020603050405020304" pitchFamily="18" charset="0"/>
              </a:rPr>
              <a:t>was meticulously vetted by the Legislative Department of Ministry of Law and Justice,</a:t>
            </a:r>
            <a:r>
              <a:rPr lang="en-US" sz="2400" dirty="0">
                <a:latin typeface="Times New Roman" panose="02020603050405020304" pitchFamily="18" charset="0"/>
                <a:cs typeface="Times New Roman" panose="02020603050405020304" pitchFamily="18" charset="0"/>
              </a:rPr>
              <a:t> and </a:t>
            </a:r>
            <a:r>
              <a:rPr lang="en-US" sz="2400" b="1" u="sng" dirty="0">
                <a:latin typeface="Times New Roman" panose="02020603050405020304" pitchFamily="18" charset="0"/>
                <a:cs typeface="Times New Roman" panose="02020603050405020304" pitchFamily="18" charset="0"/>
              </a:rPr>
              <a:t>consolidated in the form of the final Bill, after necessary approvals. </a:t>
            </a:r>
          </a:p>
          <a:p>
            <a:pPr marL="0" indent="0" algn="just">
              <a:buNone/>
            </a:pPr>
            <a:r>
              <a:rPr lang="en-US" sz="2400" b="1" u="sng" dirty="0">
                <a:latin typeface="Times New Roman" panose="02020603050405020304" pitchFamily="18" charset="0"/>
                <a:cs typeface="Times New Roman" panose="02020603050405020304" pitchFamily="18" charset="0"/>
              </a:rPr>
              <a:t>More than 60,000 man-hours were dedicated by the team for </a:t>
            </a:r>
            <a:r>
              <a:rPr lang="en-US" sz="2400" b="1" u="sng" dirty="0" err="1">
                <a:latin typeface="Times New Roman" panose="02020603050405020304" pitchFamily="18" charset="0"/>
                <a:cs typeface="Times New Roman" panose="02020603050405020304" pitchFamily="18" charset="0"/>
              </a:rPr>
              <a:t>finalising</a:t>
            </a:r>
            <a:r>
              <a:rPr lang="en-US" sz="2400" b="1" u="sng" dirty="0">
                <a:latin typeface="Times New Roman" panose="02020603050405020304" pitchFamily="18" charset="0"/>
                <a:cs typeface="Times New Roman" panose="02020603050405020304" pitchFamily="18" charset="0"/>
              </a:rPr>
              <a:t> the new Bill.</a:t>
            </a:r>
            <a:endParaRPr lang="en-IN"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145B5E1-FB2C-A5A0-9FA5-6D010A9782E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121605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7F9D-3BF8-965A-6DC4-42119162DC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76E81E-4747-6E72-9A0A-4123E6305F95}"/>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11 How has the readability improved in the new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The </a:t>
            </a:r>
            <a:r>
              <a:rPr lang="en-US" sz="2400" b="1" u="sng" dirty="0">
                <a:latin typeface="Times New Roman" panose="02020603050405020304" pitchFamily="18" charset="0"/>
                <a:cs typeface="Times New Roman" panose="02020603050405020304" pitchFamily="18" charset="0"/>
              </a:rPr>
              <a:t>readability of tax law </a:t>
            </a:r>
            <a:r>
              <a:rPr lang="en-US" sz="2400" dirty="0">
                <a:latin typeface="Times New Roman" panose="02020603050405020304" pitchFamily="18" charset="0"/>
                <a:cs typeface="Times New Roman" panose="02020603050405020304" pitchFamily="18" charset="0"/>
              </a:rPr>
              <a:t>has been </a:t>
            </a:r>
            <a:r>
              <a:rPr lang="en-US" sz="2400" b="1" u="sng" dirty="0">
                <a:latin typeface="Times New Roman" panose="02020603050405020304" pitchFamily="18" charset="0"/>
                <a:cs typeface="Times New Roman" panose="02020603050405020304" pitchFamily="18" charset="0"/>
              </a:rPr>
              <a:t>improved</a:t>
            </a:r>
            <a:r>
              <a:rPr lang="en-US" sz="2400" dirty="0">
                <a:latin typeface="Times New Roman" panose="02020603050405020304" pitchFamily="18" charset="0"/>
                <a:cs typeface="Times New Roman" panose="02020603050405020304" pitchFamily="18" charset="0"/>
              </a:rPr>
              <a:t> by </a:t>
            </a:r>
            <a:r>
              <a:rPr lang="en-US" sz="2400" b="1" u="sng" dirty="0">
                <a:latin typeface="Times New Roman" panose="02020603050405020304" pitchFamily="18" charset="0"/>
                <a:cs typeface="Times New Roman" panose="02020603050405020304" pitchFamily="18" charset="0"/>
              </a:rPr>
              <a:t>using simpler language, as against traditional legal language. </a:t>
            </a:r>
          </a:p>
          <a:p>
            <a:pPr marL="0" indent="0" algn="just">
              <a:buNone/>
            </a:pPr>
            <a:r>
              <a:rPr lang="en-US" sz="2400" dirty="0">
                <a:latin typeface="Times New Roman" panose="02020603050405020304" pitchFamily="18" charset="0"/>
                <a:cs typeface="Times New Roman" panose="02020603050405020304" pitchFamily="18" charset="0"/>
              </a:rPr>
              <a:t>Where multiple situations are covered, the sections have been made enumerative. </a:t>
            </a:r>
          </a:p>
          <a:p>
            <a:pPr marL="0" indent="0" algn="just">
              <a:buNone/>
            </a:pPr>
            <a:r>
              <a:rPr lang="en-US" sz="2400" dirty="0">
                <a:latin typeface="Times New Roman" panose="02020603050405020304" pitchFamily="18" charset="0"/>
                <a:cs typeface="Times New Roman" panose="02020603050405020304" pitchFamily="18" charset="0"/>
              </a:rPr>
              <a:t>Wherever feasible, </a:t>
            </a:r>
            <a:r>
              <a:rPr lang="en-US" sz="2400" b="1" u="sng" dirty="0">
                <a:latin typeface="Times New Roman" panose="02020603050405020304" pitchFamily="18" charset="0"/>
                <a:cs typeface="Times New Roman" panose="02020603050405020304" pitchFamily="18" charset="0"/>
              </a:rPr>
              <a:t>extensive use of table formats </a:t>
            </a:r>
            <a:r>
              <a:rPr lang="en-US" sz="2400" dirty="0">
                <a:latin typeface="Times New Roman" panose="02020603050405020304" pitchFamily="18" charset="0"/>
                <a:cs typeface="Times New Roman" panose="02020603050405020304" pitchFamily="18" charset="0"/>
              </a:rPr>
              <a:t>has been made. </a:t>
            </a:r>
          </a:p>
          <a:p>
            <a:pPr marL="0" indent="0" algn="just">
              <a:buNone/>
            </a:pPr>
            <a:r>
              <a:rPr lang="en-US" sz="2400" dirty="0">
                <a:latin typeface="Times New Roman" panose="02020603050405020304" pitchFamily="18" charset="0"/>
                <a:cs typeface="Times New Roman" panose="02020603050405020304" pitchFamily="18" charset="0"/>
              </a:rPr>
              <a:t>TDS provisions have been presented in a tabular form. </a:t>
            </a:r>
          </a:p>
          <a:p>
            <a:pPr marL="0" indent="0" algn="just">
              <a:buNone/>
            </a:pPr>
            <a:r>
              <a:rPr lang="en-US" sz="2400" dirty="0">
                <a:latin typeface="Times New Roman" panose="02020603050405020304" pitchFamily="18" charset="0"/>
                <a:cs typeface="Times New Roman" panose="02020603050405020304" pitchFamily="18" charset="0"/>
              </a:rPr>
              <a:t>Certain provisions such as </a:t>
            </a:r>
            <a:r>
              <a:rPr lang="en-US" sz="2400" b="1" u="sng" dirty="0">
                <a:latin typeface="Times New Roman" panose="02020603050405020304" pitchFamily="18" charset="0"/>
                <a:cs typeface="Times New Roman" panose="02020603050405020304" pitchFamily="18" charset="0"/>
              </a:rPr>
              <a:t>section 10, which contained about 150 clauses has been placed in Schedules and presented in the form of tables.</a:t>
            </a:r>
            <a:endParaRPr lang="en-IN" sz="2400" b="1" u="sng"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As a result of the comprehensive exercise, the </a:t>
            </a:r>
            <a:r>
              <a:rPr lang="en-US" sz="2400" b="1" u="sng" dirty="0">
                <a:latin typeface="Times New Roman" panose="02020603050405020304" pitchFamily="18" charset="0"/>
                <a:cs typeface="Times New Roman" panose="02020603050405020304" pitchFamily="18" charset="0"/>
              </a:rPr>
              <a:t>size of the new Bill</a:t>
            </a:r>
            <a:r>
              <a:rPr lang="en-US" sz="2400" dirty="0">
                <a:latin typeface="Times New Roman" panose="02020603050405020304" pitchFamily="18" charset="0"/>
                <a:cs typeface="Times New Roman" panose="02020603050405020304" pitchFamily="18" charset="0"/>
              </a:rPr>
              <a:t> has </a:t>
            </a:r>
            <a:r>
              <a:rPr lang="en-US" sz="2400" b="1" u="sng" dirty="0">
                <a:latin typeface="Times New Roman" panose="02020603050405020304" pitchFamily="18" charset="0"/>
                <a:cs typeface="Times New Roman" panose="02020603050405020304" pitchFamily="18" charset="0"/>
              </a:rPr>
              <a:t>reduced by about half on one hand</a:t>
            </a:r>
            <a:r>
              <a:rPr lang="en-US" sz="2400" dirty="0">
                <a:latin typeface="Times New Roman" panose="02020603050405020304" pitchFamily="18" charset="0"/>
                <a:cs typeface="Times New Roman" panose="02020603050405020304" pitchFamily="18" charset="0"/>
              </a:rPr>
              <a:t> and one on the other, the </a:t>
            </a:r>
            <a:r>
              <a:rPr lang="en-US" sz="2400" b="1" u="sng" dirty="0">
                <a:latin typeface="Times New Roman" panose="02020603050405020304" pitchFamily="18" charset="0"/>
                <a:cs typeface="Times New Roman" panose="02020603050405020304" pitchFamily="18" charset="0"/>
              </a:rPr>
              <a:t>provisions have been consolidated and presented in a user-friendly format.</a:t>
            </a:r>
            <a:endParaRPr lang="en-IN"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DAC19DA-2ABC-62C1-FC49-01AC15E0BF9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7462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59747-AA53-9843-99F6-269EB90FD8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37C10-DDD6-FF92-EA0F-4FA74F06C6BE}"/>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12 What is the treatment of numerous ‘provisos’ and ‘explanations’ and procedural aspects in the existing Act?</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a:t>
            </a:r>
            <a:r>
              <a:rPr lang="en-US" sz="2400" b="1" u="sng" dirty="0">
                <a:latin typeface="Times New Roman" panose="02020603050405020304" pitchFamily="18" charset="0"/>
                <a:cs typeface="Times New Roman" panose="02020603050405020304" pitchFamily="18" charset="0"/>
              </a:rPr>
              <a:t>Provisos (more than 1200) and Explanations (more than 900) have been removed, with their simplified content placed as sub-sections or clauses. </a:t>
            </a:r>
          </a:p>
          <a:p>
            <a:pPr marL="0" indent="0" algn="just">
              <a:buNone/>
            </a:pPr>
            <a:r>
              <a:rPr lang="en-US" sz="2400" dirty="0">
                <a:latin typeface="Times New Roman" panose="02020603050405020304" pitchFamily="18" charset="0"/>
                <a:cs typeface="Times New Roman" panose="02020603050405020304" pitchFamily="18" charset="0"/>
              </a:rPr>
              <a:t>Wherever feasible, procedural aspects and specific details are proposed to be provided by way of Rules.</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3896F0C-7984-C853-2D68-19967E37E1A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68964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5834E-ABCC-4F3F-9478-81050B5EC9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07FABD-0F88-E807-C7B4-9D170EC0B138}"/>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13 Have the redundant provisions of the Income-tax Act, 1961 been removed in the new Income-tax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Yes. </a:t>
            </a:r>
            <a:r>
              <a:rPr lang="en-US" sz="2400" b="1" u="sng" dirty="0">
                <a:latin typeface="Times New Roman" panose="02020603050405020304" pitchFamily="18" charset="0"/>
                <a:cs typeface="Times New Roman" panose="02020603050405020304" pitchFamily="18" charset="0"/>
              </a:rPr>
              <a:t>Certain provisions became redundant due to numerous amendments </a:t>
            </a:r>
            <a:r>
              <a:rPr lang="en-US" sz="2400" dirty="0">
                <a:latin typeface="Times New Roman" panose="02020603050405020304" pitchFamily="18" charset="0"/>
                <a:cs typeface="Times New Roman" panose="02020603050405020304" pitchFamily="18" charset="0"/>
              </a:rPr>
              <a:t>and/or </a:t>
            </a:r>
            <a:r>
              <a:rPr lang="en-US" sz="2400" b="1" u="sng" dirty="0">
                <a:latin typeface="Times New Roman" panose="02020603050405020304" pitchFamily="18" charset="0"/>
                <a:cs typeface="Times New Roman" panose="02020603050405020304" pitchFamily="18" charset="0"/>
              </a:rPr>
              <a:t>policy changes over the years. </a:t>
            </a:r>
            <a:r>
              <a:rPr lang="en-US" sz="2400" dirty="0">
                <a:latin typeface="Times New Roman" panose="02020603050405020304" pitchFamily="18" charset="0"/>
                <a:cs typeface="Times New Roman" panose="02020603050405020304" pitchFamily="18" charset="0"/>
              </a:rPr>
              <a:t>This resulted in large number of such provisions in the Act. </a:t>
            </a:r>
          </a:p>
          <a:p>
            <a:pPr marL="0" indent="0" algn="just">
              <a:buNone/>
            </a:pPr>
            <a:r>
              <a:rPr lang="en-US" sz="2400" dirty="0">
                <a:latin typeface="Times New Roman" panose="02020603050405020304" pitchFamily="18" charset="0"/>
                <a:cs typeface="Times New Roman" panose="02020603050405020304" pitchFamily="18" charset="0"/>
              </a:rPr>
              <a:t>For example, deduction under section 10A, which was a special provision for newly established industrial undertakings in the free trade zones, is no longer available from the Assessment Year 2012-13, onwards. </a:t>
            </a:r>
          </a:p>
          <a:p>
            <a:pPr marL="0" indent="0" algn="just">
              <a:buNone/>
            </a:pPr>
            <a:r>
              <a:rPr lang="en-US" sz="2400" dirty="0">
                <a:latin typeface="Times New Roman" panose="02020603050405020304" pitchFamily="18" charset="0"/>
                <a:cs typeface="Times New Roman" panose="02020603050405020304" pitchFamily="18" charset="0"/>
              </a:rPr>
              <a:t>Such </a:t>
            </a:r>
            <a:r>
              <a:rPr lang="en-US" sz="2400" b="1" u="sng" dirty="0">
                <a:latin typeface="Times New Roman" panose="02020603050405020304" pitchFamily="18" charset="0"/>
                <a:cs typeface="Times New Roman" panose="02020603050405020304" pitchFamily="18" charset="0"/>
              </a:rPr>
              <a:t>obsolete provisions have been removed</a:t>
            </a:r>
            <a:r>
              <a:rPr lang="en-US" sz="2400" dirty="0">
                <a:latin typeface="Times New Roman" panose="02020603050405020304" pitchFamily="18" charset="0"/>
                <a:cs typeface="Times New Roman" panose="02020603050405020304" pitchFamily="18" charset="0"/>
              </a:rPr>
              <a:t> from the text of the Bill. </a:t>
            </a:r>
          </a:p>
          <a:p>
            <a:pPr marL="0" indent="0" algn="just">
              <a:buNone/>
            </a:pPr>
            <a:r>
              <a:rPr lang="en-US" sz="2400" dirty="0">
                <a:latin typeface="Times New Roman" panose="02020603050405020304" pitchFamily="18" charset="0"/>
                <a:cs typeface="Times New Roman" panose="02020603050405020304" pitchFamily="18" charset="0"/>
              </a:rPr>
              <a:t>However, </a:t>
            </a:r>
            <a:r>
              <a:rPr lang="en-US" sz="2400" b="1" u="sng" dirty="0">
                <a:latin typeface="Times New Roman" panose="02020603050405020304" pitchFamily="18" charset="0"/>
                <a:cs typeface="Times New Roman" panose="02020603050405020304" pitchFamily="18" charset="0"/>
              </a:rPr>
              <a:t>provisions applicable to earlier Assessment Years shall be governed by Repeal and Savings provisions.</a:t>
            </a:r>
            <a:endParaRPr lang="en-IN" sz="2400" b="1" u="sng"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25E6C4A-0629-F8AC-68A6-C0B1F0B2AA5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595492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5649-BF4B-307A-A0A5-E6B6809011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3896D-7C72-B1AF-33AB-F72412139AC7}"/>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14 What other steps have been taken to enhance clarity in the new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In addition to </a:t>
            </a:r>
            <a:r>
              <a:rPr lang="en-US" sz="2400" b="1" u="sng" dirty="0">
                <a:latin typeface="Times New Roman" panose="02020603050405020304" pitchFamily="18" charset="0"/>
                <a:cs typeface="Times New Roman" panose="02020603050405020304" pitchFamily="18" charset="0"/>
              </a:rPr>
              <a:t>removal of ‘provisos’, ‘explanation’ and redundant provisions,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formulae, tables, and structures have been used to enhance clarity</a:t>
            </a:r>
            <a:r>
              <a:rPr lang="en-US" sz="2400" dirty="0">
                <a:latin typeface="Times New Roman" panose="02020603050405020304" pitchFamily="18" charset="0"/>
                <a:cs typeface="Times New Roman" panose="02020603050405020304" pitchFamily="18" charset="0"/>
              </a:rPr>
              <a:t> in the new bill. </a:t>
            </a:r>
          </a:p>
          <a:p>
            <a:pPr marL="0" indent="0" algn="just">
              <a:buNone/>
            </a:pPr>
            <a:r>
              <a:rPr lang="en-US" sz="2400" dirty="0">
                <a:latin typeface="Times New Roman" panose="02020603050405020304" pitchFamily="18" charset="0"/>
                <a:cs typeface="Times New Roman" panose="02020603050405020304" pitchFamily="18" charset="0"/>
              </a:rPr>
              <a:t>To the extent possible, </a:t>
            </a:r>
            <a:r>
              <a:rPr lang="en-US" sz="2400" b="1" u="sng" dirty="0">
                <a:latin typeface="Times New Roman" panose="02020603050405020304" pitchFamily="18" charset="0"/>
                <a:cs typeface="Times New Roman" panose="02020603050405020304" pitchFamily="18" charset="0"/>
              </a:rPr>
              <a:t>provisions involving the same issues, which were present in different chapters in the current Act, have now been consolidated. </a:t>
            </a:r>
          </a:p>
          <a:p>
            <a:pPr marL="0" indent="0" algn="just">
              <a:buNone/>
            </a:pPr>
            <a:r>
              <a:rPr lang="en-US" sz="2400" b="1" u="sng" dirty="0">
                <a:latin typeface="Times New Roman" panose="02020603050405020304" pitchFamily="18" charset="0"/>
                <a:cs typeface="Times New Roman" panose="02020603050405020304" pitchFamily="18" charset="0"/>
              </a:rPr>
              <a:t>Redundancy has been removed and definitions at multiple places have been consolidated.</a:t>
            </a:r>
          </a:p>
          <a:p>
            <a:pPr marL="0" indent="0" algn="just">
              <a:buNone/>
            </a:pPr>
            <a:endParaRPr lang="en-US" sz="2400" b="1" u="sng"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In case of provisions relating to</a:t>
            </a:r>
            <a:r>
              <a:rPr lang="en-US" sz="2400" b="1" u="sng" dirty="0">
                <a:latin typeface="Times New Roman" panose="02020603050405020304" pitchFamily="18" charset="0"/>
                <a:cs typeface="Times New Roman" panose="02020603050405020304" pitchFamily="18" charset="0"/>
              </a:rPr>
              <a:t> Non-Profit </a:t>
            </a:r>
            <a:r>
              <a:rPr lang="en-US" sz="2400" b="1" u="sng" dirty="0" err="1">
                <a:latin typeface="Times New Roman" panose="02020603050405020304" pitchFamily="18" charset="0"/>
                <a:cs typeface="Times New Roman" panose="02020603050405020304" pitchFamily="18" charset="0"/>
              </a:rPr>
              <a:t>Organisations</a:t>
            </a:r>
            <a:r>
              <a:rPr lang="en-US" sz="2400" b="1" u="sng" dirty="0">
                <a:latin typeface="Times New Roman" panose="02020603050405020304" pitchFamily="18" charset="0"/>
                <a:cs typeface="Times New Roman" panose="02020603050405020304" pitchFamily="18" charset="0"/>
              </a:rPr>
              <a:t> (NPOs), the entire text related to NPOs has been consolidated and structured into 7 sub-parts</a:t>
            </a:r>
            <a:r>
              <a:rPr lang="en-US" sz="2400" dirty="0">
                <a:latin typeface="Times New Roman" panose="02020603050405020304" pitchFamily="18" charset="0"/>
                <a:cs typeface="Times New Roman" panose="02020603050405020304" pitchFamily="18" charset="0"/>
              </a:rPr>
              <a:t> which contain </a:t>
            </a:r>
            <a:r>
              <a:rPr lang="en-US" sz="2400" b="1" u="sng" dirty="0">
                <a:latin typeface="Times New Roman" panose="02020603050405020304" pitchFamily="18" charset="0"/>
                <a:cs typeface="Times New Roman" panose="02020603050405020304" pitchFamily="18" charset="0"/>
              </a:rPr>
              <a:t>provisions related to Registration, Income, Commercial activities, Compliances, Violations, Registrations for the purposes of eligibility of donations and Interpretations.</a:t>
            </a:r>
            <a:endParaRPr lang="en-IN"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7FCE9EE-628A-1962-00A7-17395E9213E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58235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1BD4D-AE24-3202-78BD-3C42D196DB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D00AF2-EF63-EEFC-2ABC-6F63C4BF705E}"/>
              </a:ext>
            </a:extLst>
          </p:cNvPr>
          <p:cNvSpPr>
            <a:spLocks noGrp="1"/>
          </p:cNvSpPr>
          <p:nvPr>
            <p:ph idx="1"/>
          </p:nvPr>
        </p:nvSpPr>
        <p:spPr>
          <a:xfrm>
            <a:off x="669471" y="166551"/>
            <a:ext cx="10972800" cy="6394268"/>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15 How have principles of Tax Certainty followed in drafting of the new Income-tax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The new Income-tax Bill is </a:t>
            </a:r>
            <a:r>
              <a:rPr lang="en-US" sz="2400" b="1" u="sng" dirty="0">
                <a:latin typeface="Times New Roman" panose="02020603050405020304" pitchFamily="18" charset="0"/>
                <a:cs typeface="Times New Roman" panose="02020603050405020304" pitchFamily="18" charset="0"/>
              </a:rPr>
              <a:t>approximately half the length of the existing Income-tax Act, 1961,</a:t>
            </a:r>
            <a:r>
              <a:rPr lang="en-US" sz="2400" dirty="0">
                <a:latin typeface="Times New Roman" panose="02020603050405020304" pitchFamily="18" charset="0"/>
                <a:cs typeface="Times New Roman" panose="02020603050405020304" pitchFamily="18" charset="0"/>
              </a:rPr>
              <a:t> with </a:t>
            </a:r>
            <a:r>
              <a:rPr lang="en-US" sz="2400" b="1" u="sng" dirty="0">
                <a:latin typeface="Times New Roman" panose="02020603050405020304" pitchFamily="18" charset="0"/>
                <a:cs typeface="Times New Roman" panose="02020603050405020304" pitchFamily="18" charset="0"/>
              </a:rPr>
              <a:t>significant re-</a:t>
            </a:r>
            <a:r>
              <a:rPr lang="en-US" sz="2400" b="1" u="sng" dirty="0" err="1">
                <a:latin typeface="Times New Roman" panose="02020603050405020304" pitchFamily="18" charset="0"/>
                <a:cs typeface="Times New Roman" panose="02020603050405020304" pitchFamily="18" charset="0"/>
              </a:rPr>
              <a:t>organisation</a:t>
            </a:r>
            <a:r>
              <a:rPr lang="en-US" sz="2400" b="1" u="sng" dirty="0">
                <a:latin typeface="Times New Roman" panose="02020603050405020304" pitchFamily="18" charset="0"/>
                <a:cs typeface="Times New Roman" panose="02020603050405020304" pitchFamily="18" charset="0"/>
              </a:rPr>
              <a:t> of provisions in different sections.</a:t>
            </a:r>
          </a:p>
          <a:p>
            <a:pPr marL="0" indent="0" algn="just">
              <a:buNone/>
            </a:pPr>
            <a:r>
              <a:rPr lang="en-US" sz="2400" dirty="0">
                <a:latin typeface="Times New Roman" panose="02020603050405020304" pitchFamily="18" charset="0"/>
                <a:cs typeface="Times New Roman" panose="02020603050405020304" pitchFamily="18" charset="0"/>
              </a:rPr>
              <a:t>While undertaking simplification exercise, a conscious </a:t>
            </a:r>
            <a:r>
              <a:rPr lang="en-US" sz="2400" b="1" u="sng" dirty="0">
                <a:latin typeface="Times New Roman" panose="02020603050405020304" pitchFamily="18" charset="0"/>
                <a:cs typeface="Times New Roman" panose="02020603050405020304" pitchFamily="18" charset="0"/>
              </a:rPr>
              <a:t>attempt has been made to </a:t>
            </a:r>
            <a:r>
              <a:rPr lang="en-US" sz="2400" b="1" u="sng" dirty="0" err="1">
                <a:latin typeface="Times New Roman" panose="02020603050405020304" pitchFamily="18" charset="0"/>
                <a:cs typeface="Times New Roman" panose="02020603050405020304" pitchFamily="18" charset="0"/>
              </a:rPr>
              <a:t>minimise</a:t>
            </a:r>
            <a:r>
              <a:rPr lang="en-US" sz="2400" b="1" u="sng" dirty="0">
                <a:latin typeface="Times New Roman" panose="02020603050405020304" pitchFamily="18" charset="0"/>
                <a:cs typeface="Times New Roman" panose="02020603050405020304" pitchFamily="18" charset="0"/>
              </a:rPr>
              <a:t> the scope of litigation and fresh interpretations.</a:t>
            </a:r>
          </a:p>
          <a:p>
            <a:pPr marL="0" indent="0" algn="just">
              <a:buNone/>
            </a:pPr>
            <a:r>
              <a:rPr lang="en-US" sz="2400" dirty="0">
                <a:latin typeface="Times New Roman" panose="02020603050405020304" pitchFamily="18" charset="0"/>
                <a:cs typeface="Times New Roman" panose="02020603050405020304" pitchFamily="18" charset="0"/>
              </a:rPr>
              <a:t>For this purpose:</a:t>
            </a:r>
            <a:endParaRPr lang="en-IN" sz="2400" dirty="0">
              <a:latin typeface="Times New Roman" panose="02020603050405020304" pitchFamily="18" charset="0"/>
              <a:cs typeface="Times New Roman" panose="02020603050405020304" pitchFamily="18" charset="0"/>
            </a:endParaRPr>
          </a:p>
          <a:p>
            <a:pPr marL="514350" indent="-514350" algn="just">
              <a:buAutoNum type="alphaLcPeriod"/>
            </a:pPr>
            <a:r>
              <a:rPr lang="en-US" sz="2400" b="1" u="sng" dirty="0">
                <a:latin typeface="Times New Roman" panose="02020603050405020304" pitchFamily="18" charset="0"/>
                <a:cs typeface="Times New Roman" panose="02020603050405020304" pitchFamily="18" charset="0"/>
              </a:rPr>
              <a:t>Key words/phrases, especially where courts have given rulings, have been retained with minimal modifications.</a:t>
            </a:r>
          </a:p>
          <a:p>
            <a:pPr marL="514350" indent="-514350" algn="just">
              <a:buAutoNum type="alphaLcPeriod"/>
            </a:pPr>
            <a:r>
              <a:rPr lang="en-US" sz="2400" b="1" u="sng" dirty="0">
                <a:latin typeface="Times New Roman" panose="02020603050405020304" pitchFamily="18" charset="0"/>
                <a:cs typeface="Times New Roman" panose="02020603050405020304" pitchFamily="18" charset="0"/>
              </a:rPr>
              <a:t>Language has been simplified by use of short sentences to the extent possible.</a:t>
            </a:r>
          </a:p>
          <a:p>
            <a:pPr marL="514350" indent="-514350" algn="just">
              <a:buAutoNum type="alphaLcPeriod"/>
            </a:pPr>
            <a:r>
              <a:rPr lang="en-US" sz="2400" b="1" u="sng" dirty="0">
                <a:latin typeface="Times New Roman" panose="02020603050405020304" pitchFamily="18" charset="0"/>
                <a:cs typeface="Times New Roman" panose="02020603050405020304" pitchFamily="18" charset="0"/>
              </a:rPr>
              <a:t>Sections have been translated into row or sub-rows in tables, reducing the number of words and bringing clarity.</a:t>
            </a:r>
          </a:p>
          <a:p>
            <a:pPr marL="514350" indent="-514350" algn="just">
              <a:buAutoNum type="alphaLcPeriod"/>
            </a:pPr>
            <a:r>
              <a:rPr lang="en-US" sz="2400" b="1" u="sng" dirty="0">
                <a:latin typeface="Times New Roman" panose="02020603050405020304" pitchFamily="18" charset="0"/>
                <a:cs typeface="Times New Roman" panose="02020603050405020304" pitchFamily="18" charset="0"/>
              </a:rPr>
              <a:t>Provisions have been made clear to minimize scope for multiple interpretations. The provisos and explanations have been removed and simplified content has been placed as sub-sections and clauses.</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A3DE212-9160-0838-9F1F-875CCD21B50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731059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2A20D-B50C-1597-0A32-F0927DE4C9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B8DD20-6AE8-1FDD-5FD2-A4FDA4517286}"/>
              </a:ext>
            </a:extLst>
          </p:cNvPr>
          <p:cNvSpPr>
            <a:spLocks noGrp="1"/>
          </p:cNvSpPr>
          <p:nvPr>
            <p:ph idx="1"/>
          </p:nvPr>
        </p:nvSpPr>
        <p:spPr>
          <a:xfrm>
            <a:off x="669471" y="457200"/>
            <a:ext cx="10972800" cy="5812971"/>
          </a:xfrm>
        </p:spPr>
        <p:txBody>
          <a:bodyPr>
            <a:normAutofit/>
          </a:bodyPr>
          <a:lstStyle/>
          <a:p>
            <a:pPr marL="514350" indent="-514350" algn="just">
              <a:buFont typeface="+mj-lt"/>
              <a:buAutoNum type="alphaLcPeriod" startAt="5"/>
            </a:pPr>
            <a:r>
              <a:rPr lang="en-US" sz="2400" b="1" u="sng" dirty="0">
                <a:latin typeface="Times New Roman" panose="02020603050405020304" pitchFamily="18" charset="0"/>
                <a:cs typeface="Times New Roman" panose="02020603050405020304" pitchFamily="18" charset="0"/>
              </a:rPr>
              <a:t>Provisions related to international taxation have been dealt with, broadly, to ensure tax certainty.</a:t>
            </a:r>
          </a:p>
          <a:p>
            <a:pPr marL="514350" indent="-514350" algn="just">
              <a:buAutoNum type="alphaLcPeriod" startAt="5"/>
            </a:pPr>
            <a:r>
              <a:rPr lang="en-US" sz="2400" b="1" u="sng" dirty="0">
                <a:latin typeface="Times New Roman" panose="02020603050405020304" pitchFamily="18" charset="0"/>
                <a:cs typeface="Times New Roman" panose="02020603050405020304" pitchFamily="18" charset="0"/>
              </a:rPr>
              <a:t>NGO chapter has been made more comprehensive with use of plain language.</a:t>
            </a:r>
          </a:p>
          <a:p>
            <a:pPr marL="514350" indent="-514350" algn="just">
              <a:buAutoNum type="alphaLcPeriod" startAt="5"/>
            </a:pPr>
            <a:r>
              <a:rPr lang="en-US" sz="2400" b="1" u="sng" dirty="0">
                <a:latin typeface="Times New Roman" panose="02020603050405020304" pitchFamily="18" charset="0"/>
                <a:cs typeface="Times New Roman" panose="02020603050405020304" pitchFamily="18" charset="0"/>
              </a:rPr>
              <a:t>Exemption sections, for example section 10 in the present Act, has been made simpler through tables and placing large number of provisions in Schedules.</a:t>
            </a:r>
          </a:p>
          <a:p>
            <a:pPr marL="514350" indent="-514350" algn="just">
              <a:buAutoNum type="alphaLcPeriod" startAt="5"/>
            </a:pPr>
            <a:r>
              <a:rPr lang="en-US" sz="2400" b="1" u="sng" dirty="0">
                <a:latin typeface="Times New Roman" panose="02020603050405020304" pitchFamily="18" charset="0"/>
                <a:cs typeface="Times New Roman" panose="02020603050405020304" pitchFamily="18" charset="0"/>
              </a:rPr>
              <a:t>Formulae and tables have been used to enhance clarity, wherever feasible.</a:t>
            </a:r>
          </a:p>
          <a:p>
            <a:pPr marL="514350" indent="-514350" algn="just">
              <a:buAutoNum type="alphaLcPeriod" startAt="5"/>
            </a:pPr>
            <a:r>
              <a:rPr lang="en-US" sz="2400" b="1" u="sng" dirty="0">
                <a:latin typeface="Times New Roman" panose="02020603050405020304" pitchFamily="18" charset="0"/>
                <a:cs typeface="Times New Roman" panose="02020603050405020304" pitchFamily="18" charset="0"/>
              </a:rPr>
              <a:t>Provisions involving same issues and definitions, which were present in different chapters in the existing Act have been consolidated, to the extent possible.</a:t>
            </a:r>
            <a:endParaRPr lang="en-IN" sz="2400" b="1" u="sng" dirty="0">
              <a:latin typeface="Times New Roman" panose="02020603050405020304" pitchFamily="18" charset="0"/>
              <a:cs typeface="Times New Roman" panose="02020603050405020304" pitchFamily="18" charset="0"/>
            </a:endParaRPr>
          </a:p>
          <a:p>
            <a:pPr marL="514350" indent="-514350" algn="just">
              <a:buAutoNum type="alphaLcPeriod" startAt="5"/>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7ADD887-8299-93B0-90D3-1142DDC9DC7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546264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6CF90-F2CE-7578-1951-D068FF00FF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431664-D1FE-2A48-0A07-9687BA7BFB8A}"/>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16 How does the new Bill compare to the Income-tax Act, 1961 in terms of numbers of Chapters, sections and words?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There has been a </a:t>
            </a:r>
            <a:r>
              <a:rPr lang="en-US" sz="2400" b="1" u="sng" dirty="0">
                <a:latin typeface="Times New Roman" panose="02020603050405020304" pitchFamily="18" charset="0"/>
                <a:cs typeface="Times New Roman" panose="02020603050405020304" pitchFamily="18" charset="0"/>
              </a:rPr>
              <a:t>significant reduction in the text of new Bill, in comparison to the existing Income-tax Act, as </a:t>
            </a:r>
            <a:r>
              <a:rPr lang="en-US" sz="2400" b="1" u="sng" dirty="0" err="1">
                <a:latin typeface="Times New Roman" panose="02020603050405020304" pitchFamily="18" charset="0"/>
                <a:cs typeface="Times New Roman" panose="02020603050405020304" pitchFamily="18" charset="0"/>
              </a:rPr>
              <a:t>summarised</a:t>
            </a:r>
            <a:r>
              <a:rPr lang="en-US" sz="2400" b="1" u="sng" dirty="0">
                <a:latin typeface="Times New Roman" panose="02020603050405020304" pitchFamily="18" charset="0"/>
                <a:cs typeface="Times New Roman" panose="02020603050405020304" pitchFamily="18" charset="0"/>
              </a:rPr>
              <a:t> below</a:t>
            </a:r>
            <a:r>
              <a:rPr lang="en-US" sz="2400" dirty="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lvl="0" indent="0" algn="just">
              <a:buNone/>
            </a:pPr>
            <a:r>
              <a:rPr lang="en-US" sz="2400" dirty="0">
                <a:latin typeface="Times New Roman" panose="02020603050405020304" pitchFamily="18" charset="0"/>
                <a:cs typeface="Times New Roman" panose="02020603050405020304" pitchFamily="18" charset="0"/>
              </a:rPr>
              <a:t>*Effective Sections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Besides about </a:t>
            </a:r>
            <a:r>
              <a:rPr lang="en-US" sz="2400" b="1" u="sng" dirty="0">
                <a:latin typeface="Times New Roman" panose="02020603050405020304" pitchFamily="18" charset="0"/>
                <a:cs typeface="Times New Roman" panose="02020603050405020304" pitchFamily="18" charset="0"/>
              </a:rPr>
              <a:t>1200 Provisos and 900 Explanations have been removed.</a:t>
            </a:r>
            <a:endParaRPr lang="en-IN" sz="2000" b="1" u="sng"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8B94E7A-C7EE-3AD5-6C8E-3128AEF3F3FE}"/>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F9A3261B-6C4C-2068-BF74-5C716ADADB1F}"/>
              </a:ext>
            </a:extLst>
          </p:cNvPr>
          <p:cNvGraphicFramePr>
            <a:graphicFrameLocks noGrp="1"/>
          </p:cNvGraphicFramePr>
          <p:nvPr>
            <p:extLst>
              <p:ext uri="{D42A27DB-BD31-4B8C-83A1-F6EECF244321}">
                <p14:modId xmlns:p14="http://schemas.microsoft.com/office/powerpoint/2010/main" val="1280569674"/>
              </p:ext>
            </p:extLst>
          </p:nvPr>
        </p:nvGraphicFramePr>
        <p:xfrm>
          <a:off x="1045029" y="2171700"/>
          <a:ext cx="8161200" cy="2515989"/>
        </p:xfrm>
        <a:graphic>
          <a:graphicData uri="http://schemas.openxmlformats.org/drawingml/2006/table">
            <a:tbl>
              <a:tblPr firstRow="1" firstCol="1" bandRow="1">
                <a:tableStyleId>{5940675A-B579-460E-94D1-54222C63F5DA}</a:tableStyleId>
              </a:tblPr>
              <a:tblGrid>
                <a:gridCol w="1779814">
                  <a:extLst>
                    <a:ext uri="{9D8B030D-6E8A-4147-A177-3AD203B41FA5}">
                      <a16:colId xmlns:a16="http://schemas.microsoft.com/office/drawing/2014/main" val="2572208330"/>
                    </a:ext>
                  </a:extLst>
                </a:gridCol>
                <a:gridCol w="3660986">
                  <a:extLst>
                    <a:ext uri="{9D8B030D-6E8A-4147-A177-3AD203B41FA5}">
                      <a16:colId xmlns:a16="http://schemas.microsoft.com/office/drawing/2014/main" val="1221838856"/>
                    </a:ext>
                  </a:extLst>
                </a:gridCol>
                <a:gridCol w="2720400">
                  <a:extLst>
                    <a:ext uri="{9D8B030D-6E8A-4147-A177-3AD203B41FA5}">
                      <a16:colId xmlns:a16="http://schemas.microsoft.com/office/drawing/2014/main" val="3073732003"/>
                    </a:ext>
                  </a:extLst>
                </a:gridCol>
              </a:tblGrid>
              <a:tr h="783771">
                <a:tc>
                  <a:txBody>
                    <a:bodyPr/>
                    <a:lstStyle/>
                    <a:p>
                      <a:pPr algn="just">
                        <a:lnSpc>
                          <a:spcPct val="115000"/>
                        </a:lnSpc>
                        <a:spcAft>
                          <a:spcPts val="1000"/>
                        </a:spcAft>
                        <a:buNone/>
                      </a:pPr>
                      <a:r>
                        <a:rPr lang="en-US" sz="2400" b="1" dirty="0">
                          <a:effectLst/>
                          <a:latin typeface="Times New Roman" panose="02020603050405020304" pitchFamily="18" charset="0"/>
                          <a:cs typeface="Times New Roman" panose="02020603050405020304" pitchFamily="18" charset="0"/>
                        </a:rPr>
                        <a:t>Particulars</a:t>
                      </a:r>
                      <a:endParaRPr lang="en-IN"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US" sz="2400" b="1" dirty="0">
                          <a:effectLst/>
                          <a:latin typeface="Times New Roman" panose="02020603050405020304" pitchFamily="18" charset="0"/>
                          <a:cs typeface="Times New Roman" panose="02020603050405020304" pitchFamily="18" charset="0"/>
                        </a:rPr>
                        <a:t>Income-tax Act, 1961</a:t>
                      </a:r>
                      <a:endParaRPr lang="en-IN"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US" sz="2400" b="1" dirty="0">
                          <a:effectLst/>
                          <a:latin typeface="Times New Roman" panose="02020603050405020304" pitchFamily="18" charset="0"/>
                          <a:cs typeface="Times New Roman" panose="02020603050405020304" pitchFamily="18" charset="0"/>
                        </a:rPr>
                        <a:t>The proposed Act</a:t>
                      </a:r>
                      <a:endParaRPr lang="en-IN"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1317429342"/>
                  </a:ext>
                </a:extLst>
              </a:tr>
              <a:tr h="538843">
                <a:tc>
                  <a:txBody>
                    <a:bodyPr/>
                    <a:lstStyle/>
                    <a:p>
                      <a:pPr algn="just">
                        <a:lnSpc>
                          <a:spcPct val="115000"/>
                        </a:lnSpc>
                        <a:spcAft>
                          <a:spcPts val="1000"/>
                        </a:spcAft>
                        <a:buNone/>
                      </a:pPr>
                      <a:r>
                        <a:rPr lang="en-US" sz="2400">
                          <a:effectLst/>
                          <a:latin typeface="Times New Roman" panose="02020603050405020304" pitchFamily="18" charset="0"/>
                          <a:cs typeface="Times New Roman" panose="02020603050405020304" pitchFamily="18" charset="0"/>
                        </a:rPr>
                        <a:t>Chapters</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r">
                        <a:lnSpc>
                          <a:spcPct val="115000"/>
                        </a:lnSpc>
                        <a:spcAft>
                          <a:spcPts val="1000"/>
                        </a:spcAft>
                        <a:buNone/>
                      </a:pPr>
                      <a:r>
                        <a:rPr lang="en-US" sz="2400" dirty="0">
                          <a:effectLst/>
                          <a:latin typeface="Times New Roman" panose="02020603050405020304" pitchFamily="18" charset="0"/>
                          <a:cs typeface="Times New Roman" panose="02020603050405020304" pitchFamily="18" charset="0"/>
                        </a:rPr>
                        <a:t>47</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r">
                        <a:lnSpc>
                          <a:spcPct val="115000"/>
                        </a:lnSpc>
                        <a:spcAft>
                          <a:spcPts val="1000"/>
                        </a:spcAft>
                        <a:buNone/>
                      </a:pPr>
                      <a:r>
                        <a:rPr lang="en-US" sz="2400">
                          <a:effectLst/>
                          <a:latin typeface="Times New Roman" panose="02020603050405020304" pitchFamily="18" charset="0"/>
                          <a:cs typeface="Times New Roman" panose="02020603050405020304" pitchFamily="18" charset="0"/>
                        </a:rPr>
                        <a:t>23</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2475455067"/>
                  </a:ext>
                </a:extLst>
              </a:tr>
              <a:tr h="500280">
                <a:tc>
                  <a:txBody>
                    <a:bodyPr/>
                    <a:lstStyle/>
                    <a:p>
                      <a:pPr algn="just">
                        <a:lnSpc>
                          <a:spcPct val="115000"/>
                        </a:lnSpc>
                        <a:spcAft>
                          <a:spcPts val="1000"/>
                        </a:spcAft>
                        <a:buNone/>
                      </a:pPr>
                      <a:r>
                        <a:rPr lang="en-US" sz="2400">
                          <a:effectLst/>
                          <a:latin typeface="Times New Roman" panose="02020603050405020304" pitchFamily="18" charset="0"/>
                          <a:cs typeface="Times New Roman" panose="02020603050405020304" pitchFamily="18" charset="0"/>
                        </a:rPr>
                        <a:t>Sections</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r">
                        <a:lnSpc>
                          <a:spcPct val="115000"/>
                        </a:lnSpc>
                        <a:spcAft>
                          <a:spcPts val="1000"/>
                        </a:spcAft>
                        <a:buNone/>
                      </a:pPr>
                      <a:r>
                        <a:rPr lang="en-US" sz="2400" dirty="0">
                          <a:effectLst/>
                          <a:latin typeface="Times New Roman" panose="02020603050405020304" pitchFamily="18" charset="0"/>
                          <a:cs typeface="Times New Roman" panose="02020603050405020304" pitchFamily="18" charset="0"/>
                        </a:rPr>
                        <a:t>819*</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r">
                        <a:lnSpc>
                          <a:spcPct val="115000"/>
                        </a:lnSpc>
                        <a:spcAft>
                          <a:spcPts val="1000"/>
                        </a:spcAft>
                        <a:buNone/>
                      </a:pPr>
                      <a:r>
                        <a:rPr lang="en-US" sz="2400">
                          <a:effectLst/>
                          <a:latin typeface="Times New Roman" panose="02020603050405020304" pitchFamily="18" charset="0"/>
                          <a:cs typeface="Times New Roman" panose="02020603050405020304" pitchFamily="18" charset="0"/>
                        </a:rPr>
                        <a:t>536</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750435522"/>
                  </a:ext>
                </a:extLst>
              </a:tr>
              <a:tr h="429060">
                <a:tc>
                  <a:txBody>
                    <a:bodyPr/>
                    <a:lstStyle/>
                    <a:p>
                      <a:pPr algn="just">
                        <a:lnSpc>
                          <a:spcPct val="115000"/>
                        </a:lnSpc>
                        <a:spcAft>
                          <a:spcPts val="1000"/>
                        </a:spcAft>
                        <a:buNone/>
                      </a:pPr>
                      <a:r>
                        <a:rPr lang="en-US" sz="2400">
                          <a:effectLst/>
                          <a:latin typeface="Times New Roman" panose="02020603050405020304" pitchFamily="18" charset="0"/>
                          <a:cs typeface="Times New Roman" panose="02020603050405020304" pitchFamily="18" charset="0"/>
                        </a:rPr>
                        <a:t>Words</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r">
                        <a:lnSpc>
                          <a:spcPct val="115000"/>
                        </a:lnSpc>
                        <a:spcAft>
                          <a:spcPts val="1000"/>
                        </a:spcAft>
                        <a:buNone/>
                      </a:pPr>
                      <a:r>
                        <a:rPr lang="en-US" sz="2400">
                          <a:effectLst/>
                          <a:latin typeface="Times New Roman" panose="02020603050405020304" pitchFamily="18" charset="0"/>
                          <a:cs typeface="Times New Roman" panose="02020603050405020304" pitchFamily="18" charset="0"/>
                        </a:rPr>
                        <a:t>5.12 lakhs</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marL="742950" lvl="1" indent="-285750" algn="r">
                        <a:lnSpc>
                          <a:spcPct val="115000"/>
                        </a:lnSpc>
                        <a:spcAft>
                          <a:spcPts val="1000"/>
                        </a:spcAft>
                        <a:buFont typeface="+mj-lt"/>
                        <a:buAutoNum type="arabicPeriod" startAt="60"/>
                      </a:pPr>
                      <a:r>
                        <a:rPr lang="en-US" sz="2400" dirty="0">
                          <a:effectLst/>
                          <a:latin typeface="Times New Roman" panose="02020603050405020304" pitchFamily="18" charset="0"/>
                          <a:cs typeface="Times New Roman" panose="02020603050405020304" pitchFamily="18" charset="0"/>
                        </a:rPr>
                        <a:t>akhs</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301401296"/>
                  </a:ext>
                </a:extLst>
              </a:tr>
            </a:tbl>
          </a:graphicData>
        </a:graphic>
      </p:graphicFrame>
    </p:spTree>
    <p:extLst>
      <p:ext uri="{BB962C8B-B14F-4D97-AF65-F5344CB8AC3E}">
        <p14:creationId xmlns:p14="http://schemas.microsoft.com/office/powerpoint/2010/main" val="3511130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27903-3425-5268-855F-00C5B060D2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8682A3-BB94-5B68-A6D7-B3038BDE6C98}"/>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17 What is the basis of the statement that the Income-tax Act, 1961 consists of 819 sections, while the text of the Act only mentions sections till 298?</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During the course of numerous amendments to the Income-tax Act, 1961, several policy decisions were incorporated as separate provisions.</a:t>
            </a:r>
          </a:p>
          <a:p>
            <a:pPr marL="0" indent="0" algn="just">
              <a:buNone/>
            </a:pPr>
            <a:r>
              <a:rPr lang="en-US" sz="2400" dirty="0">
                <a:latin typeface="Times New Roman" panose="02020603050405020304" pitchFamily="18" charset="0"/>
                <a:cs typeface="Times New Roman" panose="02020603050405020304" pitchFamily="18" charset="0"/>
              </a:rPr>
              <a:t>Many a times such provisions were connected to already existing sections and accordingly the new sections were numbered in continuation to the existing sections. </a:t>
            </a:r>
          </a:p>
          <a:p>
            <a:pPr marL="0" indent="0" algn="just">
              <a:buNone/>
            </a:pPr>
            <a:r>
              <a:rPr lang="en-US" sz="2400" dirty="0">
                <a:latin typeface="Times New Roman" panose="02020603050405020304" pitchFamily="18" charset="0"/>
                <a:cs typeface="Times New Roman" panose="02020603050405020304" pitchFamily="18" charset="0"/>
              </a:rPr>
              <a:t>For example, several provisions relating to tax on special cases were inserted as sections starting with 115 series viz. 115AC,115AD, 115JB, 115VP etc. </a:t>
            </a:r>
          </a:p>
          <a:p>
            <a:pPr marL="0" indent="0" algn="just">
              <a:buNone/>
            </a:pPr>
            <a:r>
              <a:rPr lang="en-US" sz="2400" dirty="0">
                <a:latin typeface="Times New Roman" panose="02020603050405020304" pitchFamily="18" charset="0"/>
                <a:cs typeface="Times New Roman" panose="02020603050405020304" pitchFamily="18" charset="0"/>
              </a:rPr>
              <a:t>As a result of such insertions, effective sections existing in the Income-tax Act, 1961 are 819.</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6D4ACEF-62B8-53F4-1A6F-3898298F5D6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70386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5A1EF-9DD9-B0DA-7CAF-23D3AD3321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B6A214-C5DD-8451-5838-96D372BABD4D}"/>
              </a:ext>
            </a:extLst>
          </p:cNvPr>
          <p:cNvSpPr>
            <a:spLocks noGrp="1"/>
          </p:cNvSpPr>
          <p:nvPr>
            <p:ph idx="1"/>
          </p:nvPr>
        </p:nvSpPr>
        <p:spPr>
          <a:xfrm>
            <a:off x="669471" y="192506"/>
            <a:ext cx="10972800" cy="6077666"/>
          </a:xfrm>
        </p:spPr>
        <p:txBody>
          <a:bodyPr>
            <a:normAutofit/>
          </a:bodyPr>
          <a:lstStyle/>
          <a:p>
            <a:pPr marL="0" indent="0" algn="just">
              <a:lnSpc>
                <a:spcPct val="100000"/>
              </a:lnSpc>
              <a:buNone/>
            </a:pPr>
            <a:r>
              <a:rPr lang="en-US" sz="2400" b="1" dirty="0">
                <a:latin typeface="Times New Roman" panose="02020603050405020304" pitchFamily="18" charset="0"/>
                <a:cs typeface="Times New Roman" panose="02020603050405020304" pitchFamily="18" charset="0"/>
              </a:rPr>
              <a:t>18 Why does the new Bill still contain 536 sections and 2.6 lakh words?</a:t>
            </a:r>
            <a:endParaRPr lang="en-IN"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While the existing Income-tax Act contains 298 numbered sections, effective sections in the current Act are 819. This is because other than numeric section numbers there are large number of sections with alpha-numeric codes such as 115A to 115WM (117 sections) and so on.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The Income-tax Act not only deals with levy of tax but it is a comprehensive document, which encompasses all aspects of tax administration.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It also includes other aspects such as:</a:t>
            </a:r>
            <a:endParaRPr lang="en-IN"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latin typeface="Times New Roman" panose="02020603050405020304" pitchFamily="18" charset="0"/>
                <a:cs typeface="Times New Roman" panose="02020603050405020304" pitchFamily="18" charset="0"/>
              </a:rPr>
              <a:t>(a) laying down the administrative framework, assigning roles and responsibilities for Assessing Officers, taxpayers, tax </a:t>
            </a:r>
            <a:r>
              <a:rPr lang="en-US" sz="2400" dirty="0" err="1">
                <a:latin typeface="Times New Roman" panose="02020603050405020304" pitchFamily="18" charset="0"/>
                <a:cs typeface="Times New Roman" panose="02020603050405020304" pitchFamily="18" charset="0"/>
              </a:rPr>
              <a:t>deductors</a:t>
            </a:r>
            <a:r>
              <a:rPr lang="en-US" sz="2400" dirty="0">
                <a:latin typeface="Times New Roman" panose="02020603050405020304" pitchFamily="18" charset="0"/>
                <a:cs typeface="Times New Roman" panose="02020603050405020304" pitchFamily="18" charset="0"/>
              </a:rPr>
              <a:t>, and professionals etc.; </a:t>
            </a:r>
            <a:endParaRPr lang="en-IN"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latin typeface="Times New Roman" panose="02020603050405020304" pitchFamily="18" charset="0"/>
                <a:cs typeface="Times New Roman" panose="02020603050405020304" pitchFamily="18" charset="0"/>
              </a:rPr>
              <a:t>(b) setting out the framework for income determination, timelines, appellate procedures, enforcement, assessments, and penalties; and </a:t>
            </a:r>
            <a:endParaRPr lang="en-IN"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latin typeface="Times New Roman" panose="02020603050405020304" pitchFamily="18" charset="0"/>
                <a:cs typeface="Times New Roman" panose="02020603050405020304" pitchFamily="18" charset="0"/>
              </a:rPr>
              <a:t>(c) taking into account the impact of interpretations on economic policy, affecting both domestic and international investments.</a:t>
            </a: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0CBCBD4-8466-54AF-7969-888926BCD50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545347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BFB26-8D3A-FEC8-0F2A-EEFC11D7BA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75BD8D-C8A1-0E60-246F-53C004CC07F9}"/>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US" sz="2400" dirty="0">
                <a:latin typeface="Times New Roman" panose="02020603050405020304" pitchFamily="18" charset="0"/>
                <a:cs typeface="Times New Roman" panose="02020603050405020304" pitchFamily="18" charset="0"/>
              </a:rPr>
              <a:t>The new Bill proposes 536 sections to meet the above-mentioned requirements.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Further, several sections in the new Bill exist primarily to </a:t>
            </a:r>
            <a:r>
              <a:rPr lang="en-US" sz="2400" dirty="0" err="1">
                <a:latin typeface="Times New Roman" panose="02020603050405020304" pitchFamily="18" charset="0"/>
                <a:cs typeface="Times New Roman" panose="02020603050405020304" pitchFamily="18" charset="0"/>
              </a:rPr>
              <a:t>honour</a:t>
            </a:r>
            <a:r>
              <a:rPr lang="en-US" sz="2400" dirty="0">
                <a:latin typeface="Times New Roman" panose="02020603050405020304" pitchFamily="18" charset="0"/>
                <a:cs typeface="Times New Roman" panose="02020603050405020304" pitchFamily="18" charset="0"/>
              </a:rPr>
              <a:t> the commitments under the existing tax regime, including provisions relating to Minimum Alternate Tax (MAT), various deductions and exemptions, etc.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These provisions will remain in force until their respective sunset clauses take effect.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Therefore, these are required to be part of new Bill to ensure a smooth transition, while maintaining legal and policy continuity.</a:t>
            </a:r>
            <a:endParaRPr lang="en-IN"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5B0298D-A103-81F3-66CE-A7DEF1AA814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76520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82F9-2EB3-DF6C-F44C-B9495C347F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8A9870-9985-D5E8-5B3D-6F020BCC2E09}"/>
              </a:ext>
            </a:extLst>
          </p:cNvPr>
          <p:cNvSpPr>
            <a:spLocks noGrp="1"/>
          </p:cNvSpPr>
          <p:nvPr>
            <p:ph idx="1"/>
          </p:nvPr>
        </p:nvSpPr>
        <p:spPr>
          <a:xfrm>
            <a:off x="669471" y="360948"/>
            <a:ext cx="10972800" cy="5812971"/>
          </a:xfrm>
        </p:spPr>
        <p:txBody>
          <a:bodyPr>
            <a:noAutofit/>
          </a:bodyPr>
          <a:lstStyle/>
          <a:p>
            <a:pPr marL="0" indent="0" algn="just">
              <a:lnSpc>
                <a:spcPct val="100000"/>
              </a:lnSpc>
              <a:buNone/>
            </a:pPr>
            <a:r>
              <a:rPr lang="en-US" sz="2100" b="1" dirty="0">
                <a:latin typeface="Times New Roman" panose="02020603050405020304" pitchFamily="18" charset="0"/>
                <a:cs typeface="Times New Roman" panose="02020603050405020304" pitchFamily="18" charset="0"/>
              </a:rPr>
              <a:t>19 Whether the simplification exercise has led to no ‘material’ change?</a:t>
            </a:r>
            <a:endParaRPr lang="en-IN"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latin typeface="Times New Roman" panose="02020603050405020304" pitchFamily="18" charset="0"/>
                <a:cs typeface="Times New Roman" panose="02020603050405020304" pitchFamily="18" charset="0"/>
              </a:rPr>
              <a:t>Ans. The simplification exercise, inter alia, encompasses following aspects:</a:t>
            </a:r>
            <a:endParaRPr lang="en-IN"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err="1">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a:t>
            </a:r>
            <a:r>
              <a:rPr lang="en-US" sz="2100" b="1" u="sng" dirty="0">
                <a:latin typeface="Times New Roman" panose="02020603050405020304" pitchFamily="18" charset="0"/>
                <a:cs typeface="Times New Roman" panose="02020603050405020304" pitchFamily="18" charset="0"/>
              </a:rPr>
              <a:t>Redundant provisions of the Income-tax Act have been removed</a:t>
            </a:r>
            <a:r>
              <a:rPr lang="en-US" sz="2100" dirty="0">
                <a:latin typeface="Times New Roman" panose="02020603050405020304" pitchFamily="18" charset="0"/>
                <a:cs typeface="Times New Roman" panose="02020603050405020304" pitchFamily="18" charset="0"/>
              </a:rPr>
              <a:t>;</a:t>
            </a:r>
            <a:endParaRPr lang="en-IN"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latin typeface="Times New Roman" panose="02020603050405020304" pitchFamily="18" charset="0"/>
                <a:cs typeface="Times New Roman" panose="02020603050405020304" pitchFamily="18" charset="0"/>
              </a:rPr>
              <a:t>ii. </a:t>
            </a:r>
            <a:r>
              <a:rPr lang="en-US" sz="2100" b="1" u="sng" dirty="0">
                <a:latin typeface="Times New Roman" panose="02020603050405020304" pitchFamily="18" charset="0"/>
                <a:cs typeface="Times New Roman" panose="02020603050405020304" pitchFamily="18" charset="0"/>
              </a:rPr>
              <a:t>Sub-sections and clauses have been used, instead of relying on provisos and explanations for exceptions and carve-outs;</a:t>
            </a:r>
            <a:endParaRPr lang="en-IN" sz="21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latin typeface="Times New Roman" panose="02020603050405020304" pitchFamily="18" charset="0"/>
                <a:cs typeface="Times New Roman" panose="02020603050405020304" pitchFamily="18" charset="0"/>
              </a:rPr>
              <a:t>iii. </a:t>
            </a:r>
            <a:r>
              <a:rPr lang="en-US" sz="2100" b="1" u="sng" dirty="0">
                <a:latin typeface="Times New Roman" panose="02020603050405020304" pitchFamily="18" charset="0"/>
                <a:cs typeface="Times New Roman" panose="02020603050405020304" pitchFamily="18" charset="0"/>
              </a:rPr>
              <a:t>Simplified system for cross referencing of sections, sub-sections, clauses etc. has been used;</a:t>
            </a:r>
            <a:endParaRPr lang="en-IN" sz="21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latin typeface="Times New Roman" panose="02020603050405020304" pitchFamily="18" charset="0"/>
                <a:cs typeface="Times New Roman" panose="02020603050405020304" pitchFamily="18" charset="0"/>
              </a:rPr>
              <a:t>iv. </a:t>
            </a:r>
            <a:r>
              <a:rPr lang="en-US" sz="2100" b="1" u="sng" dirty="0">
                <a:latin typeface="Times New Roman" panose="02020603050405020304" pitchFamily="18" charset="0"/>
                <a:cs typeface="Times New Roman" panose="02020603050405020304" pitchFamily="18" charset="0"/>
              </a:rPr>
              <a:t>Extensive use of tables, formulae for enhanced clarity; </a:t>
            </a:r>
          </a:p>
          <a:p>
            <a:pPr marL="0" indent="0" algn="just">
              <a:lnSpc>
                <a:spcPct val="100000"/>
              </a:lnSpc>
              <a:buNone/>
            </a:pPr>
            <a:r>
              <a:rPr lang="en-US" sz="2100" dirty="0">
                <a:latin typeface="Times New Roman" panose="02020603050405020304" pitchFamily="18" charset="0"/>
                <a:cs typeface="Times New Roman" panose="02020603050405020304" pitchFamily="18" charset="0"/>
              </a:rPr>
              <a:t>v. </a:t>
            </a:r>
            <a:r>
              <a:rPr lang="en-US" sz="2100" b="1" u="sng" dirty="0">
                <a:latin typeface="Times New Roman" panose="02020603050405020304" pitchFamily="18" charset="0"/>
                <a:cs typeface="Times New Roman" panose="02020603050405020304" pitchFamily="18" charset="0"/>
              </a:rPr>
              <a:t>Consolidation of provisions scattered across various sections/Chapters relating to a single issue</a:t>
            </a:r>
            <a:r>
              <a:rPr lang="en-US" sz="2100" dirty="0">
                <a:latin typeface="Times New Roman" panose="02020603050405020304" pitchFamily="18" charset="0"/>
                <a:cs typeface="Times New Roman" panose="02020603050405020304" pitchFamily="18" charset="0"/>
              </a:rPr>
              <a:t>; etc.</a:t>
            </a:r>
            <a:endParaRPr lang="en-IN"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latin typeface="Times New Roman" panose="02020603050405020304" pitchFamily="18" charset="0"/>
                <a:cs typeface="Times New Roman" panose="02020603050405020304" pitchFamily="18" charset="0"/>
              </a:rPr>
              <a:t>Since there have been regular amendments to the Income-tax Act, 1961 including amendments proposed in Finance Bill, 2025, the Act stands updated from policy perspective. </a:t>
            </a:r>
          </a:p>
          <a:p>
            <a:pPr marL="0" indent="0" algn="just">
              <a:lnSpc>
                <a:spcPct val="100000"/>
              </a:lnSpc>
              <a:buNone/>
            </a:pPr>
            <a:r>
              <a:rPr lang="en-US" sz="2100" b="1" u="sng" dirty="0">
                <a:latin typeface="Times New Roman" panose="02020603050405020304" pitchFamily="18" charset="0"/>
                <a:cs typeface="Times New Roman" panose="02020603050405020304" pitchFamily="18" charset="0"/>
              </a:rPr>
              <a:t>All amendments proposed </a:t>
            </a:r>
            <a:r>
              <a:rPr lang="en-US" sz="2100" b="1" u="sng" dirty="0" err="1">
                <a:latin typeface="Times New Roman" panose="02020603050405020304" pitchFamily="18" charset="0"/>
                <a:cs typeface="Times New Roman" panose="02020603050405020304" pitchFamily="18" charset="0"/>
              </a:rPr>
              <a:t>upto</a:t>
            </a:r>
            <a:r>
              <a:rPr lang="en-US" sz="2100" b="1" u="sng" dirty="0">
                <a:latin typeface="Times New Roman" panose="02020603050405020304" pitchFamily="18" charset="0"/>
                <a:cs typeface="Times New Roman" panose="02020603050405020304" pitchFamily="18" charset="0"/>
              </a:rPr>
              <a:t> Finance Bill, 2025 have been duly incorporated in the new Income-tax Bill, 2025. </a:t>
            </a:r>
          </a:p>
          <a:p>
            <a:pPr marL="0" indent="0" algn="just">
              <a:lnSpc>
                <a:spcPct val="100000"/>
              </a:lnSpc>
              <a:buNone/>
            </a:pPr>
            <a:r>
              <a:rPr lang="en-US" sz="2100" dirty="0">
                <a:latin typeface="Times New Roman" panose="02020603050405020304" pitchFamily="18" charset="0"/>
                <a:cs typeface="Times New Roman" panose="02020603050405020304" pitchFamily="18" charset="0"/>
              </a:rPr>
              <a:t>Therefore, while </a:t>
            </a:r>
            <a:r>
              <a:rPr lang="en-US" sz="2100" b="1" u="sng" dirty="0">
                <a:latin typeface="Times New Roman" panose="02020603050405020304" pitchFamily="18" charset="0"/>
                <a:cs typeface="Times New Roman" panose="02020603050405020304" pitchFamily="18" charset="0"/>
              </a:rPr>
              <a:t>no major policy related changes have been made</a:t>
            </a:r>
            <a:r>
              <a:rPr lang="en-US" sz="2100" dirty="0">
                <a:latin typeface="Times New Roman" panose="02020603050405020304" pitchFamily="18" charset="0"/>
                <a:cs typeface="Times New Roman" panose="02020603050405020304" pitchFamily="18" charset="0"/>
              </a:rPr>
              <a:t> in the Bill, the above aspects have led to proposed ‘material’ changes in the existing law.</a:t>
            </a:r>
            <a:endParaRPr lang="en-IN" sz="21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1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73F8E65-C825-1519-451C-89A5E30192C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768994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5A051-99B9-BBEC-2CC0-B665859064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9D4E63-723A-5EC6-453E-BFDAF1801EF0}"/>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20 Whether any mapping of old and new sections will be available?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Section-wise mapping will be made available on the official website of the Income Tax Department.</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A110334-DC1A-F356-E5E0-CE7C449F683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56450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0232-62A8-A69F-9345-8E04DDF264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865D77-0085-111F-2A98-FDEDFC701094}"/>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21 How has ‘previous year’ and ‘assessment year’ been dealt with in the new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The concept of ‘tax year’ has been introduced replacing ‘previous year’ and ‘assessment year’. The timelines and computation in the Bill are now with reference to the financial year for which the income is liable to be taxed. </a:t>
            </a:r>
          </a:p>
          <a:p>
            <a:pPr marL="0" indent="0" algn="just">
              <a:buNone/>
            </a:pPr>
            <a:r>
              <a:rPr lang="en-US" sz="2400" dirty="0">
                <a:latin typeface="Times New Roman" panose="02020603050405020304" pitchFamily="18" charset="0"/>
                <a:cs typeface="Times New Roman" panose="02020603050405020304" pitchFamily="18" charset="0"/>
              </a:rPr>
              <a:t>It is expected that the use of ‘tax year’ will make the new Bill easier to comprehend. Further, many of the comparable tax jurisdictions in the world are using one single term, for purpose of denoting the unit period of taxation. ‘Tax year’ is commonly used in many countries.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With the introduction of ‘tax year’, broadly the following principles have been adopted:</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‘Tax Year’: Unit period of taxation. This term shall be referred in respect of all transactions and income for that period. </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‘Financial Year’: For purposes of timelines for compliance and for procedural issues.</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ACCD74F-D7B5-F4FB-DE58-253B78927C1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959119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1786E-222F-A1AF-B9A8-9CB8933810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360CED-D4EE-953A-9C80-AC24B5B69895}"/>
              </a:ext>
            </a:extLst>
          </p:cNvPr>
          <p:cNvSpPr>
            <a:spLocks noGrp="1"/>
          </p:cNvSpPr>
          <p:nvPr>
            <p:ph idx="1"/>
          </p:nvPr>
        </p:nvSpPr>
        <p:spPr>
          <a:xfrm>
            <a:off x="669471" y="0"/>
            <a:ext cx="10972800" cy="6773864"/>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22 How have the provisions of TDS and TCS been simplified in the new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TDS and TCS provisions have been made easier to comprehend by providing tables. </a:t>
            </a:r>
          </a:p>
          <a:p>
            <a:pPr marL="0" indent="0" algn="just">
              <a:buNone/>
            </a:pPr>
            <a:r>
              <a:rPr lang="en-US" sz="2400" dirty="0">
                <a:latin typeface="Times New Roman" panose="02020603050405020304" pitchFamily="18" charset="0"/>
                <a:cs typeface="Times New Roman" panose="02020603050405020304" pitchFamily="18" charset="0"/>
              </a:rPr>
              <a:t>There are separate tables for payment to residents and non-residents, and where no deduction at source is required. </a:t>
            </a:r>
          </a:p>
          <a:p>
            <a:pPr marL="0" indent="0" algn="just">
              <a:buNone/>
            </a:pPr>
            <a:r>
              <a:rPr lang="en-US" sz="2400" dirty="0">
                <a:latin typeface="Times New Roman" panose="02020603050405020304" pitchFamily="18" charset="0"/>
                <a:cs typeface="Times New Roman" panose="02020603050405020304" pitchFamily="18" charset="0"/>
              </a:rPr>
              <a:t>For example, the proposed provisions relating to TDS on rent are shown below:</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dirty="0">
                <a:latin typeface="Times New Roman" panose="02020603050405020304" pitchFamily="18" charset="0"/>
                <a:cs typeface="Times New Roman" panose="02020603050405020304" pitchFamily="18" charset="0"/>
              </a:rPr>
              <a:t>(Reference can be made to Table in proposed section 393 of the Bill)</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1D05AF7-8B4C-7A77-AF76-6A803AD872A2}"/>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9E1C4B34-EDFE-DC71-7D10-DE3D54BEEA97}"/>
              </a:ext>
            </a:extLst>
          </p:cNvPr>
          <p:cNvGraphicFramePr>
            <a:graphicFrameLocks noGrp="1"/>
          </p:cNvGraphicFramePr>
          <p:nvPr>
            <p:extLst>
              <p:ext uri="{D42A27DB-BD31-4B8C-83A1-F6EECF244321}">
                <p14:modId xmlns:p14="http://schemas.microsoft.com/office/powerpoint/2010/main" val="1848893844"/>
              </p:ext>
            </p:extLst>
          </p:nvPr>
        </p:nvGraphicFramePr>
        <p:xfrm>
          <a:off x="789213" y="2415481"/>
          <a:ext cx="10853058" cy="3435350"/>
        </p:xfrm>
        <a:graphic>
          <a:graphicData uri="http://schemas.openxmlformats.org/drawingml/2006/table">
            <a:tbl>
              <a:tblPr firstRow="1" firstCol="1" bandRow="1">
                <a:tableStyleId>{5940675A-B579-460E-94D1-54222C63F5DA}</a:tableStyleId>
              </a:tblPr>
              <a:tblGrid>
                <a:gridCol w="1028700">
                  <a:extLst>
                    <a:ext uri="{9D8B030D-6E8A-4147-A177-3AD203B41FA5}">
                      <a16:colId xmlns:a16="http://schemas.microsoft.com/office/drawing/2014/main" val="191417615"/>
                    </a:ext>
                  </a:extLst>
                </a:gridCol>
                <a:gridCol w="2841172">
                  <a:extLst>
                    <a:ext uri="{9D8B030D-6E8A-4147-A177-3AD203B41FA5}">
                      <a16:colId xmlns:a16="http://schemas.microsoft.com/office/drawing/2014/main" val="967749994"/>
                    </a:ext>
                  </a:extLst>
                </a:gridCol>
                <a:gridCol w="2498271">
                  <a:extLst>
                    <a:ext uri="{9D8B030D-6E8A-4147-A177-3AD203B41FA5}">
                      <a16:colId xmlns:a16="http://schemas.microsoft.com/office/drawing/2014/main" val="512418427"/>
                    </a:ext>
                  </a:extLst>
                </a:gridCol>
                <a:gridCol w="4484915">
                  <a:extLst>
                    <a:ext uri="{9D8B030D-6E8A-4147-A177-3AD203B41FA5}">
                      <a16:colId xmlns:a16="http://schemas.microsoft.com/office/drawing/2014/main" val="2839886859"/>
                    </a:ext>
                  </a:extLst>
                </a:gridCol>
              </a:tblGrid>
              <a:tr h="539750">
                <a:tc gridSpan="4">
                  <a:txBody>
                    <a:bodyPr/>
                    <a:lstStyle/>
                    <a:p>
                      <a:pPr algn="ctr">
                        <a:lnSpc>
                          <a:spcPct val="100000"/>
                        </a:lnSpc>
                        <a:spcAft>
                          <a:spcPts val="1000"/>
                        </a:spcAft>
                        <a:buNone/>
                      </a:pPr>
                      <a:r>
                        <a:rPr lang="en-US" sz="2000" b="1" dirty="0">
                          <a:effectLst/>
                          <a:latin typeface="Times New Roman" panose="02020603050405020304" pitchFamily="18" charset="0"/>
                          <a:cs typeface="Times New Roman" panose="02020603050405020304" pitchFamily="18" charset="0"/>
                        </a:rPr>
                        <a:t>Rent</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814263448"/>
                  </a:ext>
                </a:extLst>
              </a:tr>
              <a:tr h="341993">
                <a:tc>
                  <a:txBody>
                    <a:bodyPr/>
                    <a:lstStyle/>
                    <a:p>
                      <a:pPr algn="ctr">
                        <a:lnSpc>
                          <a:spcPct val="100000"/>
                        </a:lnSpc>
                        <a:spcAft>
                          <a:spcPts val="1000"/>
                        </a:spcAft>
                        <a:buNone/>
                      </a:pPr>
                      <a:r>
                        <a:rPr lang="en-US" sz="2000" b="1" dirty="0">
                          <a:effectLst/>
                          <a:latin typeface="Times New Roman" panose="02020603050405020304" pitchFamily="18" charset="0"/>
                          <a:cs typeface="Times New Roman" panose="02020603050405020304" pitchFamily="18" charset="0"/>
                        </a:rPr>
                        <a:t>S. No.</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0000"/>
                        </a:lnSpc>
                        <a:spcAft>
                          <a:spcPts val="1000"/>
                        </a:spcAft>
                        <a:buNone/>
                      </a:pPr>
                      <a:r>
                        <a:rPr lang="en-US" sz="2000" b="1" dirty="0">
                          <a:effectLst/>
                          <a:latin typeface="Times New Roman" panose="02020603050405020304" pitchFamily="18" charset="0"/>
                          <a:cs typeface="Times New Roman" panose="02020603050405020304" pitchFamily="18" charset="0"/>
                        </a:rPr>
                        <a:t>Nature of Income or sum</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0000"/>
                        </a:lnSpc>
                        <a:spcAft>
                          <a:spcPts val="1000"/>
                        </a:spcAft>
                        <a:buNone/>
                      </a:pPr>
                      <a:r>
                        <a:rPr lang="en-US" sz="2000" b="1" dirty="0">
                          <a:effectLst/>
                          <a:latin typeface="Times New Roman" panose="02020603050405020304" pitchFamily="18" charset="0"/>
                          <a:cs typeface="Times New Roman" panose="02020603050405020304" pitchFamily="18" charset="0"/>
                        </a:rPr>
                        <a:t>Payer</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0000"/>
                        </a:lnSpc>
                        <a:spcAft>
                          <a:spcPts val="1000"/>
                        </a:spcAft>
                        <a:buNone/>
                      </a:pPr>
                      <a:r>
                        <a:rPr lang="en-US" sz="2000" b="1" dirty="0">
                          <a:effectLst/>
                          <a:latin typeface="Times New Roman" panose="02020603050405020304" pitchFamily="18" charset="0"/>
                          <a:cs typeface="Times New Roman" panose="02020603050405020304" pitchFamily="18" charset="0"/>
                        </a:rPr>
                        <a:t>Rate</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866122226"/>
                  </a:ext>
                </a:extLst>
              </a:tr>
              <a:tr h="269975">
                <a:tc>
                  <a:txBody>
                    <a:bodyPr/>
                    <a:lstStyle/>
                    <a:p>
                      <a:pPr>
                        <a:lnSpc>
                          <a:spcPct val="100000"/>
                        </a:lnSpc>
                        <a:buNone/>
                      </a:pPr>
                      <a:endParaRPr lang="en-IN" sz="2000" dirty="0">
                        <a:effectLst/>
                        <a:latin typeface="Times New Roman" panose="02020603050405020304" pitchFamily="18" charset="0"/>
                        <a:cs typeface="Times New Roman" panose="02020603050405020304" pitchFamily="18" charset="0"/>
                      </a:endParaRPr>
                    </a:p>
                  </a:txBody>
                  <a:tcPr marL="0" marR="152400" marT="95250" marB="95250" anchor="ctr"/>
                </a:tc>
                <a:tc>
                  <a:txBody>
                    <a:bodyPr/>
                    <a:lstStyle/>
                    <a:p>
                      <a:pPr>
                        <a:lnSpc>
                          <a:spcPct val="100000"/>
                        </a:lnSpc>
                        <a:buNone/>
                      </a:pPr>
                      <a:endParaRPr lang="en-IN" sz="2000" dirty="0">
                        <a:effectLst/>
                        <a:latin typeface="Times New Roman" panose="02020603050405020304" pitchFamily="18" charset="0"/>
                        <a:cs typeface="Times New Roman" panose="02020603050405020304" pitchFamily="18" charset="0"/>
                      </a:endParaRPr>
                    </a:p>
                  </a:txBody>
                  <a:tcPr marL="152400" marR="152400" marT="95250" marB="95250" anchor="ctr"/>
                </a:tc>
                <a:tc>
                  <a:txBody>
                    <a:bodyPr/>
                    <a:lstStyle/>
                    <a:p>
                      <a:pPr>
                        <a:lnSpc>
                          <a:spcPct val="100000"/>
                        </a:lnSpc>
                        <a:buNone/>
                      </a:pPr>
                      <a:endParaRPr lang="en-IN" sz="2000">
                        <a:effectLst/>
                        <a:latin typeface="Times New Roman" panose="02020603050405020304" pitchFamily="18" charset="0"/>
                        <a:cs typeface="Times New Roman" panose="02020603050405020304" pitchFamily="18" charset="0"/>
                      </a:endParaRPr>
                    </a:p>
                  </a:txBody>
                  <a:tcPr marL="152400" marR="152400" marT="95250" marB="95250" anchor="ctr"/>
                </a:tc>
                <a:tc>
                  <a:txBody>
                    <a:bodyPr/>
                    <a:lstStyle/>
                    <a:p>
                      <a:pPr algn="just">
                        <a:lnSpc>
                          <a:spcPct val="100000"/>
                        </a:lnSpc>
                        <a:spcAft>
                          <a:spcPts val="1000"/>
                        </a:spcAft>
                        <a:buNone/>
                      </a:pPr>
                      <a:r>
                        <a:rPr lang="en-US" sz="2000" dirty="0">
                          <a:effectLst/>
                          <a:latin typeface="Times New Roman" panose="02020603050405020304" pitchFamily="18" charset="0"/>
                          <a:cs typeface="Times New Roman" panose="02020603050405020304" pitchFamily="18" charset="0"/>
                        </a:rPr>
                        <a:t>Threshold limit</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402638069"/>
                  </a:ext>
                </a:extLst>
              </a:tr>
              <a:tr h="647536">
                <a:tc>
                  <a:txBody>
                    <a:bodyPr/>
                    <a:lstStyle/>
                    <a:p>
                      <a:pPr algn="just">
                        <a:lnSpc>
                          <a:spcPct val="100000"/>
                        </a:lnSpc>
                        <a:spcAft>
                          <a:spcPts val="1000"/>
                        </a:spcAft>
                        <a:buNone/>
                      </a:pPr>
                      <a:r>
                        <a:rPr lang="en-US" sz="2000">
                          <a:effectLst/>
                          <a:latin typeface="Times New Roman" panose="02020603050405020304" pitchFamily="18" charset="0"/>
                          <a:cs typeface="Times New Roman" panose="02020603050405020304" pitchFamily="18" charset="0"/>
                        </a:rPr>
                        <a:t>(i)</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00000"/>
                        </a:lnSpc>
                        <a:spcAft>
                          <a:spcPts val="1000"/>
                        </a:spcAft>
                        <a:buNone/>
                      </a:pPr>
                      <a:r>
                        <a:rPr lang="en-US" sz="2000">
                          <a:effectLst/>
                          <a:latin typeface="Times New Roman" panose="02020603050405020304" pitchFamily="18" charset="0"/>
                          <a:cs typeface="Times New Roman" panose="02020603050405020304" pitchFamily="18" charset="0"/>
                        </a:rPr>
                        <a:t>Income by way of rent</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1000"/>
                        </a:spcAft>
                        <a:buNone/>
                      </a:pPr>
                      <a:r>
                        <a:rPr lang="en-US" sz="2000" dirty="0">
                          <a:effectLst/>
                          <a:latin typeface="Times New Roman" panose="02020603050405020304" pitchFamily="18" charset="0"/>
                          <a:cs typeface="Times New Roman" panose="02020603050405020304" pitchFamily="18" charset="0"/>
                        </a:rPr>
                        <a:t>Person other than specified person</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1000"/>
                        </a:spcAft>
                        <a:buNone/>
                      </a:pPr>
                      <a:r>
                        <a:rPr lang="en-US" sz="2000" dirty="0">
                          <a:effectLst/>
                          <a:latin typeface="Times New Roman" panose="02020603050405020304" pitchFamily="18" charset="0"/>
                          <a:cs typeface="Times New Roman" panose="02020603050405020304" pitchFamily="18" charset="0"/>
                        </a:rPr>
                        <a:t>Rate: 2%</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2311297444"/>
                  </a:ext>
                </a:extLst>
              </a:tr>
              <a:tr h="717576">
                <a:tc>
                  <a:txBody>
                    <a:bodyPr/>
                    <a:lstStyle/>
                    <a:p>
                      <a:pPr>
                        <a:lnSpc>
                          <a:spcPct val="100000"/>
                        </a:lnSpc>
                        <a:buNone/>
                      </a:pPr>
                      <a:endParaRPr lang="en-IN" sz="2000">
                        <a:effectLst/>
                        <a:latin typeface="Times New Roman" panose="02020603050405020304" pitchFamily="18" charset="0"/>
                        <a:cs typeface="Times New Roman" panose="02020603050405020304" pitchFamily="18" charset="0"/>
                      </a:endParaRPr>
                    </a:p>
                  </a:txBody>
                  <a:tcPr marL="0" marR="152400" marT="95250" marB="95250" anchor="ctr"/>
                </a:tc>
                <a:tc>
                  <a:txBody>
                    <a:bodyPr/>
                    <a:lstStyle/>
                    <a:p>
                      <a:pPr>
                        <a:lnSpc>
                          <a:spcPct val="100000"/>
                        </a:lnSpc>
                        <a:buNone/>
                      </a:pPr>
                      <a:endParaRPr lang="en-IN" sz="2000" dirty="0">
                        <a:effectLst/>
                        <a:latin typeface="Times New Roman" panose="02020603050405020304" pitchFamily="18" charset="0"/>
                        <a:cs typeface="Times New Roman" panose="02020603050405020304" pitchFamily="18" charset="0"/>
                      </a:endParaRPr>
                    </a:p>
                  </a:txBody>
                  <a:tcPr marL="152400" marR="152400" marT="95250" marB="95250" anchor="ctr"/>
                </a:tc>
                <a:tc>
                  <a:txBody>
                    <a:bodyPr/>
                    <a:lstStyle/>
                    <a:p>
                      <a:pPr>
                        <a:lnSpc>
                          <a:spcPct val="100000"/>
                        </a:lnSpc>
                        <a:buNone/>
                      </a:pPr>
                      <a:endParaRPr lang="en-IN" sz="2000" dirty="0">
                        <a:effectLst/>
                        <a:latin typeface="Times New Roman" panose="02020603050405020304" pitchFamily="18" charset="0"/>
                        <a:cs typeface="Times New Roman" panose="02020603050405020304" pitchFamily="18" charset="0"/>
                      </a:endParaRPr>
                    </a:p>
                  </a:txBody>
                  <a:tcPr marL="152400" marR="152400" marT="95250" marB="95250" anchor="ctr"/>
                </a:tc>
                <a:tc>
                  <a:txBody>
                    <a:bodyPr/>
                    <a:lstStyle/>
                    <a:p>
                      <a:pPr algn="just">
                        <a:lnSpc>
                          <a:spcPct val="100000"/>
                        </a:lnSpc>
                        <a:spcAft>
                          <a:spcPts val="1000"/>
                        </a:spcAft>
                        <a:buNone/>
                      </a:pPr>
                      <a:r>
                        <a:rPr lang="en-US" sz="2000" dirty="0">
                          <a:effectLst/>
                          <a:latin typeface="Times New Roman" panose="02020603050405020304" pitchFamily="18" charset="0"/>
                          <a:cs typeface="Times New Roman" panose="02020603050405020304" pitchFamily="18" charset="0"/>
                        </a:rPr>
                        <a:t>Threshold limit: Rs. 50,000 for a month or part of a month</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4267339727"/>
                  </a:ext>
                </a:extLst>
              </a:tr>
            </a:tbl>
          </a:graphicData>
        </a:graphic>
      </p:graphicFrame>
    </p:spTree>
    <p:extLst>
      <p:ext uri="{BB962C8B-B14F-4D97-AF65-F5344CB8AC3E}">
        <p14:creationId xmlns:p14="http://schemas.microsoft.com/office/powerpoint/2010/main" val="2014543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6FCBA-F506-ED54-8AFA-7CC1C0A4DA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D074EC-EA95-188F-BABF-B870C951AF00}"/>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23 What has been done to simplify the provisions related to Non-Profit Organizations?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provisions related to Non-Profit Organizations were present at different places in the existing Act, in section 11, section 12, section 12A, section 12AB, section 13, section 115BBC, section 115BBI, section 115TD, section 115TE, section 115TF. </a:t>
            </a:r>
          </a:p>
          <a:p>
            <a:pPr marL="0" indent="0" algn="just">
              <a:buNone/>
            </a:pPr>
            <a:r>
              <a:rPr lang="en-US" sz="2400" dirty="0">
                <a:latin typeface="Times New Roman" panose="02020603050405020304" pitchFamily="18" charset="0"/>
                <a:cs typeface="Times New Roman" panose="02020603050405020304" pitchFamily="18" charset="0"/>
              </a:rPr>
              <a:t>The provisions related to approval are under the first and second proviso to section 80G(5). </a:t>
            </a:r>
          </a:p>
          <a:p>
            <a:pPr marL="0" indent="0" algn="just">
              <a:buNone/>
            </a:pPr>
            <a:r>
              <a:rPr lang="en-US" sz="2400" dirty="0">
                <a:latin typeface="Times New Roman" panose="02020603050405020304" pitchFamily="18" charset="0"/>
                <a:cs typeface="Times New Roman" panose="02020603050405020304" pitchFamily="18" charset="0"/>
              </a:rPr>
              <a:t>These have been simplified and consolidated into one chapter. </a:t>
            </a:r>
          </a:p>
          <a:p>
            <a:pPr marL="0" indent="0" algn="just">
              <a:buNone/>
            </a:pPr>
            <a:r>
              <a:rPr lang="en-US" sz="2400" dirty="0">
                <a:latin typeface="Times New Roman" panose="02020603050405020304" pitchFamily="18" charset="0"/>
                <a:cs typeface="Times New Roman" panose="02020603050405020304" pitchFamily="18" charset="0"/>
              </a:rPr>
              <a:t>All the provisions related to registered Non-Profit </a:t>
            </a:r>
            <a:r>
              <a:rPr lang="en-US" sz="2400" dirty="0" err="1">
                <a:latin typeface="Times New Roman" panose="02020603050405020304" pitchFamily="18" charset="0"/>
                <a:cs typeface="Times New Roman" panose="02020603050405020304" pitchFamily="18" charset="0"/>
              </a:rPr>
              <a:t>Organisations</a:t>
            </a:r>
            <a:r>
              <a:rPr lang="en-US" sz="2400" dirty="0">
                <a:latin typeface="Times New Roman" panose="02020603050405020304" pitchFamily="18" charset="0"/>
                <a:cs typeface="Times New Roman" panose="02020603050405020304" pitchFamily="18" charset="0"/>
              </a:rPr>
              <a:t> have now been arranged in Part B of Chapter XVII titled “B.— Special Provisions for Registered Non-Profit </a:t>
            </a:r>
            <a:r>
              <a:rPr lang="en-US" sz="2400" dirty="0" err="1">
                <a:latin typeface="Times New Roman" panose="02020603050405020304" pitchFamily="18" charset="0"/>
                <a:cs typeface="Times New Roman" panose="02020603050405020304" pitchFamily="18" charset="0"/>
              </a:rPr>
              <a:t>Organisation</a:t>
            </a:r>
            <a:r>
              <a:rPr lang="en-US" sz="2400" dirty="0">
                <a:latin typeface="Times New Roman" panose="02020603050405020304" pitchFamily="18" charset="0"/>
                <a:cs typeface="Times New Roman" panose="02020603050405020304" pitchFamily="18" charset="0"/>
              </a:rPr>
              <a:t>” in the new Bill.</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73E5BD0-D319-6DE4-91B1-32B40E9CC03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18329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E37C7-DFEF-5747-5873-C8630D2185B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367A285-2658-5C79-557F-20F05E4FCF7E}"/>
              </a:ext>
            </a:extLst>
          </p:cNvPr>
          <p:cNvGraphicFramePr>
            <a:graphicFrameLocks noGrp="1"/>
          </p:cNvGraphicFramePr>
          <p:nvPr>
            <p:ph idx="1"/>
            <p:extLst>
              <p:ext uri="{D42A27DB-BD31-4B8C-83A1-F6EECF244321}">
                <p14:modId xmlns:p14="http://schemas.microsoft.com/office/powerpoint/2010/main" val="4230590638"/>
              </p:ext>
            </p:extLst>
          </p:nvPr>
        </p:nvGraphicFramePr>
        <p:xfrm>
          <a:off x="552450" y="457201"/>
          <a:ext cx="2747963" cy="640080"/>
        </p:xfrm>
        <a:graphic>
          <a:graphicData uri="http://schemas.openxmlformats.org/drawingml/2006/table">
            <a:tbl>
              <a:tblPr firstRow="1" bandRow="1">
                <a:tableStyleId>{5940675A-B579-460E-94D1-54222C63F5DA}</a:tableStyleId>
              </a:tblPr>
              <a:tblGrid>
                <a:gridCol w="2747963">
                  <a:extLst>
                    <a:ext uri="{9D8B030D-6E8A-4147-A177-3AD203B41FA5}">
                      <a16:colId xmlns:a16="http://schemas.microsoft.com/office/drawing/2014/main" val="3603891851"/>
                    </a:ext>
                  </a:extLst>
                </a:gridCol>
              </a:tblGrid>
              <a:tr h="640080">
                <a:tc>
                  <a:txBody>
                    <a:bodyPr/>
                    <a:lstStyle/>
                    <a:p>
                      <a:pPr algn="l"/>
                      <a:r>
                        <a:rPr lang="en-US" b="1" dirty="0">
                          <a:latin typeface="Times New Roman" panose="02020603050405020304" pitchFamily="18" charset="0"/>
                          <a:cs typeface="Times New Roman" panose="02020603050405020304" pitchFamily="18" charset="0"/>
                        </a:rPr>
                        <a:t>Present: Provisions scattered across Chapters</a:t>
                      </a:r>
                    </a:p>
                  </a:txBody>
                  <a:tcPr/>
                </a:tc>
                <a:extLst>
                  <a:ext uri="{0D108BD9-81ED-4DB2-BD59-A6C34878D82A}">
                    <a16:rowId xmlns:a16="http://schemas.microsoft.com/office/drawing/2014/main" val="3178691745"/>
                  </a:ext>
                </a:extLst>
              </a:tr>
            </a:tbl>
          </a:graphicData>
        </a:graphic>
      </p:graphicFrame>
      <p:sp>
        <p:nvSpPr>
          <p:cNvPr id="3" name="Footer Placeholder 2">
            <a:extLst>
              <a:ext uri="{FF2B5EF4-FFF2-40B4-BE49-F238E27FC236}">
                <a16:creationId xmlns:a16="http://schemas.microsoft.com/office/drawing/2014/main" id="{B32A6655-46EF-5DE2-02EA-DAAA35029194}"/>
              </a:ext>
            </a:extLst>
          </p:cNvPr>
          <p:cNvSpPr>
            <a:spLocks noGrp="1"/>
          </p:cNvSpPr>
          <p:nvPr>
            <p:ph type="ftr" sz="quarter" idx="11"/>
          </p:nvPr>
        </p:nvSpPr>
        <p:spPr/>
        <p:txBody>
          <a:bodyPr/>
          <a:lstStyle/>
          <a:p>
            <a:r>
              <a:rPr lang="en-IN"/>
              <a:t>H.C. Khincha &amp; Co</a:t>
            </a:r>
          </a:p>
        </p:txBody>
      </p:sp>
      <p:graphicFrame>
        <p:nvGraphicFramePr>
          <p:cNvPr id="4" name="Table 3">
            <a:extLst>
              <a:ext uri="{FF2B5EF4-FFF2-40B4-BE49-F238E27FC236}">
                <a16:creationId xmlns:a16="http://schemas.microsoft.com/office/drawing/2014/main" id="{FF955DC0-94D8-DC3B-5B57-6E9B9AC98BF4}"/>
              </a:ext>
            </a:extLst>
          </p:cNvPr>
          <p:cNvGraphicFramePr>
            <a:graphicFrameLocks noGrp="1"/>
          </p:cNvGraphicFramePr>
          <p:nvPr>
            <p:extLst>
              <p:ext uri="{D42A27DB-BD31-4B8C-83A1-F6EECF244321}">
                <p14:modId xmlns:p14="http://schemas.microsoft.com/office/powerpoint/2010/main" val="4201234906"/>
              </p:ext>
            </p:extLst>
          </p:nvPr>
        </p:nvGraphicFramePr>
        <p:xfrm>
          <a:off x="552449" y="1243013"/>
          <a:ext cx="2747963" cy="1188720"/>
        </p:xfrm>
        <a:graphic>
          <a:graphicData uri="http://schemas.openxmlformats.org/drawingml/2006/table">
            <a:tbl>
              <a:tblPr firstRow="1" bandRow="1">
                <a:tableStyleId>{5940675A-B579-460E-94D1-54222C63F5DA}</a:tableStyleId>
              </a:tblPr>
              <a:tblGrid>
                <a:gridCol w="2747963">
                  <a:extLst>
                    <a:ext uri="{9D8B030D-6E8A-4147-A177-3AD203B41FA5}">
                      <a16:colId xmlns:a16="http://schemas.microsoft.com/office/drawing/2014/main" val="14008078"/>
                    </a:ext>
                  </a:extLst>
                </a:gridCol>
              </a:tblGrid>
              <a:tr h="370840">
                <a:tc>
                  <a:txBody>
                    <a:bodyPr/>
                    <a:lstStyle/>
                    <a:p>
                      <a:pPr algn="ctr"/>
                      <a:r>
                        <a:rPr lang="en-US" b="1" dirty="0">
                          <a:latin typeface="Times New Roman" panose="02020603050405020304" pitchFamily="18" charset="0"/>
                          <a:cs typeface="Times New Roman" panose="02020603050405020304" pitchFamily="18" charset="0"/>
                        </a:rPr>
                        <a:t>Chapter I</a:t>
                      </a:r>
                      <a:endParaRPr lang="en-US" b="0" dirty="0">
                        <a:latin typeface="Times New Roman" panose="02020603050405020304" pitchFamily="18" charset="0"/>
                        <a:cs typeface="Times New Roman" panose="02020603050405020304" pitchFamily="18" charset="0"/>
                      </a:endParaRPr>
                    </a:p>
                    <a:p>
                      <a:pPr algn="just"/>
                      <a:r>
                        <a:rPr lang="en-US" b="0" dirty="0">
                          <a:latin typeface="Times New Roman" panose="02020603050405020304" pitchFamily="18" charset="0"/>
                          <a:cs typeface="Times New Roman" panose="02020603050405020304" pitchFamily="18" charset="0"/>
                        </a:rPr>
                        <a:t>Commercial activities in case of GPU: Proviso to sec 2(15)</a:t>
                      </a:r>
                    </a:p>
                  </a:txBody>
                  <a:tcPr/>
                </a:tc>
                <a:extLst>
                  <a:ext uri="{0D108BD9-81ED-4DB2-BD59-A6C34878D82A}">
                    <a16:rowId xmlns:a16="http://schemas.microsoft.com/office/drawing/2014/main" val="705686473"/>
                  </a:ext>
                </a:extLst>
              </a:tr>
            </a:tbl>
          </a:graphicData>
        </a:graphic>
      </p:graphicFrame>
      <p:graphicFrame>
        <p:nvGraphicFramePr>
          <p:cNvPr id="5" name="Table 4">
            <a:extLst>
              <a:ext uri="{FF2B5EF4-FFF2-40B4-BE49-F238E27FC236}">
                <a16:creationId xmlns:a16="http://schemas.microsoft.com/office/drawing/2014/main" id="{21FDFC7B-3E90-0784-2DC8-B3A50E6829CF}"/>
              </a:ext>
            </a:extLst>
          </p:cNvPr>
          <p:cNvGraphicFramePr>
            <a:graphicFrameLocks noGrp="1"/>
          </p:cNvGraphicFramePr>
          <p:nvPr>
            <p:extLst>
              <p:ext uri="{D42A27DB-BD31-4B8C-83A1-F6EECF244321}">
                <p14:modId xmlns:p14="http://schemas.microsoft.com/office/powerpoint/2010/main" val="2217066822"/>
              </p:ext>
            </p:extLst>
          </p:nvPr>
        </p:nvGraphicFramePr>
        <p:xfrm>
          <a:off x="552449" y="2577465"/>
          <a:ext cx="2747963" cy="1188720"/>
        </p:xfrm>
        <a:graphic>
          <a:graphicData uri="http://schemas.openxmlformats.org/drawingml/2006/table">
            <a:tbl>
              <a:tblPr firstRow="1" bandRow="1">
                <a:tableStyleId>{5940675A-B579-460E-94D1-54222C63F5DA}</a:tableStyleId>
              </a:tblPr>
              <a:tblGrid>
                <a:gridCol w="2747963">
                  <a:extLst>
                    <a:ext uri="{9D8B030D-6E8A-4147-A177-3AD203B41FA5}">
                      <a16:colId xmlns:a16="http://schemas.microsoft.com/office/drawing/2014/main" val="1732619383"/>
                    </a:ext>
                  </a:extLst>
                </a:gridCol>
              </a:tblGrid>
              <a:tr h="370840">
                <a:tc>
                  <a:txBody>
                    <a:bodyPr/>
                    <a:lstStyle/>
                    <a:p>
                      <a:pPr algn="ctr"/>
                      <a:r>
                        <a:rPr lang="en-US" b="1" dirty="0">
                          <a:latin typeface="Times New Roman" panose="02020603050405020304" pitchFamily="18" charset="0"/>
                          <a:cs typeface="Times New Roman" panose="02020603050405020304" pitchFamily="18" charset="0"/>
                        </a:rPr>
                        <a:t>Chapter III</a:t>
                      </a:r>
                      <a:endParaRPr lang="en-US" b="0" dirty="0">
                        <a:latin typeface="Times New Roman" panose="02020603050405020304" pitchFamily="18" charset="0"/>
                        <a:cs typeface="Times New Roman" panose="02020603050405020304" pitchFamily="18" charset="0"/>
                      </a:endParaRPr>
                    </a:p>
                    <a:p>
                      <a:pPr algn="just"/>
                      <a:r>
                        <a:rPr lang="en-US" b="0" dirty="0">
                          <a:latin typeface="Times New Roman" panose="02020603050405020304" pitchFamily="18" charset="0"/>
                          <a:cs typeface="Times New Roman" panose="02020603050405020304" pitchFamily="18" charset="0"/>
                        </a:rPr>
                        <a:t>Sections 10(23C), 11, 12, 12A, 12AA 12AB, 12AC &amp; 13</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2686436"/>
                  </a:ext>
                </a:extLst>
              </a:tr>
            </a:tbl>
          </a:graphicData>
        </a:graphic>
      </p:graphicFrame>
      <p:graphicFrame>
        <p:nvGraphicFramePr>
          <p:cNvPr id="6" name="Table 5">
            <a:extLst>
              <a:ext uri="{FF2B5EF4-FFF2-40B4-BE49-F238E27FC236}">
                <a16:creationId xmlns:a16="http://schemas.microsoft.com/office/drawing/2014/main" id="{74B85D14-4AEB-9326-AEC2-34994697B100}"/>
              </a:ext>
            </a:extLst>
          </p:cNvPr>
          <p:cNvGraphicFramePr>
            <a:graphicFrameLocks noGrp="1"/>
          </p:cNvGraphicFramePr>
          <p:nvPr>
            <p:extLst>
              <p:ext uri="{D42A27DB-BD31-4B8C-83A1-F6EECF244321}">
                <p14:modId xmlns:p14="http://schemas.microsoft.com/office/powerpoint/2010/main" val="931432053"/>
              </p:ext>
            </p:extLst>
          </p:nvPr>
        </p:nvGraphicFramePr>
        <p:xfrm>
          <a:off x="552449" y="3911917"/>
          <a:ext cx="2747963" cy="640080"/>
        </p:xfrm>
        <a:graphic>
          <a:graphicData uri="http://schemas.openxmlformats.org/drawingml/2006/table">
            <a:tbl>
              <a:tblPr firstRow="1" bandRow="1">
                <a:tableStyleId>{5940675A-B579-460E-94D1-54222C63F5DA}</a:tableStyleId>
              </a:tblPr>
              <a:tblGrid>
                <a:gridCol w="2747963">
                  <a:extLst>
                    <a:ext uri="{9D8B030D-6E8A-4147-A177-3AD203B41FA5}">
                      <a16:colId xmlns:a16="http://schemas.microsoft.com/office/drawing/2014/main" val="2026361557"/>
                    </a:ext>
                  </a:extLst>
                </a:gridCol>
              </a:tblGrid>
              <a:tr h="638811">
                <a:tc>
                  <a:txBody>
                    <a:bodyPr/>
                    <a:lstStyle/>
                    <a:p>
                      <a:pPr algn="ctr"/>
                      <a:r>
                        <a:rPr lang="en-US" b="1" dirty="0">
                          <a:latin typeface="Times New Roman" panose="02020603050405020304" pitchFamily="18" charset="0"/>
                          <a:cs typeface="Times New Roman" panose="02020603050405020304" pitchFamily="18" charset="0"/>
                        </a:rPr>
                        <a:t>Chapter VIA</a:t>
                      </a:r>
                      <a:endParaRPr lang="en-US" b="0" dirty="0">
                        <a:latin typeface="Times New Roman" panose="02020603050405020304" pitchFamily="18" charset="0"/>
                        <a:cs typeface="Times New Roman" panose="02020603050405020304" pitchFamily="18" charset="0"/>
                      </a:endParaRPr>
                    </a:p>
                    <a:p>
                      <a:pPr algn="l"/>
                      <a:r>
                        <a:rPr lang="en-US" b="0" dirty="0">
                          <a:latin typeface="Times New Roman" panose="02020603050405020304" pitchFamily="18" charset="0"/>
                          <a:cs typeface="Times New Roman" panose="02020603050405020304" pitchFamily="18" charset="0"/>
                        </a:rPr>
                        <a:t>Section 80G</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04135721"/>
                  </a:ext>
                </a:extLst>
              </a:tr>
            </a:tbl>
          </a:graphicData>
        </a:graphic>
      </p:graphicFrame>
      <p:graphicFrame>
        <p:nvGraphicFramePr>
          <p:cNvPr id="7" name="Table 6">
            <a:extLst>
              <a:ext uri="{FF2B5EF4-FFF2-40B4-BE49-F238E27FC236}">
                <a16:creationId xmlns:a16="http://schemas.microsoft.com/office/drawing/2014/main" id="{15612B4F-8ACB-5A95-6F1C-472A239DC22F}"/>
              </a:ext>
            </a:extLst>
          </p:cNvPr>
          <p:cNvGraphicFramePr>
            <a:graphicFrameLocks noGrp="1"/>
          </p:cNvGraphicFramePr>
          <p:nvPr>
            <p:extLst>
              <p:ext uri="{D42A27DB-BD31-4B8C-83A1-F6EECF244321}">
                <p14:modId xmlns:p14="http://schemas.microsoft.com/office/powerpoint/2010/main" val="1919410655"/>
              </p:ext>
            </p:extLst>
          </p:nvPr>
        </p:nvGraphicFramePr>
        <p:xfrm>
          <a:off x="552449" y="4627195"/>
          <a:ext cx="2747963" cy="914400"/>
        </p:xfrm>
        <a:graphic>
          <a:graphicData uri="http://schemas.openxmlformats.org/drawingml/2006/table">
            <a:tbl>
              <a:tblPr firstRow="1" bandRow="1">
                <a:tableStyleId>{5940675A-B579-460E-94D1-54222C63F5DA}</a:tableStyleId>
              </a:tblPr>
              <a:tblGrid>
                <a:gridCol w="2747963">
                  <a:extLst>
                    <a:ext uri="{9D8B030D-6E8A-4147-A177-3AD203B41FA5}">
                      <a16:colId xmlns:a16="http://schemas.microsoft.com/office/drawing/2014/main" val="2414018487"/>
                    </a:ext>
                  </a:extLst>
                </a:gridCol>
              </a:tblGrid>
              <a:tr h="370840">
                <a:tc>
                  <a:txBody>
                    <a:bodyPr/>
                    <a:lstStyle/>
                    <a:p>
                      <a:pPr algn="ctr"/>
                      <a:r>
                        <a:rPr lang="en-US" b="1" dirty="0">
                          <a:latin typeface="Times New Roman" panose="02020603050405020304" pitchFamily="18" charset="0"/>
                          <a:cs typeface="Times New Roman" panose="02020603050405020304" pitchFamily="18" charset="0"/>
                        </a:rPr>
                        <a:t>Chapter XII</a:t>
                      </a:r>
                      <a:endParaRPr lang="en-US" b="0" dirty="0">
                        <a:latin typeface="Times New Roman" panose="02020603050405020304" pitchFamily="18" charset="0"/>
                        <a:cs typeface="Times New Roman" panose="02020603050405020304" pitchFamily="18" charset="0"/>
                      </a:endParaRPr>
                    </a:p>
                    <a:p>
                      <a:pPr algn="just"/>
                      <a:r>
                        <a:rPr lang="en-US" b="0" dirty="0">
                          <a:latin typeface="Times New Roman" panose="02020603050405020304" pitchFamily="18" charset="0"/>
                          <a:cs typeface="Times New Roman" panose="02020603050405020304" pitchFamily="18" charset="0"/>
                        </a:rPr>
                        <a:t>Section 115BBC</a:t>
                      </a:r>
                    </a:p>
                    <a:p>
                      <a:pPr algn="just"/>
                      <a:r>
                        <a:rPr lang="en-US" b="0" dirty="0">
                          <a:latin typeface="Times New Roman" panose="02020603050405020304" pitchFamily="18" charset="0"/>
                          <a:cs typeface="Times New Roman" panose="02020603050405020304" pitchFamily="18" charset="0"/>
                        </a:rPr>
                        <a:t>Section 115BBI</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78407349"/>
                  </a:ext>
                </a:extLst>
              </a:tr>
            </a:tbl>
          </a:graphicData>
        </a:graphic>
      </p:graphicFrame>
      <p:graphicFrame>
        <p:nvGraphicFramePr>
          <p:cNvPr id="8" name="Table 7">
            <a:extLst>
              <a:ext uri="{FF2B5EF4-FFF2-40B4-BE49-F238E27FC236}">
                <a16:creationId xmlns:a16="http://schemas.microsoft.com/office/drawing/2014/main" id="{624440EA-32D9-FA10-9605-B9B308750185}"/>
              </a:ext>
            </a:extLst>
          </p:cNvPr>
          <p:cNvGraphicFramePr>
            <a:graphicFrameLocks noGrp="1"/>
          </p:cNvGraphicFramePr>
          <p:nvPr>
            <p:extLst>
              <p:ext uri="{D42A27DB-BD31-4B8C-83A1-F6EECF244321}">
                <p14:modId xmlns:p14="http://schemas.microsoft.com/office/powerpoint/2010/main" val="636324039"/>
              </p:ext>
            </p:extLst>
          </p:nvPr>
        </p:nvGraphicFramePr>
        <p:xfrm>
          <a:off x="552449" y="5597894"/>
          <a:ext cx="2747963" cy="914400"/>
        </p:xfrm>
        <a:graphic>
          <a:graphicData uri="http://schemas.openxmlformats.org/drawingml/2006/table">
            <a:tbl>
              <a:tblPr firstRow="1" bandRow="1">
                <a:tableStyleId>{5940675A-B579-460E-94D1-54222C63F5DA}</a:tableStyleId>
              </a:tblPr>
              <a:tblGrid>
                <a:gridCol w="2747963">
                  <a:extLst>
                    <a:ext uri="{9D8B030D-6E8A-4147-A177-3AD203B41FA5}">
                      <a16:colId xmlns:a16="http://schemas.microsoft.com/office/drawing/2014/main" val="3760870215"/>
                    </a:ext>
                  </a:extLst>
                </a:gridCol>
              </a:tblGrid>
              <a:tr h="370840">
                <a:tc>
                  <a:txBody>
                    <a:bodyPr/>
                    <a:lstStyle/>
                    <a:p>
                      <a:pPr algn="ctr"/>
                      <a:r>
                        <a:rPr lang="en-US" b="1" dirty="0">
                          <a:latin typeface="Times New Roman" panose="02020603050405020304" pitchFamily="18" charset="0"/>
                          <a:cs typeface="Times New Roman" panose="02020603050405020304" pitchFamily="18" charset="0"/>
                        </a:rPr>
                        <a:t>Chapter XII EB</a:t>
                      </a:r>
                    </a:p>
                    <a:p>
                      <a:pPr algn="just"/>
                      <a:r>
                        <a:rPr lang="en-US" b="0" dirty="0">
                          <a:latin typeface="Times New Roman" panose="02020603050405020304" pitchFamily="18" charset="0"/>
                          <a:cs typeface="Times New Roman" panose="02020603050405020304" pitchFamily="18" charset="0"/>
                        </a:rPr>
                        <a:t>Section 115TD, 115TE, 115TF</a:t>
                      </a:r>
                    </a:p>
                  </a:txBody>
                  <a:tcPr/>
                </a:tc>
                <a:extLst>
                  <a:ext uri="{0D108BD9-81ED-4DB2-BD59-A6C34878D82A}">
                    <a16:rowId xmlns:a16="http://schemas.microsoft.com/office/drawing/2014/main" val="3543085034"/>
                  </a:ext>
                </a:extLst>
              </a:tr>
            </a:tbl>
          </a:graphicData>
        </a:graphic>
      </p:graphicFrame>
      <p:graphicFrame>
        <p:nvGraphicFramePr>
          <p:cNvPr id="10" name="Table 9">
            <a:extLst>
              <a:ext uri="{FF2B5EF4-FFF2-40B4-BE49-F238E27FC236}">
                <a16:creationId xmlns:a16="http://schemas.microsoft.com/office/drawing/2014/main" id="{EA4B6366-3030-BD91-EC6E-5C3AA90CD7BD}"/>
              </a:ext>
            </a:extLst>
          </p:cNvPr>
          <p:cNvGraphicFramePr>
            <a:graphicFrameLocks noGrp="1"/>
          </p:cNvGraphicFramePr>
          <p:nvPr>
            <p:extLst>
              <p:ext uri="{D42A27DB-BD31-4B8C-83A1-F6EECF244321}">
                <p14:modId xmlns:p14="http://schemas.microsoft.com/office/powerpoint/2010/main" val="2740828350"/>
              </p:ext>
            </p:extLst>
          </p:nvPr>
        </p:nvGraphicFramePr>
        <p:xfrm>
          <a:off x="4060824" y="2486025"/>
          <a:ext cx="2940050" cy="2560320"/>
        </p:xfrm>
        <a:graphic>
          <a:graphicData uri="http://schemas.openxmlformats.org/drawingml/2006/table">
            <a:tbl>
              <a:tblPr firstRow="1" bandRow="1">
                <a:tableStyleId>{5940675A-B579-460E-94D1-54222C63F5DA}</a:tableStyleId>
              </a:tblPr>
              <a:tblGrid>
                <a:gridCol w="2940050">
                  <a:extLst>
                    <a:ext uri="{9D8B030D-6E8A-4147-A177-3AD203B41FA5}">
                      <a16:colId xmlns:a16="http://schemas.microsoft.com/office/drawing/2014/main" val="3582360846"/>
                    </a:ext>
                  </a:extLst>
                </a:gridCol>
              </a:tblGrid>
              <a:tr h="2443163">
                <a:tc>
                  <a:txBody>
                    <a:bodyPr/>
                    <a:lstStyle/>
                    <a:p>
                      <a:r>
                        <a:rPr lang="en-US" b="1" dirty="0">
                          <a:latin typeface="Times New Roman" panose="02020603050405020304" pitchFamily="18" charset="0"/>
                          <a:cs typeface="Times New Roman" panose="02020603050405020304" pitchFamily="18" charset="0"/>
                        </a:rPr>
                        <a:t>Proposed : All provisions in single Part (XVII-B)</a:t>
                      </a:r>
                      <a:endParaRPr lang="en-US" b="0" dirty="0">
                        <a:latin typeface="Times New Roman" panose="02020603050405020304" pitchFamily="18" charset="0"/>
                        <a:cs typeface="Times New Roman" panose="02020603050405020304" pitchFamily="18" charset="0"/>
                      </a:endParaRPr>
                    </a:p>
                    <a:p>
                      <a:pPr marL="342900" indent="-342900">
                        <a:buAutoNum type="arabicPeriod"/>
                      </a:pPr>
                      <a:r>
                        <a:rPr lang="en-US" b="0" dirty="0">
                          <a:latin typeface="Times New Roman" panose="02020603050405020304" pitchFamily="18" charset="0"/>
                          <a:cs typeface="Times New Roman" panose="02020603050405020304" pitchFamily="18" charset="0"/>
                        </a:rPr>
                        <a:t>Registration</a:t>
                      </a:r>
                    </a:p>
                    <a:p>
                      <a:pPr marL="342900" indent="-342900">
                        <a:buAutoNum type="arabicPeriod"/>
                      </a:pPr>
                      <a:r>
                        <a:rPr lang="en-US" b="0" dirty="0">
                          <a:latin typeface="Times New Roman" panose="02020603050405020304" pitchFamily="18" charset="0"/>
                          <a:cs typeface="Times New Roman" panose="02020603050405020304" pitchFamily="18" charset="0"/>
                        </a:rPr>
                        <a:t>Income</a:t>
                      </a:r>
                    </a:p>
                    <a:p>
                      <a:pPr marL="342900" indent="-342900">
                        <a:buAutoNum type="arabicPeriod"/>
                      </a:pPr>
                      <a:r>
                        <a:rPr lang="en-US" b="0" dirty="0">
                          <a:latin typeface="Times New Roman" panose="02020603050405020304" pitchFamily="18" charset="0"/>
                          <a:cs typeface="Times New Roman" panose="02020603050405020304" pitchFamily="18" charset="0"/>
                        </a:rPr>
                        <a:t>Commercial activities</a:t>
                      </a:r>
                    </a:p>
                    <a:p>
                      <a:pPr marL="342900" indent="-342900">
                        <a:buAutoNum type="arabicPeriod"/>
                      </a:pPr>
                      <a:r>
                        <a:rPr lang="en-US" b="0" dirty="0">
                          <a:latin typeface="Times New Roman" panose="02020603050405020304" pitchFamily="18" charset="0"/>
                          <a:cs typeface="Times New Roman" panose="02020603050405020304" pitchFamily="18" charset="0"/>
                        </a:rPr>
                        <a:t>Compliances </a:t>
                      </a:r>
                    </a:p>
                    <a:p>
                      <a:pPr marL="342900" indent="-342900">
                        <a:buAutoNum type="arabicPeriod"/>
                      </a:pPr>
                      <a:r>
                        <a:rPr lang="en-US" b="0" dirty="0">
                          <a:latin typeface="Times New Roman" panose="02020603050405020304" pitchFamily="18" charset="0"/>
                          <a:cs typeface="Times New Roman" panose="02020603050405020304" pitchFamily="18" charset="0"/>
                        </a:rPr>
                        <a:t>Violations</a:t>
                      </a:r>
                    </a:p>
                    <a:p>
                      <a:pPr marL="342900" indent="-342900">
                        <a:buAutoNum type="arabicPeriod"/>
                      </a:pPr>
                      <a:r>
                        <a:rPr lang="en-US" b="0" dirty="0">
                          <a:latin typeface="Times New Roman" panose="02020603050405020304" pitchFamily="18" charset="0"/>
                          <a:cs typeface="Times New Roman" panose="02020603050405020304" pitchFamily="18" charset="0"/>
                        </a:rPr>
                        <a:t>Approval for donations</a:t>
                      </a:r>
                    </a:p>
                    <a:p>
                      <a:pPr marL="342900" indent="-342900">
                        <a:buAutoNum type="arabicPeriod"/>
                      </a:pPr>
                      <a:r>
                        <a:rPr lang="en-US" b="0" dirty="0">
                          <a:latin typeface="Times New Roman" panose="02020603050405020304" pitchFamily="18" charset="0"/>
                          <a:cs typeface="Times New Roman" panose="02020603050405020304" pitchFamily="18" charset="0"/>
                        </a:rPr>
                        <a:t>interpretations</a:t>
                      </a:r>
                    </a:p>
                  </a:txBody>
                  <a:tcPr/>
                </a:tc>
                <a:extLst>
                  <a:ext uri="{0D108BD9-81ED-4DB2-BD59-A6C34878D82A}">
                    <a16:rowId xmlns:a16="http://schemas.microsoft.com/office/drawing/2014/main" val="773205345"/>
                  </a:ext>
                </a:extLst>
              </a:tr>
            </a:tbl>
          </a:graphicData>
        </a:graphic>
      </p:graphicFrame>
      <p:graphicFrame>
        <p:nvGraphicFramePr>
          <p:cNvPr id="11" name="Table 10">
            <a:extLst>
              <a:ext uri="{FF2B5EF4-FFF2-40B4-BE49-F238E27FC236}">
                <a16:creationId xmlns:a16="http://schemas.microsoft.com/office/drawing/2014/main" id="{016BC3D8-44E7-9072-E41C-A895368AA213}"/>
              </a:ext>
            </a:extLst>
          </p:cNvPr>
          <p:cNvGraphicFramePr>
            <a:graphicFrameLocks noGrp="1"/>
          </p:cNvGraphicFramePr>
          <p:nvPr>
            <p:extLst>
              <p:ext uri="{D42A27DB-BD31-4B8C-83A1-F6EECF244321}">
                <p14:modId xmlns:p14="http://schemas.microsoft.com/office/powerpoint/2010/main" val="15783810"/>
              </p:ext>
            </p:extLst>
          </p:nvPr>
        </p:nvGraphicFramePr>
        <p:xfrm>
          <a:off x="7886700" y="399626"/>
          <a:ext cx="4200525" cy="1463040"/>
        </p:xfrm>
        <a:graphic>
          <a:graphicData uri="http://schemas.openxmlformats.org/drawingml/2006/table">
            <a:tbl>
              <a:tblPr firstRow="1" bandRow="1">
                <a:tableStyleId>{5940675A-B579-460E-94D1-54222C63F5DA}</a:tableStyleId>
              </a:tblPr>
              <a:tblGrid>
                <a:gridCol w="4200525">
                  <a:extLst>
                    <a:ext uri="{9D8B030D-6E8A-4147-A177-3AD203B41FA5}">
                      <a16:colId xmlns:a16="http://schemas.microsoft.com/office/drawing/2014/main" val="1604487112"/>
                    </a:ext>
                  </a:extLst>
                </a:gridCol>
              </a:tblGrid>
              <a:tr h="1188720">
                <a:tc>
                  <a:txBody>
                    <a:bodyPr/>
                    <a:lstStyle/>
                    <a:p>
                      <a:pPr algn="just"/>
                      <a:r>
                        <a:rPr lang="en-US" b="1" dirty="0">
                          <a:latin typeface="Times New Roman" panose="02020603050405020304" pitchFamily="18" charset="0"/>
                          <a:cs typeface="Times New Roman" panose="02020603050405020304" pitchFamily="18" charset="0"/>
                        </a:rPr>
                        <a:t>Use of the term registered non – profit organization</a:t>
                      </a:r>
                      <a:endParaRPr lang="en-US" b="0" dirty="0">
                        <a:latin typeface="Times New Roman" panose="02020603050405020304" pitchFamily="18" charset="0"/>
                        <a:cs typeface="Times New Roman" panose="02020603050405020304" pitchFamily="18" charset="0"/>
                      </a:endParaRPr>
                    </a:p>
                    <a:p>
                      <a:pPr algn="just"/>
                      <a:r>
                        <a:rPr lang="en-US" b="0" dirty="0">
                          <a:latin typeface="Times New Roman" panose="02020603050405020304" pitchFamily="18" charset="0"/>
                          <a:cs typeface="Times New Roman" panose="02020603050405020304" pitchFamily="18" charset="0"/>
                        </a:rPr>
                        <a:t>Replacing trust, institution, university, educational institution, hospital, </a:t>
                      </a:r>
                      <a:r>
                        <a:rPr lang="en-US" b="0" dirty="0" err="1">
                          <a:latin typeface="Times New Roman" panose="02020603050405020304" pitchFamily="18" charset="0"/>
                          <a:cs typeface="Times New Roman" panose="02020603050405020304" pitchFamily="18" charset="0"/>
                        </a:rPr>
                        <a:t>etc</a:t>
                      </a:r>
                      <a:r>
                        <a:rPr lang="en-US" b="0" dirty="0">
                          <a:latin typeface="Times New Roman" panose="02020603050405020304" pitchFamily="18" charset="0"/>
                          <a:cs typeface="Times New Roman" panose="02020603050405020304" pitchFamily="18" charset="0"/>
                        </a:rPr>
                        <a:t>, to remove confusion</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8635463"/>
                  </a:ext>
                </a:extLst>
              </a:tr>
            </a:tbl>
          </a:graphicData>
        </a:graphic>
      </p:graphicFrame>
      <p:graphicFrame>
        <p:nvGraphicFramePr>
          <p:cNvPr id="12" name="Table 11">
            <a:extLst>
              <a:ext uri="{FF2B5EF4-FFF2-40B4-BE49-F238E27FC236}">
                <a16:creationId xmlns:a16="http://schemas.microsoft.com/office/drawing/2014/main" id="{D6FA94E3-3FC9-CB07-3AB2-BD4C19F4177B}"/>
              </a:ext>
            </a:extLst>
          </p:cNvPr>
          <p:cNvGraphicFramePr>
            <a:graphicFrameLocks noGrp="1"/>
          </p:cNvGraphicFramePr>
          <p:nvPr>
            <p:extLst>
              <p:ext uri="{D42A27DB-BD31-4B8C-83A1-F6EECF244321}">
                <p14:modId xmlns:p14="http://schemas.microsoft.com/office/powerpoint/2010/main" val="1021752106"/>
              </p:ext>
            </p:extLst>
          </p:nvPr>
        </p:nvGraphicFramePr>
        <p:xfrm>
          <a:off x="7886700" y="1983105"/>
          <a:ext cx="4200525" cy="1188720"/>
        </p:xfrm>
        <a:graphic>
          <a:graphicData uri="http://schemas.openxmlformats.org/drawingml/2006/table">
            <a:tbl>
              <a:tblPr firstRow="1" bandRow="1">
                <a:tableStyleId>{5940675A-B579-460E-94D1-54222C63F5DA}</a:tableStyleId>
              </a:tblPr>
              <a:tblGrid>
                <a:gridCol w="4200525">
                  <a:extLst>
                    <a:ext uri="{9D8B030D-6E8A-4147-A177-3AD203B41FA5}">
                      <a16:colId xmlns:a16="http://schemas.microsoft.com/office/drawing/2014/main" val="1004516390"/>
                    </a:ext>
                  </a:extLst>
                </a:gridCol>
              </a:tblGrid>
              <a:tr h="370840">
                <a:tc>
                  <a:txBody>
                    <a:bodyPr/>
                    <a:lstStyle/>
                    <a:p>
                      <a:pPr algn="just"/>
                      <a:r>
                        <a:rPr lang="en-US" b="1" dirty="0">
                          <a:latin typeface="Times New Roman" panose="02020603050405020304" pitchFamily="18" charset="0"/>
                          <a:cs typeface="Times New Roman" panose="02020603050405020304" pitchFamily="18" charset="0"/>
                        </a:rPr>
                        <a:t>All the Explanations and provisos removed</a:t>
                      </a:r>
                    </a:p>
                    <a:p>
                      <a:pPr algn="just"/>
                      <a:r>
                        <a:rPr lang="en-US" dirty="0">
                          <a:latin typeface="Times New Roman" panose="02020603050405020304" pitchFamily="18" charset="0"/>
                          <a:cs typeface="Times New Roman" panose="02020603050405020304" pitchFamily="18" charset="0"/>
                        </a:rPr>
                        <a:t>In Section 11 itself, there are 13 Explanations and 16 provisos.</a:t>
                      </a:r>
                    </a:p>
                  </a:txBody>
                  <a:tcPr/>
                </a:tc>
                <a:extLst>
                  <a:ext uri="{0D108BD9-81ED-4DB2-BD59-A6C34878D82A}">
                    <a16:rowId xmlns:a16="http://schemas.microsoft.com/office/drawing/2014/main" val="3836679431"/>
                  </a:ext>
                </a:extLst>
              </a:tr>
            </a:tbl>
          </a:graphicData>
        </a:graphic>
      </p:graphicFrame>
      <p:graphicFrame>
        <p:nvGraphicFramePr>
          <p:cNvPr id="13" name="Table 12">
            <a:extLst>
              <a:ext uri="{FF2B5EF4-FFF2-40B4-BE49-F238E27FC236}">
                <a16:creationId xmlns:a16="http://schemas.microsoft.com/office/drawing/2014/main" id="{2660940B-054A-B3AF-4A09-CA4C36BFFDD7}"/>
              </a:ext>
            </a:extLst>
          </p:cNvPr>
          <p:cNvGraphicFramePr>
            <a:graphicFrameLocks noGrp="1"/>
          </p:cNvGraphicFramePr>
          <p:nvPr>
            <p:extLst>
              <p:ext uri="{D42A27DB-BD31-4B8C-83A1-F6EECF244321}">
                <p14:modId xmlns:p14="http://schemas.microsoft.com/office/powerpoint/2010/main" val="1029530211"/>
              </p:ext>
            </p:extLst>
          </p:nvPr>
        </p:nvGraphicFramePr>
        <p:xfrm>
          <a:off x="7886700" y="3343911"/>
          <a:ext cx="4200526" cy="1463040"/>
        </p:xfrm>
        <a:graphic>
          <a:graphicData uri="http://schemas.openxmlformats.org/drawingml/2006/table">
            <a:tbl>
              <a:tblPr firstRow="1" bandRow="1">
                <a:tableStyleId>{5940675A-B579-460E-94D1-54222C63F5DA}</a:tableStyleId>
              </a:tblPr>
              <a:tblGrid>
                <a:gridCol w="4200526">
                  <a:extLst>
                    <a:ext uri="{9D8B030D-6E8A-4147-A177-3AD203B41FA5}">
                      <a16:colId xmlns:a16="http://schemas.microsoft.com/office/drawing/2014/main" val="3688504334"/>
                    </a:ext>
                  </a:extLst>
                </a:gridCol>
              </a:tblGrid>
              <a:tr h="370840">
                <a:tc>
                  <a:txBody>
                    <a:bodyPr/>
                    <a:lstStyle/>
                    <a:p>
                      <a:r>
                        <a:rPr lang="en-US" b="1" dirty="0">
                          <a:latin typeface="Times New Roman" panose="02020603050405020304" pitchFamily="18" charset="0"/>
                          <a:cs typeface="Times New Roman" panose="02020603050405020304" pitchFamily="18" charset="0"/>
                        </a:rPr>
                        <a:t>Tables :</a:t>
                      </a:r>
                      <a:endParaRPr lang="en-US"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0" dirty="0">
                          <a:latin typeface="Times New Roman" panose="02020603050405020304" pitchFamily="18" charset="0"/>
                          <a:cs typeface="Times New Roman" panose="02020603050405020304" pitchFamily="18" charset="0"/>
                        </a:rPr>
                        <a:t>Application for registration</a:t>
                      </a:r>
                    </a:p>
                    <a:p>
                      <a:pPr marL="285750" indent="-285750">
                        <a:buFont typeface="Arial" panose="020B0604020202020204" pitchFamily="34" charset="0"/>
                        <a:buChar char="•"/>
                      </a:pPr>
                      <a:r>
                        <a:rPr lang="en-US" b="0" dirty="0">
                          <a:latin typeface="Times New Roman" panose="02020603050405020304" pitchFamily="18" charset="0"/>
                          <a:cs typeface="Times New Roman" panose="02020603050405020304" pitchFamily="18" charset="0"/>
                        </a:rPr>
                        <a:t>Specified income and the tax year in which it is taxable;</a:t>
                      </a:r>
                    </a:p>
                    <a:p>
                      <a:pPr marL="285750" indent="-285750">
                        <a:buFont typeface="Arial" panose="020B0604020202020204" pitchFamily="34" charset="0"/>
                        <a:buChar char="•"/>
                      </a:pPr>
                      <a:r>
                        <a:rPr lang="en-US" b="0" dirty="0">
                          <a:latin typeface="Times New Roman" panose="02020603050405020304" pitchFamily="18" charset="0"/>
                          <a:cs typeface="Times New Roman" panose="02020603050405020304" pitchFamily="18" charset="0"/>
                        </a:rPr>
                        <a:t>Computation of tax on accreted income</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67990237"/>
                  </a:ext>
                </a:extLst>
              </a:tr>
            </a:tbl>
          </a:graphicData>
        </a:graphic>
      </p:graphicFrame>
      <p:graphicFrame>
        <p:nvGraphicFramePr>
          <p:cNvPr id="14" name="Table 13">
            <a:extLst>
              <a:ext uri="{FF2B5EF4-FFF2-40B4-BE49-F238E27FC236}">
                <a16:creationId xmlns:a16="http://schemas.microsoft.com/office/drawing/2014/main" id="{828B927B-6C9E-A29E-5BB3-5B453E6AF274}"/>
              </a:ext>
            </a:extLst>
          </p:cNvPr>
          <p:cNvGraphicFramePr>
            <a:graphicFrameLocks noGrp="1"/>
          </p:cNvGraphicFramePr>
          <p:nvPr>
            <p:extLst>
              <p:ext uri="{D42A27DB-BD31-4B8C-83A1-F6EECF244321}">
                <p14:modId xmlns:p14="http://schemas.microsoft.com/office/powerpoint/2010/main" val="788950753"/>
              </p:ext>
            </p:extLst>
          </p:nvPr>
        </p:nvGraphicFramePr>
        <p:xfrm>
          <a:off x="7886699" y="4979037"/>
          <a:ext cx="4200526" cy="640080"/>
        </p:xfrm>
        <a:graphic>
          <a:graphicData uri="http://schemas.openxmlformats.org/drawingml/2006/table">
            <a:tbl>
              <a:tblPr firstRow="1" bandRow="1">
                <a:tableStyleId>{5940675A-B579-460E-94D1-54222C63F5DA}</a:tableStyleId>
              </a:tblPr>
              <a:tblGrid>
                <a:gridCol w="4200526">
                  <a:extLst>
                    <a:ext uri="{9D8B030D-6E8A-4147-A177-3AD203B41FA5}">
                      <a16:colId xmlns:a16="http://schemas.microsoft.com/office/drawing/2014/main" val="2163092307"/>
                    </a:ext>
                  </a:extLst>
                </a:gridCol>
              </a:tblGrid>
              <a:tr h="370840">
                <a:tc>
                  <a:txBody>
                    <a:bodyPr/>
                    <a:lstStyle/>
                    <a:p>
                      <a:pPr algn="just"/>
                      <a:r>
                        <a:rPr lang="en-US" b="1" dirty="0">
                          <a:latin typeface="Times New Roman" panose="02020603050405020304" pitchFamily="18" charset="0"/>
                          <a:cs typeface="Times New Roman" panose="02020603050405020304" pitchFamily="18" charset="0"/>
                        </a:rPr>
                        <a:t>Minimum cross references due to better structuring</a:t>
                      </a:r>
                      <a:r>
                        <a:rPr lang="en-US"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1424846363"/>
                  </a:ext>
                </a:extLst>
              </a:tr>
            </a:tbl>
          </a:graphicData>
        </a:graphic>
      </p:graphicFrame>
      <p:graphicFrame>
        <p:nvGraphicFramePr>
          <p:cNvPr id="15" name="Table 14">
            <a:extLst>
              <a:ext uri="{FF2B5EF4-FFF2-40B4-BE49-F238E27FC236}">
                <a16:creationId xmlns:a16="http://schemas.microsoft.com/office/drawing/2014/main" id="{D51DE06E-0968-30DE-EB3E-3BD9590E457C}"/>
              </a:ext>
            </a:extLst>
          </p:cNvPr>
          <p:cNvGraphicFramePr>
            <a:graphicFrameLocks noGrp="1"/>
          </p:cNvGraphicFramePr>
          <p:nvPr>
            <p:extLst>
              <p:ext uri="{D42A27DB-BD31-4B8C-83A1-F6EECF244321}">
                <p14:modId xmlns:p14="http://schemas.microsoft.com/office/powerpoint/2010/main" val="2068811040"/>
              </p:ext>
            </p:extLst>
          </p:nvPr>
        </p:nvGraphicFramePr>
        <p:xfrm>
          <a:off x="7886699" y="5917356"/>
          <a:ext cx="4200526" cy="370840"/>
        </p:xfrm>
        <a:graphic>
          <a:graphicData uri="http://schemas.openxmlformats.org/drawingml/2006/table">
            <a:tbl>
              <a:tblPr firstRow="1" bandRow="1">
                <a:tableStyleId>{5940675A-B579-460E-94D1-54222C63F5DA}</a:tableStyleId>
              </a:tblPr>
              <a:tblGrid>
                <a:gridCol w="4200526">
                  <a:extLst>
                    <a:ext uri="{9D8B030D-6E8A-4147-A177-3AD203B41FA5}">
                      <a16:colId xmlns:a16="http://schemas.microsoft.com/office/drawing/2014/main" val="199119370"/>
                    </a:ext>
                  </a:extLst>
                </a:gridCol>
              </a:tblGrid>
              <a:tr h="370840">
                <a:tc>
                  <a:txBody>
                    <a:bodyPr/>
                    <a:lstStyle/>
                    <a:p>
                      <a:r>
                        <a:rPr lang="en-US" b="1" dirty="0">
                          <a:latin typeface="Times New Roman" panose="02020603050405020304" pitchFamily="18" charset="0"/>
                          <a:cs typeface="Times New Roman" panose="02020603050405020304" pitchFamily="18" charset="0"/>
                        </a:rPr>
                        <a:t>Redundant </a:t>
                      </a:r>
                      <a:r>
                        <a:rPr lang="en-US" b="1">
                          <a:latin typeface="Times New Roman" panose="02020603050405020304" pitchFamily="18" charset="0"/>
                          <a:cs typeface="Times New Roman" panose="02020603050405020304" pitchFamily="18" charset="0"/>
                        </a:rPr>
                        <a:t>provisions removed</a:t>
                      </a:r>
                      <a:endParaRPr lang="en-US"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51255188"/>
                  </a:ext>
                </a:extLst>
              </a:tr>
            </a:tbl>
          </a:graphicData>
        </a:graphic>
      </p:graphicFrame>
    </p:spTree>
    <p:extLst>
      <p:ext uri="{BB962C8B-B14F-4D97-AF65-F5344CB8AC3E}">
        <p14:creationId xmlns:p14="http://schemas.microsoft.com/office/powerpoint/2010/main" val="3776893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A7B99-C5A8-EDC8-6C4E-D0E84E30D0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2CF3BD-ABFE-18A3-EBB3-7860299BF164}"/>
              </a:ext>
            </a:extLst>
          </p:cNvPr>
          <p:cNvSpPr>
            <a:spLocks noGrp="1"/>
          </p:cNvSpPr>
          <p:nvPr>
            <p:ph idx="1"/>
          </p:nvPr>
        </p:nvSpPr>
        <p:spPr>
          <a:xfrm>
            <a:off x="669471" y="428135"/>
            <a:ext cx="10972800" cy="6213297"/>
          </a:xfrm>
        </p:spPr>
        <p:txBody>
          <a:bodyPr>
            <a:normAutofit/>
          </a:bodyPr>
          <a:lstStyle/>
          <a:p>
            <a:pPr marL="0" indent="0" algn="just">
              <a:lnSpc>
                <a:spcPct val="110000"/>
              </a:lnSpc>
              <a:buNone/>
            </a:pPr>
            <a:r>
              <a:rPr lang="en-US" sz="2300" b="1" dirty="0">
                <a:latin typeface="Times New Roman" panose="02020603050405020304" pitchFamily="18" charset="0"/>
                <a:cs typeface="Times New Roman" panose="02020603050405020304" pitchFamily="18" charset="0"/>
              </a:rPr>
              <a:t>24 What simplification has been carried out for salaried employees in the new bill?</a:t>
            </a:r>
            <a:endParaRPr lang="en-IN" sz="2300" dirty="0">
              <a:latin typeface="Times New Roman" panose="02020603050405020304" pitchFamily="18" charset="0"/>
              <a:cs typeface="Times New Roman" panose="02020603050405020304" pitchFamily="18" charset="0"/>
            </a:endParaRPr>
          </a:p>
          <a:p>
            <a:pPr marL="0" indent="0" algn="just">
              <a:lnSpc>
                <a:spcPct val="110000"/>
              </a:lnSpc>
              <a:buNone/>
            </a:pPr>
            <a:r>
              <a:rPr lang="en-US" sz="2300" dirty="0">
                <a:latin typeface="Times New Roman" panose="02020603050405020304" pitchFamily="18" charset="0"/>
                <a:cs typeface="Times New Roman" panose="02020603050405020304" pitchFamily="18" charset="0"/>
              </a:rPr>
              <a:t>Ans. All the provisions pertaining to salary have been consolidated at one place for ease of understanding so that the taxpayer does not have to refer to separate chapters for filing his return of income. </a:t>
            </a:r>
          </a:p>
          <a:p>
            <a:pPr marL="0" indent="0" algn="just">
              <a:lnSpc>
                <a:spcPct val="110000"/>
              </a:lnSpc>
              <a:buNone/>
            </a:pPr>
            <a:r>
              <a:rPr lang="en-US" sz="2300" dirty="0">
                <a:latin typeface="Times New Roman" panose="02020603050405020304" pitchFamily="18" charset="0"/>
                <a:cs typeface="Times New Roman" panose="02020603050405020304" pitchFamily="18" charset="0"/>
              </a:rPr>
              <a:t>The deductions which were earlier allowed under section 10 of the Income-tax Act, 1961, like gratuity, leave encashment, commutation of pension, compensation on VRS and retrenchment compensation, are now part of the salary chapter itself. Some of the allowances like HRA are now provided in Schedule II of the new Bill that finds reference in the provisions relating to salary. The objective was to improve readability by way of providing tables and formulas.</a:t>
            </a:r>
            <a:endParaRPr lang="en-IN" sz="2300" dirty="0">
              <a:latin typeface="Times New Roman" panose="02020603050405020304" pitchFamily="18" charset="0"/>
              <a:cs typeface="Times New Roman" panose="02020603050405020304" pitchFamily="18" charset="0"/>
            </a:endParaRPr>
          </a:p>
          <a:p>
            <a:pPr marL="0" indent="0" algn="just">
              <a:lnSpc>
                <a:spcPct val="110000"/>
              </a:lnSpc>
              <a:buNone/>
            </a:pPr>
            <a:r>
              <a:rPr lang="en-US" sz="2300" dirty="0">
                <a:latin typeface="Times New Roman" panose="02020603050405020304" pitchFamily="18" charset="0"/>
                <a:cs typeface="Times New Roman" panose="02020603050405020304" pitchFamily="18" charset="0"/>
              </a:rPr>
              <a:t>While the chargeability of all the perquisites has been retained in the Act, their valuation, conditions and exceptions have been shifted to Rules as they do not affect every taxpayer. </a:t>
            </a:r>
          </a:p>
          <a:p>
            <a:pPr marL="0" indent="0" algn="just">
              <a:lnSpc>
                <a:spcPct val="110000"/>
              </a:lnSpc>
              <a:buNone/>
            </a:pPr>
            <a:r>
              <a:rPr lang="en-US" sz="2300" dirty="0">
                <a:latin typeface="Times New Roman" panose="02020603050405020304" pitchFamily="18" charset="0"/>
                <a:cs typeface="Times New Roman" panose="02020603050405020304" pitchFamily="18" charset="0"/>
              </a:rPr>
              <a:t>Similarly, redundant and repetitive provisions have also been removed for better readability.</a:t>
            </a:r>
            <a:endParaRPr lang="en-IN" sz="23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CBB3995-3F4A-3951-E0D7-4C007C2C5AB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7576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3FCC6-A42C-B93C-B22F-2197192774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75F0FD-94C1-D576-F4BA-EBEDE536448E}"/>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25 What changes are being made to exemptions for specific incomes and persons?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Ans. Provisions relating to exemptions for specific incomes and persons are being moved to separate schedules for easier reference and simpler compliance as follows: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Schedule II (16 rows) ◆ Incomes exempt such as agricultural income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Schedule III (39 rows) ◆ Certain persons eligible for exemption on certain income such as partners of firms and HUF etc.</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Schedule IV (14 rows)  ◆ Exemptions to non-residents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Schedule V (8 rows) ◆ Exemption to Business trusts, Sovereign Wealth Funds etc.</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Schedule VI (12 rows) ◆ Exemptions to IFSC units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Schedule VII (48 rows) ◆ Persons exempt from tax</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DB39683-7576-CBE2-97DE-4B212FB7B98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46318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EBEAF-3CB1-3087-5919-DC5F9009669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7F985-65EC-0E79-B495-F353EE981551}"/>
              </a:ext>
            </a:extLst>
          </p:cNvPr>
          <p:cNvSpPr>
            <a:spLocks noGrp="1"/>
          </p:cNvSpPr>
          <p:nvPr>
            <p:ph idx="1"/>
          </p:nvPr>
        </p:nvSpPr>
        <p:spPr>
          <a:xfrm>
            <a:off x="669471" y="522514"/>
            <a:ext cx="10972800" cy="5812971"/>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An example of the Schedules is given below:</a:t>
            </a: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(References to Schedules has been made in section 11 of the Bill)</a:t>
            </a:r>
            <a:endParaRPr lang="en-IN"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E9CEE025-037B-7648-1E02-4DD34E2FADDE}"/>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44DA013E-8696-3155-6BC4-F6EFBE32DF01}"/>
              </a:ext>
            </a:extLst>
          </p:cNvPr>
          <p:cNvGraphicFramePr>
            <a:graphicFrameLocks noGrp="1"/>
          </p:cNvGraphicFramePr>
          <p:nvPr>
            <p:extLst>
              <p:ext uri="{D42A27DB-BD31-4B8C-83A1-F6EECF244321}">
                <p14:modId xmlns:p14="http://schemas.microsoft.com/office/powerpoint/2010/main" val="1810395469"/>
              </p:ext>
            </p:extLst>
          </p:nvPr>
        </p:nvGraphicFramePr>
        <p:xfrm>
          <a:off x="669471" y="1063838"/>
          <a:ext cx="10025742" cy="2590230"/>
        </p:xfrm>
        <a:graphic>
          <a:graphicData uri="http://schemas.openxmlformats.org/drawingml/2006/table">
            <a:tbl>
              <a:tblPr firstRow="1" firstCol="1" bandRow="1">
                <a:tableStyleId>{5940675A-B579-460E-94D1-54222C63F5DA}</a:tableStyleId>
              </a:tblPr>
              <a:tblGrid>
                <a:gridCol w="947058">
                  <a:extLst>
                    <a:ext uri="{9D8B030D-6E8A-4147-A177-3AD203B41FA5}">
                      <a16:colId xmlns:a16="http://schemas.microsoft.com/office/drawing/2014/main" val="723873849"/>
                    </a:ext>
                  </a:extLst>
                </a:gridCol>
                <a:gridCol w="5736770">
                  <a:extLst>
                    <a:ext uri="{9D8B030D-6E8A-4147-A177-3AD203B41FA5}">
                      <a16:colId xmlns:a16="http://schemas.microsoft.com/office/drawing/2014/main" val="3307002118"/>
                    </a:ext>
                  </a:extLst>
                </a:gridCol>
                <a:gridCol w="3341914">
                  <a:extLst>
                    <a:ext uri="{9D8B030D-6E8A-4147-A177-3AD203B41FA5}">
                      <a16:colId xmlns:a16="http://schemas.microsoft.com/office/drawing/2014/main" val="994619715"/>
                    </a:ext>
                  </a:extLst>
                </a:gridCol>
              </a:tblGrid>
              <a:tr h="223277">
                <a:tc>
                  <a:txBody>
                    <a:bodyPr/>
                    <a:lstStyle/>
                    <a:p>
                      <a:pPr algn="ctr">
                        <a:lnSpc>
                          <a:spcPct val="115000"/>
                        </a:lnSpc>
                        <a:spcAft>
                          <a:spcPts val="1000"/>
                        </a:spcAft>
                        <a:buNone/>
                      </a:pPr>
                      <a:r>
                        <a:rPr lang="en-US" sz="2000">
                          <a:effectLst/>
                          <a:latin typeface="Times New Roman" panose="02020603050405020304" pitchFamily="18" charset="0"/>
                          <a:cs typeface="Times New Roman" panose="02020603050405020304" pitchFamily="18" charset="0"/>
                        </a:rPr>
                        <a:t>Sl. No.</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15000"/>
                        </a:lnSpc>
                        <a:spcAft>
                          <a:spcPts val="1000"/>
                        </a:spcAft>
                        <a:buNone/>
                      </a:pPr>
                      <a:r>
                        <a:rPr lang="en-US" sz="2000">
                          <a:effectLst/>
                          <a:latin typeface="Times New Roman" panose="02020603050405020304" pitchFamily="18" charset="0"/>
                          <a:cs typeface="Times New Roman" panose="02020603050405020304" pitchFamily="18" charset="0"/>
                        </a:rPr>
                        <a:t>Eligible persons</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15000"/>
                        </a:lnSpc>
                        <a:spcAft>
                          <a:spcPts val="1000"/>
                        </a:spcAft>
                        <a:buNone/>
                      </a:pPr>
                      <a:r>
                        <a:rPr lang="en-US" sz="2000">
                          <a:effectLst/>
                          <a:latin typeface="Times New Roman" panose="02020603050405020304" pitchFamily="18" charset="0"/>
                          <a:cs typeface="Times New Roman" panose="02020603050405020304" pitchFamily="18" charset="0"/>
                        </a:rPr>
                        <a:t>Conditions</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2130767890"/>
                  </a:ext>
                </a:extLst>
              </a:tr>
              <a:tr h="472674">
                <a:tc>
                  <a:txBody>
                    <a:bodyPr/>
                    <a:lstStyle/>
                    <a:p>
                      <a:pPr algn="ctr">
                        <a:lnSpc>
                          <a:spcPct val="115000"/>
                        </a:lnSpc>
                        <a:spcAft>
                          <a:spcPts val="1000"/>
                        </a:spcAft>
                        <a:buNone/>
                      </a:pPr>
                      <a:r>
                        <a:rPr lang="en-US" sz="2000">
                          <a:effectLst/>
                          <a:latin typeface="Times New Roman" panose="02020603050405020304" pitchFamily="18" charset="0"/>
                          <a:cs typeface="Times New Roman" panose="02020603050405020304" pitchFamily="18" charset="0"/>
                        </a:rPr>
                        <a:t>A</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15000"/>
                        </a:lnSpc>
                        <a:spcAft>
                          <a:spcPts val="1000"/>
                        </a:spcAft>
                        <a:buNone/>
                      </a:pPr>
                      <a:r>
                        <a:rPr lang="en-US" sz="2000">
                          <a:effectLst/>
                          <a:latin typeface="Times New Roman" panose="02020603050405020304" pitchFamily="18" charset="0"/>
                          <a:cs typeface="Times New Roman" panose="02020603050405020304" pitchFamily="18" charset="0"/>
                        </a:rPr>
                        <a:t>B</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15000"/>
                        </a:lnSpc>
                        <a:spcAft>
                          <a:spcPts val="1000"/>
                        </a:spcAft>
                        <a:buNone/>
                      </a:pPr>
                      <a:r>
                        <a:rPr lang="en-US" sz="2000">
                          <a:effectLst/>
                          <a:latin typeface="Times New Roman" panose="02020603050405020304" pitchFamily="18" charset="0"/>
                          <a:cs typeface="Times New Roman" panose="02020603050405020304" pitchFamily="18" charset="0"/>
                        </a:rPr>
                        <a:t>C</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757641940"/>
                  </a:ext>
                </a:extLst>
              </a:tr>
              <a:tr h="962615">
                <a:tc>
                  <a:txBody>
                    <a:bodyPr/>
                    <a:lstStyle/>
                    <a:p>
                      <a:pPr algn="just">
                        <a:lnSpc>
                          <a:spcPct val="115000"/>
                        </a:lnSpc>
                        <a:spcAft>
                          <a:spcPts val="1000"/>
                        </a:spcAft>
                        <a:buNone/>
                      </a:pPr>
                      <a:r>
                        <a:rPr lang="en-US" sz="2000" dirty="0">
                          <a:effectLst/>
                          <a:latin typeface="Times New Roman" panose="02020603050405020304" pitchFamily="18" charset="0"/>
                          <a:cs typeface="Times New Roman" panose="02020603050405020304" pitchFamily="18" charset="0"/>
                        </a:rPr>
                        <a:t>1.</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US" sz="2000" dirty="0">
                          <a:effectLst/>
                          <a:latin typeface="Times New Roman" panose="02020603050405020304" pitchFamily="18" charset="0"/>
                          <a:cs typeface="Times New Roman" panose="02020603050405020304" pitchFamily="18" charset="0"/>
                        </a:rPr>
                        <a:t>Any regimental Fund or non-public Fund established by the armed forces of the Union.</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US" sz="2000" dirty="0">
                          <a:effectLst/>
                          <a:latin typeface="Times New Roman" panose="02020603050405020304" pitchFamily="18" charset="0"/>
                          <a:cs typeface="Times New Roman" panose="02020603050405020304" pitchFamily="18" charset="0"/>
                        </a:rPr>
                        <a:t>Such Fund is for the welfare of the past and present members of the armed forces or their </a:t>
                      </a:r>
                      <a:r>
                        <a:rPr lang="en-US" sz="2000" dirty="0" err="1">
                          <a:effectLst/>
                          <a:latin typeface="Times New Roman" panose="02020603050405020304" pitchFamily="18" charset="0"/>
                          <a:cs typeface="Times New Roman" panose="02020603050405020304" pitchFamily="18" charset="0"/>
                        </a:rPr>
                        <a:t>dependants</a:t>
                      </a:r>
                      <a:r>
                        <a:rPr lang="en-US" sz="2000" dirty="0">
                          <a:effectLst/>
                          <a:latin typeface="Times New Roman" panose="02020603050405020304" pitchFamily="18" charset="0"/>
                          <a:cs typeface="Times New Roman" panose="02020603050405020304" pitchFamily="18" charset="0"/>
                        </a:rPr>
                        <a:t>.</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1216146247"/>
                  </a:ext>
                </a:extLst>
              </a:tr>
            </a:tbl>
          </a:graphicData>
        </a:graphic>
      </p:graphicFrame>
    </p:spTree>
    <p:extLst>
      <p:ext uri="{BB962C8B-B14F-4D97-AF65-F5344CB8AC3E}">
        <p14:creationId xmlns:p14="http://schemas.microsoft.com/office/powerpoint/2010/main" val="2122365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E515-37D0-69CA-D63C-E1E5321DEF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AC3E36-B746-3D7A-BFB1-ED3EA6455927}"/>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26 What are the next steps after the new Bill is introduced?</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Stage 1: Bill is passed by the Parliament and becomes an Act</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Stage 2: Operational and delegated legislation framework</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Notification of new Rules and Forms.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Simultaneous exercise of software development to set up the systems and processes for various administrative and quasi-judicial functions.</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3875251-2B83-6AD5-7581-0E61AF5D34F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762944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0B7CF-267F-4523-28EA-F839FBBE5B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DFE83C-26A7-D196-572B-829A47586BA8}"/>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27 How will the old and new provisions co-exist?</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Various facets of compliance for the respective years have been mentioned in the Appeals and Savings clause in the Bill, which will safeguard all rights and liabilities accrued under the old law.</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D5A9BF4-33B1-7775-3D4F-DF40F6DB62F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299721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E7A74-2A05-7BBF-55D6-D269AFF38DE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47708E-4B96-7843-64E0-A313F75015CD}"/>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28 What are the changes on rates and other policy in the new bill?</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There are no changes related to rates. Since there have been regular amendments to the Income-tax Act, 1961 including amendments proposed in Finance Bill, 2025, the Act stands updated from policy perspective. </a:t>
            </a:r>
          </a:p>
          <a:p>
            <a:pPr marL="0" indent="0" algn="just">
              <a:buNone/>
            </a:pPr>
            <a:r>
              <a:rPr lang="en-US" sz="2400" dirty="0">
                <a:latin typeface="Times New Roman" panose="02020603050405020304" pitchFamily="18" charset="0"/>
                <a:cs typeface="Times New Roman" panose="02020603050405020304" pitchFamily="18" charset="0"/>
              </a:rPr>
              <a:t>All amendments proposed </a:t>
            </a:r>
            <a:r>
              <a:rPr lang="en-US" sz="2400" dirty="0" err="1">
                <a:latin typeface="Times New Roman" panose="02020603050405020304" pitchFamily="18" charset="0"/>
                <a:cs typeface="Times New Roman" panose="02020603050405020304" pitchFamily="18" charset="0"/>
              </a:rPr>
              <a:t>upto</a:t>
            </a:r>
            <a:r>
              <a:rPr lang="en-US" sz="2400" dirty="0">
                <a:latin typeface="Times New Roman" panose="02020603050405020304" pitchFamily="18" charset="0"/>
                <a:cs typeface="Times New Roman" panose="02020603050405020304" pitchFamily="18" charset="0"/>
              </a:rPr>
              <a:t> Finance Bill, 2025 have been duly incorporated in the new Income-tax Bill, 2025. </a:t>
            </a:r>
          </a:p>
          <a:p>
            <a:pPr marL="0" indent="0" algn="just">
              <a:buNone/>
            </a:pPr>
            <a:r>
              <a:rPr lang="en-US" sz="2400" dirty="0">
                <a:latin typeface="Times New Roman" panose="02020603050405020304" pitchFamily="18" charset="0"/>
                <a:cs typeface="Times New Roman" panose="02020603050405020304" pitchFamily="18" charset="0"/>
              </a:rPr>
              <a:t>Therefore, while no major policy related changes have been made in the Bill, the above aspects have led to proposed ‘material’ changes in the existing law.</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5BE69CC-DB7E-E7F5-6046-C3D06CF0E16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79580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815A4-5F39-C98A-6B9C-0B470346BD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CE6735-E98D-57DE-B078-E24E1CBB618A}"/>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29 Why is it that on comparison of new Income-tax Bill and earlier provisions, it is found that in some cases viz. ‘virtual digital assets’, etc. there are certain changes?</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dirty="0">
                <a:latin typeface="Times New Roman" panose="02020603050405020304" pitchFamily="18" charset="0"/>
                <a:cs typeface="Times New Roman" panose="02020603050405020304" pitchFamily="18" charset="0"/>
              </a:rPr>
              <a:t> The Income-tax Bill, 2025 also contains all amendments proposed in Finance Bill, 2025. </a:t>
            </a:r>
          </a:p>
          <a:p>
            <a:pPr marL="0" indent="0" algn="just">
              <a:buNone/>
            </a:pPr>
            <a:r>
              <a:rPr lang="en-US" sz="2400" dirty="0">
                <a:latin typeface="Times New Roman" panose="02020603050405020304" pitchFamily="18" charset="0"/>
                <a:cs typeface="Times New Roman" panose="02020603050405020304" pitchFamily="18" charset="0"/>
              </a:rPr>
              <a:t>Therefore, the users are advised to compare the provisions of the Income-tax Act, 1961, as updated with proposed amendments in Finance Bill, 2025, while reading the Income-tax Bill, 2025. </a:t>
            </a:r>
          </a:p>
          <a:p>
            <a:pPr marL="0" indent="0" algn="just">
              <a:buNone/>
            </a:pPr>
            <a:r>
              <a:rPr lang="en-US" sz="2400" dirty="0">
                <a:latin typeface="Times New Roman" panose="02020603050405020304" pitchFamily="18" charset="0"/>
                <a:cs typeface="Times New Roman" panose="02020603050405020304" pitchFamily="18" charset="0"/>
              </a:rPr>
              <a:t>There is, therefore, no change in the scope of ‘virtual digital asset’ under the Income-tax Bill, 2025. </a:t>
            </a:r>
          </a:p>
          <a:p>
            <a:pPr marL="0" indent="0" algn="just">
              <a:buNone/>
            </a:pPr>
            <a:r>
              <a:rPr lang="en-US" sz="2400" dirty="0">
                <a:latin typeface="Times New Roman" panose="02020603050405020304" pitchFamily="18" charset="0"/>
                <a:cs typeface="Times New Roman" panose="02020603050405020304" pitchFamily="18" charset="0"/>
              </a:rPr>
              <a:t>The definition under the Bill incorporates the amendment already proposed under the Finance Bill, 2025.</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BB25581-1295-B596-84DF-D7DC82C5F6D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54402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63CA6-0AFF-4530-D842-5EC13848AC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061667-EBC3-B5BE-0140-B618F8F91DD7}"/>
              </a:ext>
            </a:extLst>
          </p:cNvPr>
          <p:cNvSpPr>
            <a:spLocks noGrp="1"/>
          </p:cNvSpPr>
          <p:nvPr>
            <p:ph idx="1"/>
          </p:nvPr>
        </p:nvSpPr>
        <p:spPr>
          <a:xfrm>
            <a:off x="669471" y="457200"/>
            <a:ext cx="10972800" cy="5812971"/>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30 Which Chapters of the Income-tax Act, 1961 have seen large reduction of words, as a result of the simplification exercise?</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Ans</a:t>
            </a:r>
            <a:r>
              <a:rPr lang="en-US" sz="2400" u="sng"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As noted above, the total words in the new Income-tax Bill, 2025 are around 2.6 lakhs, as against 5.12 lakh words in the Income-tax Act, 1961.</a:t>
            </a:r>
          </a:p>
          <a:p>
            <a:pPr marL="0" indent="0" algn="just">
              <a:buNone/>
            </a:pPr>
            <a:r>
              <a:rPr lang="en-US" sz="2400" dirty="0">
                <a:latin typeface="Times New Roman" panose="02020603050405020304" pitchFamily="18" charset="0"/>
                <a:cs typeface="Times New Roman" panose="02020603050405020304" pitchFamily="18" charset="0"/>
              </a:rPr>
              <a:t>Some of the </a:t>
            </a:r>
            <a:r>
              <a:rPr lang="en-US" sz="2400" b="1" u="sng" dirty="0">
                <a:latin typeface="Times New Roman" panose="02020603050405020304" pitchFamily="18" charset="0"/>
                <a:cs typeface="Times New Roman" panose="02020603050405020304" pitchFamily="18" charset="0"/>
              </a:rPr>
              <a:t>Chapters</a:t>
            </a:r>
            <a:r>
              <a:rPr lang="en-US" sz="2400" dirty="0">
                <a:latin typeface="Times New Roman" panose="02020603050405020304" pitchFamily="18" charset="0"/>
                <a:cs typeface="Times New Roman" panose="02020603050405020304" pitchFamily="18" charset="0"/>
              </a:rPr>
              <a:t> where </a:t>
            </a:r>
            <a:r>
              <a:rPr lang="en-US" sz="2400" b="1" u="sng" dirty="0">
                <a:latin typeface="Times New Roman" panose="02020603050405020304" pitchFamily="18" charset="0"/>
                <a:cs typeface="Times New Roman" panose="02020603050405020304" pitchFamily="18" charset="0"/>
              </a:rPr>
              <a:t>substantial reduction of words have been achieved are as given below</a:t>
            </a:r>
            <a:r>
              <a:rPr lang="en-US" sz="240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CF3A1D3A-B37F-3DF5-9C59-740BE65D2C5B}"/>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6832D884-AFC1-DFBF-078D-898420817DFF}"/>
              </a:ext>
            </a:extLst>
          </p:cNvPr>
          <p:cNvGraphicFramePr>
            <a:graphicFrameLocks noGrp="1"/>
          </p:cNvGraphicFramePr>
          <p:nvPr>
            <p:extLst>
              <p:ext uri="{D42A27DB-BD31-4B8C-83A1-F6EECF244321}">
                <p14:modId xmlns:p14="http://schemas.microsoft.com/office/powerpoint/2010/main" val="3527182103"/>
              </p:ext>
            </p:extLst>
          </p:nvPr>
        </p:nvGraphicFramePr>
        <p:xfrm>
          <a:off x="930729" y="2880632"/>
          <a:ext cx="10352315" cy="3390900"/>
        </p:xfrm>
        <a:graphic>
          <a:graphicData uri="http://schemas.openxmlformats.org/drawingml/2006/table">
            <a:tbl>
              <a:tblPr firstRow="1" firstCol="1" bandRow="1">
                <a:tableStyleId>{5940675A-B579-460E-94D1-54222C63F5DA}</a:tableStyleId>
              </a:tblPr>
              <a:tblGrid>
                <a:gridCol w="2070463">
                  <a:extLst>
                    <a:ext uri="{9D8B030D-6E8A-4147-A177-3AD203B41FA5}">
                      <a16:colId xmlns:a16="http://schemas.microsoft.com/office/drawing/2014/main" val="218328489"/>
                    </a:ext>
                  </a:extLst>
                </a:gridCol>
                <a:gridCol w="2070463">
                  <a:extLst>
                    <a:ext uri="{9D8B030D-6E8A-4147-A177-3AD203B41FA5}">
                      <a16:colId xmlns:a16="http://schemas.microsoft.com/office/drawing/2014/main" val="785683040"/>
                    </a:ext>
                  </a:extLst>
                </a:gridCol>
                <a:gridCol w="2070463">
                  <a:extLst>
                    <a:ext uri="{9D8B030D-6E8A-4147-A177-3AD203B41FA5}">
                      <a16:colId xmlns:a16="http://schemas.microsoft.com/office/drawing/2014/main" val="1444082431"/>
                    </a:ext>
                  </a:extLst>
                </a:gridCol>
                <a:gridCol w="2070463">
                  <a:extLst>
                    <a:ext uri="{9D8B030D-6E8A-4147-A177-3AD203B41FA5}">
                      <a16:colId xmlns:a16="http://schemas.microsoft.com/office/drawing/2014/main" val="3828370981"/>
                    </a:ext>
                  </a:extLst>
                </a:gridCol>
                <a:gridCol w="2070463">
                  <a:extLst>
                    <a:ext uri="{9D8B030D-6E8A-4147-A177-3AD203B41FA5}">
                      <a16:colId xmlns:a16="http://schemas.microsoft.com/office/drawing/2014/main" val="316585459"/>
                    </a:ext>
                  </a:extLst>
                </a:gridCol>
              </a:tblGrid>
              <a:tr h="0">
                <a:tc gridSpan="2">
                  <a:txBody>
                    <a:bodyPr/>
                    <a:lstStyle/>
                    <a:p>
                      <a:pPr algn="ctr">
                        <a:lnSpc>
                          <a:spcPct val="100000"/>
                        </a:lnSpc>
                        <a:spcAft>
                          <a:spcPts val="0"/>
                        </a:spcAft>
                        <a:buNone/>
                      </a:pPr>
                      <a:r>
                        <a:rPr lang="en-US" sz="2000" b="1" dirty="0">
                          <a:effectLst/>
                          <a:latin typeface="Times New Roman" panose="02020603050405020304" pitchFamily="18" charset="0"/>
                          <a:cs typeface="Times New Roman" panose="02020603050405020304" pitchFamily="18" charset="0"/>
                        </a:rPr>
                        <a:t>Income- tax Act, 1961</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hMerge="1">
                  <a:txBody>
                    <a:bodyPr/>
                    <a:lstStyle/>
                    <a:p>
                      <a:endParaRPr lang="en-IN"/>
                    </a:p>
                  </a:txBody>
                  <a:tcPr/>
                </a:tc>
                <a:tc gridSpan="2">
                  <a:txBody>
                    <a:bodyPr/>
                    <a:lstStyle/>
                    <a:p>
                      <a:pPr algn="ctr">
                        <a:lnSpc>
                          <a:spcPct val="100000"/>
                        </a:lnSpc>
                        <a:spcAft>
                          <a:spcPts val="0"/>
                        </a:spcAft>
                        <a:buNone/>
                      </a:pPr>
                      <a:r>
                        <a:rPr lang="en-US" sz="2000" b="1" dirty="0">
                          <a:effectLst/>
                          <a:latin typeface="Times New Roman" panose="02020603050405020304" pitchFamily="18" charset="0"/>
                          <a:cs typeface="Times New Roman" panose="02020603050405020304" pitchFamily="18" charset="0"/>
                        </a:rPr>
                        <a:t>Income-tax Bill, 2025</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hMerge="1">
                  <a:txBody>
                    <a:bodyPr/>
                    <a:lstStyle/>
                    <a:p>
                      <a:endParaRPr lang="en-IN"/>
                    </a:p>
                  </a:txBody>
                  <a:tcPr/>
                </a:tc>
                <a:tc rowSpan="2">
                  <a:txBody>
                    <a:bodyPr/>
                    <a:lstStyle/>
                    <a:p>
                      <a:pPr algn="ctr">
                        <a:lnSpc>
                          <a:spcPct val="100000"/>
                        </a:lnSpc>
                        <a:spcAft>
                          <a:spcPts val="0"/>
                        </a:spcAft>
                        <a:buNone/>
                      </a:pPr>
                      <a:r>
                        <a:rPr lang="en-US" sz="2000" b="1">
                          <a:effectLst/>
                          <a:latin typeface="Times New Roman" panose="02020603050405020304" pitchFamily="18" charset="0"/>
                          <a:cs typeface="Times New Roman" panose="02020603050405020304" pitchFamily="18" charset="0"/>
                        </a:rPr>
                        <a:t>Reduction of words</a:t>
                      </a:r>
                      <a:endParaRPr lang="en-IN"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431730503"/>
                  </a:ext>
                </a:extLst>
              </a:tr>
              <a:tr h="0">
                <a:tc>
                  <a:txBody>
                    <a:bodyPr/>
                    <a:lstStyle/>
                    <a:p>
                      <a:pPr algn="ctr">
                        <a:lnSpc>
                          <a:spcPct val="100000"/>
                        </a:lnSpc>
                        <a:spcAft>
                          <a:spcPts val="0"/>
                        </a:spcAft>
                        <a:buNone/>
                      </a:pPr>
                      <a:r>
                        <a:rPr lang="en-US" sz="2000" b="1" dirty="0">
                          <a:effectLst/>
                          <a:latin typeface="Times New Roman" panose="02020603050405020304" pitchFamily="18" charset="0"/>
                          <a:cs typeface="Times New Roman" panose="02020603050405020304" pitchFamily="18" charset="0"/>
                        </a:rPr>
                        <a:t>Topic</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0000"/>
                        </a:lnSpc>
                        <a:spcAft>
                          <a:spcPts val="0"/>
                        </a:spcAft>
                        <a:buNone/>
                      </a:pPr>
                      <a:r>
                        <a:rPr lang="en-US" sz="2000" b="1" dirty="0">
                          <a:effectLst/>
                          <a:latin typeface="Times New Roman" panose="02020603050405020304" pitchFamily="18" charset="0"/>
                          <a:cs typeface="Times New Roman" panose="02020603050405020304" pitchFamily="18" charset="0"/>
                        </a:rPr>
                        <a:t>Words</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0000"/>
                        </a:lnSpc>
                        <a:spcAft>
                          <a:spcPts val="0"/>
                        </a:spcAft>
                        <a:buNone/>
                      </a:pPr>
                      <a:r>
                        <a:rPr lang="en-US" sz="2000" b="1" dirty="0">
                          <a:effectLst/>
                          <a:latin typeface="Times New Roman" panose="02020603050405020304" pitchFamily="18" charset="0"/>
                          <a:cs typeface="Times New Roman" panose="02020603050405020304" pitchFamily="18" charset="0"/>
                        </a:rPr>
                        <a:t>Topic</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0000"/>
                        </a:lnSpc>
                        <a:spcAft>
                          <a:spcPts val="0"/>
                        </a:spcAft>
                        <a:buNone/>
                      </a:pPr>
                      <a:r>
                        <a:rPr lang="en-US" sz="2000" b="1" dirty="0">
                          <a:effectLst/>
                          <a:latin typeface="Times New Roman" panose="02020603050405020304" pitchFamily="18" charset="0"/>
                          <a:cs typeface="Times New Roman" panose="02020603050405020304" pitchFamily="18" charset="0"/>
                        </a:rPr>
                        <a:t>Words</a:t>
                      </a:r>
                      <a:endParaRPr lang="en-IN"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vMerge="1">
                  <a:txBody>
                    <a:bodyPr/>
                    <a:lstStyle/>
                    <a:p>
                      <a:endParaRPr lang="en-IN"/>
                    </a:p>
                  </a:txBody>
                  <a:tcPr/>
                </a:tc>
                <a:extLst>
                  <a:ext uri="{0D108BD9-81ED-4DB2-BD59-A6C34878D82A}">
                    <a16:rowId xmlns:a16="http://schemas.microsoft.com/office/drawing/2014/main" val="1425505915"/>
                  </a:ext>
                </a:extLst>
              </a:tr>
              <a:tr h="0">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Exemption related provision</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30000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Exemption related provisions</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13500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16500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557599131"/>
                  </a:ext>
                </a:extLst>
              </a:tr>
              <a:tr h="0">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TDS/TCS</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27453</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TDS/TCS</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14606</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12847</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2027426593"/>
                  </a:ext>
                </a:extLst>
              </a:tr>
              <a:tr h="0">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Non-profit Organization</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12800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a:effectLst/>
                          <a:latin typeface="Times New Roman" panose="02020603050405020304" pitchFamily="18" charset="0"/>
                          <a:cs typeface="Times New Roman" panose="02020603050405020304" pitchFamily="18" charset="0"/>
                        </a:rPr>
                        <a:t>Non-profit Organization</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7600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00000"/>
                        </a:lnSpc>
                        <a:spcAft>
                          <a:spcPts val="0"/>
                        </a:spcAft>
                        <a:buNone/>
                      </a:pPr>
                      <a:r>
                        <a:rPr lang="en-US" sz="2000" dirty="0">
                          <a:effectLst/>
                          <a:latin typeface="Times New Roman" panose="02020603050405020304" pitchFamily="18" charset="0"/>
                          <a:cs typeface="Times New Roman" panose="02020603050405020304" pitchFamily="18" charset="0"/>
                        </a:rPr>
                        <a:t>5200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768003057"/>
                  </a:ext>
                </a:extLst>
              </a:tr>
            </a:tbl>
          </a:graphicData>
        </a:graphic>
      </p:graphicFrame>
    </p:spTree>
    <p:extLst>
      <p:ext uri="{BB962C8B-B14F-4D97-AF65-F5344CB8AC3E}">
        <p14:creationId xmlns:p14="http://schemas.microsoft.com/office/powerpoint/2010/main" val="3831110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672A4-CADF-F95C-FBDF-DA3B6C8616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990E1E-1B2E-7960-FFA2-269D1AF72A89}"/>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Preliminary Chapter</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65E29B2-D64E-C9C7-054B-DCB4737ED26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364451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A9F0B-ECB9-C69C-B99E-4654328B5E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F15BF-4AE8-2E0F-F923-9121EB84EF78}"/>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What simplification has been carried out in section 2 pertaining to ‘definitions’ in the new Bill?</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Following simplifications have been carried out:</a:t>
            </a:r>
          </a:p>
          <a:p>
            <a:pPr mar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a:t>
            </a:r>
            <a:r>
              <a:rPr lang="en-IN" sz="2400" b="1" u="sng" dirty="0">
                <a:latin typeface="Times New Roman" panose="02020603050405020304" pitchFamily="18" charset="0"/>
                <a:cs typeface="Times New Roman" panose="02020603050405020304" pitchFamily="18" charset="0"/>
              </a:rPr>
              <a:t>language has been simplified wherever possible, without disturbing the meaning</a:t>
            </a:r>
            <a:r>
              <a:rPr lang="en-IN" sz="2400" dirty="0">
                <a:latin typeface="Times New Roman" panose="02020603050405020304" pitchFamily="18" charset="0"/>
                <a:cs typeface="Times New Roman" panose="02020603050405020304" pitchFamily="18" charset="0"/>
              </a:rPr>
              <a:t>;</a:t>
            </a:r>
          </a:p>
          <a:p>
            <a:pPr marL="0" indent="0" algn="just">
              <a:buNone/>
            </a:pPr>
            <a:r>
              <a:rPr lang="en-IN" sz="2400" dirty="0">
                <a:latin typeface="Times New Roman" panose="02020603050405020304" pitchFamily="18" charset="0"/>
                <a:cs typeface="Times New Roman" panose="02020603050405020304" pitchFamily="18" charset="0"/>
              </a:rPr>
              <a:t>ii. All </a:t>
            </a:r>
            <a:r>
              <a:rPr lang="en-IN" sz="2400" b="1" u="sng" dirty="0">
                <a:latin typeface="Times New Roman" panose="02020603050405020304" pitchFamily="18" charset="0"/>
                <a:cs typeface="Times New Roman" panose="02020603050405020304" pitchFamily="18" charset="0"/>
              </a:rPr>
              <a:t>definitions continue to be in alphabetical order;</a:t>
            </a:r>
          </a:p>
          <a:p>
            <a:pPr marL="0" indent="0" algn="just">
              <a:buNone/>
            </a:pPr>
            <a:r>
              <a:rPr lang="en-IN" sz="2400" dirty="0">
                <a:latin typeface="Times New Roman" panose="02020603050405020304" pitchFamily="18" charset="0"/>
                <a:cs typeface="Times New Roman" panose="02020603050405020304" pitchFamily="18" charset="0"/>
              </a:rPr>
              <a:t>iii. Terms which have been defined at a number of places in the Income-tax Act, 1961 in the same manner have now been placed in section 2 itself.</a:t>
            </a:r>
          </a:p>
          <a:p>
            <a:pPr marL="0" indent="0" algn="just">
              <a:buNone/>
            </a:pPr>
            <a:r>
              <a:rPr lang="en-IN" sz="2400" dirty="0">
                <a:latin typeface="Times New Roman" panose="02020603050405020304" pitchFamily="18" charset="0"/>
                <a:cs typeface="Times New Roman" panose="02020603050405020304" pitchFamily="18" charset="0"/>
              </a:rPr>
              <a:t>For example, </a:t>
            </a:r>
            <a:r>
              <a:rPr lang="en-IN" sz="2400" b="1" u="sng" dirty="0">
                <a:latin typeface="Times New Roman" panose="02020603050405020304" pitchFamily="18" charset="0"/>
                <a:cs typeface="Times New Roman" panose="02020603050405020304" pitchFamily="18" charset="0"/>
              </a:rPr>
              <a:t>the definition of ‘senior citizen’, which was appearing at six places in the 1961 Act, has been now placed in section 2.</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ED7462F-4AA4-157D-6933-B05FD5C2B46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625845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180FF-6F92-CFAC-DA83-95959739EB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C7E5D2-DFBF-98DA-C9AA-0760CA67EB7E}"/>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What is a ‘tax year’? What does it replace? What was the need for introducing it? Why was the term ‘financial year’ not used in place of the term ‘tax year’?</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A ‘tax year’ is a period of twelve months contained in a financial year. It replaces the term ‘previous year’ used in the Income-tax Act, 1961. </a:t>
            </a:r>
          </a:p>
          <a:p>
            <a:pPr marL="0" indent="0" algn="just">
              <a:buNone/>
            </a:pPr>
            <a:r>
              <a:rPr lang="en-IN" sz="2400" dirty="0">
                <a:latin typeface="Times New Roman" panose="02020603050405020304" pitchFamily="18" charset="0"/>
                <a:cs typeface="Times New Roman" panose="02020603050405020304" pitchFamily="18" charset="0"/>
              </a:rPr>
              <a:t>Further, with the discontinuance of the use of the term ‘assessment year’ in the Income-tax Bill, now the term ‘tax year’ will now be used in relation to the rate or rates of income-tax also. In addition, any assessment of the income or total income will also be done for a ‘tax year’.</a:t>
            </a:r>
          </a:p>
          <a:p>
            <a:pPr marL="0" indent="0" algn="just">
              <a:buNone/>
            </a:pPr>
            <a:r>
              <a:rPr lang="en-IN" sz="2400" dirty="0">
                <a:latin typeface="Times New Roman" panose="02020603050405020304" pitchFamily="18" charset="0"/>
                <a:cs typeface="Times New Roman" panose="02020603050405020304" pitchFamily="18" charset="0"/>
              </a:rPr>
              <a:t>Use of the terms ‘previous year’ and ‘assessment year’ were creating confusion in the minds of the taxpayers as they represented two different financial years. </a:t>
            </a:r>
          </a:p>
          <a:p>
            <a:pPr marL="0" indent="0" algn="just">
              <a:buNone/>
            </a:pPr>
            <a:r>
              <a:rPr lang="en-IN" sz="2400" dirty="0">
                <a:latin typeface="Times New Roman" panose="02020603050405020304" pitchFamily="18" charset="0"/>
                <a:cs typeface="Times New Roman" panose="02020603050405020304" pitchFamily="18" charset="0"/>
              </a:rPr>
              <a:t>The rationale for the use of two terms is no longer valid in view of alignment of ‘previous year’ with the financial year or part of the financial year (in specific cases). </a:t>
            </a:r>
          </a:p>
          <a:p>
            <a:pPr marL="0" indent="0" algn="just">
              <a:buNone/>
            </a:pPr>
            <a:r>
              <a:rPr lang="en-IN" sz="2400" dirty="0">
                <a:latin typeface="Times New Roman" panose="02020603050405020304" pitchFamily="18" charset="0"/>
                <a:cs typeface="Times New Roman" panose="02020603050405020304" pitchFamily="18" charset="0"/>
              </a:rPr>
              <a:t>The term ‘Tax year’ is commonly used in income-tax legislation in comparable tax jurisdictions.</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E7579D5-2373-62E6-A218-1A86E218871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85155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D02D0-F8BD-A769-94A1-C1117CE085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36283E-639B-3AB9-4082-889F922D49ED}"/>
              </a:ext>
            </a:extLst>
          </p:cNvPr>
          <p:cNvSpPr>
            <a:spLocks noGrp="1"/>
          </p:cNvSpPr>
          <p:nvPr>
            <p:ph idx="1"/>
          </p:nvPr>
        </p:nvSpPr>
        <p:spPr>
          <a:xfrm>
            <a:off x="669471" y="457200"/>
            <a:ext cx="10972800" cy="5812971"/>
          </a:xfrm>
        </p:spPr>
        <p:txBody>
          <a:bodyPr>
            <a:normAutofit/>
          </a:bodyPr>
          <a:lstStyle/>
          <a:p>
            <a:pPr marL="0" indent="0" algn="just">
              <a:buNone/>
            </a:pPr>
            <a:r>
              <a:rPr lang="en-IN" sz="2400" dirty="0">
                <a:latin typeface="Times New Roman" panose="02020603050405020304" pitchFamily="18" charset="0"/>
                <a:cs typeface="Times New Roman" panose="02020603050405020304" pitchFamily="18" charset="0"/>
              </a:rPr>
              <a:t>As a tax year can be a period which is less than the financial year in certain cases, the term ‘financial year’ has not been used while doing away with the terms ‘previous year’ and ‘assessment year’. </a:t>
            </a:r>
          </a:p>
          <a:p>
            <a:pPr marL="0" indent="0" algn="just">
              <a:buNone/>
            </a:pPr>
            <a:r>
              <a:rPr lang="en-IN" sz="2400" dirty="0">
                <a:latin typeface="Times New Roman" panose="02020603050405020304" pitchFamily="18" charset="0"/>
                <a:cs typeface="Times New Roman" panose="02020603050405020304" pitchFamily="18" charset="0"/>
              </a:rPr>
              <a:t>However, many actions are carried out by tax authorities and other stakeholders while implementing the tax law, being procedural actions and compliances, such as time period for filing returns, rectifications etc., which require reference to a financial year. </a:t>
            </a:r>
          </a:p>
          <a:p>
            <a:pPr marL="0" indent="0" algn="just">
              <a:buNone/>
            </a:pPr>
            <a:r>
              <a:rPr lang="en-IN" sz="2400" dirty="0">
                <a:latin typeface="Times New Roman" panose="02020603050405020304" pitchFamily="18" charset="0"/>
                <a:cs typeface="Times New Roman" panose="02020603050405020304" pitchFamily="18" charset="0"/>
              </a:rPr>
              <a:t>In such cases, the time period denoted by a financial year has more relevance. This means that the term ‘financial year’ is required separately.</a:t>
            </a: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2F49AB7-C7CC-4FFA-B609-FD8F834CE48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30324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8701-2261-861F-44AE-701D32F25F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E79C52-EABB-4A31-5F54-68A572E642DC}"/>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Is ‘financial year’ also defined in the new Bill? Has the term ‘financial year’ also been used in the new Bill? Why is it still appearing in the Bill if it is the same as a ‘tax year’?</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term ‘</a:t>
            </a:r>
            <a:r>
              <a:rPr lang="en-IN" sz="2400" b="1" u="sng" dirty="0">
                <a:latin typeface="Times New Roman" panose="02020603050405020304" pitchFamily="18" charset="0"/>
                <a:cs typeface="Times New Roman" panose="02020603050405020304" pitchFamily="18" charset="0"/>
              </a:rPr>
              <a:t>financial year’ is not defined in the Income-tax Bill. </a:t>
            </a:r>
          </a:p>
          <a:p>
            <a:pPr marL="0" indent="0" algn="just">
              <a:buNone/>
            </a:pPr>
            <a:r>
              <a:rPr lang="en-IN" sz="2400" dirty="0">
                <a:latin typeface="Times New Roman" panose="02020603050405020304" pitchFamily="18" charset="0"/>
                <a:cs typeface="Times New Roman" panose="02020603050405020304" pitchFamily="18" charset="0"/>
              </a:rPr>
              <a:t>It is </a:t>
            </a:r>
            <a:r>
              <a:rPr lang="en-IN" sz="2400" b="1" u="sng" dirty="0">
                <a:latin typeface="Times New Roman" panose="02020603050405020304" pitchFamily="18" charset="0"/>
                <a:cs typeface="Times New Roman" panose="02020603050405020304" pitchFamily="18" charset="0"/>
              </a:rPr>
              <a:t>not defined in the Income-tax Act, 1961 </a:t>
            </a:r>
            <a:r>
              <a:rPr lang="en-IN" sz="2400" dirty="0">
                <a:latin typeface="Times New Roman" panose="02020603050405020304" pitchFamily="18" charset="0"/>
                <a:cs typeface="Times New Roman" panose="02020603050405020304" pitchFamily="18" charset="0"/>
              </a:rPr>
              <a:t>also. </a:t>
            </a:r>
          </a:p>
          <a:p>
            <a:pPr marL="0" indent="0" algn="just">
              <a:buNone/>
            </a:pPr>
            <a:r>
              <a:rPr lang="en-IN" sz="2400" dirty="0">
                <a:latin typeface="Times New Roman" panose="02020603050405020304" pitchFamily="18" charset="0"/>
                <a:cs typeface="Times New Roman" panose="02020603050405020304" pitchFamily="18" charset="0"/>
              </a:rPr>
              <a:t>It </a:t>
            </a:r>
            <a:r>
              <a:rPr lang="en-IN" sz="2400" b="1" u="sng" dirty="0">
                <a:latin typeface="Times New Roman" panose="02020603050405020304" pitchFamily="18" charset="0"/>
                <a:cs typeface="Times New Roman" panose="02020603050405020304" pitchFamily="18" charset="0"/>
              </a:rPr>
              <a:t>is defined in section 3(21) of the General Clauses Act, 1897 as the year commencing on 1st April.</a:t>
            </a:r>
          </a:p>
          <a:p>
            <a:pPr marL="0" indent="0" algn="just">
              <a:buNone/>
            </a:pPr>
            <a:r>
              <a:rPr lang="en-IN" sz="2400" dirty="0">
                <a:latin typeface="Times New Roman" panose="02020603050405020304" pitchFamily="18" charset="0"/>
                <a:cs typeface="Times New Roman" panose="02020603050405020304" pitchFamily="18" charset="0"/>
              </a:rPr>
              <a:t>The term ‘financial year’ has been used in the Income-tax Bill. </a:t>
            </a:r>
          </a:p>
          <a:p>
            <a:pPr marL="0" indent="0" algn="just">
              <a:buNone/>
            </a:pPr>
            <a:r>
              <a:rPr lang="en-IN" sz="2400" dirty="0">
                <a:latin typeface="Times New Roman" panose="02020603050405020304" pitchFamily="18" charset="0"/>
                <a:cs typeface="Times New Roman" panose="02020603050405020304" pitchFamily="18" charset="0"/>
              </a:rPr>
              <a:t>For example, in the proposed section 21(5) of the Bill, reference has been made to a financial year in relation to the completion certificate issued by a competent authority in case of a building held as stock-in-trade.</a:t>
            </a:r>
          </a:p>
          <a:p>
            <a:pPr marL="0" indent="0" algn="just">
              <a:buNone/>
            </a:pPr>
            <a:r>
              <a:rPr lang="en-IN" sz="2400" dirty="0">
                <a:latin typeface="Times New Roman" panose="02020603050405020304" pitchFamily="18" charset="0"/>
                <a:cs typeface="Times New Roman" panose="02020603050405020304" pitchFamily="18" charset="0"/>
              </a:rPr>
              <a:t>In such cases, the term financial year has relevance instead of the term ‘tax year’.</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B805E0B-CFCA-6648-C17C-B533AD4AFF9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905662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DC753-E9EB-DF3A-9990-6D3F35A51D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E30F35-8574-55E5-7049-7E6ED6CF56EF}"/>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4 Can a ‘tax year’ be a period which is less than a ‘financial year’?</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Yes. This will happen when a business is newly set up during any financial year, or a source of income comes into existence during a financial year. </a:t>
            </a:r>
          </a:p>
          <a:p>
            <a:pPr marL="0" indent="0" algn="just">
              <a:buNone/>
            </a:pPr>
            <a:r>
              <a:rPr lang="en-IN" sz="2400" dirty="0">
                <a:latin typeface="Times New Roman" panose="02020603050405020304" pitchFamily="18" charset="0"/>
                <a:cs typeface="Times New Roman" panose="02020603050405020304" pitchFamily="18" charset="0"/>
              </a:rPr>
              <a:t>In such cases, the tax year will begin from the date of setting up of the business or the source of income coming into existence, and end on the last day of that financial year.</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5A5369E-C7AA-A740-0E1A-8EA47224A1D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676055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87002-25E9-5838-7112-374CA2B54D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06C768-AAA7-D193-11CF-6D7F9108AEF9}"/>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5 Will the concept of ‘tax year’ conflict with the concept of an ‘assessment year’ at any particular time? For example, if the new Act comes into effect from 1st April, 2026, will the tax year 2026-27 of the new Act conflict with the Assessment Year 2026-27 of the Income-tax Act, 1961?</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No. The reasons are as follows:</a:t>
            </a:r>
          </a:p>
          <a:p>
            <a:pPr mar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Assessment Year 2026-27 of the Income-tax Act, 1961 will pertain to the income of a taxpayer for the previous year 2025-26 and not to the income of the financial year 2026-27;</a:t>
            </a:r>
          </a:p>
          <a:p>
            <a:pPr marL="0" indent="0" algn="just">
              <a:buNone/>
            </a:pPr>
            <a:r>
              <a:rPr lang="en-IN" sz="2400" dirty="0">
                <a:latin typeface="Times New Roman" panose="02020603050405020304" pitchFamily="18" charset="0"/>
                <a:cs typeface="Times New Roman" panose="02020603050405020304" pitchFamily="18" charset="0"/>
              </a:rPr>
              <a:t>ii. The tax year 2026-27 of the new Act will pertain to the income of a taxpayer for the financial year 2026-27;</a:t>
            </a:r>
          </a:p>
          <a:p>
            <a:pPr marL="0" indent="0" algn="just">
              <a:buNone/>
            </a:pPr>
            <a:r>
              <a:rPr lang="en-IN" sz="2400" dirty="0">
                <a:latin typeface="Times New Roman" panose="02020603050405020304" pitchFamily="18" charset="0"/>
                <a:cs typeface="Times New Roman" panose="02020603050405020304" pitchFamily="18" charset="0"/>
              </a:rPr>
              <a:t>iii. The assessment for income of the previous year (financial year) 2025-26 of a taxpayer shall be done as per the provisions of the Income-tax Act, 1961 for the assessment year 2026-27;</a:t>
            </a:r>
          </a:p>
          <a:p>
            <a:pPr marL="0" indent="0" algn="just">
              <a:buNone/>
            </a:pPr>
            <a:r>
              <a:rPr lang="en-IN" sz="2400" dirty="0">
                <a:latin typeface="Times New Roman" panose="02020603050405020304" pitchFamily="18" charset="0"/>
                <a:cs typeface="Times New Roman" panose="02020603050405020304" pitchFamily="18" charset="0"/>
              </a:rPr>
              <a:t>iv. The assessment for income of tax year (financial year) 2026-27 of a taxpayer shall be done as per the provisions of the Bill for tax year 2026-27.</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58BFB1F-E689-3898-1667-BEADB8493E5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83090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04BA1-99E4-84D6-F06B-764E947A28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DD9608-1AFE-1C7A-A20F-126BE25238E9}"/>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6 Is there any change in the content of the charging section?</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In the Income-tax Act, 1961, the charge of income-tax was on ‘total income’ of the ‘previous year’ of a person. Further, income-tax is charged for an ‘assessment year’ at the rate or rates provided by a Central Act. </a:t>
            </a:r>
          </a:p>
          <a:p>
            <a:pPr marL="0" indent="0" algn="just">
              <a:buNone/>
            </a:pPr>
            <a:r>
              <a:rPr lang="en-IN" sz="2400" dirty="0">
                <a:latin typeface="Times New Roman" panose="02020603050405020304" pitchFamily="18" charset="0"/>
                <a:cs typeface="Times New Roman" panose="02020603050405020304" pitchFamily="18" charset="0"/>
              </a:rPr>
              <a:t>In the Income-tax Bill, in place of the term ‘previous year’, the term ‘tax year’ has been used. Further, the use of term ‘assessment year’ has been discontinued. </a:t>
            </a:r>
          </a:p>
          <a:p>
            <a:pPr marL="0" indent="0" algn="just">
              <a:buNone/>
            </a:pPr>
            <a:r>
              <a:rPr lang="en-IN" sz="2400" dirty="0">
                <a:latin typeface="Times New Roman" panose="02020603050405020304" pitchFamily="18" charset="0"/>
                <a:cs typeface="Times New Roman" panose="02020603050405020304" pitchFamily="18" charset="0"/>
              </a:rPr>
              <a:t>Now, the total income also pertains to a ‘tax year’ and the rate or rates of income-tax also pertain to that ‘tax year’.</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0AE6D40-2267-0DDF-2B5B-03A7F50B24F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8480867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59947-2F4E-F167-7D34-8E6F2D9901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92AB65-BC80-4BE5-6C64-BDF26ED8BAE5}"/>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7 In what way has the charging section been simplified?</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In the Income-tax Act, 1961, section 4 has two sub-sections and one proviso. Long sentences have been used in the section. </a:t>
            </a:r>
          </a:p>
          <a:p>
            <a:pPr marL="0" indent="0" algn="just">
              <a:buNone/>
            </a:pPr>
            <a:r>
              <a:rPr lang="en-IN" sz="2400" dirty="0">
                <a:latin typeface="Times New Roman" panose="02020603050405020304" pitchFamily="18" charset="0"/>
                <a:cs typeface="Times New Roman" panose="02020603050405020304" pitchFamily="18" charset="0"/>
              </a:rPr>
              <a:t>In the Income-tax Bill, there are five sub-sections, explaining the charge of income-tax in smaller and simpler sentences.</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3331128-1B22-33AC-B33E-ED247E344FE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5480962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1DACE-59AC-B14B-7606-620E73B525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E5B1BD-62C8-AFFE-8DA1-5C1DF93104E6}"/>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8 Whether the Bill has introduced references to ‘Finance Companies’ and ‘Finance Units’ in the context of dividends, which could have implications for financial institutions and investors?</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Income-tax Bill, 2025 also contains all amendments proposed in Finance Bill, 2025. </a:t>
            </a:r>
          </a:p>
          <a:p>
            <a:pPr marL="0" indent="0" algn="just">
              <a:buNone/>
            </a:pPr>
            <a:r>
              <a:rPr lang="en-IN" sz="2400" dirty="0">
                <a:latin typeface="Times New Roman" panose="02020603050405020304" pitchFamily="18" charset="0"/>
                <a:cs typeface="Times New Roman" panose="02020603050405020304" pitchFamily="18" charset="0"/>
              </a:rPr>
              <a:t>Therefore, the users are advised to compare the provisions of the Income-tax Act, 1961, as updated with proposed amendments in Finance Bill, 2025, while reading the Income-tax Bill, 2025. </a:t>
            </a:r>
          </a:p>
          <a:p>
            <a:pPr marL="0" indent="0" algn="just">
              <a:buNone/>
            </a:pPr>
            <a:r>
              <a:rPr lang="en-IN" sz="2400" dirty="0">
                <a:latin typeface="Times New Roman" panose="02020603050405020304" pitchFamily="18" charset="0"/>
                <a:cs typeface="Times New Roman" panose="02020603050405020304" pitchFamily="18" charset="0"/>
              </a:rPr>
              <a:t>Therefore, no such additional term has been introduced in the Bill. </a:t>
            </a:r>
          </a:p>
          <a:p>
            <a:pPr marL="0" indent="0" algn="just">
              <a:buNone/>
            </a:pPr>
            <a:r>
              <a:rPr lang="en-IN" sz="2400" dirty="0">
                <a:latin typeface="Times New Roman" panose="02020603050405020304" pitchFamily="18" charset="0"/>
                <a:cs typeface="Times New Roman" panose="02020603050405020304" pitchFamily="18" charset="0"/>
              </a:rPr>
              <a:t>Finance Bill, 2025 has proposed exclusion of advance or loans between two group entities where one of the entities is “Finance Company” or a “Finance Unit”, from the definition of the term ‘dividend’. </a:t>
            </a:r>
          </a:p>
          <a:p>
            <a:pPr marL="0" indent="0" algn="just">
              <a:buNone/>
            </a:pPr>
            <a:r>
              <a:rPr lang="en-IN" sz="2400" dirty="0">
                <a:latin typeface="Times New Roman" panose="02020603050405020304" pitchFamily="18" charset="0"/>
                <a:cs typeface="Times New Roman" panose="02020603050405020304" pitchFamily="18" charset="0"/>
              </a:rPr>
              <a:t>The Bill only incorporates the proposal made in the Finance Bill, 2025.</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9D8CEFE-4B4D-80F4-B986-4ECCF3CB2A8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806213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BF305-C783-601D-7E6A-9195AB4380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34D6B9-9D7E-DC4B-6CFE-A131E712E529}"/>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II. Non-Profit Organisations</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7D0C073-4C4D-3AA2-124B-C0C3F106EEF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53906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42521-91C9-51AF-2E80-22D3A88405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47421C-F082-2A5A-6319-0320F7406A79}"/>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Why have the provisions related to non-profit organisations been revamped in this Bill?</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Income-tax Act provides for exemptions to various entities including Government funded entities engaged in objects which are charitable in nature.</a:t>
            </a:r>
          </a:p>
          <a:p>
            <a:pPr marL="0" indent="0" algn="just">
              <a:buNone/>
            </a:pPr>
            <a:r>
              <a:rPr lang="en-IN" sz="2400" dirty="0">
                <a:latin typeface="Times New Roman" panose="02020603050405020304" pitchFamily="18" charset="0"/>
                <a:cs typeface="Times New Roman" panose="02020603050405020304" pitchFamily="18" charset="0"/>
              </a:rPr>
              <a:t>In addition to this, specific exemption is also available to entities engaged in certain </a:t>
            </a:r>
            <a:r>
              <a:rPr lang="en-IN" sz="2400" dirty="0" err="1">
                <a:latin typeface="Times New Roman" panose="02020603050405020304" pitchFamily="18" charset="0"/>
                <a:cs typeface="Times New Roman" panose="02020603050405020304" pitchFamily="18" charset="0"/>
              </a:rPr>
              <a:t>ctivities</a:t>
            </a:r>
            <a:r>
              <a:rPr lang="en-IN" sz="2400" dirty="0">
                <a:latin typeface="Times New Roman" panose="02020603050405020304" pitchFamily="18" charset="0"/>
                <a:cs typeface="Times New Roman" panose="02020603050405020304" pitchFamily="18" charset="0"/>
              </a:rPr>
              <a:t> which satisfy social purposes.</a:t>
            </a:r>
          </a:p>
          <a:p>
            <a:pPr marL="0" indent="0" algn="just">
              <a:buNone/>
            </a:pPr>
            <a:r>
              <a:rPr lang="en-IN" sz="2400" dirty="0">
                <a:latin typeface="Times New Roman" panose="02020603050405020304" pitchFamily="18" charset="0"/>
                <a:cs typeface="Times New Roman" panose="02020603050405020304" pitchFamily="18" charset="0"/>
              </a:rPr>
              <a:t>These entities receive donations, voluntary contributions and have other incomes from activities which are charitable in nature.</a:t>
            </a:r>
          </a:p>
          <a:p>
            <a:pPr marL="0" indent="0" algn="just">
              <a:buNone/>
            </a:pPr>
            <a:r>
              <a:rPr lang="en-IN" sz="2400" dirty="0">
                <a:latin typeface="Times New Roman" panose="02020603050405020304" pitchFamily="18" charset="0"/>
                <a:cs typeface="Times New Roman" panose="02020603050405020304" pitchFamily="18" charset="0"/>
              </a:rPr>
              <a:t>The </a:t>
            </a:r>
            <a:r>
              <a:rPr lang="en-IN" sz="2400" b="1" u="sng" dirty="0">
                <a:latin typeface="Times New Roman" panose="02020603050405020304" pitchFamily="18" charset="0"/>
                <a:cs typeface="Times New Roman" panose="02020603050405020304" pitchFamily="18" charset="0"/>
              </a:rPr>
              <a:t>total number of electronically filed returns of such entities till 30th November, 2024 for the assessment year 2023-24 is 2,50,682/-.</a:t>
            </a:r>
          </a:p>
          <a:p>
            <a:pPr marL="0" indent="0" algn="just">
              <a:buNone/>
            </a:pPr>
            <a:r>
              <a:rPr lang="en-IN" sz="2400" b="1" u="sng" dirty="0">
                <a:latin typeface="Times New Roman" panose="02020603050405020304" pitchFamily="18" charset="0"/>
                <a:cs typeface="Times New Roman" panose="02020603050405020304" pitchFamily="18" charset="0"/>
              </a:rPr>
              <a:t>The total amount applied by such entities for charitable and religious purposes during the FY 2022-23 is Rs. 10,01,572.04 crores.</a:t>
            </a:r>
          </a:p>
          <a:p>
            <a:pPr marL="0" indent="0" algn="just">
              <a:buNone/>
            </a:pPr>
            <a:r>
              <a:rPr lang="en-IN" sz="2400" dirty="0">
                <a:latin typeface="Times New Roman" panose="02020603050405020304" pitchFamily="18" charset="0"/>
                <a:cs typeface="Times New Roman" panose="02020603050405020304" pitchFamily="18" charset="0"/>
              </a:rPr>
              <a:t>Therefore, it was </a:t>
            </a:r>
            <a:r>
              <a:rPr lang="en-IN" sz="2400" b="1" u="sng" dirty="0">
                <a:latin typeface="Times New Roman" panose="02020603050405020304" pitchFamily="18" charset="0"/>
                <a:cs typeface="Times New Roman" panose="02020603050405020304" pitchFamily="18" charset="0"/>
              </a:rPr>
              <a:t>considered necessary to simplify and consolidate all the provisions relating to non-profit organisations for ease of understanding and compliance.</a:t>
            </a:r>
          </a:p>
        </p:txBody>
      </p:sp>
      <p:sp>
        <p:nvSpPr>
          <p:cNvPr id="2" name="Footer Placeholder 1">
            <a:extLst>
              <a:ext uri="{FF2B5EF4-FFF2-40B4-BE49-F238E27FC236}">
                <a16:creationId xmlns:a16="http://schemas.microsoft.com/office/drawing/2014/main" id="{97F1B500-EE8C-7D07-3F5A-E63D6ADDC6E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928213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CE88-FB6D-7AEF-BE92-74DCBB874F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454DD8-B2D6-D13F-7765-4E826FC10C84}"/>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Where are the provisions related to non-profit organisations contained in the present Income-tax Act?</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present provisions related to registered non-profit organisations are contained across the following Chapters:</a:t>
            </a:r>
          </a:p>
          <a:p>
            <a:pPr mar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Chapter I: Charitable Purpose section 2(15)</a:t>
            </a:r>
          </a:p>
          <a:p>
            <a:pPr marL="0" indent="0" algn="just">
              <a:buNone/>
            </a:pPr>
            <a:r>
              <a:rPr lang="en-IN" sz="2400" dirty="0">
                <a:latin typeface="Times New Roman" panose="02020603050405020304" pitchFamily="18" charset="0"/>
                <a:cs typeface="Times New Roman" panose="02020603050405020304" pitchFamily="18" charset="0"/>
              </a:rPr>
              <a:t>ii. Chapter III: Section 10(23C), section 11, section 12, section 12A, section 12AA, section 12AB, section 12AC &amp; section 13</a:t>
            </a:r>
          </a:p>
          <a:p>
            <a:pPr marL="0" indent="0" algn="just">
              <a:buNone/>
            </a:pPr>
            <a:r>
              <a:rPr lang="en-IN" sz="2400" dirty="0">
                <a:latin typeface="Times New Roman" panose="02020603050405020304" pitchFamily="18" charset="0"/>
                <a:cs typeface="Times New Roman" panose="02020603050405020304" pitchFamily="18" charset="0"/>
              </a:rPr>
              <a:t>iii. Chapter VIA: Section 80G</a:t>
            </a:r>
          </a:p>
          <a:p>
            <a:pPr marL="0" indent="0" algn="just">
              <a:buNone/>
            </a:pPr>
            <a:r>
              <a:rPr lang="en-IN" sz="2400" dirty="0">
                <a:latin typeface="Times New Roman" panose="02020603050405020304" pitchFamily="18" charset="0"/>
                <a:cs typeface="Times New Roman" panose="02020603050405020304" pitchFamily="18" charset="0"/>
              </a:rPr>
              <a:t>iv. Chapter XII: Section 115BBC, Section 115BBI</a:t>
            </a:r>
          </a:p>
          <a:p>
            <a:pPr marL="0" indent="0" algn="just">
              <a:buNone/>
            </a:pPr>
            <a:r>
              <a:rPr lang="en-IN" sz="2400" dirty="0">
                <a:latin typeface="Times New Roman" panose="02020603050405020304" pitchFamily="18" charset="0"/>
                <a:cs typeface="Times New Roman" panose="02020603050405020304" pitchFamily="18" charset="0"/>
              </a:rPr>
              <a:t>v. Chapter XIIEB: Section 115TD, Section 115TE, Section 115TF</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91CDDA6-22B8-CF85-AFBA-2D72CF0D6F3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571638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6F444-93C6-1976-C042-D9E555CF7E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85A6EF-64A5-6C29-D62E-BAB26D04476D}"/>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What are the challenges with the present provisions of the Act related to NPOs?</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present provisions related to registered non-profit organisations are difficult to comprehend due to the following reasons:</a:t>
            </a:r>
          </a:p>
          <a:p>
            <a:pPr mar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Since the provisions are spread across Chapters, there are several cross references.</a:t>
            </a:r>
          </a:p>
          <a:p>
            <a:pPr marL="0" indent="0" algn="just">
              <a:buNone/>
            </a:pPr>
            <a:r>
              <a:rPr lang="en-IN" sz="2400" dirty="0">
                <a:latin typeface="Times New Roman" panose="02020603050405020304" pitchFamily="18" charset="0"/>
                <a:cs typeface="Times New Roman" panose="02020603050405020304" pitchFamily="18" charset="0"/>
              </a:rPr>
              <a:t>ii. Since the provisions related to registered non-profit organisations evolved with time, several amendments have been brought to the present Act in the form of </a:t>
            </a:r>
            <a:r>
              <a:rPr lang="en-IN" sz="2400" i="1" dirty="0">
                <a:latin typeface="Times New Roman" panose="02020603050405020304" pitchFamily="18" charset="0"/>
                <a:cs typeface="Times New Roman" panose="02020603050405020304" pitchFamily="18" charset="0"/>
              </a:rPr>
              <a:t>Explanations</a:t>
            </a:r>
            <a:r>
              <a:rPr lang="en-IN" sz="2400" dirty="0">
                <a:latin typeface="Times New Roman" panose="02020603050405020304" pitchFamily="18" charset="0"/>
                <a:cs typeface="Times New Roman" panose="02020603050405020304" pitchFamily="18" charset="0"/>
              </a:rPr>
              <a:t> and provisos which make them difficult to read. In section 11 itself, there are 13 </a:t>
            </a:r>
            <a:r>
              <a:rPr lang="en-IN" sz="2400" i="1" dirty="0">
                <a:latin typeface="Times New Roman" panose="02020603050405020304" pitchFamily="18" charset="0"/>
                <a:cs typeface="Times New Roman" panose="02020603050405020304" pitchFamily="18" charset="0"/>
              </a:rPr>
              <a:t>Explanations</a:t>
            </a:r>
            <a:r>
              <a:rPr lang="en-IN" sz="2400" dirty="0">
                <a:latin typeface="Times New Roman" panose="02020603050405020304" pitchFamily="18" charset="0"/>
                <a:cs typeface="Times New Roman" panose="02020603050405020304" pitchFamily="18" charset="0"/>
              </a:rPr>
              <a:t> and 16 provisos.</a:t>
            </a:r>
          </a:p>
          <a:p>
            <a:pPr marL="0" indent="0" algn="just">
              <a:buNone/>
            </a:pPr>
            <a:r>
              <a:rPr lang="en-IN" sz="2400" dirty="0">
                <a:latin typeface="Times New Roman" panose="02020603050405020304" pitchFamily="18" charset="0"/>
                <a:cs typeface="Times New Roman" panose="02020603050405020304" pitchFamily="18" charset="0"/>
              </a:rPr>
              <a:t>iii. The interplay of different provisos and </a:t>
            </a:r>
            <a:r>
              <a:rPr lang="en-IN" sz="2400" i="1" dirty="0">
                <a:latin typeface="Times New Roman" panose="02020603050405020304" pitchFamily="18" charset="0"/>
                <a:cs typeface="Times New Roman" panose="02020603050405020304" pitchFamily="18" charset="0"/>
              </a:rPr>
              <a:t>Explanations</a:t>
            </a:r>
            <a:r>
              <a:rPr lang="en-IN" sz="2400" dirty="0">
                <a:latin typeface="Times New Roman" panose="02020603050405020304" pitchFamily="18" charset="0"/>
                <a:cs typeface="Times New Roman" panose="02020603050405020304" pitchFamily="18" charset="0"/>
              </a:rPr>
              <a:t> makes it quite difficult to understand.</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82873E5-7846-3666-A1AE-6942CCAA33F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3682753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0B669-DE78-55D8-E36C-DD545BF3F9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9AA686-B58C-6028-493F-AD14ED0FF4FB}"/>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4 What is the approach followed while redrafting the provisions related to registered non-profit organisations?</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following approach has been followed while redrafting the provisions related to non-profit organisations:</a:t>
            </a:r>
          </a:p>
          <a:p>
            <a:pPr mar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present Act uses different terms such as trust, institution, university, educational institution, hospital etc. in different provisions. A common term registered non-profit organisation has been used in the Bill in line with the international practices.</a:t>
            </a:r>
          </a:p>
          <a:p>
            <a:pPr marL="0" indent="0" algn="just">
              <a:buNone/>
            </a:pPr>
            <a:r>
              <a:rPr lang="en-IN" sz="2400" dirty="0">
                <a:latin typeface="Times New Roman" panose="02020603050405020304" pitchFamily="18" charset="0"/>
                <a:cs typeface="Times New Roman" panose="02020603050405020304" pitchFamily="18" charset="0"/>
              </a:rPr>
              <a:t>ii. Section 10(23C) uses the term “approval” while section 12AB uses the term “registration”. In order to avoid confusion, “registration” has been used in the Bill.</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C17A8F7-D115-D636-A84E-B5A79600F23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0952676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9C68A-4C0E-738A-1679-C378D26FB6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D7D6BF-DAF2-E8AC-8AEE-169585AF9CC1}"/>
              </a:ext>
            </a:extLst>
          </p:cNvPr>
          <p:cNvSpPr>
            <a:spLocks noGrp="1"/>
          </p:cNvSpPr>
          <p:nvPr>
            <p:ph idx="1"/>
          </p:nvPr>
        </p:nvSpPr>
        <p:spPr>
          <a:xfrm>
            <a:off x="669471" y="457200"/>
            <a:ext cx="10972800" cy="5812971"/>
          </a:xfrm>
        </p:spPr>
        <p:txBody>
          <a:bodyPr>
            <a:normAutofit/>
          </a:bodyPr>
          <a:lstStyle/>
          <a:p>
            <a:pPr marL="0" indent="0" algn="just">
              <a:lnSpc>
                <a:spcPct val="100000"/>
              </a:lnSpc>
              <a:spcBef>
                <a:spcPts val="0"/>
              </a:spcBef>
              <a:buNone/>
            </a:pPr>
            <a:r>
              <a:rPr lang="en-IN" sz="2400" dirty="0">
                <a:latin typeface="Times New Roman" panose="02020603050405020304" pitchFamily="18" charset="0"/>
                <a:cs typeface="Times New Roman" panose="02020603050405020304" pitchFamily="18" charset="0"/>
              </a:rPr>
              <a:t>iii. All the provisions related to registered non-profit organisations have been arranged in Part B of Chapter XVII titled “B.—Special Provisions for Registered Non-Profit Organisation” which comprises provisions corresponding to present section 11, section 12, section 12A, section 12AA, section 12AB, section 13, section 115BBC, section 115BBI, section 115TD, section 115TE, section 115TF, and the provisions related to approval under the first and second proviso to section 80G(5) of the present Income-tax Act.</a:t>
            </a:r>
          </a:p>
          <a:p>
            <a:pPr marL="0" indent="0" algn="just">
              <a:lnSpc>
                <a:spcPct val="100000"/>
              </a:lnSpc>
              <a:spcBef>
                <a:spcPts val="0"/>
              </a:spcBef>
              <a:buNone/>
            </a:pPr>
            <a:endParaRPr lang="en-IN" sz="2400" dirty="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IN" sz="2400" dirty="0">
                <a:latin typeface="Times New Roman" panose="02020603050405020304" pitchFamily="18" charset="0"/>
                <a:cs typeface="Times New Roman" panose="02020603050405020304" pitchFamily="18" charset="0"/>
              </a:rPr>
              <a:t>iv. Redundant provisions have been removed.</a:t>
            </a:r>
          </a:p>
          <a:p>
            <a:pPr marL="0" indent="0" algn="just">
              <a:lnSpc>
                <a:spcPct val="100000"/>
              </a:lnSpc>
              <a:spcBef>
                <a:spcPts val="0"/>
              </a:spcBef>
              <a:buNone/>
            </a:pPr>
            <a:endParaRPr lang="en-IN" sz="2400" dirty="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IN" sz="2400" dirty="0">
                <a:latin typeface="Times New Roman" panose="02020603050405020304" pitchFamily="18" charset="0"/>
                <a:cs typeface="Times New Roman" panose="02020603050405020304" pitchFamily="18" charset="0"/>
              </a:rPr>
              <a:t>v. Some of the provisions have been tabulated for lucid understanding of different scenarios such as the provisions related to:</a:t>
            </a:r>
          </a:p>
          <a:p>
            <a:pPr marL="0" indent="0" algn="just">
              <a:lnSpc>
                <a:spcPct val="100000"/>
              </a:lnSpc>
              <a:spcBef>
                <a:spcPts val="0"/>
              </a:spcBef>
              <a:buNone/>
            </a:pPr>
            <a:r>
              <a:rPr lang="en-IN" sz="2400" dirty="0">
                <a:latin typeface="Times New Roman" panose="02020603050405020304" pitchFamily="18" charset="0"/>
                <a:cs typeface="Times New Roman" panose="02020603050405020304" pitchFamily="18" charset="0"/>
              </a:rPr>
              <a:t>a. Application for registration;</a:t>
            </a:r>
          </a:p>
          <a:p>
            <a:pPr marL="0" indent="0" algn="just">
              <a:lnSpc>
                <a:spcPct val="100000"/>
              </a:lnSpc>
              <a:spcBef>
                <a:spcPts val="0"/>
              </a:spcBef>
              <a:buNone/>
            </a:pPr>
            <a:r>
              <a:rPr lang="en-IN" sz="2400" dirty="0">
                <a:latin typeface="Times New Roman" panose="02020603050405020304" pitchFamily="18" charset="0"/>
                <a:cs typeface="Times New Roman" panose="02020603050405020304" pitchFamily="18" charset="0"/>
              </a:rPr>
              <a:t>b. Specified income and the tax year in which it is taxable;</a:t>
            </a:r>
          </a:p>
          <a:p>
            <a:pPr marL="0" indent="0" algn="just">
              <a:lnSpc>
                <a:spcPct val="100000"/>
              </a:lnSpc>
              <a:spcBef>
                <a:spcPts val="0"/>
              </a:spcBef>
              <a:buNone/>
            </a:pPr>
            <a:r>
              <a:rPr lang="en-IN" sz="2400" dirty="0">
                <a:latin typeface="Times New Roman" panose="02020603050405020304" pitchFamily="18" charset="0"/>
                <a:cs typeface="Times New Roman" panose="02020603050405020304" pitchFamily="18" charset="0"/>
              </a:rPr>
              <a:t>c. Computation of tax on accreted income.</a:t>
            </a:r>
          </a:p>
          <a:p>
            <a:pPr marL="0" indent="0">
              <a:lnSpc>
                <a:spcPct val="100000"/>
              </a:lnSpc>
              <a:spcBef>
                <a:spcPts val="0"/>
              </a:spcBef>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2570EA0-D3A9-A051-96AA-398B3B812F4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7264697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5D72-89BB-C699-B0F6-13B0146159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BA543-90BB-84FE-72E0-40E1772E881A}"/>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5 How many words have been reduced as a result of this exercise?</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As a result of the exercise, there has been a </a:t>
            </a:r>
            <a:r>
              <a:rPr lang="en-IN" sz="2400" b="1" u="sng" dirty="0">
                <a:latin typeface="Times New Roman" panose="02020603050405020304" pitchFamily="18" charset="0"/>
                <a:cs typeface="Times New Roman" panose="02020603050405020304" pitchFamily="18" charset="0"/>
              </a:rPr>
              <a:t>substantial reduction of the words from the approximately 12,800 words to 7,600 words.</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EFD2934-59AD-82FD-2723-2F6F42409AE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91232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18727-6E2B-6F7E-6DDC-F6A1D243B4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51DF30-E325-CFBA-CA4F-31CDC4BB2C1A}"/>
              </a:ext>
            </a:extLst>
          </p:cNvPr>
          <p:cNvSpPr>
            <a:spLocks noGrp="1"/>
          </p:cNvSpPr>
          <p:nvPr>
            <p:ph idx="1"/>
          </p:nvPr>
        </p:nvSpPr>
        <p:spPr>
          <a:xfrm>
            <a:off x="669471" y="256674"/>
            <a:ext cx="10972800" cy="6013497"/>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6 What is the structure of the new Part?</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following is the structure of new Part XVII-B:</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0650FEAE-715B-CF83-C9A1-BEDB47BA8783}"/>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34B332A0-EE9B-D7A3-1B92-76D1319358C4}"/>
              </a:ext>
            </a:extLst>
          </p:cNvPr>
          <p:cNvGraphicFramePr>
            <a:graphicFrameLocks noGrp="1"/>
          </p:cNvGraphicFramePr>
          <p:nvPr>
            <p:extLst>
              <p:ext uri="{D42A27DB-BD31-4B8C-83A1-F6EECF244321}">
                <p14:modId xmlns:p14="http://schemas.microsoft.com/office/powerpoint/2010/main" val="1835515880"/>
              </p:ext>
            </p:extLst>
          </p:nvPr>
        </p:nvGraphicFramePr>
        <p:xfrm>
          <a:off x="288759" y="1227222"/>
          <a:ext cx="11353511" cy="3915918"/>
        </p:xfrm>
        <a:graphic>
          <a:graphicData uri="http://schemas.openxmlformats.org/drawingml/2006/table">
            <a:tbl>
              <a:tblPr firstRow="1" firstCol="1" bandRow="1">
                <a:tableStyleId>{5940675A-B579-460E-94D1-54222C63F5DA}</a:tableStyleId>
              </a:tblPr>
              <a:tblGrid>
                <a:gridCol w="1748588">
                  <a:extLst>
                    <a:ext uri="{9D8B030D-6E8A-4147-A177-3AD203B41FA5}">
                      <a16:colId xmlns:a16="http://schemas.microsoft.com/office/drawing/2014/main" val="2365698580"/>
                    </a:ext>
                  </a:extLst>
                </a:gridCol>
                <a:gridCol w="2438400">
                  <a:extLst>
                    <a:ext uri="{9D8B030D-6E8A-4147-A177-3AD203B41FA5}">
                      <a16:colId xmlns:a16="http://schemas.microsoft.com/office/drawing/2014/main" val="1406317733"/>
                    </a:ext>
                  </a:extLst>
                </a:gridCol>
                <a:gridCol w="2871537">
                  <a:extLst>
                    <a:ext uri="{9D8B030D-6E8A-4147-A177-3AD203B41FA5}">
                      <a16:colId xmlns:a16="http://schemas.microsoft.com/office/drawing/2014/main" val="3013753761"/>
                    </a:ext>
                  </a:extLst>
                </a:gridCol>
                <a:gridCol w="1828800">
                  <a:extLst>
                    <a:ext uri="{9D8B030D-6E8A-4147-A177-3AD203B41FA5}">
                      <a16:colId xmlns:a16="http://schemas.microsoft.com/office/drawing/2014/main" val="1439942423"/>
                    </a:ext>
                  </a:extLst>
                </a:gridCol>
                <a:gridCol w="2466186">
                  <a:extLst>
                    <a:ext uri="{9D8B030D-6E8A-4147-A177-3AD203B41FA5}">
                      <a16:colId xmlns:a16="http://schemas.microsoft.com/office/drawing/2014/main" val="1215293208"/>
                    </a:ext>
                  </a:extLst>
                </a:gridCol>
              </a:tblGrid>
              <a:tr h="0">
                <a:tc>
                  <a:txBody>
                    <a:bodyPr/>
                    <a:lstStyle/>
                    <a:p>
                      <a:pPr algn="just">
                        <a:lnSpc>
                          <a:spcPct val="115000"/>
                        </a:lnSpc>
                        <a:spcAft>
                          <a:spcPts val="1000"/>
                        </a:spcAft>
                        <a:buNone/>
                      </a:pPr>
                      <a:r>
                        <a:rPr lang="en-IN" sz="1900" b="1" dirty="0">
                          <a:effectLst/>
                          <a:latin typeface="Times New Roman" panose="02020603050405020304" pitchFamily="18" charset="0"/>
                          <a:cs typeface="Times New Roman" panose="02020603050405020304" pitchFamily="18" charset="0"/>
                        </a:rPr>
                        <a:t>1. Registration</a:t>
                      </a:r>
                      <a:endParaRPr lang="en-IN" sz="19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1900" b="1" dirty="0">
                          <a:effectLst/>
                          <a:latin typeface="Times New Roman" panose="02020603050405020304" pitchFamily="18" charset="0"/>
                          <a:cs typeface="Times New Roman" panose="02020603050405020304" pitchFamily="18" charset="0"/>
                        </a:rPr>
                        <a:t>2-Income</a:t>
                      </a:r>
                      <a:endParaRPr lang="en-IN" sz="19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900" b="1" dirty="0">
                          <a:effectLst/>
                          <a:latin typeface="Times New Roman" panose="02020603050405020304" pitchFamily="18" charset="0"/>
                          <a:cs typeface="Times New Roman" panose="02020603050405020304" pitchFamily="18" charset="0"/>
                        </a:rPr>
                        <a:t>3.-Commercial activities</a:t>
                      </a:r>
                      <a:endParaRPr lang="en-IN" sz="19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900" b="1" dirty="0">
                          <a:effectLst/>
                          <a:latin typeface="Times New Roman" panose="02020603050405020304" pitchFamily="18" charset="0"/>
                          <a:cs typeface="Times New Roman" panose="02020603050405020304" pitchFamily="18" charset="0"/>
                        </a:rPr>
                        <a:t>4.-Compliances</a:t>
                      </a:r>
                      <a:endParaRPr lang="en-IN" sz="19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900" b="1" dirty="0">
                          <a:effectLst/>
                          <a:latin typeface="Times New Roman" panose="02020603050405020304" pitchFamily="18" charset="0"/>
                          <a:cs typeface="Times New Roman" panose="02020603050405020304" pitchFamily="18" charset="0"/>
                        </a:rPr>
                        <a:t>5.-Violations</a:t>
                      </a:r>
                      <a:endParaRPr lang="en-IN" sz="19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3333965476"/>
                  </a:ext>
                </a:extLst>
              </a:tr>
              <a:tr h="2373354">
                <a:tc>
                  <a:txBody>
                    <a:bodyPr/>
                    <a:lstStyle/>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Application for registration</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Switching over of regimes</a:t>
                      </a:r>
                      <a:endParaRPr lang="en-IN" sz="1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tc>
                <a:tc>
                  <a:txBody>
                    <a:bodyPr/>
                    <a:lstStyle/>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Tax on income of a registered NPO</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Regular income</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Taxable Regular Income</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Specified income</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Income not to be included in total income</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Corpus donation</a:t>
                      </a:r>
                      <a:endParaRPr lang="en-IN" sz="1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tc>
                <a:tc>
                  <a:txBody>
                    <a:bodyPr/>
                    <a:lstStyle/>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Business undertaking held as the property</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Commercial activities by a registered NPO</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Commercial activities by registered NPO with GPU</a:t>
                      </a:r>
                      <a:endParaRPr lang="en-IN" sz="1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tc>
                <a:tc>
                  <a:txBody>
                    <a:bodyPr/>
                    <a:lstStyle/>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Books of account</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Audit</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Return of income</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Permitted Modes of Investments</a:t>
                      </a:r>
                      <a:endParaRPr lang="en-IN" sz="1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tc>
                <a:tc>
                  <a:txBody>
                    <a:bodyPr/>
                    <a:lstStyle/>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Specified violation</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Tax on accreted income</a:t>
                      </a:r>
                    </a:p>
                    <a:p>
                      <a:pPr marL="285750" indent="-285750" algn="l">
                        <a:lnSpc>
                          <a:spcPct val="100000"/>
                        </a:lnSpc>
                        <a:spcAft>
                          <a:spcPts val="0"/>
                        </a:spcAft>
                        <a:buFont typeface="Wingdings" panose="05000000000000000000" pitchFamily="2" charset="2"/>
                        <a:buChar char="Ø"/>
                      </a:pPr>
                      <a:r>
                        <a:rPr lang="en-IN" sz="1900" dirty="0">
                          <a:effectLst/>
                          <a:latin typeface="Times New Roman" panose="02020603050405020304" pitchFamily="18" charset="0"/>
                          <a:cs typeface="Times New Roman" panose="02020603050405020304" pitchFamily="18" charset="0"/>
                        </a:rPr>
                        <a:t> Other Violations</a:t>
                      </a:r>
                    </a:p>
                    <a:p>
                      <a:pPr marL="285750" indent="-285750" algn="l">
                        <a:lnSpc>
                          <a:spcPct val="100000"/>
                        </a:lnSpc>
                        <a:spcAft>
                          <a:spcPts val="0"/>
                        </a:spcAft>
                        <a:buFont typeface="Wingdings" panose="05000000000000000000" pitchFamily="2" charset="2"/>
                        <a:buChar char="Ø"/>
                      </a:pPr>
                      <a:endParaRPr lang="en-IN" sz="1900" dirty="0">
                        <a:effectLst/>
                        <a:latin typeface="Times New Roman" panose="02020603050405020304" pitchFamily="18" charset="0"/>
                        <a:cs typeface="Times New Roman" panose="02020603050405020304" pitchFamily="18" charset="0"/>
                      </a:endParaRPr>
                    </a:p>
                    <a:p>
                      <a:pPr marL="285750" indent="-285750" algn="l">
                        <a:lnSpc>
                          <a:spcPct val="100000"/>
                        </a:lnSpc>
                        <a:spcAft>
                          <a:spcPts val="0"/>
                        </a:spcAft>
                        <a:buFont typeface="Wingdings" panose="05000000000000000000" pitchFamily="2" charset="2"/>
                        <a:buChar char="Ø"/>
                      </a:pPr>
                      <a:endParaRPr lang="en-IN" sz="1900" dirty="0">
                        <a:effectLst/>
                        <a:latin typeface="Times New Roman" panose="02020603050405020304" pitchFamily="18" charset="0"/>
                        <a:cs typeface="Times New Roman" panose="02020603050405020304" pitchFamily="18" charset="0"/>
                      </a:endParaRPr>
                    </a:p>
                    <a:p>
                      <a:pPr marL="0" indent="0" algn="l">
                        <a:lnSpc>
                          <a:spcPct val="100000"/>
                        </a:lnSpc>
                        <a:spcAft>
                          <a:spcPts val="0"/>
                        </a:spcAft>
                        <a:buFont typeface="Arial" panose="020B0604020202020204" pitchFamily="34" charset="0"/>
                        <a:buNone/>
                      </a:pPr>
                      <a:r>
                        <a:rPr lang="en-IN" sz="1900" b="1" dirty="0">
                          <a:effectLst/>
                          <a:latin typeface="Times New Roman" panose="02020603050405020304" pitchFamily="18" charset="0"/>
                          <a:cs typeface="Times New Roman" panose="02020603050405020304" pitchFamily="18" charset="0"/>
                        </a:rPr>
                        <a:t>6. Approval for donations (Old 80G)</a:t>
                      </a:r>
                    </a:p>
                    <a:p>
                      <a:pPr marL="0" indent="0" algn="l">
                        <a:lnSpc>
                          <a:spcPct val="100000"/>
                        </a:lnSpc>
                        <a:spcAft>
                          <a:spcPts val="0"/>
                        </a:spcAft>
                        <a:buFont typeface="Arial" panose="020B0604020202020204" pitchFamily="34" charset="0"/>
                        <a:buNone/>
                      </a:pPr>
                      <a:endParaRPr lang="en-IN" sz="1900" b="1" dirty="0">
                        <a:effectLst/>
                        <a:latin typeface="Times New Roman" panose="02020603050405020304" pitchFamily="18" charset="0"/>
                        <a:cs typeface="Times New Roman" panose="02020603050405020304" pitchFamily="18" charset="0"/>
                      </a:endParaRPr>
                    </a:p>
                    <a:p>
                      <a:pPr marL="0" indent="0" algn="l">
                        <a:lnSpc>
                          <a:spcPct val="100000"/>
                        </a:lnSpc>
                        <a:spcAft>
                          <a:spcPts val="0"/>
                        </a:spcAft>
                        <a:buFont typeface="Arial" panose="020B0604020202020204" pitchFamily="34" charset="0"/>
                        <a:buNone/>
                      </a:pPr>
                      <a:r>
                        <a:rPr lang="en-IN" sz="1900" b="1" dirty="0">
                          <a:effectLst/>
                          <a:latin typeface="Times New Roman" panose="02020603050405020304" pitchFamily="18" charset="0"/>
                          <a:cs typeface="Times New Roman" panose="02020603050405020304" pitchFamily="18" charset="0"/>
                        </a:rPr>
                        <a:t> 7. Interpretations</a:t>
                      </a:r>
                      <a:endParaRPr lang="en-IN" sz="19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tc>
                <a:extLst>
                  <a:ext uri="{0D108BD9-81ED-4DB2-BD59-A6C34878D82A}">
                    <a16:rowId xmlns:a16="http://schemas.microsoft.com/office/drawing/2014/main" val="858934181"/>
                  </a:ext>
                </a:extLst>
              </a:tr>
            </a:tbl>
          </a:graphicData>
        </a:graphic>
      </p:graphicFrame>
      <p:sp>
        <p:nvSpPr>
          <p:cNvPr id="5" name="TextBox 4">
            <a:extLst>
              <a:ext uri="{FF2B5EF4-FFF2-40B4-BE49-F238E27FC236}">
                <a16:creationId xmlns:a16="http://schemas.microsoft.com/office/drawing/2014/main" id="{8D8374AE-3A9A-8FE8-8B15-A5431D4A9206}"/>
              </a:ext>
            </a:extLst>
          </p:cNvPr>
          <p:cNvSpPr txBox="1"/>
          <p:nvPr/>
        </p:nvSpPr>
        <p:spPr>
          <a:xfrm>
            <a:off x="288758" y="5186098"/>
            <a:ext cx="11646567" cy="1107996"/>
          </a:xfrm>
          <a:prstGeom prst="rect">
            <a:avLst/>
          </a:prstGeom>
          <a:noFill/>
        </p:spPr>
        <p:txBody>
          <a:bodyPr wrap="square">
            <a:spAutoFit/>
          </a:bodyPr>
          <a:lstStyle/>
          <a:p>
            <a:pPr marL="0" indent="0" algn="just">
              <a:buNone/>
            </a:pPr>
            <a:r>
              <a:rPr lang="en-IN" sz="2200" dirty="0">
                <a:latin typeface="Times New Roman" panose="02020603050405020304" pitchFamily="18" charset="0"/>
                <a:cs typeface="Times New Roman" panose="02020603050405020304" pitchFamily="18" charset="0"/>
              </a:rPr>
              <a:t>The entire Part related to non-profit organisations has been divided into 7 sub-parts which contain the provisions related to registration, income, commercial activities, compliances, violations, registrations for the purposes of eligibility of donations and interpretations.</a:t>
            </a:r>
          </a:p>
        </p:txBody>
      </p:sp>
    </p:spTree>
    <p:extLst>
      <p:ext uri="{BB962C8B-B14F-4D97-AF65-F5344CB8AC3E}">
        <p14:creationId xmlns:p14="http://schemas.microsoft.com/office/powerpoint/2010/main" val="23468878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2D9-622F-2B00-0C4B-5AC2526D5A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B8E958-08E8-FB61-9195-A7441E34DB1B}"/>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7 What is the meaning of ‘registered non-profit organization’ which is not used in the present Act?</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present Income-tax Act uses different terms such as trust, institution, university, educational institution, hospital etc. in different provisions.</a:t>
            </a:r>
          </a:p>
          <a:p>
            <a:pPr marL="0" indent="0" algn="just">
              <a:buNone/>
            </a:pPr>
            <a:r>
              <a:rPr lang="en-IN" sz="2400" dirty="0">
                <a:latin typeface="Times New Roman" panose="02020603050405020304" pitchFamily="18" charset="0"/>
                <a:cs typeface="Times New Roman" panose="02020603050405020304" pitchFamily="18" charset="0"/>
              </a:rPr>
              <a:t>The term ‘registered non-profit organisation’ has been defined to mean any person having a valid registration under section 12A, 12AA or 12AB or section 10(23C) of the Income-tax Act, 1961 and such registration has not been cancelled. </a:t>
            </a:r>
          </a:p>
          <a:p>
            <a:pPr marL="0" indent="0" algn="just">
              <a:buNone/>
            </a:pPr>
            <a:r>
              <a:rPr lang="en-IN" sz="2400" dirty="0">
                <a:latin typeface="Times New Roman" panose="02020603050405020304" pitchFamily="18" charset="0"/>
                <a:cs typeface="Times New Roman" panose="02020603050405020304" pitchFamily="18" charset="0"/>
              </a:rPr>
              <a:t>The use of common term ‘registered non-profit organisation’ intends to avoid confusion and for lucid understanding of the provisions of the Bill.</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FFBD593-B3CB-4401-40D9-BA910D664A4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070513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F20CF-3697-0154-F581-A82EE0AC2A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71B3F8-36F4-7C91-6C7A-5FB4CF72FA88}"/>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8 What is the meaning of registration under the new provisions? Is the same word registration now used for approval as well?</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Section 10(23C) uses the term “approval” while section 12AB uses the term “registration”.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order to avoid confusion, “registration” has been defined in the Bill to include provisional registration, provisional approval or approval, as referred to in the second proviso to section 10(23C) or 12AB(1) of the Income-tax Act, 1961 and under proposed section 332 of the new Income-tax Bill, 2025.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However, it does not include approval under the second proviso to section 80G(5) of Income-tax Act, 1961 or section 354 of the Income-tax Bill, 2025.</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8265943-D098-716C-53A6-5B9F4BBCC27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280030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7EDC-DC99-5AF9-B59B-948D477687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CE6622-AB33-ACDE-52BD-1E6FDAD1DB39}"/>
              </a:ext>
            </a:extLst>
          </p:cNvPr>
          <p:cNvSpPr>
            <a:spLocks noGrp="1"/>
          </p:cNvSpPr>
          <p:nvPr>
            <p:ph idx="1"/>
          </p:nvPr>
        </p:nvSpPr>
        <p:spPr>
          <a:xfrm>
            <a:off x="669471" y="457200"/>
            <a:ext cx="10972800" cy="5812971"/>
          </a:xfrm>
        </p:spPr>
        <p:txBody>
          <a:bodyPr>
            <a:normAutofit fontScale="92500" lnSpcReduction="20000"/>
          </a:bodyPr>
          <a:lstStyle/>
          <a:p>
            <a:pPr marL="0" indent="0" algn="just">
              <a:lnSpc>
                <a:spcPct val="110000"/>
              </a:lnSpc>
              <a:spcBef>
                <a:spcPts val="0"/>
              </a:spcBef>
              <a:buNone/>
            </a:pPr>
            <a:r>
              <a:rPr lang="en-IN" sz="2400" b="1" dirty="0">
                <a:latin typeface="Times New Roman" panose="02020603050405020304" pitchFamily="18" charset="0"/>
                <a:cs typeface="Times New Roman" panose="02020603050405020304" pitchFamily="18" charset="0"/>
              </a:rPr>
              <a:t>9 Will the existing registered non-profit organisations be again required to get themselves registered under the new provisions?</a:t>
            </a:r>
            <a:endParaRPr lang="en-US" sz="2400" dirty="0">
              <a:latin typeface="Times New Roman" panose="02020603050405020304" pitchFamily="18" charset="0"/>
              <a:cs typeface="Times New Roman" panose="02020603050405020304" pitchFamily="18" charset="0"/>
            </a:endParaRPr>
          </a:p>
          <a:p>
            <a:pPr marL="0" indent="0" algn="just">
              <a:lnSpc>
                <a:spcPct val="110000"/>
              </a:lnSpc>
              <a:spcBef>
                <a:spcPts val="0"/>
              </a:spcBef>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There were two regimes for exemption of registered non-profit organisations. The first regime is contained in section 10(23C) and the second one was contained in sections 11 to 13 of the Income-tax Act, 1961. </a:t>
            </a:r>
          </a:p>
          <a:p>
            <a:pPr marL="0" indent="0" algn="just">
              <a:lnSpc>
                <a:spcPct val="110000"/>
              </a:lnSpc>
              <a:spcBef>
                <a:spcPts val="0"/>
              </a:spcBef>
              <a:buNone/>
            </a:pPr>
            <a:r>
              <a:rPr lang="en-IN" sz="2400" dirty="0">
                <a:latin typeface="Times New Roman" panose="02020603050405020304" pitchFamily="18" charset="0"/>
                <a:cs typeface="Times New Roman" panose="02020603050405020304" pitchFamily="18" charset="0"/>
              </a:rPr>
              <a:t>There were certain provisions common to both the regimes that were contained in sections 115BBC, 115BBI, 115TD, 115TE, 115TF and section 2(15) of the Income-tax Act, 1961. The Finance (No. 2) Act, 2024 provides that no application can be made under the first regime on or after 1st October, 2024. </a:t>
            </a:r>
          </a:p>
          <a:p>
            <a:pPr marL="0" indent="0" algn="just">
              <a:lnSpc>
                <a:spcPct val="110000"/>
              </a:lnSpc>
              <a:spcBef>
                <a:spcPts val="0"/>
              </a:spcBef>
              <a:buNone/>
            </a:pPr>
            <a:r>
              <a:rPr lang="en-IN" sz="2400" dirty="0">
                <a:latin typeface="Times New Roman" panose="02020603050405020304" pitchFamily="18" charset="0"/>
                <a:cs typeface="Times New Roman" panose="02020603050405020304" pitchFamily="18" charset="0"/>
              </a:rPr>
              <a:t>However, the approvals granted under the first regime shall continue to be valid for the period of their approval. They are eligible to apply for registration, subsequently, under the second regime.</a:t>
            </a:r>
            <a:endParaRPr lang="en-US" sz="2400" dirty="0">
              <a:latin typeface="Times New Roman" panose="02020603050405020304" pitchFamily="18" charset="0"/>
              <a:cs typeface="Times New Roman" panose="02020603050405020304" pitchFamily="18" charset="0"/>
            </a:endParaRPr>
          </a:p>
          <a:p>
            <a:pPr marL="0" indent="0" algn="just">
              <a:lnSpc>
                <a:spcPct val="110000"/>
              </a:lnSpc>
              <a:spcBef>
                <a:spcPts val="0"/>
              </a:spcBef>
              <a:buNone/>
            </a:pPr>
            <a:r>
              <a:rPr lang="en-IN" sz="2400" dirty="0">
                <a:latin typeface="Times New Roman" panose="02020603050405020304" pitchFamily="18" charset="0"/>
                <a:cs typeface="Times New Roman" panose="02020603050405020304" pitchFamily="18" charset="0"/>
              </a:rPr>
              <a:t>As per the provisions of the Bill, all the registered non-profit organisations are eligible to claim benefits. The registered non-profit organisation has been defined to mean any person having a valid registration under section 12A, 12AA or 12AB or section 10(23C) of the Income-tax Act, 1961 and such registration has not been cancelled.</a:t>
            </a:r>
            <a:endParaRPr lang="en-US" sz="2400" dirty="0">
              <a:latin typeface="Times New Roman" panose="02020603050405020304" pitchFamily="18" charset="0"/>
              <a:cs typeface="Times New Roman" panose="02020603050405020304" pitchFamily="18" charset="0"/>
            </a:endParaRPr>
          </a:p>
          <a:p>
            <a:pPr marL="0" indent="0" algn="just">
              <a:lnSpc>
                <a:spcPct val="110000"/>
              </a:lnSpc>
              <a:spcBef>
                <a:spcPts val="0"/>
              </a:spcBef>
              <a:buNone/>
            </a:pPr>
            <a:r>
              <a:rPr lang="en-IN" sz="2400" dirty="0">
                <a:latin typeface="Times New Roman" panose="02020603050405020304" pitchFamily="18" charset="0"/>
                <a:cs typeface="Times New Roman" panose="02020603050405020304" pitchFamily="18" charset="0"/>
              </a:rPr>
              <a:t>Thus, the Bill proposes to protect the eligibility of existing registered non-profit organisations under the first as well as the second regime.</a:t>
            </a:r>
            <a:endParaRPr lang="en-US" sz="2400" dirty="0">
              <a:latin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F2498BD-3FF5-FAC5-CBED-7C111B4CC34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129175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88B06-0B3C-8CE7-C686-1C5394A692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01AF91-03BA-E62B-EA65-DB69894C5543}"/>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10 Can you provide an example as to how the new provisions will help better understand the provisions?</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provisions of the present Act contained several cross references. </a:t>
            </a:r>
          </a:p>
          <a:p>
            <a:pPr marL="0" indent="0" algn="just">
              <a:buNone/>
            </a:pPr>
            <a:r>
              <a:rPr lang="en-IN" sz="2400" dirty="0">
                <a:latin typeface="Times New Roman" panose="02020603050405020304" pitchFamily="18" charset="0"/>
                <a:cs typeface="Times New Roman" panose="02020603050405020304" pitchFamily="18" charset="0"/>
              </a:rPr>
              <a:t>The Table in the proposed section 332(3) of the Income-tax Bill, 2025 provides the time limits for furnishing application, time limit for passing the order and the validity of registration in different cases in a very simple and lucid manner.</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5C332C2-6231-54BD-14B3-552B5638276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8962295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E5A68-AD97-C1EE-AB2E-5781193CF1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EB43F1-F808-BBE5-85DC-89D256B508D1}"/>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11 There is a dedicated proposed section 334 on the taxability of income of the registered non-profit organisations. Is there any additional tax proposed to be levied on the income of registered non-profit organisations?</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No. Since most registered non-profit organisations apply 85% of their regular income for charitable or religious purposes, the taxable regular income in their cases shall be nil and there shall be no tax liability in their hands.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However, if a registered non-profit organisation is not able to apply 85% of its regular income or accumulate the same, then regular income for such tax year as reduced by its application for charitable or religious purposes or accumulation thereof shall be its taxable regular income and chargeable to tax.</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F5FDC7D-3847-02D9-5F8F-59A317C904E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406219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3A804-BB79-3102-1434-333CC8F275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5444E-21BE-CEB4-7897-90941FA974D3}"/>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12 What is the concept of specified income and does it propose to tax any new income of the registered non-profit organisations?</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No. No new income is proposed to be taxed. </a:t>
            </a:r>
          </a:p>
          <a:p>
            <a:pPr marL="0" indent="0" algn="just">
              <a:buNone/>
            </a:pPr>
            <a:r>
              <a:rPr lang="en-IN" sz="2400" dirty="0">
                <a:latin typeface="Times New Roman" panose="02020603050405020304" pitchFamily="18" charset="0"/>
                <a:cs typeface="Times New Roman" panose="02020603050405020304" pitchFamily="18" charset="0"/>
              </a:rPr>
              <a:t>Present Act provides taxability of income scattered in different provisions such as section 13, section 115BBC and section 115BBI for different violations. </a:t>
            </a:r>
          </a:p>
          <a:p>
            <a:pPr marL="0" indent="0" algn="just">
              <a:buNone/>
            </a:pPr>
            <a:r>
              <a:rPr lang="en-IN" sz="2400" dirty="0">
                <a:latin typeface="Times New Roman" panose="02020603050405020304" pitchFamily="18" charset="0"/>
                <a:cs typeface="Times New Roman" panose="02020603050405020304" pitchFamily="18" charset="0"/>
              </a:rPr>
              <a:t>The Bill seeks to bring all such provisions at the same place.</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8B13C0F-62E0-0BD7-E9B0-CF54F594184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8555949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EE280-4850-85C9-E0A7-0AEC671CDB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46F33F-44BC-CB01-E6A2-8B137B0FE392}"/>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13 The provisions related to capital gains under section 11(1A) have been done away with? Can you explain the rationale behind that?</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Section 11(1A) of the present Income-tax Act provides that where a capital asset, being property held under trust wholly for charitable or religious purposes, is transferred and the whole or any part of the net consideration is utilised for acquiring another capital asset to be so held, then, the capital gain arising from the transfer shall be deemed to have been applied to charitable or religious purposes to the extent provided under the said section.</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Since the cost of acquisition of an asset for the objects of the registered non-profit organisation is considered as application of income, these provisions were redundant and therefore removed.</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FB5EF1E-5FDE-218E-2162-648A4FD983C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1486332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75B4E-CFCE-FF16-FFE9-CCC025E0E5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0AA650-843F-8155-3883-6ECACBCFE601}"/>
              </a:ext>
            </a:extLst>
          </p:cNvPr>
          <p:cNvSpPr>
            <a:spLocks noGrp="1"/>
          </p:cNvSpPr>
          <p:nvPr>
            <p:ph idx="1"/>
          </p:nvPr>
        </p:nvSpPr>
        <p:spPr>
          <a:xfrm>
            <a:off x="669471" y="457200"/>
            <a:ext cx="10972800" cy="5812971"/>
          </a:xfrm>
        </p:spPr>
        <p:txBody>
          <a:bodyPr>
            <a:normAutofit fontScale="92500" lnSpcReduction="10000"/>
          </a:bodyPr>
          <a:lstStyle/>
          <a:p>
            <a:pPr marL="0" indent="0" algn="just">
              <a:lnSpc>
                <a:spcPct val="110000"/>
              </a:lnSpc>
              <a:buNone/>
            </a:pPr>
            <a:r>
              <a:rPr lang="en-IN" sz="2400" b="1" dirty="0">
                <a:latin typeface="Times New Roman" panose="02020603050405020304" pitchFamily="18" charset="0"/>
                <a:cs typeface="Times New Roman" panose="02020603050405020304" pitchFamily="18" charset="0"/>
              </a:rPr>
              <a:t>14 Provisions related to deemed application have also been done away with the Bill. Can you explain the reason for the same?</a:t>
            </a:r>
            <a:endParaRPr lang="en-US" sz="2400" dirty="0">
              <a:latin typeface="Times New Roman" panose="02020603050405020304" pitchFamily="18" charset="0"/>
              <a:cs typeface="Times New Roman" panose="02020603050405020304" pitchFamily="18" charset="0"/>
            </a:endParaRPr>
          </a:p>
          <a:p>
            <a:pPr marL="0" indent="0" algn="just">
              <a:lnSpc>
                <a:spcPct val="110000"/>
              </a:lnSpc>
              <a:buNone/>
            </a:pPr>
            <a:r>
              <a:rPr lang="en-IN" sz="2400" dirty="0">
                <a:latin typeface="Times New Roman" panose="02020603050405020304" pitchFamily="18" charset="0"/>
                <a:cs typeface="Times New Roman" panose="02020603050405020304" pitchFamily="18" charset="0"/>
              </a:rPr>
              <a:t>Ans. There are two types of accumulations allowed to the registered non-profit organisations. </a:t>
            </a:r>
          </a:p>
          <a:p>
            <a:pPr marL="0" indent="0" algn="just">
              <a:lnSpc>
                <a:spcPct val="110000"/>
              </a:lnSpc>
              <a:buNone/>
            </a:pPr>
            <a:r>
              <a:rPr lang="en-IN" sz="2400" dirty="0">
                <a:latin typeface="Times New Roman" panose="02020603050405020304" pitchFamily="18" charset="0"/>
                <a:cs typeface="Times New Roman" panose="02020603050405020304" pitchFamily="18" charset="0"/>
              </a:rPr>
              <a:t>First, as per the provisions of section 11(2) accumulation is allowed for a period of five tax years. </a:t>
            </a:r>
          </a:p>
          <a:p>
            <a:pPr marL="0" indent="0" algn="just">
              <a:lnSpc>
                <a:spcPct val="110000"/>
              </a:lnSpc>
              <a:buNone/>
            </a:pPr>
            <a:r>
              <a:rPr lang="en-IN" sz="2400" dirty="0">
                <a:latin typeface="Times New Roman" panose="02020603050405020304" pitchFamily="18" charset="0"/>
                <a:cs typeface="Times New Roman" panose="02020603050405020304" pitchFamily="18" charset="0"/>
              </a:rPr>
              <a:t>Second, deemed application is allowed as per the provisions of Explanation 1(2) to section 11(1) for certain specified reasons (generally accumulation for one year on account of non-receipt of the income). </a:t>
            </a:r>
          </a:p>
          <a:p>
            <a:pPr marL="0" indent="0" algn="just">
              <a:lnSpc>
                <a:spcPct val="110000"/>
              </a:lnSpc>
              <a:buNone/>
            </a:pPr>
            <a:r>
              <a:rPr lang="en-IN" sz="2400" dirty="0">
                <a:latin typeface="Times New Roman" panose="02020603050405020304" pitchFamily="18" charset="0"/>
                <a:cs typeface="Times New Roman" panose="02020603050405020304" pitchFamily="18" charset="0"/>
              </a:rPr>
              <a:t>The dual provisions for accumulation were creating difficulties in implementation and interpretation.</a:t>
            </a:r>
            <a:endParaRPr lang="en-US" sz="2400" dirty="0">
              <a:latin typeface="Times New Roman" panose="02020603050405020304" pitchFamily="18" charset="0"/>
              <a:cs typeface="Times New Roman" panose="02020603050405020304" pitchFamily="18" charset="0"/>
            </a:endParaRPr>
          </a:p>
          <a:p>
            <a:pPr marL="0" indent="0" algn="just">
              <a:lnSpc>
                <a:spcPct val="110000"/>
              </a:lnSpc>
              <a:buNone/>
            </a:pPr>
            <a:r>
              <a:rPr lang="en-IN" sz="2400" dirty="0">
                <a:latin typeface="Times New Roman" panose="02020603050405020304" pitchFamily="18" charset="0"/>
                <a:cs typeface="Times New Roman" panose="02020603050405020304" pitchFamily="18" charset="0"/>
              </a:rPr>
              <a:t>The provisions related to deemed application under Explanation 1(2) to section 11(1) of the present Income-tax Act have been rationalised. </a:t>
            </a:r>
          </a:p>
          <a:p>
            <a:pPr marL="0" indent="0" algn="just">
              <a:lnSpc>
                <a:spcPct val="110000"/>
              </a:lnSpc>
              <a:buNone/>
            </a:pPr>
            <a:r>
              <a:rPr lang="en-IN" sz="2400" dirty="0">
                <a:latin typeface="Times New Roman" panose="02020603050405020304" pitchFamily="18" charset="0"/>
                <a:cs typeface="Times New Roman" panose="02020603050405020304" pitchFamily="18" charset="0"/>
              </a:rPr>
              <a:t>This will help reducing litigation and ease the compliance. </a:t>
            </a:r>
          </a:p>
          <a:p>
            <a:pPr marL="0" indent="0" algn="just">
              <a:lnSpc>
                <a:spcPct val="110000"/>
              </a:lnSpc>
              <a:buNone/>
            </a:pPr>
            <a:r>
              <a:rPr lang="en-IN" sz="2400" dirty="0">
                <a:latin typeface="Times New Roman" panose="02020603050405020304" pitchFamily="18" charset="0"/>
                <a:cs typeface="Times New Roman" panose="02020603050405020304" pitchFamily="18" charset="0"/>
              </a:rPr>
              <a:t>Accumulation under proposed section 342 of the Bill can be for any purpose stated in the prescribed Form.</a:t>
            </a:r>
            <a:endParaRPr lang="en-US" sz="2400" dirty="0">
              <a:latin typeface="Times New Roman" panose="02020603050405020304" pitchFamily="18" charset="0"/>
              <a:cs typeface="Times New Roman" panose="02020603050405020304" pitchFamily="18" charset="0"/>
            </a:endParaRPr>
          </a:p>
          <a:p>
            <a:pPr marL="0" indent="0" algn="just">
              <a:lnSpc>
                <a:spcPct val="11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A04DC48-9200-BAA4-F947-9360C006DC6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2003361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EBDC4-7A7D-DBE7-470A-A8F6CE554B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2AE4EF-6282-126A-A05B-9D6203BF8260}"/>
              </a:ext>
            </a:extLst>
          </p:cNvPr>
          <p:cNvSpPr>
            <a:spLocks noGrp="1"/>
          </p:cNvSpPr>
          <p:nvPr>
            <p:ph idx="1"/>
          </p:nvPr>
        </p:nvSpPr>
        <p:spPr>
          <a:xfrm>
            <a:off x="669471" y="457200"/>
            <a:ext cx="10972800" cy="5812971"/>
          </a:xfrm>
        </p:spPr>
        <p:txBody>
          <a:bodyPr>
            <a:normAutofit/>
          </a:bodyPr>
          <a:lstStyle/>
          <a:p>
            <a:pPr marL="0" indent="0" algn="ctr">
              <a:buNone/>
            </a:pPr>
            <a:r>
              <a:rPr lang="en-IN" sz="2800" b="1" dirty="0">
                <a:latin typeface="Times New Roman" panose="02020603050405020304" pitchFamily="18" charset="0"/>
                <a:cs typeface="Times New Roman" panose="02020603050405020304" pitchFamily="18" charset="0"/>
              </a:rPr>
              <a:t>Section 10 'Exemptions'</a:t>
            </a:r>
            <a:endParaRPr lang="en-US" sz="2800" dirty="0">
              <a:latin typeface="Times New Roman" panose="02020603050405020304" pitchFamily="18" charset="0"/>
              <a:cs typeface="Times New Roman" panose="02020603050405020304" pitchFamily="18" charset="0"/>
            </a:endParaRPr>
          </a:p>
          <a:p>
            <a:pPr marL="0" indent="0" algn="ctr">
              <a:buNone/>
            </a:pPr>
            <a:r>
              <a:rPr lang="en-IN" sz="2800" b="1" dirty="0">
                <a:latin typeface="Times New Roman" panose="02020603050405020304" pitchFamily="18" charset="0"/>
                <a:cs typeface="Times New Roman" panose="02020603050405020304" pitchFamily="18" charset="0"/>
              </a:rPr>
              <a:t>Answers to Frequently Asked Questions</a:t>
            </a:r>
            <a:endParaRPr lang="en-US" sz="2800" dirty="0">
              <a:latin typeface="Times New Roman" panose="02020603050405020304" pitchFamily="18" charset="0"/>
              <a:cs typeface="Times New Roman" panose="02020603050405020304" pitchFamily="18" charset="0"/>
            </a:endParaRPr>
          </a:p>
          <a:p>
            <a:pPr marL="0" indent="0" algn="ctr">
              <a:buNone/>
            </a:pPr>
            <a:endParaRPr lang="en-IN" sz="32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83688D0-556D-78F9-71D0-8AD8236D742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26429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6B9CC-CF82-393A-3445-C259D6D26E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D8C42-60F8-E397-747B-BBE2C5DE859D}"/>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Can you briefly explain the provisions related to exemptions provided in the present section 10 of the Income-tax Act, 1961?</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provisions related to exemptions are contained in section 10 of the present income-tax Act, 1961. </a:t>
            </a:r>
          </a:p>
          <a:p>
            <a:pPr marL="0" indent="0" algn="just">
              <a:buNone/>
            </a:pPr>
            <a:r>
              <a:rPr lang="en-IN" sz="2400" b="1" u="sng" dirty="0">
                <a:latin typeface="Times New Roman" panose="02020603050405020304" pitchFamily="18" charset="0"/>
                <a:cs typeface="Times New Roman" panose="02020603050405020304" pitchFamily="18" charset="0"/>
              </a:rPr>
              <a:t>There are around 140 clauses in said section 10, providing exemption to different persons and incomes.</a:t>
            </a:r>
          </a:p>
          <a:p>
            <a:pPr marL="0" indent="0" algn="just">
              <a:buNone/>
            </a:pPr>
            <a:r>
              <a:rPr lang="en-IN" sz="2400" b="1" u="sng" dirty="0">
                <a:latin typeface="Times New Roman" panose="02020603050405020304" pitchFamily="18" charset="0"/>
                <a:cs typeface="Times New Roman" panose="02020603050405020304" pitchFamily="18" charset="0"/>
              </a:rPr>
              <a:t>Section 10 evolved </a:t>
            </a:r>
            <a:r>
              <a:rPr lang="en-IN" sz="2400" dirty="0">
                <a:latin typeface="Times New Roman" panose="02020603050405020304" pitchFamily="18" charset="0"/>
                <a:cs typeface="Times New Roman" panose="02020603050405020304" pitchFamily="18" charset="0"/>
              </a:rPr>
              <a:t>into its </a:t>
            </a:r>
            <a:r>
              <a:rPr lang="en-IN" sz="2400" b="1" u="sng" dirty="0">
                <a:latin typeface="Times New Roman" panose="02020603050405020304" pitchFamily="18" charset="0"/>
                <a:cs typeface="Times New Roman" panose="02020603050405020304" pitchFamily="18" charset="0"/>
              </a:rPr>
              <a:t>present shape </a:t>
            </a:r>
            <a:r>
              <a:rPr lang="en-IN" sz="2400" dirty="0">
                <a:latin typeface="Times New Roman" panose="02020603050405020304" pitchFamily="18" charset="0"/>
                <a:cs typeface="Times New Roman" panose="02020603050405020304" pitchFamily="18" charset="0"/>
              </a:rPr>
              <a:t>with changes being made in different years to either provide exemption to a </a:t>
            </a:r>
            <a:r>
              <a:rPr lang="en-IN" sz="2400" b="1" u="sng" dirty="0">
                <a:latin typeface="Times New Roman" panose="02020603050405020304" pitchFamily="18" charset="0"/>
                <a:cs typeface="Times New Roman" panose="02020603050405020304" pitchFamily="18" charset="0"/>
              </a:rPr>
              <a:t>class of persons or income or their withdrawal,</a:t>
            </a:r>
            <a:r>
              <a:rPr lang="en-IN" sz="2400" dirty="0">
                <a:latin typeface="Times New Roman" panose="02020603050405020304" pitchFamily="18" charset="0"/>
                <a:cs typeface="Times New Roman" panose="02020603050405020304" pitchFamily="18" charset="0"/>
              </a:rPr>
              <a:t> as the case may be.</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7DCD568-E91E-AB44-C554-89F5A647DB3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3894092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B3C68-51B7-1E2D-5D37-08B50283924E}"/>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7AB3746-87E1-EDF0-5300-AEA2B01D3E09}"/>
                  </a:ext>
                </a:extLst>
              </p:cNvPr>
              <p:cNvSpPr>
                <a:spLocks noGrp="1"/>
              </p:cNvSpPr>
              <p:nvPr>
                <p:ph idx="1"/>
              </p:nvPr>
            </p:nvSpPr>
            <p:spPr>
              <a:xfrm>
                <a:off x="669471" y="457200"/>
                <a:ext cx="10972800" cy="5812971"/>
              </a:xfrm>
            </p:spPr>
            <p:txBody>
              <a:bodyPr>
                <a:no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2 What are the difficulties in comprehending the existing provisions?</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Since section 10 of the Income-tax Act, 1961 starts with an opening sentence and different exemptions provided therein are in the form of clauses, there were inherent limitations in the drafting. </a:t>
                </a:r>
              </a:p>
              <a:p>
                <a:pPr marL="0" indent="0" algn="just">
                  <a:lnSpc>
                    <a:spcPct val="100000"/>
                  </a:lnSpc>
                  <a:buNone/>
                </a:pPr>
                <a:r>
                  <a:rPr lang="en-IN" sz="2400" b="1" u="sng" dirty="0">
                    <a:latin typeface="Times New Roman" panose="02020603050405020304" pitchFamily="18" charset="0"/>
                    <a:cs typeface="Times New Roman" panose="02020603050405020304" pitchFamily="18" charset="0"/>
                  </a:rPr>
                  <a:t>Clause (23C) of section 10 </a:t>
                </a:r>
                <a:r>
                  <a:rPr lang="en-IN" sz="2400" dirty="0">
                    <a:latin typeface="Times New Roman" panose="02020603050405020304" pitchFamily="18" charset="0"/>
                    <a:cs typeface="Times New Roman" panose="02020603050405020304" pitchFamily="18" charset="0"/>
                  </a:rPr>
                  <a:t>contains </a:t>
                </a:r>
                <a:r>
                  <a:rPr lang="en-IN" sz="2400" b="1" u="sng" dirty="0">
                    <a:latin typeface="Times New Roman" panose="02020603050405020304" pitchFamily="18" charset="0"/>
                    <a:cs typeface="Times New Roman" panose="02020603050405020304" pitchFamily="18" charset="0"/>
                  </a:rPr>
                  <a:t>15 sub-clauses</a:t>
                </a:r>
                <a:r>
                  <a:rPr lang="en-IN" sz="2400" dirty="0">
                    <a:latin typeface="Times New Roman" panose="02020603050405020304" pitchFamily="18" charset="0"/>
                    <a:cs typeface="Times New Roman" panose="02020603050405020304" pitchFamily="18" charset="0"/>
                  </a:rPr>
                  <a:t> with numbers such  as 10(23C)(i), (ii), (iii), (</a:t>
                </a:r>
                <a:r>
                  <a:rPr lang="en-IN" sz="2400" dirty="0" err="1">
                    <a:latin typeface="Times New Roman" panose="02020603050405020304" pitchFamily="18" charset="0"/>
                    <a:cs typeface="Times New Roman" panose="02020603050405020304" pitchFamily="18" charset="0"/>
                  </a:rPr>
                  <a:t>iiia</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iiiaaa</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iiiaaaa</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iiiaab</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iiiac</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iiiad</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iiiae</a:t>
                </a:r>
                <a:r>
                  <a:rPr lang="en-IN" sz="2400" dirty="0">
                    <a:latin typeface="Times New Roman" panose="02020603050405020304" pitchFamily="18" charset="0"/>
                    <a:cs typeface="Times New Roman" panose="02020603050405020304" pitchFamily="18" charset="0"/>
                  </a:rPr>
                  <a:t>), (iv), (v), (vi), and </a:t>
                </a:r>
                <a14:m>
                  <m:oMath xmlns:m="http://schemas.openxmlformats.org/officeDocument/2006/math">
                    <m:d>
                      <m:dPr>
                        <m:ctrlPr>
                          <a:rPr lang="en-US" sz="2400" i="1">
                            <a:latin typeface="Cambria Math" panose="02040503050406030204" pitchFamily="18" charset="0"/>
                            <a:cs typeface="Times New Roman" panose="02020603050405020304" pitchFamily="18" charset="0"/>
                          </a:rPr>
                        </m:ctrlPr>
                      </m:dPr>
                      <m:e>
                        <m:r>
                          <a:rPr lang="en-IN" sz="2400">
                            <a:latin typeface="Cambria Math" panose="02040503050406030204" pitchFamily="18" charset="0"/>
                            <a:cs typeface="Times New Roman" panose="02020603050405020304" pitchFamily="18" charset="0"/>
                          </a:rPr>
                          <m:t>𝑣𝑖𝑎</m:t>
                        </m:r>
                      </m:e>
                    </m:d>
                  </m:oMath>
                </a14:m>
                <a:r>
                  <a:rPr lang="en-IN" sz="2400" dirty="0">
                    <a:latin typeface="Times New Roman" panose="02020603050405020304" pitchFamily="18" charset="0"/>
                    <a:cs typeface="Times New Roman" panose="02020603050405020304" pitchFamily="18" charset="0"/>
                  </a:rPr>
                  <a:t>. </a:t>
                </a:r>
                <a:r>
                  <a:rPr lang="en-IN" sz="2400" b="1" u="sng" dirty="0">
                    <a:latin typeface="Times New Roman" panose="02020603050405020304" pitchFamily="18" charset="0"/>
                    <a:cs typeface="Times New Roman" panose="02020603050405020304" pitchFamily="18" charset="0"/>
                  </a:rPr>
                  <a:t>Clause (23C) has 24 provisos.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a:t>
                </a:r>
                <a:r>
                  <a:rPr lang="en-IN" sz="2400" b="1" u="sng" dirty="0">
                    <a:latin typeface="Times New Roman" panose="02020603050405020304" pitchFamily="18" charset="0"/>
                    <a:cs typeface="Times New Roman" panose="02020603050405020304" pitchFamily="18" charset="0"/>
                  </a:rPr>
                  <a:t>3rd proviso to clause (23C) has 7 Explanations and Explanation 2 to the 3rd proviso has again 8 provisos</a:t>
                </a:r>
                <a:r>
                  <a:rPr lang="en-IN" sz="2400" dirty="0">
                    <a:latin typeface="Times New Roman" panose="02020603050405020304" pitchFamily="18" charset="0"/>
                    <a:cs typeface="Times New Roman" panose="02020603050405020304" pitchFamily="18" charset="0"/>
                  </a:rPr>
                  <a:t>.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Thus, there are provisos within clauses, Explanations to these provisos and again provisos to the Explanations making it difficult to comprehend the provisions.</a:t>
                </a:r>
                <a:endParaRPr lang="en-US" sz="2400" dirty="0">
                  <a:latin typeface="Times New Roman" panose="02020603050405020304" pitchFamily="18" charset="0"/>
                  <a:cs typeface="Times New Roman" panose="02020603050405020304" pitchFamily="18" charset="0"/>
                </a:endParaRPr>
              </a:p>
              <a:p>
                <a:pPr algn="just">
                  <a:lnSpc>
                    <a:spcPct val="100000"/>
                  </a:lnSpc>
                </a:pPr>
                <a:endParaRPr lang="en-IN"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E7AB3746-87E1-EDF0-5300-AEA2B01D3E09}"/>
                  </a:ext>
                </a:extLst>
              </p:cNvPr>
              <p:cNvSpPr>
                <a:spLocks noGrp="1" noRot="1" noChangeAspect="1" noMove="1" noResize="1" noEditPoints="1" noAdjustHandles="1" noChangeArrowheads="1" noChangeShapeType="1" noTextEdit="1"/>
              </p:cNvSpPr>
              <p:nvPr>
                <p:ph idx="1"/>
              </p:nvPr>
            </p:nvSpPr>
            <p:spPr>
              <a:xfrm>
                <a:off x="669471" y="457200"/>
                <a:ext cx="10972800" cy="5812971"/>
              </a:xfrm>
              <a:blipFill>
                <a:blip r:embed="rId2"/>
                <a:stretch>
                  <a:fillRect l="-889" t="-839" r="-833"/>
                </a:stretch>
              </a:blipFill>
            </p:spPr>
            <p:txBody>
              <a:bodyPr/>
              <a:lstStyle/>
              <a:p>
                <a:r>
                  <a:rPr lang="en-IN">
                    <a:noFill/>
                  </a:rPr>
                  <a:t> </a:t>
                </a:r>
              </a:p>
            </p:txBody>
          </p:sp>
        </mc:Fallback>
      </mc:AlternateContent>
      <p:sp>
        <p:nvSpPr>
          <p:cNvPr id="2" name="Footer Placeholder 1">
            <a:extLst>
              <a:ext uri="{FF2B5EF4-FFF2-40B4-BE49-F238E27FC236}">
                <a16:creationId xmlns:a16="http://schemas.microsoft.com/office/drawing/2014/main" id="{4292D3DF-3780-5EED-CB91-E63A3A91062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464090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E46A3-C53B-4181-0D4C-E98DE2B8C6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D7741-69A6-81FF-852D-0F6910B05E69}"/>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What is the approach followed while considering the provisions of section 10 presently in the Income-tax Act, 1961, writing the Bill?</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following approach has been </a:t>
            </a:r>
            <a:r>
              <a:rPr lang="en-IN" sz="2400" b="1" u="sng" dirty="0">
                <a:latin typeface="Times New Roman" panose="02020603050405020304" pitchFamily="18" charset="0"/>
                <a:cs typeface="Times New Roman" panose="02020603050405020304" pitchFamily="18" charset="0"/>
              </a:rPr>
              <a:t>followed</a:t>
            </a:r>
            <a:r>
              <a:rPr lang="en-IN" sz="2400" dirty="0">
                <a:latin typeface="Times New Roman" panose="02020603050405020304" pitchFamily="18" charset="0"/>
                <a:cs typeface="Times New Roman" panose="02020603050405020304" pitchFamily="18" charset="0"/>
              </a:rPr>
              <a:t> while </a:t>
            </a:r>
            <a:r>
              <a:rPr lang="en-IN" sz="2400" b="1" u="sng" dirty="0">
                <a:latin typeface="Times New Roman" panose="02020603050405020304" pitchFamily="18" charset="0"/>
                <a:cs typeface="Times New Roman" panose="02020603050405020304" pitchFamily="18" charset="0"/>
              </a:rPr>
              <a:t>redrafting the provisions</a:t>
            </a:r>
            <a:r>
              <a:rPr lang="en-IN"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lv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All the </a:t>
            </a:r>
            <a:r>
              <a:rPr lang="en-IN" sz="2400" b="1" u="sng" dirty="0">
                <a:latin typeface="Times New Roman" panose="02020603050405020304" pitchFamily="18" charset="0"/>
                <a:cs typeface="Times New Roman" panose="02020603050405020304" pitchFamily="18" charset="0"/>
              </a:rPr>
              <a:t>provisions related to exemptions have been drafted in 6 different schedules related to specific category of taxpayers</a:t>
            </a:r>
            <a:r>
              <a:rPr lang="en-IN" sz="2400" dirty="0">
                <a:latin typeface="Times New Roman" panose="02020603050405020304" pitchFamily="18" charset="0"/>
                <a:cs typeface="Times New Roman" panose="02020603050405020304" pitchFamily="18" charset="0"/>
              </a:rPr>
              <a:t> as mentioned below.</a:t>
            </a:r>
            <a:endParaRPr lang="en-US" sz="2400" dirty="0">
              <a:latin typeface="Times New Roman" panose="02020603050405020304" pitchFamily="18" charset="0"/>
              <a:cs typeface="Times New Roman" panose="02020603050405020304" pitchFamily="18" charset="0"/>
            </a:endParaRPr>
          </a:p>
          <a:p>
            <a:pPr marL="0" lvl="0" indent="0" algn="just">
              <a:buNone/>
            </a:pPr>
            <a:r>
              <a:rPr lang="en-IN" sz="2400" dirty="0">
                <a:latin typeface="Times New Roman" panose="02020603050405020304" pitchFamily="18" charset="0"/>
                <a:cs typeface="Times New Roman" panose="02020603050405020304" pitchFamily="18" charset="0"/>
              </a:rPr>
              <a:t>ii. </a:t>
            </a:r>
            <a:r>
              <a:rPr lang="en-IN" sz="2400" b="1" u="sng" dirty="0">
                <a:latin typeface="Times New Roman" panose="02020603050405020304" pitchFamily="18" charset="0"/>
                <a:cs typeface="Times New Roman" panose="02020603050405020304" pitchFamily="18" charset="0"/>
              </a:rPr>
              <a:t>Redundant provisions have been removed.</a:t>
            </a:r>
            <a:endParaRPr lang="en-US" sz="2400" b="1" u="sng"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iii. </a:t>
            </a:r>
            <a:r>
              <a:rPr lang="en-IN" sz="2400" b="1" u="sng" dirty="0">
                <a:latin typeface="Times New Roman" panose="02020603050405020304" pitchFamily="18" charset="0"/>
                <a:cs typeface="Times New Roman" panose="02020603050405020304" pitchFamily="18" charset="0"/>
              </a:rPr>
              <a:t>Income eligible for exemption, eligible persons and the applicable conditions have been provided in different columns of the Table under each of these Schedules for the ease of understanding</a:t>
            </a:r>
            <a:r>
              <a:rPr lang="en-IN" sz="24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6F491BA-981F-4C9E-F450-35A98F0CBE9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586429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31C1B-BF80-567A-428C-8F25E20FF5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E2123-F23C-8C45-2A58-B74A819DF5D1}"/>
              </a:ext>
            </a:extLst>
          </p:cNvPr>
          <p:cNvSpPr>
            <a:spLocks noGrp="1"/>
          </p:cNvSpPr>
          <p:nvPr>
            <p:ph idx="1"/>
          </p:nvPr>
        </p:nvSpPr>
        <p:spPr>
          <a:xfrm>
            <a:off x="669471" y="457200"/>
            <a:ext cx="10972800" cy="5812971"/>
          </a:xfrm>
        </p:spPr>
        <p:txBody>
          <a:bodyPr>
            <a:normAutofit/>
          </a:bodyPr>
          <a:lstStyle/>
          <a:p>
            <a:pPr marL="0" indent="0">
              <a:buNone/>
            </a:pPr>
            <a:r>
              <a:rPr lang="en-IN" sz="2400" dirty="0">
                <a:latin typeface="Times New Roman" panose="02020603050405020304" pitchFamily="18" charset="0"/>
                <a:cs typeface="Times New Roman" panose="02020603050405020304" pitchFamily="18" charset="0"/>
              </a:rPr>
              <a:t>All </a:t>
            </a:r>
            <a:r>
              <a:rPr lang="en-IN" sz="2400" b="1" u="sng" dirty="0">
                <a:latin typeface="Times New Roman" panose="02020603050405020304" pitchFamily="18" charset="0"/>
                <a:cs typeface="Times New Roman" panose="02020603050405020304" pitchFamily="18" charset="0"/>
              </a:rPr>
              <a:t>the clauses of section 10 have been placed in 6 different schedules</a:t>
            </a:r>
            <a:r>
              <a:rPr lang="en-IN" sz="2400" dirty="0">
                <a:latin typeface="Times New Roman" panose="02020603050405020304" pitchFamily="18" charset="0"/>
                <a:cs typeface="Times New Roman" panose="02020603050405020304" pitchFamily="18" charset="0"/>
              </a:rPr>
              <a:t> as follows:</a:t>
            </a:r>
            <a:endParaRPr lang="en-US" sz="2400"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B51AC69-3438-B8B3-7F9D-8DEB2F90038D}"/>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C4E10426-97AD-E37B-0642-4B50015E6D55}"/>
              </a:ext>
            </a:extLst>
          </p:cNvPr>
          <p:cNvGraphicFramePr>
            <a:graphicFrameLocks noGrp="1"/>
          </p:cNvGraphicFramePr>
          <p:nvPr>
            <p:extLst>
              <p:ext uri="{D42A27DB-BD31-4B8C-83A1-F6EECF244321}">
                <p14:modId xmlns:p14="http://schemas.microsoft.com/office/powerpoint/2010/main" val="3273886881"/>
              </p:ext>
            </p:extLst>
          </p:nvPr>
        </p:nvGraphicFramePr>
        <p:xfrm>
          <a:off x="883920" y="1127760"/>
          <a:ext cx="10698480" cy="4907280"/>
        </p:xfrm>
        <a:graphic>
          <a:graphicData uri="http://schemas.openxmlformats.org/drawingml/2006/table">
            <a:tbl>
              <a:tblPr firstRow="1" firstCol="1" bandRow="1">
                <a:tableStyleId>{5940675A-B579-460E-94D1-54222C63F5DA}</a:tableStyleId>
              </a:tblPr>
              <a:tblGrid>
                <a:gridCol w="3078480">
                  <a:extLst>
                    <a:ext uri="{9D8B030D-6E8A-4147-A177-3AD203B41FA5}">
                      <a16:colId xmlns:a16="http://schemas.microsoft.com/office/drawing/2014/main" val="484283650"/>
                    </a:ext>
                  </a:extLst>
                </a:gridCol>
                <a:gridCol w="7620000">
                  <a:extLst>
                    <a:ext uri="{9D8B030D-6E8A-4147-A177-3AD203B41FA5}">
                      <a16:colId xmlns:a16="http://schemas.microsoft.com/office/drawing/2014/main" val="3257754160"/>
                    </a:ext>
                  </a:extLst>
                </a:gridCol>
              </a:tblGrid>
              <a:tr h="697400">
                <a:tc>
                  <a:txBody>
                    <a:bodyPr/>
                    <a:lstStyle/>
                    <a:p>
                      <a:pPr algn="just">
                        <a:lnSpc>
                          <a:spcPct val="115000"/>
                        </a:lnSpc>
                        <a:spcAft>
                          <a:spcPts val="1000"/>
                        </a:spcAft>
                        <a:buNone/>
                      </a:pPr>
                      <a:r>
                        <a:rPr lang="en-IN" sz="2400" dirty="0">
                          <a:effectLst/>
                          <a:latin typeface="Times New Roman" panose="02020603050405020304" pitchFamily="18" charset="0"/>
                          <a:cs typeface="Times New Roman" panose="02020603050405020304" pitchFamily="18" charset="0"/>
                        </a:rPr>
                        <a:t>Schedule II (16 rows)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2400" dirty="0">
                          <a:effectLst/>
                          <a:latin typeface="Times New Roman" panose="02020603050405020304" pitchFamily="18" charset="0"/>
                          <a:cs typeface="Times New Roman" panose="02020603050405020304" pitchFamily="18" charset="0"/>
                        </a:rPr>
                        <a:t>◆ Income such as agricultural income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705495956"/>
                  </a:ext>
                </a:extLst>
              </a:tr>
              <a:tr h="1058840">
                <a:tc>
                  <a:txBody>
                    <a:bodyPr/>
                    <a:lstStyle/>
                    <a:p>
                      <a:pPr algn="just">
                        <a:lnSpc>
                          <a:spcPct val="115000"/>
                        </a:lnSpc>
                        <a:spcAft>
                          <a:spcPts val="1000"/>
                        </a:spcAft>
                        <a:buNone/>
                      </a:pPr>
                      <a:r>
                        <a:rPr lang="en-IN" sz="2400">
                          <a:effectLst/>
                          <a:latin typeface="Times New Roman" panose="02020603050405020304" pitchFamily="18" charset="0"/>
                          <a:cs typeface="Times New Roman" panose="02020603050405020304" pitchFamily="18" charset="0"/>
                        </a:rPr>
                        <a:t>Schedule III (39 rows)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2400" dirty="0">
                          <a:effectLst/>
                          <a:latin typeface="Times New Roman" panose="02020603050405020304" pitchFamily="18" charset="0"/>
                          <a:cs typeface="Times New Roman" panose="02020603050405020304" pitchFamily="18" charset="0"/>
                        </a:rPr>
                        <a:t>◆ Certain eligible persons for exemption such as partners of firms and HUF etc.</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911563600"/>
                  </a:ext>
                </a:extLst>
              </a:tr>
              <a:tr h="697400">
                <a:tc>
                  <a:txBody>
                    <a:bodyPr/>
                    <a:lstStyle/>
                    <a:p>
                      <a:pPr algn="just">
                        <a:lnSpc>
                          <a:spcPct val="115000"/>
                        </a:lnSpc>
                        <a:spcAft>
                          <a:spcPts val="1000"/>
                        </a:spcAft>
                        <a:buNone/>
                      </a:pPr>
                      <a:r>
                        <a:rPr lang="en-IN" sz="2400">
                          <a:effectLst/>
                          <a:latin typeface="Times New Roman" panose="02020603050405020304" pitchFamily="18" charset="0"/>
                          <a:cs typeface="Times New Roman" panose="02020603050405020304" pitchFamily="18" charset="0"/>
                        </a:rPr>
                        <a:t>Schedule IV (14 rows)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2400" dirty="0">
                          <a:effectLst/>
                          <a:latin typeface="Times New Roman" panose="02020603050405020304" pitchFamily="18" charset="0"/>
                          <a:cs typeface="Times New Roman" panose="02020603050405020304" pitchFamily="18" charset="0"/>
                        </a:rPr>
                        <a:t>◆ Exemptions to non-residents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197036170"/>
                  </a:ext>
                </a:extLst>
              </a:tr>
              <a:tr h="1058840">
                <a:tc>
                  <a:txBody>
                    <a:bodyPr/>
                    <a:lstStyle/>
                    <a:p>
                      <a:pPr algn="just">
                        <a:lnSpc>
                          <a:spcPct val="115000"/>
                        </a:lnSpc>
                        <a:spcAft>
                          <a:spcPts val="1000"/>
                        </a:spcAft>
                        <a:buNone/>
                      </a:pPr>
                      <a:r>
                        <a:rPr lang="en-IN" sz="2400">
                          <a:effectLst/>
                          <a:latin typeface="Times New Roman" panose="02020603050405020304" pitchFamily="18" charset="0"/>
                          <a:cs typeface="Times New Roman" panose="02020603050405020304" pitchFamily="18" charset="0"/>
                        </a:rPr>
                        <a:t>Schedule V (8 rows)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2400" dirty="0">
                          <a:effectLst/>
                          <a:latin typeface="Times New Roman" panose="02020603050405020304" pitchFamily="18" charset="0"/>
                          <a:cs typeface="Times New Roman" panose="02020603050405020304" pitchFamily="18" charset="0"/>
                        </a:rPr>
                        <a:t>◆ Exemption to Business trusts, Sovereign Wealth Funds etc.</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4130145870"/>
                  </a:ext>
                </a:extLst>
              </a:tr>
              <a:tr h="697400">
                <a:tc>
                  <a:txBody>
                    <a:bodyPr/>
                    <a:lstStyle/>
                    <a:p>
                      <a:pPr algn="just">
                        <a:lnSpc>
                          <a:spcPct val="115000"/>
                        </a:lnSpc>
                        <a:spcAft>
                          <a:spcPts val="1000"/>
                        </a:spcAft>
                        <a:buNone/>
                      </a:pPr>
                      <a:r>
                        <a:rPr lang="en-IN" sz="2400">
                          <a:effectLst/>
                          <a:latin typeface="Times New Roman" panose="02020603050405020304" pitchFamily="18" charset="0"/>
                          <a:cs typeface="Times New Roman" panose="02020603050405020304" pitchFamily="18" charset="0"/>
                        </a:rPr>
                        <a:t>Schedule VI (12 rows)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2400">
                          <a:effectLst/>
                          <a:latin typeface="Times New Roman" panose="02020603050405020304" pitchFamily="18" charset="0"/>
                          <a:cs typeface="Times New Roman" panose="02020603050405020304" pitchFamily="18" charset="0"/>
                        </a:rPr>
                        <a:t>◆ Exemptions to IFSC units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1800675075"/>
                  </a:ext>
                </a:extLst>
              </a:tr>
              <a:tr h="697400">
                <a:tc>
                  <a:txBody>
                    <a:bodyPr/>
                    <a:lstStyle/>
                    <a:p>
                      <a:pPr algn="just">
                        <a:lnSpc>
                          <a:spcPct val="115000"/>
                        </a:lnSpc>
                        <a:spcAft>
                          <a:spcPts val="1000"/>
                        </a:spcAft>
                        <a:buNone/>
                      </a:pPr>
                      <a:r>
                        <a:rPr lang="en-IN" sz="2400">
                          <a:effectLst/>
                          <a:latin typeface="Times New Roman" panose="02020603050405020304" pitchFamily="18" charset="0"/>
                          <a:cs typeface="Times New Roman" panose="02020603050405020304" pitchFamily="18" charset="0"/>
                        </a:rPr>
                        <a:t>Schedule VII (48 rows)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2400" dirty="0">
                          <a:effectLst/>
                          <a:latin typeface="Times New Roman" panose="02020603050405020304" pitchFamily="18" charset="0"/>
                          <a:cs typeface="Times New Roman" panose="02020603050405020304" pitchFamily="18" charset="0"/>
                        </a:rPr>
                        <a:t>◆ Persons exempt from tax</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941937887"/>
                  </a:ext>
                </a:extLst>
              </a:tr>
            </a:tbl>
          </a:graphicData>
        </a:graphic>
      </p:graphicFrame>
    </p:spTree>
    <p:extLst>
      <p:ext uri="{BB962C8B-B14F-4D97-AF65-F5344CB8AC3E}">
        <p14:creationId xmlns:p14="http://schemas.microsoft.com/office/powerpoint/2010/main" val="21100883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28B21-C678-761B-8167-8722DC6ADE9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3D6507-882F-84C4-492F-60AA7C1255AB}"/>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4 How many words have been reduced as a result of the exercise?</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As a result of the exercise, there has been a </a:t>
            </a:r>
            <a:r>
              <a:rPr lang="en-IN" sz="2400" b="1" u="sng" dirty="0">
                <a:latin typeface="Times New Roman" panose="02020603050405020304" pitchFamily="18" charset="0"/>
                <a:cs typeface="Times New Roman" panose="02020603050405020304" pitchFamily="18" charset="0"/>
              </a:rPr>
              <a:t>substantial reduction of the words from the approximately 30,000 words presently in Income-tax Act, 1961 to approximately 13,500 words in the new Income-tax Bill, 2025, insofar as section 10 is concerned.</a:t>
            </a:r>
            <a:endParaRPr lang="en-US"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4DBAA63-D382-641F-07A0-52D5308C0ED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37463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18DB-CACE-8F89-8B4E-4B743BBAA7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CBE149-4DBF-0C91-FABE-3D33438F4069}"/>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5 How are complexities proposed to be reduced by the Bill?</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Besides rationalisation of provisions, as per questions III.10 and III.11 above</a:t>
            </a:r>
            <a:r>
              <a:rPr lang="en-IN" sz="2400" b="1" u="sng" dirty="0">
                <a:latin typeface="Times New Roman" panose="02020603050405020304" pitchFamily="18" charset="0"/>
                <a:cs typeface="Times New Roman" panose="02020603050405020304" pitchFamily="18" charset="0"/>
              </a:rPr>
              <a:t>, all 90 Explanations and 134 provisos in the present section 10 have been done away with in the new Bill.</a:t>
            </a:r>
            <a:endParaRPr lang="en-US" sz="2400" b="1" u="sng"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E11128C-4BD4-790C-FB63-5E44EF6BF53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9698821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DF746-F43B-7F78-359A-E72238D12E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B23E6E-2E23-ABF2-1D3D-ABE323AABC46}"/>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6 If the provisions related to exemptions are proposed to be taken to Schedules, then are there any provisions in the main body of the Bill?</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Yes, Section 11 of the proposed Bill contains certain provisions relating to exemptions while the rest are placed in the Schedules.</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75C3D9D-159B-0FDF-ACAE-483BD8CF6A7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301340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E68ED-B9C1-46F7-A50E-89071880BB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CD1CFD-F0D7-418A-4F84-41585F37B86A}"/>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7 What about the clauses of section 10 which do not find place in the Schedules?</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clauses of section 10 of the Income-tax Act, 1961 which have been sun-set have not been included in the Schedules. </a:t>
            </a:r>
          </a:p>
          <a:p>
            <a:pPr marL="0" indent="0" algn="just">
              <a:buNone/>
            </a:pPr>
            <a:r>
              <a:rPr lang="en-IN" sz="2400" dirty="0">
                <a:latin typeface="Times New Roman" panose="02020603050405020304" pitchFamily="18" charset="0"/>
                <a:cs typeface="Times New Roman" panose="02020603050405020304" pitchFamily="18" charset="0"/>
              </a:rPr>
              <a:t>However, certain exemptions which have been protected for past investments etc. have been protected in the Bill through the saving clause.</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22EDE42-2ED7-53AC-FD04-D1E64F43F9A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73623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B516E-858B-6D46-5AE3-94B55DEF14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458FD7-9A3A-0995-FA1C-1C8554D4187A}"/>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Salary and House Property</a:t>
            </a:r>
            <a:endParaRPr lang="en-US"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US"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2ED747A9-C4CD-3DEB-B19E-5D8272FF1BA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6243113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8092-8128-D173-4E8B-02443B9322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B721EF-7D9B-ECFC-17A8-ADE6B23103F8}"/>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How has the simplification been done in the language and structure in salary and house property provisions in the new Bill to make it easier for the taxpayer?</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simplification focuses on enhancing clarity and ensuring ease of compliance. </a:t>
            </a:r>
          </a:p>
          <a:p>
            <a:pPr marL="0" indent="0" algn="just">
              <a:buNone/>
            </a:pPr>
            <a:r>
              <a:rPr lang="en-IN" sz="2400" dirty="0">
                <a:latin typeface="Times New Roman" panose="02020603050405020304" pitchFamily="18" charset="0"/>
                <a:cs typeface="Times New Roman" panose="02020603050405020304" pitchFamily="18" charset="0"/>
              </a:rPr>
              <a:t>The chapter on Salary and House Property has been specifically crafted for this purpose so that the taxpayer can on his own read those Chapters and file his own Return of Income. </a:t>
            </a:r>
          </a:p>
          <a:p>
            <a:pPr marL="0" indent="0" algn="just">
              <a:buNone/>
            </a:pPr>
            <a:r>
              <a:rPr lang="en-IN" sz="2400" dirty="0">
                <a:latin typeface="Times New Roman" panose="02020603050405020304" pitchFamily="18" charset="0"/>
                <a:cs typeface="Times New Roman" panose="02020603050405020304" pitchFamily="18" charset="0"/>
              </a:rPr>
              <a:t>While drafting these Chapters, areas/issues resulting in common grievances received from such category of taxpayers have been addressed.</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F2A433D-DE94-9259-A310-98D67B852C1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99262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9A8C-BB29-C8D3-3266-4CA6A88D1B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E505A9-BD0F-05C7-34A9-364377609194}"/>
              </a:ext>
            </a:extLst>
          </p:cNvPr>
          <p:cNvSpPr>
            <a:spLocks noGrp="1"/>
          </p:cNvSpPr>
          <p:nvPr>
            <p:ph idx="1"/>
          </p:nvPr>
        </p:nvSpPr>
        <p:spPr>
          <a:xfrm>
            <a:off x="503228" y="198748"/>
            <a:ext cx="11305287" cy="6458211"/>
          </a:xfrm>
        </p:spPr>
        <p:txBody>
          <a:bodyPr>
            <a:noAutofit/>
          </a:bodyPr>
          <a:lstStyle/>
          <a:p>
            <a:pPr marL="0" indent="0" algn="just">
              <a:lnSpc>
                <a:spcPct val="100000"/>
              </a:lnSpc>
              <a:spcBef>
                <a:spcPts val="0"/>
              </a:spcBef>
              <a:buNone/>
            </a:pPr>
            <a:r>
              <a:rPr lang="en-IN" sz="2200" b="1" dirty="0">
                <a:latin typeface="Times New Roman" panose="02020603050405020304" pitchFamily="18" charset="0"/>
                <a:cs typeface="Times New Roman" panose="02020603050405020304" pitchFamily="18" charset="0"/>
              </a:rPr>
              <a:t>2 How has the Chapter been simplified and how many words have been reduced in the new chapter?</a:t>
            </a:r>
            <a:endParaRPr lang="en-US" sz="2200" dirty="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IN" sz="2200" dirty="0">
                <a:latin typeface="Times New Roman" panose="02020603050405020304" pitchFamily="18" charset="0"/>
                <a:cs typeface="Times New Roman" panose="02020603050405020304" pitchFamily="18" charset="0"/>
              </a:rPr>
              <a:t>Ans. The restructuring has significantly reduced the length of the chapter by eliminating redundant provisions while retaining all essential provisions. </a:t>
            </a:r>
          </a:p>
          <a:p>
            <a:pPr marL="0" indent="0" algn="just">
              <a:lnSpc>
                <a:spcPct val="100000"/>
              </a:lnSpc>
              <a:spcBef>
                <a:spcPts val="0"/>
              </a:spcBef>
              <a:buNone/>
            </a:pPr>
            <a:r>
              <a:rPr lang="en-IN" sz="2200" dirty="0">
                <a:latin typeface="Times New Roman" panose="02020603050405020304" pitchFamily="18" charset="0"/>
                <a:cs typeface="Times New Roman" panose="02020603050405020304" pitchFamily="18" charset="0"/>
              </a:rPr>
              <a:t>All existing provisos and explanations across various sections have been integrated into the main provisions for eliminating fragmentation, improving readability, and ensuring that related provisions are presented cohesively. </a:t>
            </a:r>
          </a:p>
          <a:p>
            <a:pPr marL="0" indent="0" algn="just">
              <a:lnSpc>
                <a:spcPct val="100000"/>
              </a:lnSpc>
              <a:spcBef>
                <a:spcPts val="0"/>
              </a:spcBef>
              <a:buNone/>
            </a:pPr>
            <a:r>
              <a:rPr lang="en-IN" sz="2200" dirty="0">
                <a:latin typeface="Times New Roman" panose="02020603050405020304" pitchFamily="18" charset="0"/>
                <a:cs typeface="Times New Roman" panose="02020603050405020304" pitchFamily="18" charset="0"/>
              </a:rPr>
              <a:t>The key changes are summarized in the table below:</a:t>
            </a:r>
          </a:p>
          <a:p>
            <a:pPr lvl="0">
              <a:lnSpc>
                <a:spcPct val="100000"/>
              </a:lnSpc>
              <a:spcBef>
                <a:spcPts val="0"/>
              </a:spcBef>
            </a:pPr>
            <a:r>
              <a:rPr lang="en-IN" sz="2200" dirty="0">
                <a:latin typeface="Times New Roman" panose="02020603050405020304" pitchFamily="18" charset="0"/>
                <a:cs typeface="Times New Roman" panose="02020603050405020304" pitchFamily="18" charset="0"/>
              </a:rPr>
              <a:t>The </a:t>
            </a:r>
            <a:r>
              <a:rPr lang="en-IN" sz="2200" b="1" u="sng" dirty="0">
                <a:latin typeface="Times New Roman" panose="02020603050405020304" pitchFamily="18" charset="0"/>
                <a:cs typeface="Times New Roman" panose="02020603050405020304" pitchFamily="18" charset="0"/>
              </a:rPr>
              <a:t>number of words has been reduced from 4401 to 3420 for the Part ‘Salaries’ and from 1658 to 1177 for the Part ‘Income from House Property’.</a:t>
            </a:r>
            <a:endParaRPr lang="en-US" sz="2200" b="1" u="sng" dirty="0">
              <a:latin typeface="Times New Roman" panose="02020603050405020304" pitchFamily="18" charset="0"/>
              <a:cs typeface="Times New Roman" panose="02020603050405020304" pitchFamily="18" charset="0"/>
            </a:endParaRPr>
          </a:p>
          <a:p>
            <a:pPr lvl="0">
              <a:lnSpc>
                <a:spcPct val="100000"/>
              </a:lnSpc>
              <a:spcBef>
                <a:spcPts val="0"/>
              </a:spcBef>
            </a:pPr>
            <a:r>
              <a:rPr lang="en-IN" sz="2200" dirty="0">
                <a:latin typeface="Times New Roman" panose="02020603050405020304" pitchFamily="18" charset="0"/>
                <a:cs typeface="Times New Roman" panose="02020603050405020304" pitchFamily="18" charset="0"/>
              </a:rPr>
              <a:t>All provisions related to salary are brought under the part ‘Salaries’ so that the taxpayer does not have to refer to separate Chapters for filing of his Return of Income.</a:t>
            </a:r>
            <a:endParaRPr lang="en-US" sz="2200" dirty="0">
              <a:latin typeface="Times New Roman" panose="02020603050405020304" pitchFamily="18" charset="0"/>
              <a:cs typeface="Times New Roman" panose="02020603050405020304" pitchFamily="18" charset="0"/>
            </a:endParaRPr>
          </a:p>
          <a:p>
            <a:pPr lvl="0">
              <a:lnSpc>
                <a:spcPct val="100000"/>
              </a:lnSpc>
              <a:spcBef>
                <a:spcPts val="0"/>
              </a:spcBef>
            </a:pPr>
            <a:r>
              <a:rPr lang="en-IN" sz="2200" dirty="0">
                <a:latin typeface="Times New Roman" panose="02020603050405020304" pitchFamily="18" charset="0"/>
                <a:cs typeface="Times New Roman" panose="02020603050405020304" pitchFamily="18" charset="0"/>
              </a:rPr>
              <a:t>The language is simple to read, clarifying all crucial terminology like Perquisite, Profit in lieu of salary, Standard Deduction etc. and placing them in separate sections.</a:t>
            </a:r>
            <a:endParaRPr lang="en-US" sz="2200" dirty="0">
              <a:latin typeface="Times New Roman" panose="02020603050405020304" pitchFamily="18" charset="0"/>
              <a:cs typeface="Times New Roman" panose="02020603050405020304" pitchFamily="18" charset="0"/>
            </a:endParaRPr>
          </a:p>
          <a:p>
            <a:pPr lvl="0" algn="just">
              <a:lnSpc>
                <a:spcPct val="100000"/>
              </a:lnSpc>
              <a:spcBef>
                <a:spcPts val="0"/>
              </a:spcBef>
            </a:pPr>
            <a:r>
              <a:rPr lang="en-IN" sz="2200" dirty="0">
                <a:latin typeface="Times New Roman" panose="02020603050405020304" pitchFamily="18" charset="0"/>
                <a:cs typeface="Times New Roman" panose="02020603050405020304" pitchFamily="18" charset="0"/>
              </a:rPr>
              <a:t>The </a:t>
            </a:r>
            <a:r>
              <a:rPr lang="en-IN" sz="2200" b="1" u="sng" dirty="0">
                <a:latin typeface="Times New Roman" panose="02020603050405020304" pitchFamily="18" charset="0"/>
                <a:cs typeface="Times New Roman" panose="02020603050405020304" pitchFamily="18" charset="0"/>
              </a:rPr>
              <a:t>legal and technical jargons have been minimized and provisions like Perquisites have been rewritten in a more structured and clear manner.</a:t>
            </a:r>
            <a:endParaRPr lang="en-US" sz="2200" b="1" u="sng" dirty="0">
              <a:latin typeface="Times New Roman" panose="02020603050405020304" pitchFamily="18" charset="0"/>
              <a:cs typeface="Times New Roman" panose="02020603050405020304" pitchFamily="18" charset="0"/>
            </a:endParaRPr>
          </a:p>
          <a:p>
            <a:pPr lvl="0" algn="just">
              <a:lnSpc>
                <a:spcPct val="100000"/>
              </a:lnSpc>
              <a:spcBef>
                <a:spcPts val="0"/>
              </a:spcBef>
            </a:pPr>
            <a:r>
              <a:rPr lang="en-IN" sz="2200" b="1" u="sng" dirty="0">
                <a:latin typeface="Times New Roman" panose="02020603050405020304" pitchFamily="18" charset="0"/>
                <a:cs typeface="Times New Roman" panose="02020603050405020304" pitchFamily="18" charset="0"/>
              </a:rPr>
              <a:t>Some of the provisions have been taken to the Rules, and redundant and repetitive provisions have been removed for better readability.</a:t>
            </a:r>
          </a:p>
        </p:txBody>
      </p:sp>
      <p:sp>
        <p:nvSpPr>
          <p:cNvPr id="2" name="Footer Placeholder 1">
            <a:extLst>
              <a:ext uri="{FF2B5EF4-FFF2-40B4-BE49-F238E27FC236}">
                <a16:creationId xmlns:a16="http://schemas.microsoft.com/office/drawing/2014/main" id="{F7AFCE2D-7747-625F-D258-B2F8DAE0394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658059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5FE4F-9769-3FF5-8131-3C416B0860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DD7B83-A194-387E-3301-A676C3794275}"/>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3 Why have more changes not been carried out in the Chapter for ‘Salary’ and ‘House Property’?</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The objective of this exercise was to simplify the existing framework rather than completely overhaul it.</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proposed Bill maintains continuity while ensuring improved clarity and efficiency.</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Especially for the part on ‘Income from House Property’, it was noted that the provisions are already fairly simple and have been well received by the general public.</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concepts like Annual Value of House Property, Self-occupied property etc have been accepted well and there is minimal dispute in interpreting the provisions and computation of this Head of income.</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Hence, minimal changes have been proposed in this part to ensure smooth transition and minimal confusion.</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131A63E-059F-71DA-ECF7-6F29306F4B4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241905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CC29A-4149-11F3-B38E-7B9FB0B79A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E2D6C0-9D49-24F5-D0DA-75182FE5DDE0}"/>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Profits and gains of business and profession</a:t>
            </a:r>
            <a:endParaRPr lang="en-US"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US"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CB27E48-F5D1-509F-FF36-DFCA494B275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8908046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A1D60-3EF0-475C-1FFE-080F58C168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ADCB36-3C81-8652-DF35-39F728215837}"/>
              </a:ext>
            </a:extLst>
          </p:cNvPr>
          <p:cNvSpPr>
            <a:spLocks noGrp="1"/>
          </p:cNvSpPr>
          <p:nvPr>
            <p:ph idx="1"/>
          </p:nvPr>
        </p:nvSpPr>
        <p:spPr>
          <a:xfrm>
            <a:off x="669471" y="182593"/>
            <a:ext cx="10972800" cy="6394268"/>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 What are the major changes in the chapter Profits and gains of business and profession?</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Major changes brought about in the chapter Profits and Gains of Business and Profession are as follows:</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a:t>
            </a:r>
            <a:r>
              <a:rPr lang="en-IN" sz="2400" b="1" u="sng" dirty="0">
                <a:latin typeface="Times New Roman" panose="02020603050405020304" pitchFamily="18" charset="0"/>
                <a:cs typeface="Times New Roman" panose="02020603050405020304" pitchFamily="18" charset="0"/>
              </a:rPr>
              <a:t>flow of the sections</a:t>
            </a:r>
            <a:r>
              <a:rPr lang="en-IN" sz="2400" dirty="0">
                <a:latin typeface="Times New Roman" panose="02020603050405020304" pitchFamily="18" charset="0"/>
                <a:cs typeface="Times New Roman" panose="02020603050405020304" pitchFamily="18" charset="0"/>
              </a:rPr>
              <a:t> has been</a:t>
            </a:r>
            <a:r>
              <a:rPr lang="en-IN" sz="2400" b="1" u="sng" dirty="0">
                <a:latin typeface="Times New Roman" panose="02020603050405020304" pitchFamily="18" charset="0"/>
                <a:cs typeface="Times New Roman" panose="02020603050405020304" pitchFamily="18" charset="0"/>
              </a:rPr>
              <a:t> revised </a:t>
            </a:r>
            <a:r>
              <a:rPr lang="en-IN" sz="2400" dirty="0">
                <a:latin typeface="Times New Roman" panose="02020603050405020304" pitchFamily="18" charset="0"/>
                <a:cs typeface="Times New Roman" panose="02020603050405020304" pitchFamily="18" charset="0"/>
              </a:rPr>
              <a:t>to improve </a:t>
            </a:r>
            <a:r>
              <a:rPr lang="en-IN" sz="2400" b="1" u="sng" dirty="0">
                <a:latin typeface="Times New Roman" panose="02020603050405020304" pitchFamily="18" charset="0"/>
                <a:cs typeface="Times New Roman" panose="02020603050405020304" pitchFamily="18" charset="0"/>
              </a:rPr>
              <a:t>coherence, create logical links, and ensure a smoother progression.</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ii. Similar sections, such as those on </a:t>
            </a:r>
            <a:r>
              <a:rPr lang="en-IN" sz="2400" b="1" u="sng" dirty="0">
                <a:latin typeface="Times New Roman" panose="02020603050405020304" pitchFamily="18" charset="0"/>
                <a:cs typeface="Times New Roman" panose="02020603050405020304" pitchFamily="18" charset="0"/>
              </a:rPr>
              <a:t>presumptive taxation for residents and non-residents, have been merged to simplify the content, make it more concise, and consolidate all related scenarios in one place.</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iii. </a:t>
            </a:r>
            <a:r>
              <a:rPr lang="en-IN" sz="2400" b="1" u="sng" dirty="0">
                <a:latin typeface="Times New Roman" panose="02020603050405020304" pitchFamily="18" charset="0"/>
                <a:cs typeface="Times New Roman" panose="02020603050405020304" pitchFamily="18" charset="0"/>
              </a:rPr>
              <a:t>Provisions on similar topics</a:t>
            </a:r>
            <a:r>
              <a:rPr lang="en-IN" sz="2400" dirty="0">
                <a:latin typeface="Times New Roman" panose="02020603050405020304" pitchFamily="18" charset="0"/>
                <a:cs typeface="Times New Roman" panose="02020603050405020304" pitchFamily="18" charset="0"/>
              </a:rPr>
              <a:t>, such as deductions on employee welfare, which were previously scattered across the chapter, </a:t>
            </a:r>
            <a:r>
              <a:rPr lang="en-IN" sz="2400" b="1" u="sng" dirty="0">
                <a:latin typeface="Times New Roman" panose="02020603050405020304" pitchFamily="18" charset="0"/>
                <a:cs typeface="Times New Roman" panose="02020603050405020304" pitchFamily="18" charset="0"/>
              </a:rPr>
              <a:t>have been grouped together for easier understanding and compliance.</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iv. </a:t>
            </a:r>
            <a:r>
              <a:rPr lang="en-IN" sz="2400" b="1" u="sng" dirty="0">
                <a:latin typeface="Times New Roman" panose="02020603050405020304" pitchFamily="18" charset="0"/>
                <a:cs typeface="Times New Roman" panose="02020603050405020304" pitchFamily="18" charset="0"/>
              </a:rPr>
              <a:t>Formula-based explanations have been added to clarify complex concepts </a:t>
            </a:r>
            <a:r>
              <a:rPr lang="en-IN" sz="2400" dirty="0">
                <a:latin typeface="Times New Roman" panose="02020603050405020304" pitchFamily="18" charset="0"/>
                <a:cs typeface="Times New Roman" panose="02020603050405020304" pitchFamily="18" charset="0"/>
              </a:rPr>
              <a:t>that were previously difficult to understand, such as the definition of Written-down Value.</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9E879FF-8DB2-3FDE-C644-F8B1BCBA5A8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225970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2877-A68B-53E8-417C-69F40DEC27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0C039F-1851-CE6B-02D4-16ADBD8C1D26}"/>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dirty="0">
                <a:latin typeface="Times New Roman" panose="02020603050405020304" pitchFamily="18" charset="0"/>
                <a:cs typeface="Times New Roman" panose="02020603050405020304" pitchFamily="18" charset="0"/>
              </a:rPr>
              <a:t>v. </a:t>
            </a:r>
            <a:r>
              <a:rPr lang="en-IN" sz="2400" b="1" u="sng" dirty="0">
                <a:latin typeface="Times New Roman" panose="02020603050405020304" pitchFamily="18" charset="0"/>
                <a:cs typeface="Times New Roman" panose="02020603050405020304" pitchFamily="18" charset="0"/>
              </a:rPr>
              <a:t>Provisions involving multiple scenarios, </a:t>
            </a:r>
            <a:r>
              <a:rPr lang="en-IN" sz="2400" dirty="0">
                <a:latin typeface="Times New Roman" panose="02020603050405020304" pitchFamily="18" charset="0"/>
                <a:cs typeface="Times New Roman" panose="02020603050405020304" pitchFamily="18" charset="0"/>
              </a:rPr>
              <a:t>like those </a:t>
            </a:r>
            <a:r>
              <a:rPr lang="en-IN" sz="2400" b="1" u="sng" dirty="0">
                <a:latin typeface="Times New Roman" panose="02020603050405020304" pitchFamily="18" charset="0"/>
                <a:cs typeface="Times New Roman" panose="02020603050405020304" pitchFamily="18" charset="0"/>
              </a:rPr>
              <a:t>for determining Actual Cost</a:t>
            </a:r>
            <a:r>
              <a:rPr lang="en-IN" sz="2400" dirty="0">
                <a:latin typeface="Times New Roman" panose="02020603050405020304" pitchFamily="18" charset="0"/>
                <a:cs typeface="Times New Roman" panose="02020603050405020304" pitchFamily="18" charset="0"/>
              </a:rPr>
              <a:t>, which were </a:t>
            </a:r>
            <a:r>
              <a:rPr lang="en-IN" sz="2400" b="1" u="sng" dirty="0">
                <a:latin typeface="Times New Roman" panose="02020603050405020304" pitchFamily="18" charset="0"/>
                <a:cs typeface="Times New Roman" panose="02020603050405020304" pitchFamily="18" charset="0"/>
              </a:rPr>
              <a:t>previously presented as provisos or explanations,</a:t>
            </a:r>
            <a:r>
              <a:rPr lang="en-IN" sz="2400" dirty="0">
                <a:latin typeface="Times New Roman" panose="02020603050405020304" pitchFamily="18" charset="0"/>
                <a:cs typeface="Times New Roman" panose="02020603050405020304" pitchFamily="18" charset="0"/>
              </a:rPr>
              <a:t> have been </a:t>
            </a:r>
            <a:r>
              <a:rPr lang="en-IN" sz="2400" b="1" u="sng" dirty="0">
                <a:latin typeface="Times New Roman" panose="02020603050405020304" pitchFamily="18" charset="0"/>
                <a:cs typeface="Times New Roman" panose="02020603050405020304" pitchFamily="18" charset="0"/>
              </a:rPr>
              <a:t>organized into a table for better readability and comprehension.</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vi. All </a:t>
            </a:r>
            <a:r>
              <a:rPr lang="en-IN" sz="2400" b="1" u="sng" dirty="0">
                <a:latin typeface="Times New Roman" panose="02020603050405020304" pitchFamily="18" charset="0"/>
                <a:cs typeface="Times New Roman" panose="02020603050405020304" pitchFamily="18" charset="0"/>
              </a:rPr>
              <a:t>provisos and explanations in the chapter have been converted into sub-sections to eliminate ambiguity and ensure clarity.</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vii. </a:t>
            </a:r>
            <a:r>
              <a:rPr lang="en-IN" sz="2400" b="1" u="sng" dirty="0">
                <a:latin typeface="Times New Roman" panose="02020603050405020304" pitchFamily="18" charset="0"/>
                <a:cs typeface="Times New Roman" panose="02020603050405020304" pitchFamily="18" charset="0"/>
              </a:rPr>
              <a:t>Redundant and already sun-set provisions have been removed.</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viii</a:t>
            </a:r>
            <a:r>
              <a:rPr lang="en-IN" sz="2400" b="1" u="sng" dirty="0">
                <a:latin typeface="Times New Roman" panose="02020603050405020304" pitchFamily="18" charset="0"/>
                <a:cs typeface="Times New Roman" panose="02020603050405020304" pitchFamily="18" charset="0"/>
              </a:rPr>
              <a:t>. Provisions specific to a single business segment</a:t>
            </a:r>
            <a:r>
              <a:rPr lang="en-IN" sz="2400" dirty="0">
                <a:latin typeface="Times New Roman" panose="02020603050405020304" pitchFamily="18" charset="0"/>
                <a:cs typeface="Times New Roman" panose="02020603050405020304" pitchFamily="18" charset="0"/>
              </a:rPr>
              <a:t> which are </a:t>
            </a:r>
            <a:r>
              <a:rPr lang="en-IN" sz="2400" b="1" u="sng" dirty="0">
                <a:latin typeface="Times New Roman" panose="02020603050405020304" pitchFamily="18" charset="0"/>
                <a:cs typeface="Times New Roman" panose="02020603050405020304" pitchFamily="18" charset="0"/>
              </a:rPr>
              <a:t>used by small sub set of taxpayers</a:t>
            </a:r>
            <a:r>
              <a:rPr lang="en-IN" sz="2400" dirty="0">
                <a:latin typeface="Times New Roman" panose="02020603050405020304" pitchFamily="18" charset="0"/>
                <a:cs typeface="Times New Roman" panose="02020603050405020304" pitchFamily="18" charset="0"/>
              </a:rPr>
              <a:t> have been </a:t>
            </a:r>
            <a:r>
              <a:rPr lang="en-IN" sz="2400" b="1" u="sng" dirty="0">
                <a:latin typeface="Times New Roman" panose="02020603050405020304" pitchFamily="18" charset="0"/>
                <a:cs typeface="Times New Roman" panose="02020603050405020304" pitchFamily="18" charset="0"/>
              </a:rPr>
              <a:t>moved to a new Schedule</a:t>
            </a:r>
            <a:r>
              <a:rPr lang="en-IN" sz="2400" dirty="0">
                <a:latin typeface="Times New Roman" panose="02020603050405020304" pitchFamily="18" charset="0"/>
                <a:cs typeface="Times New Roman" panose="02020603050405020304" pitchFamily="18" charset="0"/>
              </a:rPr>
              <a:t>, while </a:t>
            </a:r>
            <a:r>
              <a:rPr lang="en-IN" sz="2400" b="1" u="sng" dirty="0">
                <a:latin typeface="Times New Roman" panose="02020603050405020304" pitchFamily="18" charset="0"/>
                <a:cs typeface="Times New Roman" panose="02020603050405020304" pitchFamily="18" charset="0"/>
              </a:rPr>
              <a:t>some procedural provisions have been transferred to rules</a:t>
            </a:r>
            <a:r>
              <a:rPr lang="en-IN" sz="2400" dirty="0">
                <a:latin typeface="Times New Roman" panose="02020603050405020304" pitchFamily="18" charset="0"/>
                <a:cs typeface="Times New Roman" panose="02020603050405020304" pitchFamily="18" charset="0"/>
              </a:rPr>
              <a:t> to </a:t>
            </a:r>
            <a:r>
              <a:rPr lang="en-IN" sz="2400" b="1" u="sng" dirty="0">
                <a:latin typeface="Times New Roman" panose="02020603050405020304" pitchFamily="18" charset="0"/>
                <a:cs typeface="Times New Roman" panose="02020603050405020304" pitchFamily="18" charset="0"/>
              </a:rPr>
              <a:t>reduce complexity</a:t>
            </a:r>
            <a:r>
              <a:rPr lang="en-IN" sz="2400" dirty="0">
                <a:latin typeface="Times New Roman" panose="02020603050405020304" pitchFamily="18" charset="0"/>
                <a:cs typeface="Times New Roman" panose="02020603050405020304" pitchFamily="18" charset="0"/>
              </a:rPr>
              <a:t> and </a:t>
            </a:r>
            <a:r>
              <a:rPr lang="en-IN" sz="2400" b="1" u="sng" dirty="0">
                <a:latin typeface="Times New Roman" panose="02020603050405020304" pitchFamily="18" charset="0"/>
                <a:cs typeface="Times New Roman" panose="02020603050405020304" pitchFamily="18" charset="0"/>
              </a:rPr>
              <a:t>focus on the substance of the section.</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ix. As a result, </a:t>
            </a:r>
            <a:r>
              <a:rPr lang="en-IN" sz="2400" b="1" u="sng" dirty="0">
                <a:latin typeface="Times New Roman" panose="02020603050405020304" pitchFamily="18" charset="0"/>
                <a:cs typeface="Times New Roman" panose="02020603050405020304" pitchFamily="18" charset="0"/>
              </a:rPr>
              <a:t>the total word count has been reduced by more than half, and the number of sections has decreased from 65 to 41.</a:t>
            </a:r>
            <a:endParaRPr lang="en-US" sz="2400" b="1" u="sng" dirty="0">
              <a:latin typeface="Times New Roman" panose="02020603050405020304" pitchFamily="18" charset="0"/>
              <a:cs typeface="Times New Roman" panose="02020603050405020304" pitchFamily="18" charset="0"/>
            </a:endParaRPr>
          </a:p>
          <a:p>
            <a:pPr marL="0" indent="0">
              <a:lnSpc>
                <a:spcPct val="100000"/>
              </a:lnSpc>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95441F1-DB0C-E36C-ABCA-3D05581785A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972318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62E08-6565-1DD3-B934-ECA06F9316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1F860A-8CCB-C812-B17D-DE1C6C0B7E9C}"/>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2 How and why the order of sections been changed in the chapter on PGBP?</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An effort has been made to </a:t>
            </a:r>
            <a:r>
              <a:rPr lang="en-IN" sz="2400" b="1" u="sng" dirty="0">
                <a:latin typeface="Times New Roman" panose="02020603050405020304" pitchFamily="18" charset="0"/>
                <a:cs typeface="Times New Roman" panose="02020603050405020304" pitchFamily="18" charset="0"/>
              </a:rPr>
              <a:t>group similar provisions together</a:t>
            </a:r>
            <a:r>
              <a:rPr lang="en-IN" sz="2400" dirty="0">
                <a:latin typeface="Times New Roman" panose="02020603050405020304" pitchFamily="18" charset="0"/>
                <a:cs typeface="Times New Roman" panose="02020603050405020304" pitchFamily="18" charset="0"/>
              </a:rPr>
              <a:t>.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For example, </a:t>
            </a:r>
            <a:r>
              <a:rPr lang="en-IN" sz="2400" b="1" u="sng" dirty="0">
                <a:latin typeface="Times New Roman" panose="02020603050405020304" pitchFamily="18" charset="0"/>
                <a:cs typeface="Times New Roman" panose="02020603050405020304" pitchFamily="18" charset="0"/>
              </a:rPr>
              <a:t>provisions</a:t>
            </a:r>
            <a:r>
              <a:rPr lang="en-IN" sz="2400" dirty="0">
                <a:latin typeface="Times New Roman" panose="02020603050405020304" pitchFamily="18" charset="0"/>
                <a:cs typeface="Times New Roman" panose="02020603050405020304" pitchFamily="18" charset="0"/>
              </a:rPr>
              <a:t> related to </a:t>
            </a:r>
            <a:r>
              <a:rPr lang="en-IN" sz="2400" b="1" u="sng" dirty="0">
                <a:latin typeface="Times New Roman" panose="02020603050405020304" pitchFamily="18" charset="0"/>
                <a:cs typeface="Times New Roman" panose="02020603050405020304" pitchFamily="18" charset="0"/>
              </a:rPr>
              <a:t>general expenditure allowances (section 37) and deductions for actual payments (section 43B)</a:t>
            </a:r>
            <a:r>
              <a:rPr lang="en-IN" sz="2400" dirty="0">
                <a:latin typeface="Times New Roman" panose="02020603050405020304" pitchFamily="18" charset="0"/>
                <a:cs typeface="Times New Roman" panose="02020603050405020304" pitchFamily="18" charset="0"/>
              </a:rPr>
              <a:t> have been placed along with the </a:t>
            </a:r>
            <a:r>
              <a:rPr lang="en-IN" sz="2400" b="1" u="sng" dirty="0">
                <a:latin typeface="Times New Roman" panose="02020603050405020304" pitchFamily="18" charset="0"/>
                <a:cs typeface="Times New Roman" panose="02020603050405020304" pitchFamily="18" charset="0"/>
              </a:rPr>
              <a:t>provisions of sections 40 and 40A.</a:t>
            </a:r>
          </a:p>
          <a:p>
            <a:pPr marL="0" indent="0" algn="just">
              <a:lnSpc>
                <a:spcPct val="100000"/>
              </a:lnSpc>
              <a:buNone/>
            </a:pPr>
            <a:r>
              <a:rPr lang="en-IN" sz="2400" b="1" u="sng" dirty="0">
                <a:latin typeface="Times New Roman" panose="02020603050405020304" pitchFamily="18" charset="0"/>
                <a:cs typeface="Times New Roman" panose="02020603050405020304" pitchFamily="18" charset="0"/>
              </a:rPr>
              <a:t>Similarly, provisions on scientific research expenditure, section 35AD (investment-linked deductions), skill development project expenditure, and agricultural extension project expenditure have been grouped together in the proposed sections 45, 46 and 47.</a:t>
            </a:r>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DDB6060-F715-9BB4-64B0-A6AAA775E4C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195509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AC52D-56E6-E0A0-F123-8B71F6D5F9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B2E412-9C29-AFAC-15D0-9DCFDA319677}"/>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3 What are the differences in provisions relating to, “Deductions related to employee welfare” in the Income-tax Bill, 2025?</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In the Income-tax Act, 1961, </a:t>
            </a:r>
            <a:r>
              <a:rPr lang="en-IN" sz="2400" b="1" u="sng" dirty="0">
                <a:latin typeface="Times New Roman" panose="02020603050405020304" pitchFamily="18" charset="0"/>
                <a:cs typeface="Times New Roman" panose="02020603050405020304" pitchFamily="18" charset="0"/>
              </a:rPr>
              <a:t>provisions related to expenses for contributions to Provident Fund, Gratuity Fund, Superannuation Fund, etc., were spread across various sections, such as 40A(7), (9) and 36(1)(iv), (</a:t>
            </a:r>
            <a:r>
              <a:rPr lang="en-IN" sz="2400" b="1" u="sng" dirty="0" err="1">
                <a:latin typeface="Times New Roman" panose="02020603050405020304" pitchFamily="18" charset="0"/>
                <a:cs typeface="Times New Roman" panose="02020603050405020304" pitchFamily="18" charset="0"/>
              </a:rPr>
              <a:t>iva</a:t>
            </a:r>
            <a:r>
              <a:rPr lang="en-IN" sz="2400" b="1" u="sng" dirty="0">
                <a:latin typeface="Times New Roman" panose="02020603050405020304" pitchFamily="18" charset="0"/>
                <a:cs typeface="Times New Roman" panose="02020603050405020304" pitchFamily="18" charset="0"/>
              </a:rPr>
              <a:t>), (v), (</a:t>
            </a:r>
            <a:r>
              <a:rPr lang="en-IN" sz="2400" b="1" u="sng" dirty="0" err="1">
                <a:latin typeface="Times New Roman" panose="02020603050405020304" pitchFamily="18" charset="0"/>
                <a:cs typeface="Times New Roman" panose="02020603050405020304" pitchFamily="18" charset="0"/>
              </a:rPr>
              <a:t>va</a:t>
            </a:r>
            <a:r>
              <a:rPr lang="en-IN" sz="2400" b="1" u="sng" dirty="0">
                <a:latin typeface="Times New Roman" panose="02020603050405020304" pitchFamily="18" charset="0"/>
                <a:cs typeface="Times New Roman" panose="02020603050405020304" pitchFamily="18" charset="0"/>
              </a:rPr>
              <a:t>).</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To determine the </a:t>
            </a:r>
            <a:r>
              <a:rPr lang="en-IN" sz="2400" b="1" u="sng" dirty="0">
                <a:latin typeface="Times New Roman" panose="02020603050405020304" pitchFamily="18" charset="0"/>
                <a:cs typeface="Times New Roman" panose="02020603050405020304" pitchFamily="18" charset="0"/>
              </a:rPr>
              <a:t>allowability of these expenses, </a:t>
            </a:r>
            <a:r>
              <a:rPr lang="en-IN" sz="2400" dirty="0">
                <a:latin typeface="Times New Roman" panose="02020603050405020304" pitchFamily="18" charset="0"/>
                <a:cs typeface="Times New Roman" panose="02020603050405020304" pitchFamily="18" charset="0"/>
              </a:rPr>
              <a:t>one had </a:t>
            </a:r>
            <a:r>
              <a:rPr lang="en-IN" sz="2400" b="1" u="sng" dirty="0">
                <a:latin typeface="Times New Roman" panose="02020603050405020304" pitchFamily="18" charset="0"/>
                <a:cs typeface="Times New Roman" panose="02020603050405020304" pitchFamily="18" charset="0"/>
              </a:rPr>
              <a:t>to refer to multiple provisions in addition to the charging sections.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the new tax bill, these </a:t>
            </a:r>
            <a:r>
              <a:rPr lang="en-IN" sz="2400" b="1" u="sng" dirty="0">
                <a:latin typeface="Times New Roman" panose="02020603050405020304" pitchFamily="18" charset="0"/>
                <a:cs typeface="Times New Roman" panose="02020603050405020304" pitchFamily="18" charset="0"/>
              </a:rPr>
              <a:t>provisions have been consolidated under a single section (proposed section 28),</a:t>
            </a:r>
            <a:r>
              <a:rPr lang="en-IN" sz="2400" dirty="0">
                <a:latin typeface="Times New Roman" panose="02020603050405020304" pitchFamily="18" charset="0"/>
                <a:cs typeface="Times New Roman" panose="02020603050405020304" pitchFamily="18" charset="0"/>
              </a:rPr>
              <a:t> making them easier to understand and comply with.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While the language has been simplified, there is no change in the tax incidence or deductibility.</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BB12F1E-73AD-CAA2-7C74-D579868CB4F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9147521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90517-0A6B-8414-88A7-3674805F5B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55127-49CF-F531-1543-B3D743E660B1}"/>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4 What is the difference in provisions relating to, “Deduction for bad debt and provision for bad and doubtful debt” in the Income-tax Bill, 2025?</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In the Income-tax Act, 1961, provisions related to the deduction for bad debts are contained in section 36(1)(vii),(</a:t>
            </a:r>
            <a:r>
              <a:rPr lang="en-IN" sz="2400" dirty="0" err="1">
                <a:latin typeface="Times New Roman" panose="02020603050405020304" pitchFamily="18" charset="0"/>
                <a:cs typeface="Times New Roman" panose="02020603050405020304" pitchFamily="18" charset="0"/>
              </a:rPr>
              <a:t>viia</a:t>
            </a:r>
            <a:r>
              <a:rPr lang="en-IN" sz="2400" dirty="0">
                <a:latin typeface="Times New Roman" panose="02020603050405020304" pitchFamily="18" charset="0"/>
                <a:cs typeface="Times New Roman" panose="02020603050405020304" pitchFamily="18" charset="0"/>
              </a:rPr>
              <a:t>) and 36(2), which include 10 clauses/ sub-sections, 6 provisos, and 4 explanations.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These provisions have now been consolidated into a separate section, with all provisos and explanations converted into sub-sections/clauses.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Additionally, for banks and financial institutions, the allowance for bad debt provisions has been presented in a tabular format.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These changes make the provision easier to understand and comply with. There is no change in the allowability or timing of allowability.</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FF37D77-CA02-3503-7835-060275B77FE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764257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F5812-F8DD-32FB-1F8A-54E2CF6AC5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EBDBFF-A844-D31F-41F8-6EC533B74A51}"/>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5 What is the difference between section 32 of IT Act,1961 and new section 33 of Income-tax Bill, 2025, i.e. “Deduction for depreciation”?</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b="1" u="sng" dirty="0">
                <a:latin typeface="Times New Roman" panose="02020603050405020304" pitchFamily="18" charset="0"/>
                <a:cs typeface="Times New Roman" panose="02020603050405020304" pitchFamily="18" charset="0"/>
              </a:rPr>
              <a:t> Section 32 </a:t>
            </a:r>
            <a:r>
              <a:rPr lang="en-IN" sz="2400" dirty="0">
                <a:latin typeface="Times New Roman" panose="02020603050405020304" pitchFamily="18" charset="0"/>
                <a:cs typeface="Times New Roman" panose="02020603050405020304" pitchFamily="18" charset="0"/>
              </a:rPr>
              <a:t>of the Income-tax Act, 1961, which deals </a:t>
            </a:r>
            <a:r>
              <a:rPr lang="en-IN" sz="2400" b="1" u="sng" dirty="0">
                <a:latin typeface="Times New Roman" panose="02020603050405020304" pitchFamily="18" charset="0"/>
                <a:cs typeface="Times New Roman" panose="02020603050405020304" pitchFamily="18" charset="0"/>
              </a:rPr>
              <a:t>with depreciation</a:t>
            </a:r>
            <a:r>
              <a:rPr lang="en-IN" sz="2400" dirty="0">
                <a:latin typeface="Times New Roman" panose="02020603050405020304" pitchFamily="18" charset="0"/>
                <a:cs typeface="Times New Roman" panose="02020603050405020304" pitchFamily="18" charset="0"/>
              </a:rPr>
              <a:t>, has become very </a:t>
            </a:r>
            <a:r>
              <a:rPr lang="en-IN" sz="2400" b="1" u="sng" dirty="0">
                <a:latin typeface="Times New Roman" panose="02020603050405020304" pitchFamily="18" charset="0"/>
                <a:cs typeface="Times New Roman" panose="02020603050405020304" pitchFamily="18" charset="0"/>
              </a:rPr>
              <a:t>complex over the past 63 years.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It </a:t>
            </a:r>
            <a:r>
              <a:rPr lang="en-IN" sz="2400" b="1" u="sng" dirty="0">
                <a:latin typeface="Times New Roman" panose="02020603050405020304" pitchFamily="18" charset="0"/>
                <a:cs typeface="Times New Roman" panose="02020603050405020304" pitchFamily="18" charset="0"/>
              </a:rPr>
              <a:t>includes 6 clauses / sub-sections, 9 provisos, and 6 explanations.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the new bill, </a:t>
            </a:r>
            <a:r>
              <a:rPr lang="en-IN" sz="2400" b="1" u="sng" dirty="0">
                <a:latin typeface="Times New Roman" panose="02020603050405020304" pitchFamily="18" charset="0"/>
                <a:cs typeface="Times New Roman" panose="02020603050405020304" pitchFamily="18" charset="0"/>
              </a:rPr>
              <a:t>all provisos and explanations have been converted into sub-sections / clauses, reducing the word count by 40%.</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These changes make the provision easier to understand and comply with.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There has been no change in the rate of depreciation, eligibility, or method of allowance.</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18DEBF7-EE2A-C204-E97B-1A6CF7AD0EB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4064431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CDF79-D1FE-45F0-E39E-FB3B2426AD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6C54EB-D20C-C3DF-4055-9F08452777A1}"/>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6 What are the changes in the definition of ‘Actual cost’ and ‘Written down Value’?</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definitions of ‘Actual Cost’ and ‘Written-Down Value’ have been simplified by converting various explanations, provisos, and provisions into a tabular format.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However, the current definitions of Actual Cost and Written-Down Value remain unchanged.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Only redundant provisions (e.g., Goodwill adjustment for determining Written-Down Value) have been removed. The tabular format simplifies the understanding, improves clarity and reduces the potential for ambiguity.</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2E5870E-4670-B918-C946-88BD4202233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198019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686AF-D144-A238-180E-454F7303AF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719C0A-C144-8A8E-1009-B63EF244274D}"/>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7 What are the changes in the provisions relating to ‘Expenditure on Scientific Research’?</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existing provision in section 35 deals with the deductibility of expenses for scientific research.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However, it has become complex and unnecessarily lengthy due to the addition of several provisos over time.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the Income-tax Bill, 2025, the clarity of scientific research expenditure deductions has been improved by reorganizing the flow while maintaining the existing policy in the proposed section 45</a:t>
            </a: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1056A70-6922-D99E-36B6-AC6BD7B8445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3028388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6290-E901-7068-A45B-2B40D69B8C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1CA363-8D63-4D29-C66E-85E11EE64F72}"/>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8 How is the section on ‘Capitalising the impact of foreign exchange fluctuation’ is different compared to section 43A of IT Act, 1961?</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Section 43A of the current Act addresses capitalizing the impact of foreign exchange fluctuations when paying for a capital asset liability.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existing text is lengthy, complex, and contains repetition and redundancy.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the new Bill, while preserving the meaning of the section, it has been divided into four sub-sections, which are drafted in a more coordinated manner.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complexity has been reduced by introducing a formula for “Variation in liability,” further simplifying the understanding of the section.</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C7D2C1A-60A3-BFE4-AF51-26F4E95A70E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4727513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A639C-F5A1-D953-E63D-C4971544E8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E49ECA-4CC0-46FA-35A9-741AB7DC9FDC}"/>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9 Which provisions have been shifted to Schedule and the reasons for the same ?</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a:t>
            </a:r>
            <a:r>
              <a:rPr lang="en-IN" sz="2400" b="1" u="sng" dirty="0">
                <a:latin typeface="Times New Roman" panose="02020603050405020304" pitchFamily="18" charset="0"/>
                <a:cs typeface="Times New Roman" panose="02020603050405020304" pitchFamily="18" charset="0"/>
              </a:rPr>
              <a:t>Provisions</a:t>
            </a:r>
            <a:r>
              <a:rPr lang="en-IN" sz="2400" dirty="0">
                <a:latin typeface="Times New Roman" panose="02020603050405020304" pitchFamily="18" charset="0"/>
                <a:cs typeface="Times New Roman" panose="02020603050405020304" pitchFamily="18" charset="0"/>
              </a:rPr>
              <a:t> related to the </a:t>
            </a:r>
            <a:r>
              <a:rPr lang="en-IN" sz="2400" b="1" u="sng" dirty="0">
                <a:latin typeface="Times New Roman" panose="02020603050405020304" pitchFamily="18" charset="0"/>
                <a:cs typeface="Times New Roman" panose="02020603050405020304" pitchFamily="18" charset="0"/>
              </a:rPr>
              <a:t>Site Restoration Fund,</a:t>
            </a:r>
            <a:r>
              <a:rPr lang="en-IN" sz="2400" dirty="0">
                <a:latin typeface="Times New Roman" panose="02020603050405020304" pitchFamily="18" charset="0"/>
                <a:cs typeface="Times New Roman" panose="02020603050405020304" pitchFamily="18" charset="0"/>
              </a:rPr>
              <a:t> as well as those for the </a:t>
            </a:r>
            <a:r>
              <a:rPr lang="en-IN" sz="2400" b="1" u="sng" dirty="0">
                <a:latin typeface="Times New Roman" panose="02020603050405020304" pitchFamily="18" charset="0"/>
                <a:cs typeface="Times New Roman" panose="02020603050405020304" pitchFamily="18" charset="0"/>
              </a:rPr>
              <a:t>Tea Development Account, Coffee Development Account, and Rubber Development Account,</a:t>
            </a:r>
            <a:r>
              <a:rPr lang="en-IN" sz="2400" dirty="0">
                <a:latin typeface="Times New Roman" panose="02020603050405020304" pitchFamily="18" charset="0"/>
                <a:cs typeface="Times New Roman" panose="02020603050405020304" pitchFamily="18" charset="0"/>
              </a:rPr>
              <a:t> which </a:t>
            </a:r>
            <a:r>
              <a:rPr lang="en-IN" sz="2400" b="1" u="sng" dirty="0">
                <a:latin typeface="Times New Roman" panose="02020603050405020304" pitchFamily="18" charset="0"/>
                <a:cs typeface="Times New Roman" panose="02020603050405020304" pitchFamily="18" charset="0"/>
              </a:rPr>
              <a:t>apply only to specific trades</a:t>
            </a:r>
            <a:r>
              <a:rPr lang="en-IN" sz="2400" dirty="0">
                <a:latin typeface="Times New Roman" panose="02020603050405020304" pitchFamily="18" charset="0"/>
                <a:cs typeface="Times New Roman" panose="02020603050405020304" pitchFamily="18" charset="0"/>
              </a:rPr>
              <a:t> and a small number of taxpayers, have been moved to the Schedules. </a:t>
            </a:r>
          </a:p>
          <a:p>
            <a:pPr marL="0" indent="0" algn="just">
              <a:buNone/>
            </a:pPr>
            <a:r>
              <a:rPr lang="en-IN" sz="2400" dirty="0">
                <a:latin typeface="Times New Roman" panose="02020603050405020304" pitchFamily="18" charset="0"/>
                <a:cs typeface="Times New Roman" panose="02020603050405020304" pitchFamily="18" charset="0"/>
              </a:rPr>
              <a:t>The provisions related to the insurance business remain in the schedule as they were previously.</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954E34E-4ADC-2A00-7CC0-4666E3A5D49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6923615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0ECF-8C96-0D68-6253-68E89ABAEA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ABE533-D113-5BB2-1C9B-B76C7DE0941E}"/>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10 How have the provisions relating to deferred expenditure been changed under the Income-tax Bill, 2025?</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Provisions related to the amortization of expenses for telecommunications services, amalgamation, demerger, and voluntary retirement schemes have been presented in a tabular form. </a:t>
            </a:r>
          </a:p>
          <a:p>
            <a:pPr marL="0" indent="0" algn="just">
              <a:buNone/>
            </a:pPr>
            <a:r>
              <a:rPr lang="en-IN" sz="2400" dirty="0">
                <a:latin typeface="Times New Roman" panose="02020603050405020304" pitchFamily="18" charset="0"/>
                <a:cs typeface="Times New Roman" panose="02020603050405020304" pitchFamily="18" charset="0"/>
              </a:rPr>
              <a:t>In the current text, the repetitive presentation has lengthened the text and also made it difficult to read. </a:t>
            </a:r>
          </a:p>
          <a:p>
            <a:pPr marL="0" indent="0" algn="just">
              <a:buNone/>
            </a:pPr>
            <a:r>
              <a:rPr lang="en-IN" sz="2400" dirty="0">
                <a:latin typeface="Times New Roman" panose="02020603050405020304" pitchFamily="18" charset="0"/>
                <a:cs typeface="Times New Roman" panose="02020603050405020304" pitchFamily="18" charset="0"/>
              </a:rPr>
              <a:t>In the proposed Income-tax Bill, 2025, an effort has been made to consolidate these expenses into one section while simplifying the language, without suggesting any policy changes.</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Provisions related to the amortization of preliminary expenses and expenses for prospecting minerals have been kept in a separate section.</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8C5E2B7-B0F3-AC4B-6865-82063B6B074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4622442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A0B3-8B1C-248C-9CBA-718427D188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127EF6-670D-7F78-F862-8D7196A2EDE9}"/>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11 What has changed in provisions relating to presumptive taxation of residents in the new Income-tax Bill, 2025?</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Under the current provisions of the Act, </a:t>
            </a:r>
            <a:r>
              <a:rPr lang="en-IN" sz="2400" b="1" u="sng" dirty="0">
                <a:latin typeface="Times New Roman" panose="02020603050405020304" pitchFamily="18" charset="0"/>
                <a:cs typeface="Times New Roman" panose="02020603050405020304" pitchFamily="18" charset="0"/>
              </a:rPr>
              <a:t>residents earning income from business </a:t>
            </a:r>
            <a:r>
              <a:rPr lang="en-IN" sz="2400" dirty="0">
                <a:latin typeface="Times New Roman" panose="02020603050405020304" pitchFamily="18" charset="0"/>
                <a:cs typeface="Times New Roman" panose="02020603050405020304" pitchFamily="18" charset="0"/>
              </a:rPr>
              <a:t>(</a:t>
            </a:r>
            <a:r>
              <a:rPr lang="en-IN" sz="2400" b="1" u="sng" dirty="0">
                <a:latin typeface="Times New Roman" panose="02020603050405020304" pitchFamily="18" charset="0"/>
                <a:cs typeface="Times New Roman" panose="02020603050405020304" pitchFamily="18" charset="0"/>
              </a:rPr>
              <a:t>Section 44AD), profession (Section 44ADA), and the business of plying, hiring, or leasing goods carriages (Section 44AE)</a:t>
            </a:r>
            <a:r>
              <a:rPr lang="en-IN" sz="2400" dirty="0">
                <a:latin typeface="Times New Roman" panose="02020603050405020304" pitchFamily="18" charset="0"/>
                <a:cs typeface="Times New Roman" panose="02020603050405020304" pitchFamily="18" charset="0"/>
              </a:rPr>
              <a:t> are allowed a </a:t>
            </a:r>
            <a:r>
              <a:rPr lang="en-IN" sz="2400" b="1" u="sng" dirty="0">
                <a:latin typeface="Times New Roman" panose="02020603050405020304" pitchFamily="18" charset="0"/>
                <a:cs typeface="Times New Roman" panose="02020603050405020304" pitchFamily="18" charset="0"/>
              </a:rPr>
              <a:t>simplified taxation regime.</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the proposed Income-tax Bill, 2025, an effort has been made to </a:t>
            </a:r>
            <a:r>
              <a:rPr lang="en-IN" sz="2400" b="1" u="sng" dirty="0">
                <a:latin typeface="Times New Roman" panose="02020603050405020304" pitchFamily="18" charset="0"/>
                <a:cs typeface="Times New Roman" panose="02020603050405020304" pitchFamily="18" charset="0"/>
              </a:rPr>
              <a:t>consolidate all these identical presumptive taxation schemes into one section in tabular form,</a:t>
            </a:r>
            <a:r>
              <a:rPr lang="en-IN" sz="2400" dirty="0">
                <a:latin typeface="Times New Roman" panose="02020603050405020304" pitchFamily="18" charset="0"/>
                <a:cs typeface="Times New Roman" panose="02020603050405020304" pitchFamily="18" charset="0"/>
              </a:rPr>
              <a:t> while adopting simplified language without suggesting any policy changes. </a:t>
            </a:r>
          </a:p>
          <a:p>
            <a:pPr marL="0" indent="0" algn="just">
              <a:lnSpc>
                <a:spcPct val="100000"/>
              </a:lnSpc>
              <a:buNone/>
            </a:pPr>
            <a:r>
              <a:rPr lang="en-IN" sz="2400" b="1" u="sng" dirty="0">
                <a:latin typeface="Times New Roman" panose="02020603050405020304" pitchFamily="18" charset="0"/>
                <a:cs typeface="Times New Roman" panose="02020603050405020304" pitchFamily="18" charset="0"/>
              </a:rPr>
              <a:t>Common eligibility conditions are listed as sub-sections below the table.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This </a:t>
            </a:r>
            <a:r>
              <a:rPr lang="en-IN" sz="2400" b="1" u="sng" dirty="0">
                <a:latin typeface="Times New Roman" panose="02020603050405020304" pitchFamily="18" charset="0"/>
                <a:cs typeface="Times New Roman" panose="02020603050405020304" pitchFamily="18" charset="0"/>
              </a:rPr>
              <a:t>approach</a:t>
            </a:r>
            <a:r>
              <a:rPr lang="en-IN" sz="2400" dirty="0">
                <a:latin typeface="Times New Roman" panose="02020603050405020304" pitchFamily="18" charset="0"/>
                <a:cs typeface="Times New Roman" panose="02020603050405020304" pitchFamily="18" charset="0"/>
              </a:rPr>
              <a:t> offers a </a:t>
            </a:r>
            <a:r>
              <a:rPr lang="en-IN" sz="2400" b="1" u="sng" dirty="0">
                <a:latin typeface="Times New Roman" panose="02020603050405020304" pitchFamily="18" charset="0"/>
                <a:cs typeface="Times New Roman" panose="02020603050405020304" pitchFamily="18" charset="0"/>
              </a:rPr>
              <a:t>clearer understanding</a:t>
            </a:r>
            <a:r>
              <a:rPr lang="en-IN" sz="2400" dirty="0">
                <a:latin typeface="Times New Roman" panose="02020603050405020304" pitchFamily="18" charset="0"/>
                <a:cs typeface="Times New Roman" panose="02020603050405020304" pitchFamily="18" charset="0"/>
              </a:rPr>
              <a:t> of the presumptive taxation regimes for residents, </a:t>
            </a:r>
            <a:r>
              <a:rPr lang="en-IN" sz="2400" b="1" u="sng" dirty="0">
                <a:latin typeface="Times New Roman" panose="02020603050405020304" pitchFamily="18" charset="0"/>
                <a:cs typeface="Times New Roman" panose="02020603050405020304" pitchFamily="18" charset="0"/>
              </a:rPr>
              <a:t>improves readability, and significantly shortens the text compared to the existing provisions.</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EE04D30-99E1-9272-5009-1B92DF9ED74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147434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671AB-5DDD-F583-C8C1-651985EF73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33698A-F299-3636-CB57-E2950837CF66}"/>
              </a:ext>
            </a:extLst>
          </p:cNvPr>
          <p:cNvSpPr>
            <a:spLocks noGrp="1"/>
          </p:cNvSpPr>
          <p:nvPr>
            <p:ph idx="1"/>
          </p:nvPr>
        </p:nvSpPr>
        <p:spPr>
          <a:xfrm>
            <a:off x="669471" y="339185"/>
            <a:ext cx="10972800" cy="604900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12 What has changed in provisions relating to presumptive taxation of non-resident in New Income-tax Bill?</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Under the current provisions of the Act, </a:t>
            </a:r>
            <a:r>
              <a:rPr lang="en-IN" sz="2400" b="1" u="sng" dirty="0">
                <a:latin typeface="Times New Roman" panose="02020603050405020304" pitchFamily="18" charset="0"/>
                <a:cs typeface="Times New Roman" panose="02020603050405020304" pitchFamily="18" charset="0"/>
              </a:rPr>
              <a:t>non-residents earning income from certain business activities are allowed a simplified taxation regime.</a:t>
            </a:r>
            <a:r>
              <a:rPr lang="en-IN" sz="2400" dirty="0">
                <a:latin typeface="Times New Roman" panose="02020603050405020304" pitchFamily="18" charset="0"/>
                <a:cs typeface="Times New Roman" panose="02020603050405020304" pitchFamily="18" charset="0"/>
              </a:rPr>
              <a:t> </a:t>
            </a:r>
          </a:p>
          <a:p>
            <a:pPr marL="0" indent="0" algn="just">
              <a:lnSpc>
                <a:spcPct val="100000"/>
              </a:lnSpc>
              <a:buNone/>
            </a:pPr>
            <a:r>
              <a:rPr lang="en-IN" sz="2400" b="1" u="sng" dirty="0">
                <a:latin typeface="Times New Roman" panose="02020603050405020304" pitchFamily="18" charset="0"/>
                <a:cs typeface="Times New Roman" panose="02020603050405020304" pitchFamily="18" charset="0"/>
              </a:rPr>
              <a:t>Currently, </a:t>
            </a:r>
            <a:r>
              <a:rPr lang="en-IN" sz="2400" dirty="0">
                <a:latin typeface="Times New Roman" panose="02020603050405020304" pitchFamily="18" charset="0"/>
                <a:cs typeface="Times New Roman" panose="02020603050405020304" pitchFamily="18" charset="0"/>
              </a:rPr>
              <a:t>these </a:t>
            </a:r>
            <a:r>
              <a:rPr lang="en-IN" sz="2400" b="1" u="sng" dirty="0">
                <a:latin typeface="Times New Roman" panose="02020603050405020304" pitchFamily="18" charset="0"/>
                <a:cs typeface="Times New Roman" panose="02020603050405020304" pitchFamily="18" charset="0"/>
              </a:rPr>
              <a:t>presumptive taxation schemes are spread across five sections.</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Finance Bill, 2025 has also proposed a </a:t>
            </a:r>
            <a:r>
              <a:rPr lang="en-IN" sz="2400" b="1" u="sng" dirty="0">
                <a:latin typeface="Times New Roman" panose="02020603050405020304" pitchFamily="18" charset="0"/>
                <a:cs typeface="Times New Roman" panose="02020603050405020304" pitchFamily="18" charset="0"/>
              </a:rPr>
              <a:t>similar scheme for non-residents providing services to domestic electronic goods manufacturing.</a:t>
            </a:r>
            <a:endParaRPr lang="en-US" sz="2400" b="1" u="sng"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In the proposed Income-tax Bill, 2025, an effort has been made to </a:t>
            </a:r>
            <a:r>
              <a:rPr lang="en-IN" sz="2400" b="1" u="sng" dirty="0">
                <a:latin typeface="Times New Roman" panose="02020603050405020304" pitchFamily="18" charset="0"/>
                <a:cs typeface="Times New Roman" panose="02020603050405020304" pitchFamily="18" charset="0"/>
              </a:rPr>
              <a:t>consolidate these identical presumptive taxation schemes into one section in tabular form, while simplifying the language.</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The </a:t>
            </a:r>
            <a:r>
              <a:rPr lang="en-IN" sz="2400" b="1" u="sng" dirty="0">
                <a:latin typeface="Times New Roman" panose="02020603050405020304" pitchFamily="18" charset="0"/>
                <a:cs typeface="Times New Roman" panose="02020603050405020304" pitchFamily="18" charset="0"/>
              </a:rPr>
              <a:t>common eligibility conditions are listed as sub-sections below the table.</a:t>
            </a:r>
            <a:r>
              <a:rPr lang="en-IN" sz="2400" dirty="0">
                <a:latin typeface="Times New Roman" panose="02020603050405020304" pitchFamily="18" charset="0"/>
                <a:cs typeface="Times New Roman" panose="02020603050405020304" pitchFamily="18" charset="0"/>
              </a:rPr>
              <a:t>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This approach provides a clearer understanding of the presumptive taxation regimes for non-residents, improves readability, and significantly reduces the text length compared to the existing provisions.</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23E4F76-FB7E-8FCF-5719-B9DFCD3B60F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869317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FBAF4-6E7E-A212-7196-2F8D757BB7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6DCD22-D3C6-2F81-4179-0C82CDEA1D34}"/>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13 What has changed in provisions relating to “Special provision for computing deductions in case of business reorganisation of co-operative banks” in the new Income-tax Bill, 2025?</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To simplify the section and eliminate repetitiveness, the formula for determining depreciation and other deductions for the predecessor co-operative bank and the successor co-operative bank/converted banking company has been merged.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This ensures that the section is easier to understand, while the intent remains unchanged.</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1C534A9-DCD6-F5A6-2FD7-3375BE7B572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670068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E9A91-D96F-F963-FB9E-173B970C1D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C6773C-D97C-EF42-E7ED-04BBDBECBC09}"/>
              </a:ext>
            </a:extLst>
          </p:cNvPr>
          <p:cNvSpPr>
            <a:spLocks noGrp="1"/>
          </p:cNvSpPr>
          <p:nvPr>
            <p:ph idx="1"/>
          </p:nvPr>
        </p:nvSpPr>
        <p:spPr>
          <a:xfrm>
            <a:off x="669471" y="457200"/>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14 Whether the Bill has introduced new sections for revenue recognition of service contracts and inventory valuation?</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As has been noted elsewhere, the Bill has not made any major policy changes.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No new sections have been introduced for revenue recognition of service contracts and inventory valuation.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Section 43CB of the Income-tax Act, 1961 already prescribes the methodology for determining the profits and gains of business arising from service contract while section 145A prescribes the method for valuation of inventory.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Clauses 57 and 277 of the Bill have been proposed as clauses for service contracts and inventory valuation corresponding to relevant sections under the Income-tax Act, 1961.</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A25CF33-44A9-1C13-987A-454F46DD496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425562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6B81-C16C-96D6-BFD2-1C203BF9B4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5CA323-3772-22C8-6A23-AE992D64B70D}"/>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15 Is there any change in the new Bill as regards powers of the Assessing Officers to examine legitimacy of business expenditure?</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Section 37 of the Income-tax Act, 1961 prescribes conditions for allowing deduction of expenditure for the purpose of computing the income chargeable under the head “Profits and gains of business or profession”. </a:t>
            </a:r>
          </a:p>
          <a:p>
            <a:pPr marL="0" indent="0" algn="just">
              <a:buNone/>
            </a:pPr>
            <a:r>
              <a:rPr lang="en-IN" sz="2400" dirty="0">
                <a:latin typeface="Times New Roman" panose="02020603050405020304" pitchFamily="18" charset="0"/>
                <a:cs typeface="Times New Roman" panose="02020603050405020304" pitchFamily="18" charset="0"/>
              </a:rPr>
              <a:t>The Income-tax Bill, 2025 retains the scope of such provisions. </a:t>
            </a:r>
          </a:p>
          <a:p>
            <a:pPr marL="0" indent="0" algn="just">
              <a:buNone/>
            </a:pPr>
            <a:r>
              <a:rPr lang="en-IN" sz="2400" dirty="0">
                <a:latin typeface="Times New Roman" panose="02020603050405020304" pitchFamily="18" charset="0"/>
                <a:cs typeface="Times New Roman" panose="02020603050405020304" pitchFamily="18" charset="0"/>
              </a:rPr>
              <a:t>Clause 34 of the Bill provides for similar general conditions for allowing deduction of expenditure for the purposes of business or profession being carried on by taxpayer.</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D85B67F-F0F4-9C23-9809-00A32C75DB6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8032428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4ED55-0557-17F6-53F0-D440658F3B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8CF89C-8A50-BCF2-08CD-417921FFF8B0}"/>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Clubbing provisions</a:t>
            </a:r>
            <a:endParaRPr lang="en-US"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US"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6910DAD-E522-C733-1D26-28658784078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537835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AC02F-B5EC-7D72-7434-0C1EE74B05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3ED6BE-BC49-1DBA-3856-9CBD145DAF06}"/>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Is there any change in incidence of taxation or methodology of clubbing in the proposed Income-tax Bill, 2025?</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There are no changes in incidence of taxation, or methodology of clubbing of income in the new Bill.</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5949C0A-9C0E-352C-F074-2B39B3A7475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457833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AD36-457B-DEB4-2451-512320E789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D9150F-93F3-CC9F-4427-E92B7B3DCA31}"/>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What has been changed in the provisions relating to ‘Clubbing of Income’?</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We have simplified the language and removed redundant provisions. Further, certainty has been brought in wherever it was possible. Formula has been introduced for ease of understanding and certainty in computation. For example:</a:t>
            </a:r>
            <a:endParaRPr lang="en-US"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EB5DF781-87F3-F533-182D-86701933FF24}"/>
              </a:ext>
            </a:extLst>
          </p:cNvPr>
          <p:cNvSpPr>
            <a:spLocks noGrp="1"/>
          </p:cNvSpPr>
          <p:nvPr>
            <p:ph type="ftr" sz="quarter" idx="11"/>
          </p:nvPr>
        </p:nvSpPr>
        <p:spPr/>
        <p:txBody>
          <a:bodyPr/>
          <a:lstStyle/>
          <a:p>
            <a:r>
              <a:rPr lang="en-IN"/>
              <a:t>H.C. Khincha &amp; Co</a:t>
            </a:r>
          </a:p>
        </p:txBody>
      </p:sp>
      <mc:AlternateContent xmlns:mc="http://schemas.openxmlformats.org/markup-compatibility/2006">
        <mc:Choice xmlns:a14="http://schemas.microsoft.com/office/drawing/2010/main" Requires="a14">
          <p:graphicFrame>
            <p:nvGraphicFramePr>
              <p:cNvPr id="2" name="Table 1">
                <a:extLst>
                  <a:ext uri="{FF2B5EF4-FFF2-40B4-BE49-F238E27FC236}">
                    <a16:creationId xmlns:a16="http://schemas.microsoft.com/office/drawing/2014/main" id="{3B6880C5-9621-8910-A351-B891B35CE352}"/>
                  </a:ext>
                </a:extLst>
              </p:cNvPr>
              <p:cNvGraphicFramePr>
                <a:graphicFrameLocks noGrp="1"/>
              </p:cNvGraphicFramePr>
              <p:nvPr>
                <p:extLst>
                  <p:ext uri="{D42A27DB-BD31-4B8C-83A1-F6EECF244321}">
                    <p14:modId xmlns:p14="http://schemas.microsoft.com/office/powerpoint/2010/main" val="3446052031"/>
                  </p:ext>
                </p:extLst>
              </p:nvPr>
            </p:nvGraphicFramePr>
            <p:xfrm>
              <a:off x="350520" y="2284095"/>
              <a:ext cx="11600848" cy="4405503"/>
            </p:xfrm>
            <a:graphic>
              <a:graphicData uri="http://schemas.openxmlformats.org/drawingml/2006/table">
                <a:tbl>
                  <a:tblPr firstRow="1" firstCol="1" bandRow="1">
                    <a:tableStyleId>{5940675A-B579-460E-94D1-54222C63F5DA}</a:tableStyleId>
                  </a:tblPr>
                  <a:tblGrid>
                    <a:gridCol w="6643838">
                      <a:extLst>
                        <a:ext uri="{9D8B030D-6E8A-4147-A177-3AD203B41FA5}">
                          <a16:colId xmlns:a16="http://schemas.microsoft.com/office/drawing/2014/main" val="2022538899"/>
                        </a:ext>
                      </a:extLst>
                    </a:gridCol>
                    <a:gridCol w="4957010">
                      <a:extLst>
                        <a:ext uri="{9D8B030D-6E8A-4147-A177-3AD203B41FA5}">
                          <a16:colId xmlns:a16="http://schemas.microsoft.com/office/drawing/2014/main" val="4293403961"/>
                        </a:ext>
                      </a:extLst>
                    </a:gridCol>
                  </a:tblGrid>
                  <a:tr h="330768">
                    <a:tc>
                      <a:txBody>
                        <a:bodyPr/>
                        <a:lstStyle/>
                        <a:p>
                          <a:pPr algn="just">
                            <a:lnSpc>
                              <a:spcPct val="115000"/>
                            </a:lnSpc>
                            <a:spcAft>
                              <a:spcPts val="1000"/>
                            </a:spcAft>
                            <a:buNone/>
                          </a:pPr>
                          <a:r>
                            <a:rPr lang="en-IN" sz="1800" b="1" dirty="0">
                              <a:effectLst/>
                              <a:latin typeface="Times New Roman" panose="02020603050405020304" pitchFamily="18" charset="0"/>
                              <a:cs typeface="Times New Roman" panose="02020603050405020304" pitchFamily="18" charset="0"/>
                            </a:rPr>
                            <a:t>Section in existing Income-tax Act, 1961</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1800" b="1" dirty="0">
                              <a:effectLst/>
                              <a:latin typeface="Times New Roman" panose="02020603050405020304" pitchFamily="18" charset="0"/>
                              <a:cs typeface="Times New Roman" panose="02020603050405020304" pitchFamily="18" charset="0"/>
                            </a:rPr>
                            <a:t>Section in new Income-tax Bill, 2025</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3395873742"/>
                      </a:ext>
                    </a:extLst>
                  </a:tr>
                  <a:tr h="922655">
                    <a:tc>
                      <a:txBody>
                        <a:bodyPr/>
                        <a:lstStyle/>
                        <a:p>
                          <a:pPr algn="just">
                            <a:lnSpc>
                              <a:spcPct val="115000"/>
                            </a:lnSpc>
                            <a:spcAft>
                              <a:spcPts val="1000"/>
                            </a:spcAft>
                            <a:buNone/>
                          </a:pPr>
                          <a:r>
                            <a:rPr lang="en-IN" sz="1800" dirty="0">
                              <a:effectLst/>
                              <a:latin typeface="Times New Roman" panose="02020603050405020304" pitchFamily="18" charset="0"/>
                              <a:cs typeface="Times New Roman" panose="02020603050405020304" pitchFamily="18" charset="0"/>
                            </a:rPr>
                            <a:t>Explanation 3 to section 64(1) in IT Act, 1961. </a:t>
                          </a:r>
                        </a:p>
                        <a:p>
                          <a:pPr marL="0" indent="0" algn="just">
                            <a:buNone/>
                          </a:pPr>
                          <a:r>
                            <a:rPr lang="en-IN" sz="1800" i="1" dirty="0">
                              <a:latin typeface="Times New Roman" panose="02020603050405020304" pitchFamily="18" charset="0"/>
                              <a:cs typeface="Times New Roman" panose="02020603050405020304" pitchFamily="18" charset="0"/>
                            </a:rPr>
                            <a:t>Explanation 3.—</a:t>
                          </a:r>
                          <a:r>
                            <a:rPr lang="en-IN" sz="1800" dirty="0">
                              <a:latin typeface="Times New Roman" panose="02020603050405020304" pitchFamily="18" charset="0"/>
                              <a:cs typeface="Times New Roman" panose="02020603050405020304" pitchFamily="18" charset="0"/>
                            </a:rPr>
                            <a:t> For the purposes of clauses (</a:t>
                          </a:r>
                          <a:r>
                            <a:rPr lang="en-IN" sz="1800" i="1" dirty="0">
                              <a:latin typeface="Times New Roman" panose="02020603050405020304" pitchFamily="18" charset="0"/>
                              <a:cs typeface="Times New Roman" panose="02020603050405020304" pitchFamily="18" charset="0"/>
                            </a:rPr>
                            <a:t>iv</a:t>
                          </a:r>
                          <a:r>
                            <a:rPr lang="en-IN" sz="1800" dirty="0">
                              <a:latin typeface="Times New Roman" panose="02020603050405020304" pitchFamily="18" charset="0"/>
                              <a:cs typeface="Times New Roman" panose="02020603050405020304" pitchFamily="18" charset="0"/>
                            </a:rPr>
                            <a:t>) and (</a:t>
                          </a:r>
                          <a:r>
                            <a:rPr lang="en-IN" sz="1800" i="1" dirty="0">
                              <a:latin typeface="Times New Roman" panose="02020603050405020304" pitchFamily="18" charset="0"/>
                              <a:cs typeface="Times New Roman" panose="02020603050405020304" pitchFamily="18" charset="0"/>
                            </a:rPr>
                            <a:t>vi</a:t>
                          </a:r>
                          <a:r>
                            <a:rPr lang="en-IN" sz="1800" dirty="0">
                              <a:latin typeface="Times New Roman" panose="02020603050405020304" pitchFamily="18" charset="0"/>
                              <a:cs typeface="Times New Roman" panose="02020603050405020304" pitchFamily="18" charset="0"/>
                            </a:rPr>
                            <a:t>), where the assets transferred directly or indirectly by an individual to his spouse or son's wife (hereafter in this </a:t>
                          </a:r>
                          <a:r>
                            <a:rPr lang="en-IN" sz="1800" i="1" dirty="0">
                              <a:latin typeface="Times New Roman" panose="02020603050405020304" pitchFamily="18" charset="0"/>
                              <a:cs typeface="Times New Roman" panose="02020603050405020304" pitchFamily="18" charset="0"/>
                            </a:rPr>
                            <a:t>Explanation</a:t>
                          </a:r>
                          <a:r>
                            <a:rPr lang="en-IN" sz="1800" dirty="0">
                              <a:latin typeface="Times New Roman" panose="02020603050405020304" pitchFamily="18" charset="0"/>
                              <a:cs typeface="Times New Roman" panose="02020603050405020304" pitchFamily="18" charset="0"/>
                            </a:rPr>
                            <a:t> referred to as “the transferee”) are invested by the transferee, —</a:t>
                          </a:r>
                          <a:endParaRPr lang="en-US" sz="1800" dirty="0">
                            <a:latin typeface="Times New Roman" panose="02020603050405020304" pitchFamily="18" charset="0"/>
                            <a:cs typeface="Times New Roman" panose="02020603050405020304" pitchFamily="18" charset="0"/>
                          </a:endParaRPr>
                        </a:p>
                        <a:p>
                          <a:pPr marL="0" indent="0" algn="just">
                            <a:buNone/>
                          </a:pPr>
                          <a:r>
                            <a:rPr lang="en-IN" sz="1800" dirty="0">
                              <a:latin typeface="Times New Roman" panose="02020603050405020304" pitchFamily="18" charset="0"/>
                              <a:cs typeface="Times New Roman" panose="02020603050405020304" pitchFamily="18" charset="0"/>
                            </a:rPr>
                            <a:t>(</a:t>
                          </a:r>
                          <a:r>
                            <a:rPr lang="en-IN" sz="1800" dirty="0" err="1">
                              <a:latin typeface="Times New Roman" panose="02020603050405020304" pitchFamily="18" charset="0"/>
                              <a:cs typeface="Times New Roman" panose="02020603050405020304" pitchFamily="18" charset="0"/>
                            </a:rPr>
                            <a:t>i</a:t>
                          </a:r>
                          <a:r>
                            <a:rPr lang="en-IN" sz="1800" dirty="0">
                              <a:latin typeface="Times New Roman" panose="02020603050405020304" pitchFamily="18" charset="0"/>
                              <a:cs typeface="Times New Roman" panose="02020603050405020304" pitchFamily="18" charset="0"/>
                            </a:rPr>
                            <a:t>) in any business, such investment being not in the nature of contribution of capital as a partner in a firm or, as the case may be, for being admitted to the benefits of partnership in a firm, that part of the income arising out of the business to the transferee in any previous year, which bears the same proportion to the income of the transferee from the business as the value of the assets aforesaid as on the first day of the previous year bears to the total investment in the business by the transferee as on the said day;</a:t>
                          </a:r>
                        </a:p>
                      </a:txBody>
                      <a:tcPr marL="0" marR="152400" marT="95250" marB="95250" anchor="ctr"/>
                    </a:tc>
                    <a:tc>
                      <a:txBody>
                        <a:bodyPr/>
                        <a:lstStyle/>
                        <a:p>
                          <a:pPr algn="just">
                            <a:lnSpc>
                              <a:spcPct val="115000"/>
                            </a:lnSpc>
                            <a:spcAft>
                              <a:spcPts val="1000"/>
                            </a:spcAft>
                            <a:buNone/>
                          </a:pPr>
                          <a:r>
                            <a:rPr lang="en-IN" sz="1800" dirty="0">
                              <a:effectLst/>
                              <a:latin typeface="Times New Roman" panose="02020603050405020304" pitchFamily="18" charset="0"/>
                              <a:cs typeface="Times New Roman" panose="02020603050405020304" pitchFamily="18" charset="0"/>
                            </a:rPr>
                            <a:t>Formula (sample): </a:t>
                          </a:r>
                          <a14:m>
                            <m:oMath xmlns:m="http://schemas.openxmlformats.org/officeDocument/2006/math">
                              <m:r>
                                <a:rPr lang="en-IN" sz="1800">
                                  <a:effectLst/>
                                  <a:latin typeface="Cambria Math" panose="02040503050406030204" pitchFamily="18" charset="0"/>
                                </a:rPr>
                                <m:t>𝐴</m:t>
                              </m:r>
                              <m:r>
                                <a:rPr lang="en-IN" sz="1800">
                                  <a:effectLst/>
                                  <a:latin typeface="Cambria Math" panose="02040503050406030204" pitchFamily="18" charset="0"/>
                                </a:rPr>
                                <m:t>=</m:t>
                              </m:r>
                              <m:r>
                                <a:rPr lang="en-IN" sz="1800">
                                  <a:effectLst/>
                                  <a:latin typeface="Cambria Math" panose="02040503050406030204" pitchFamily="18" charset="0"/>
                                </a:rPr>
                                <m:t>𝐵</m:t>
                              </m:r>
                              <m:r>
                                <a:rPr lang="en-IN" sz="1800">
                                  <a:effectLst/>
                                  <a:latin typeface="Cambria Math" panose="02040503050406030204" pitchFamily="18" charset="0"/>
                                </a:rPr>
                                <m:t>×(</m:t>
                              </m:r>
                              <m:r>
                                <a:rPr lang="en-IN" sz="1800">
                                  <a:effectLst/>
                                  <a:latin typeface="Cambria Math" panose="02040503050406030204" pitchFamily="18" charset="0"/>
                                </a:rPr>
                                <m:t>𝐶</m:t>
                              </m:r>
                              <m:r>
                                <a:rPr lang="en-IN" sz="1800">
                                  <a:effectLst/>
                                  <a:latin typeface="Cambria Math" panose="02040503050406030204" pitchFamily="18" charset="0"/>
                                </a:rPr>
                                <m:t>/</m:t>
                              </m:r>
                              <m:r>
                                <a:rPr lang="en-IN" sz="1800">
                                  <a:effectLst/>
                                  <a:latin typeface="Cambria Math" panose="02040503050406030204" pitchFamily="18" charset="0"/>
                                </a:rPr>
                                <m:t>𝐷</m:t>
                              </m:r>
                              <m:r>
                                <a:rPr lang="en-IN" sz="1800">
                                  <a:effectLst/>
                                  <a:latin typeface="Cambria Math" panose="02040503050406030204" pitchFamily="18" charset="0"/>
                                </a:rPr>
                                <m:t>)</m:t>
                              </m:r>
                            </m:oMath>
                          </a14:m>
                          <a:r>
                            <a:rPr lang="en-IN" sz="1800" dirty="0">
                              <a:effectLst/>
                              <a:latin typeface="Times New Roman" panose="02020603050405020304" pitchFamily="18" charset="0"/>
                              <a:cs typeface="Times New Roman" panose="02020603050405020304" pitchFamily="18" charset="0"/>
                            </a:rPr>
                            <a:t> where, — </a:t>
                          </a:r>
                        </a:p>
                        <a:p>
                          <a:pPr algn="just">
                            <a:lnSpc>
                              <a:spcPct val="115000"/>
                            </a:lnSpc>
                            <a:spcAft>
                              <a:spcPts val="1000"/>
                            </a:spcAft>
                            <a:buNone/>
                          </a:pPr>
                          <a14:m>
                            <m:oMath xmlns:m="http://schemas.openxmlformats.org/officeDocument/2006/math">
                              <m:r>
                                <a:rPr lang="en-IN" sz="1800">
                                  <a:effectLst/>
                                  <a:latin typeface="Cambria Math" panose="02040503050406030204" pitchFamily="18" charset="0"/>
                                </a:rPr>
                                <m:t>𝐴</m:t>
                              </m:r>
                              <m:r>
                                <a:rPr lang="en-IN" sz="1800">
                                  <a:effectLst/>
                                  <a:latin typeface="Cambria Math" panose="02040503050406030204" pitchFamily="18" charset="0"/>
                                </a:rPr>
                                <m:t>=</m:t>
                              </m:r>
                              <m:r>
                                <m:rPr>
                                  <m:nor/>
                                </m:rPr>
                                <a:rPr lang="en-IN" sz="1800">
                                  <a:effectLst/>
                                  <a:latin typeface="Times New Roman" panose="02020603050405020304" pitchFamily="18" charset="0"/>
                                  <a:cs typeface="Times New Roman" panose="02020603050405020304" pitchFamily="18" charset="0"/>
                                </a:rPr>
                                <m:t>Income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to</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included</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in</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hands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of</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individual</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for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tax</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year</m:t>
                              </m:r>
                              <m:r>
                                <m:rPr>
                                  <m:nor/>
                                </m:rPr>
                                <a:rPr lang="en-IN" sz="1800">
                                  <a:effectLst/>
                                  <a:latin typeface="Times New Roman" panose="02020603050405020304" pitchFamily="18" charset="0"/>
                                  <a:cs typeface="Times New Roman" panose="02020603050405020304" pitchFamily="18" charset="0"/>
                                </a:rPr>
                                <m:t>.</m:t>
                              </m:r>
                            </m:oMath>
                          </a14:m>
                          <a:r>
                            <a:rPr lang="en-IN" sz="1800" dirty="0">
                              <a:effectLst/>
                              <a:latin typeface="Times New Roman" panose="02020603050405020304" pitchFamily="18" charset="0"/>
                              <a:cs typeface="Times New Roman" panose="02020603050405020304" pitchFamily="18" charset="0"/>
                            </a:rPr>
                            <a:t> </a:t>
                          </a:r>
                          <a14:m>
                            <m:oMath xmlns:m="http://schemas.openxmlformats.org/officeDocument/2006/math">
                              <m:r>
                                <a:rPr lang="en-IN" sz="1800">
                                  <a:effectLst/>
                                  <a:latin typeface="Cambria Math" panose="02040503050406030204" pitchFamily="18" charset="0"/>
                                </a:rPr>
                                <m:t>𝐵</m:t>
                              </m:r>
                              <m:r>
                                <a:rPr lang="en-IN" sz="1800">
                                  <a:effectLst/>
                                  <a:latin typeface="Cambria Math" panose="02040503050406030204" pitchFamily="18" charset="0"/>
                                </a:rPr>
                                <m:t>=</m:t>
                              </m:r>
                              <m:r>
                                <m:rPr>
                                  <m:nor/>
                                </m:rPr>
                                <a:rPr lang="en-IN" sz="1800">
                                  <a:effectLst/>
                                  <a:latin typeface="Times New Roman" panose="02020603050405020304" pitchFamily="18" charset="0"/>
                                  <a:cs typeface="Times New Roman" panose="02020603050405020304" pitchFamily="18" charset="0"/>
                                </a:rPr>
                                <m:t>Income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interest</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both</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arising</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to</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spouse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son</m:t>
                              </m:r>
                              <m:r>
                                <m:rPr>
                                  <m:nor/>
                                </m:rPr>
                                <a:rPr lang="en-IN" sz="1800">
                                  <a:effectLst/>
                                  <a:latin typeface="Times New Roman" panose="02020603050405020304" pitchFamily="18" charset="0"/>
                                  <a:cs typeface="Times New Roman" panose="02020603050405020304" pitchFamily="18" charset="0"/>
                                </a:rPr>
                                <m:t>’</m:t>
                              </m:r>
                              <m:r>
                                <m:rPr>
                                  <m:nor/>
                                </m:rPr>
                                <a:rPr lang="en-IN" sz="1800">
                                  <a:effectLst/>
                                  <a:latin typeface="Times New Roman" panose="02020603050405020304" pitchFamily="18" charset="0"/>
                                  <a:cs typeface="Times New Roman" panose="02020603050405020304" pitchFamily="18" charset="0"/>
                                </a:rPr>
                                <m:t>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wife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from</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business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from</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firm</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applicable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during</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tax</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year</m:t>
                              </m:r>
                              <m:r>
                                <m:rPr>
                                  <m:nor/>
                                </m:rPr>
                                <a:rPr lang="en-IN" sz="1800">
                                  <a:effectLst/>
                                  <a:latin typeface="Times New Roman" panose="02020603050405020304" pitchFamily="18" charset="0"/>
                                  <a:cs typeface="Times New Roman" panose="02020603050405020304" pitchFamily="18" charset="0"/>
                                </a:rPr>
                                <m:t>.</m:t>
                              </m:r>
                            </m:oMath>
                          </a14:m>
                          <a:r>
                            <a:rPr lang="en-IN" sz="1800" dirty="0">
                              <a:effectLst/>
                              <a:latin typeface="Times New Roman" panose="02020603050405020304" pitchFamily="18" charset="0"/>
                              <a:cs typeface="Times New Roman" panose="02020603050405020304" pitchFamily="18" charset="0"/>
                            </a:rPr>
                            <a:t> </a:t>
                          </a:r>
                          <a14:m>
                            <m:oMath xmlns:m="http://schemas.openxmlformats.org/officeDocument/2006/math">
                              <m:r>
                                <a:rPr lang="en-IN" sz="1800">
                                  <a:effectLst/>
                                  <a:latin typeface="Cambria Math" panose="02040503050406030204" pitchFamily="18" charset="0"/>
                                </a:rPr>
                                <m:t>𝐶</m:t>
                              </m:r>
                              <m:r>
                                <a:rPr lang="en-IN" sz="1800">
                                  <a:effectLst/>
                                  <a:latin typeface="Cambria Math" panose="02040503050406030204" pitchFamily="18" charset="0"/>
                                </a:rPr>
                                <m:t>=</m:t>
                              </m:r>
                              <m:r>
                                <m:rPr>
                                  <m:nor/>
                                </m:rPr>
                                <a:rPr lang="en-IN" sz="1800">
                                  <a:effectLst/>
                                  <a:latin typeface="Times New Roman" panose="02020603050405020304" pitchFamily="18" charset="0"/>
                                  <a:cs typeface="Times New Roman" panose="02020603050405020304" pitchFamily="18" charset="0"/>
                                </a:rPr>
                                <m:t>Value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of</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such</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assets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invested</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contributed</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capital</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by</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spouse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son</m:t>
                              </m:r>
                              <m:r>
                                <m:rPr>
                                  <m:nor/>
                                </m:rPr>
                                <a:rPr lang="en-IN" sz="1800">
                                  <a:effectLst/>
                                  <a:latin typeface="Times New Roman" panose="02020603050405020304" pitchFamily="18" charset="0"/>
                                  <a:cs typeface="Times New Roman" panose="02020603050405020304" pitchFamily="18" charset="0"/>
                                </a:rPr>
                                <m:t>’</m:t>
                              </m:r>
                              <m:r>
                                <m:rPr>
                                  <m:nor/>
                                </m:rPr>
                                <a:rPr lang="en-IN" sz="1800">
                                  <a:effectLst/>
                                  <a:latin typeface="Times New Roman" panose="02020603050405020304" pitchFamily="18" charset="0"/>
                                  <a:cs typeface="Times New Roman" panose="02020603050405020304" pitchFamily="18" charset="0"/>
                                </a:rPr>
                                <m:t>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wife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on</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first</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day</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of</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tax</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year</m:t>
                              </m:r>
                              <m:r>
                                <m:rPr>
                                  <m:nor/>
                                </m:rPr>
                                <a:rPr lang="en-IN" sz="1800">
                                  <a:effectLst/>
                                  <a:latin typeface="Times New Roman" panose="02020603050405020304" pitchFamily="18" charset="0"/>
                                  <a:cs typeface="Times New Roman" panose="02020603050405020304" pitchFamily="18" charset="0"/>
                                </a:rPr>
                                <m:t>.</m:t>
                              </m:r>
                              <m:r>
                                <a:rPr lang="en-US" sz="1800" b="0" i="0" smtClean="0">
                                  <a:effectLst/>
                                  <a:latin typeface="Cambria Math" panose="02040503050406030204" pitchFamily="18" charset="0"/>
                                  <a:cs typeface="Times New Roman" panose="02020603050405020304" pitchFamily="18" charset="0"/>
                                </a:rPr>
                                <m:t>  </m:t>
                              </m:r>
                              <m:r>
                                <a:rPr lang="en-IN" sz="1800" smtClean="0">
                                  <a:effectLst/>
                                  <a:latin typeface="Cambria Math" panose="02040503050406030204" pitchFamily="18" charset="0"/>
                                </a:rPr>
                                <m:t>𝐷</m:t>
                              </m:r>
                              <m:r>
                                <a:rPr lang="en-IN" sz="1800">
                                  <a:effectLst/>
                                  <a:latin typeface="Cambria Math" panose="02040503050406030204" pitchFamily="18" charset="0"/>
                                </a:rPr>
                                <m:t>=</m:t>
                              </m:r>
                              <m:r>
                                <m:rPr>
                                  <m:nor/>
                                </m:rPr>
                                <a:rPr lang="en-IN" sz="1800">
                                  <a:effectLst/>
                                  <a:latin typeface="Times New Roman" panose="02020603050405020304" pitchFamily="18" charset="0"/>
                                  <a:cs typeface="Times New Roman" panose="02020603050405020304" pitchFamily="18" charset="0"/>
                                </a:rPr>
                                <m:t>Total</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investment</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total</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capital</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contribution</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case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may</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by</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spouse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son</m:t>
                              </m:r>
                              <m:r>
                                <m:rPr>
                                  <m:nor/>
                                </m:rPr>
                                <a:rPr lang="en-IN" sz="1800">
                                  <a:effectLst/>
                                  <a:latin typeface="Times New Roman" panose="02020603050405020304" pitchFamily="18" charset="0"/>
                                  <a:cs typeface="Times New Roman" panose="02020603050405020304" pitchFamily="18" charset="0"/>
                                </a:rPr>
                                <m:t>’</m:t>
                              </m:r>
                              <m:r>
                                <m:rPr>
                                  <m:nor/>
                                </m:rPr>
                                <a:rPr lang="en-IN" sz="1800">
                                  <a:effectLst/>
                                  <a:latin typeface="Times New Roman" panose="02020603050405020304" pitchFamily="18" charset="0"/>
                                  <a:cs typeface="Times New Roman" panose="02020603050405020304" pitchFamily="18" charset="0"/>
                                </a:rPr>
                                <m:t>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wife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on</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the</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day</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for</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which</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A</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is</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being</m:t>
                              </m:r>
                              <m:r>
                                <m:rPr>
                                  <m:nor/>
                                </m:rPr>
                                <a:rPr lang="en-IN" sz="1800">
                                  <a:effectLst/>
                                  <a:latin typeface="Times New Roman" panose="02020603050405020304" pitchFamily="18" charset="0"/>
                                  <a:cs typeface="Times New Roman" panose="02020603050405020304" pitchFamily="18" charset="0"/>
                                </a:rPr>
                                <m:t> </m:t>
                              </m:r>
                              <m:r>
                                <m:rPr>
                                  <m:nor/>
                                </m:rPr>
                                <a:rPr lang="en-IN" sz="1800">
                                  <a:effectLst/>
                                  <a:latin typeface="Times New Roman" panose="02020603050405020304" pitchFamily="18" charset="0"/>
                                  <a:cs typeface="Times New Roman" panose="02020603050405020304" pitchFamily="18" charset="0"/>
                                </a:rPr>
                                <m:t>computed</m:t>
                              </m:r>
                              <m:r>
                                <m:rPr>
                                  <m:nor/>
                                </m:rPr>
                                <a:rPr lang="en-IN" sz="1800">
                                  <a:effectLst/>
                                  <a:latin typeface="Times New Roman" panose="02020603050405020304" pitchFamily="18" charset="0"/>
                                  <a:cs typeface="Times New Roman" panose="02020603050405020304" pitchFamily="18" charset="0"/>
                                </a:rPr>
                                <m:t>.</m:t>
                              </m:r>
                            </m:oMath>
                          </a14:m>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tc>
                    <a:extLst>
                      <a:ext uri="{0D108BD9-81ED-4DB2-BD59-A6C34878D82A}">
                        <a16:rowId xmlns:a16="http://schemas.microsoft.com/office/drawing/2014/main" val="2826723115"/>
                      </a:ext>
                    </a:extLst>
                  </a:tr>
                </a:tbl>
              </a:graphicData>
            </a:graphic>
          </p:graphicFrame>
        </mc:Choice>
        <mc:Fallback>
          <p:graphicFrame>
            <p:nvGraphicFramePr>
              <p:cNvPr id="2" name="Table 1">
                <a:extLst>
                  <a:ext uri="{FF2B5EF4-FFF2-40B4-BE49-F238E27FC236}">
                    <a16:creationId xmlns:a16="http://schemas.microsoft.com/office/drawing/2014/main" id="{3B6880C5-9621-8910-A351-B891B35CE352}"/>
                  </a:ext>
                </a:extLst>
              </p:cNvPr>
              <p:cNvGraphicFramePr>
                <a:graphicFrameLocks noGrp="1"/>
              </p:cNvGraphicFramePr>
              <p:nvPr>
                <p:extLst>
                  <p:ext uri="{D42A27DB-BD31-4B8C-83A1-F6EECF244321}">
                    <p14:modId xmlns:p14="http://schemas.microsoft.com/office/powerpoint/2010/main" val="3446052031"/>
                  </p:ext>
                </p:extLst>
              </p:nvPr>
            </p:nvGraphicFramePr>
            <p:xfrm>
              <a:off x="350520" y="2284095"/>
              <a:ext cx="11600848" cy="4405503"/>
            </p:xfrm>
            <a:graphic>
              <a:graphicData uri="http://schemas.openxmlformats.org/drawingml/2006/table">
                <a:tbl>
                  <a:tblPr firstRow="1" firstCol="1" bandRow="1">
                    <a:tableStyleId>{5940675A-B579-460E-94D1-54222C63F5DA}</a:tableStyleId>
                  </a:tblPr>
                  <a:tblGrid>
                    <a:gridCol w="6643838">
                      <a:extLst>
                        <a:ext uri="{9D8B030D-6E8A-4147-A177-3AD203B41FA5}">
                          <a16:colId xmlns:a16="http://schemas.microsoft.com/office/drawing/2014/main" val="2022538899"/>
                        </a:ext>
                      </a:extLst>
                    </a:gridCol>
                    <a:gridCol w="4957010">
                      <a:extLst>
                        <a:ext uri="{9D8B030D-6E8A-4147-A177-3AD203B41FA5}">
                          <a16:colId xmlns:a16="http://schemas.microsoft.com/office/drawing/2014/main" val="4293403961"/>
                        </a:ext>
                      </a:extLst>
                    </a:gridCol>
                  </a:tblGrid>
                  <a:tr h="480695">
                    <a:tc>
                      <a:txBody>
                        <a:bodyPr/>
                        <a:lstStyle/>
                        <a:p>
                          <a:pPr algn="just">
                            <a:lnSpc>
                              <a:spcPct val="115000"/>
                            </a:lnSpc>
                            <a:spcAft>
                              <a:spcPts val="1000"/>
                            </a:spcAft>
                            <a:buNone/>
                          </a:pPr>
                          <a:r>
                            <a:rPr lang="en-IN" sz="1800" b="1" dirty="0">
                              <a:effectLst/>
                              <a:latin typeface="Times New Roman" panose="02020603050405020304" pitchFamily="18" charset="0"/>
                              <a:cs typeface="Times New Roman" panose="02020603050405020304" pitchFamily="18" charset="0"/>
                            </a:rPr>
                            <a:t>Section in existing Income-tax Act, 1961</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1800" b="1" dirty="0">
                              <a:effectLst/>
                              <a:latin typeface="Times New Roman" panose="02020603050405020304" pitchFamily="18" charset="0"/>
                              <a:cs typeface="Times New Roman" panose="02020603050405020304" pitchFamily="18" charset="0"/>
                            </a:rPr>
                            <a:t>Section in new Income-tax Bill, 2025</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3395873742"/>
                      </a:ext>
                    </a:extLst>
                  </a:tr>
                  <a:tr h="3924808">
                    <a:tc>
                      <a:txBody>
                        <a:bodyPr/>
                        <a:lstStyle/>
                        <a:p>
                          <a:pPr algn="just">
                            <a:lnSpc>
                              <a:spcPct val="115000"/>
                            </a:lnSpc>
                            <a:spcAft>
                              <a:spcPts val="1000"/>
                            </a:spcAft>
                            <a:buNone/>
                          </a:pPr>
                          <a:r>
                            <a:rPr lang="en-IN" sz="1800" dirty="0">
                              <a:effectLst/>
                              <a:latin typeface="Times New Roman" panose="02020603050405020304" pitchFamily="18" charset="0"/>
                              <a:cs typeface="Times New Roman" panose="02020603050405020304" pitchFamily="18" charset="0"/>
                            </a:rPr>
                            <a:t>Explanation 3 to section 64(1) in IT Act, 1961. </a:t>
                          </a:r>
                        </a:p>
                        <a:p>
                          <a:pPr marL="0" indent="0" algn="just">
                            <a:buNone/>
                          </a:pPr>
                          <a:r>
                            <a:rPr lang="en-IN" sz="1800" i="1" dirty="0">
                              <a:latin typeface="Times New Roman" panose="02020603050405020304" pitchFamily="18" charset="0"/>
                              <a:cs typeface="Times New Roman" panose="02020603050405020304" pitchFamily="18" charset="0"/>
                            </a:rPr>
                            <a:t>Explanation 3.—</a:t>
                          </a:r>
                          <a:r>
                            <a:rPr lang="en-IN" sz="1800" dirty="0">
                              <a:latin typeface="Times New Roman" panose="02020603050405020304" pitchFamily="18" charset="0"/>
                              <a:cs typeface="Times New Roman" panose="02020603050405020304" pitchFamily="18" charset="0"/>
                            </a:rPr>
                            <a:t> For the purposes of clauses (</a:t>
                          </a:r>
                          <a:r>
                            <a:rPr lang="en-IN" sz="1800" i="1" dirty="0">
                              <a:latin typeface="Times New Roman" panose="02020603050405020304" pitchFamily="18" charset="0"/>
                              <a:cs typeface="Times New Roman" panose="02020603050405020304" pitchFamily="18" charset="0"/>
                            </a:rPr>
                            <a:t>iv</a:t>
                          </a:r>
                          <a:r>
                            <a:rPr lang="en-IN" sz="1800" dirty="0">
                              <a:latin typeface="Times New Roman" panose="02020603050405020304" pitchFamily="18" charset="0"/>
                              <a:cs typeface="Times New Roman" panose="02020603050405020304" pitchFamily="18" charset="0"/>
                            </a:rPr>
                            <a:t>) and (</a:t>
                          </a:r>
                          <a:r>
                            <a:rPr lang="en-IN" sz="1800" i="1" dirty="0">
                              <a:latin typeface="Times New Roman" panose="02020603050405020304" pitchFamily="18" charset="0"/>
                              <a:cs typeface="Times New Roman" panose="02020603050405020304" pitchFamily="18" charset="0"/>
                            </a:rPr>
                            <a:t>vi</a:t>
                          </a:r>
                          <a:r>
                            <a:rPr lang="en-IN" sz="1800" dirty="0">
                              <a:latin typeface="Times New Roman" panose="02020603050405020304" pitchFamily="18" charset="0"/>
                              <a:cs typeface="Times New Roman" panose="02020603050405020304" pitchFamily="18" charset="0"/>
                            </a:rPr>
                            <a:t>), where the assets transferred directly or indirectly by an individual to his spouse or son's wife (hereafter in this </a:t>
                          </a:r>
                          <a:r>
                            <a:rPr lang="en-IN" sz="1800" i="1" dirty="0">
                              <a:latin typeface="Times New Roman" panose="02020603050405020304" pitchFamily="18" charset="0"/>
                              <a:cs typeface="Times New Roman" panose="02020603050405020304" pitchFamily="18" charset="0"/>
                            </a:rPr>
                            <a:t>Explanation</a:t>
                          </a:r>
                          <a:r>
                            <a:rPr lang="en-IN" sz="1800" dirty="0">
                              <a:latin typeface="Times New Roman" panose="02020603050405020304" pitchFamily="18" charset="0"/>
                              <a:cs typeface="Times New Roman" panose="02020603050405020304" pitchFamily="18" charset="0"/>
                            </a:rPr>
                            <a:t> referred to as “the transferee”) are invested by the transferee, —</a:t>
                          </a:r>
                          <a:endParaRPr lang="en-US" sz="1800" dirty="0">
                            <a:latin typeface="Times New Roman" panose="02020603050405020304" pitchFamily="18" charset="0"/>
                            <a:cs typeface="Times New Roman" panose="02020603050405020304" pitchFamily="18" charset="0"/>
                          </a:endParaRPr>
                        </a:p>
                        <a:p>
                          <a:pPr marL="0" indent="0" algn="just">
                            <a:buNone/>
                          </a:pPr>
                          <a:r>
                            <a:rPr lang="en-IN" sz="1800" dirty="0">
                              <a:latin typeface="Times New Roman" panose="02020603050405020304" pitchFamily="18" charset="0"/>
                              <a:cs typeface="Times New Roman" panose="02020603050405020304" pitchFamily="18" charset="0"/>
                            </a:rPr>
                            <a:t>(</a:t>
                          </a:r>
                          <a:r>
                            <a:rPr lang="en-IN" sz="1800" dirty="0" err="1">
                              <a:latin typeface="Times New Roman" panose="02020603050405020304" pitchFamily="18" charset="0"/>
                              <a:cs typeface="Times New Roman" panose="02020603050405020304" pitchFamily="18" charset="0"/>
                            </a:rPr>
                            <a:t>i</a:t>
                          </a:r>
                          <a:r>
                            <a:rPr lang="en-IN" sz="1800" dirty="0">
                              <a:latin typeface="Times New Roman" panose="02020603050405020304" pitchFamily="18" charset="0"/>
                              <a:cs typeface="Times New Roman" panose="02020603050405020304" pitchFamily="18" charset="0"/>
                            </a:rPr>
                            <a:t>) in any business, such investment being not in the nature of contribution of capital as a partner in a firm or, as the case may be, for being admitted to the benefits of partnership in a firm, that part of the income arising out of the business to the transferee in any previous year, which bears the same proportion to the income of the transferee from the business as the value of the assets aforesaid as on the first day of the previous year bears to the total investment in the business by the transferee as on the said day;</a:t>
                          </a:r>
                        </a:p>
                      </a:txBody>
                      <a:tcPr marL="0" marR="152400" marT="95250" marB="95250" anchor="ctr"/>
                    </a:tc>
                    <a:tc>
                      <a:txBody>
                        <a:bodyPr/>
                        <a:lstStyle/>
                        <a:p>
                          <a:endParaRPr lang="en-US"/>
                        </a:p>
                      </a:txBody>
                      <a:tcPr marL="152400" marR="0" marT="95250" marB="95250">
                        <a:blipFill>
                          <a:blip r:embed="rId2"/>
                          <a:stretch>
                            <a:fillRect l="-134029" t="-12403" r="-246" b="-1240"/>
                          </a:stretch>
                        </a:blipFill>
                      </a:tcPr>
                    </a:tc>
                    <a:extLst>
                      <a:ext uri="{0D108BD9-81ED-4DB2-BD59-A6C34878D82A}">
                        <a16:rowId xmlns:a16="http://schemas.microsoft.com/office/drawing/2014/main" val="2826723115"/>
                      </a:ext>
                    </a:extLst>
                  </a:tr>
                </a:tbl>
              </a:graphicData>
            </a:graphic>
          </p:graphicFrame>
        </mc:Fallback>
      </mc:AlternateContent>
    </p:spTree>
    <p:extLst>
      <p:ext uri="{BB962C8B-B14F-4D97-AF65-F5344CB8AC3E}">
        <p14:creationId xmlns:p14="http://schemas.microsoft.com/office/powerpoint/2010/main" val="37874931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1783F-A381-652D-DBD7-8FC31CCF639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E415A7E-9A78-7EF8-81CA-93FC6062B05B}"/>
              </a:ext>
            </a:extLst>
          </p:cNvPr>
          <p:cNvGraphicFramePr>
            <a:graphicFrameLocks noGrp="1"/>
          </p:cNvGraphicFramePr>
          <p:nvPr>
            <p:extLst>
              <p:ext uri="{D42A27DB-BD31-4B8C-83A1-F6EECF244321}">
                <p14:modId xmlns:p14="http://schemas.microsoft.com/office/powerpoint/2010/main" val="1201502015"/>
              </p:ext>
            </p:extLst>
          </p:nvPr>
        </p:nvGraphicFramePr>
        <p:xfrm>
          <a:off x="444881" y="728010"/>
          <a:ext cx="11362106" cy="3140075"/>
        </p:xfrm>
        <a:graphic>
          <a:graphicData uri="http://schemas.openxmlformats.org/drawingml/2006/table">
            <a:tbl>
              <a:tblPr firstRow="1" firstCol="1" bandRow="1">
                <a:tableStyleId>{5940675A-B579-460E-94D1-54222C63F5DA}</a:tableStyleId>
              </a:tblPr>
              <a:tblGrid>
                <a:gridCol w="5681053">
                  <a:extLst>
                    <a:ext uri="{9D8B030D-6E8A-4147-A177-3AD203B41FA5}">
                      <a16:colId xmlns:a16="http://schemas.microsoft.com/office/drawing/2014/main" val="2022538899"/>
                    </a:ext>
                  </a:extLst>
                </a:gridCol>
                <a:gridCol w="5681053">
                  <a:extLst>
                    <a:ext uri="{9D8B030D-6E8A-4147-A177-3AD203B41FA5}">
                      <a16:colId xmlns:a16="http://schemas.microsoft.com/office/drawing/2014/main" val="4293403961"/>
                    </a:ext>
                  </a:extLst>
                </a:gridCol>
              </a:tblGrid>
              <a:tr h="330768">
                <a:tc>
                  <a:txBody>
                    <a:bodyPr/>
                    <a:lstStyle/>
                    <a:p>
                      <a:pPr algn="just">
                        <a:lnSpc>
                          <a:spcPct val="115000"/>
                        </a:lnSpc>
                        <a:spcAft>
                          <a:spcPts val="1000"/>
                        </a:spcAft>
                        <a:buNone/>
                      </a:pPr>
                      <a:r>
                        <a:rPr lang="en-IN" sz="1800" b="1" dirty="0">
                          <a:effectLst/>
                          <a:latin typeface="Times New Roman" panose="02020603050405020304" pitchFamily="18" charset="0"/>
                          <a:cs typeface="Times New Roman" panose="02020603050405020304" pitchFamily="18" charset="0"/>
                        </a:rPr>
                        <a:t>Section in existing Income-tax Act, 1961</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1800" b="1" dirty="0">
                          <a:effectLst/>
                          <a:latin typeface="Times New Roman" panose="02020603050405020304" pitchFamily="18" charset="0"/>
                          <a:cs typeface="Times New Roman" panose="02020603050405020304" pitchFamily="18" charset="0"/>
                        </a:rPr>
                        <a:t>Section in new Income-tax Bill, 2025</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3395873742"/>
                  </a:ext>
                </a:extLst>
              </a:tr>
              <a:tr h="922655">
                <a:tc>
                  <a:txBody>
                    <a:bodyPr/>
                    <a:lstStyle/>
                    <a:p>
                      <a:pPr marL="0" indent="0" algn="just">
                        <a:buNone/>
                      </a:pPr>
                      <a:r>
                        <a:rPr lang="en-IN" sz="1800" dirty="0">
                          <a:latin typeface="Times New Roman" panose="02020603050405020304" pitchFamily="18" charset="0"/>
                          <a:cs typeface="Times New Roman" panose="02020603050405020304" pitchFamily="18" charset="0"/>
                        </a:rPr>
                        <a:t>ii) in the nature of contribution of capital as a partner in a firm, that part of the interest receivable by the transferee from the firm in any previous year, which bears the same proportion to the interest receivable by the transferee from the firm as the value of investment aforesaid as on the first day of the previous year bears to the total investment by way of capital contribution as a partner in the firm as on the said day, shall be included in the total income of the individual in that previous year.</a:t>
                      </a:r>
                      <a:endParaRPr lang="en-US" sz="1800" dirty="0">
                        <a:latin typeface="Times New Roman" panose="02020603050405020304" pitchFamily="18"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2826723115"/>
                  </a:ext>
                </a:extLst>
              </a:tr>
            </a:tbl>
          </a:graphicData>
        </a:graphic>
      </p:graphicFrame>
      <p:sp>
        <p:nvSpPr>
          <p:cNvPr id="6" name="Footer Placeholder 5">
            <a:extLst>
              <a:ext uri="{FF2B5EF4-FFF2-40B4-BE49-F238E27FC236}">
                <a16:creationId xmlns:a16="http://schemas.microsoft.com/office/drawing/2014/main" id="{582BDD6A-4CEA-819D-6EB1-32ECEE26D1D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59484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4E20E-0EDE-38DA-48CC-6A520C5017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0105E8-73B6-739C-F629-CC9EDD15D186}"/>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Deeming Provisions (Sections 68-69D of the Income-tax Act, 1961)</a:t>
            </a:r>
            <a:endParaRPr lang="en-US"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US"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4D86F8C-F2A0-AB2E-AC36-2994CED2BDC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324431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0C99F-8165-0AD2-8F98-F191EA1800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72164D-4094-EE0B-7726-0EEE77829F93}"/>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Please highlight any major changes made through Income-tax Bill, 2025 in deeming provisions? How has the change improved certainty?</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a:t>
            </a:r>
            <a:r>
              <a:rPr lang="en-IN" sz="2400" b="1" u="sng" dirty="0">
                <a:latin typeface="Times New Roman" panose="02020603050405020304" pitchFamily="18" charset="0"/>
                <a:cs typeface="Times New Roman" panose="02020603050405020304" pitchFamily="18" charset="0"/>
              </a:rPr>
              <a:t>provisions have been simplified. </a:t>
            </a:r>
          </a:p>
          <a:p>
            <a:pPr marL="0" indent="0" algn="just">
              <a:buNone/>
            </a:pPr>
            <a:r>
              <a:rPr lang="en-IN" sz="2400" b="1" u="sng" dirty="0">
                <a:latin typeface="Times New Roman" panose="02020603050405020304" pitchFamily="18" charset="0"/>
                <a:cs typeface="Times New Roman" panose="02020603050405020304" pitchFamily="18" charset="0"/>
              </a:rPr>
              <a:t>Section 69B has been split and merged with sections 69 and 69A. </a:t>
            </a:r>
          </a:p>
          <a:p>
            <a:pPr marL="0" indent="0" algn="just">
              <a:buNone/>
            </a:pPr>
            <a:r>
              <a:rPr lang="en-IN" sz="2400" dirty="0">
                <a:latin typeface="Times New Roman" panose="02020603050405020304" pitchFamily="18" charset="0"/>
                <a:cs typeface="Times New Roman" panose="02020603050405020304" pitchFamily="18" charset="0"/>
              </a:rPr>
              <a:t>In order to </a:t>
            </a:r>
            <a:r>
              <a:rPr lang="en-IN" sz="2400" b="1" u="sng" dirty="0">
                <a:latin typeface="Times New Roman" panose="02020603050405020304" pitchFamily="18" charset="0"/>
                <a:cs typeface="Times New Roman" panose="02020603050405020304" pitchFamily="18" charset="0"/>
              </a:rPr>
              <a:t>reduce disputes on rate of taxation and to provide certainty, the reference of the section specifying the rates of taxation has been provided in this Chapter. </a:t>
            </a:r>
          </a:p>
          <a:p>
            <a:pPr marL="0" indent="0" algn="just">
              <a:buNone/>
            </a:pPr>
            <a:r>
              <a:rPr lang="en-IN" sz="2400" dirty="0">
                <a:latin typeface="Times New Roman" panose="02020603050405020304" pitchFamily="18" charset="0"/>
                <a:cs typeface="Times New Roman" panose="02020603050405020304" pitchFamily="18" charset="0"/>
              </a:rPr>
              <a:t>Towards reducing ambiguity, certainty has been provided as far as possible and rate of taxation has been specified in the chapter itself.</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2D8AAA3-E11A-F6CB-ED9A-7BA0FE3F394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9454490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1ED8B-D032-40C4-DCEE-1CFFEE3706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441B8B-49AC-C9E3-88E2-8755708C974E}"/>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Why has the name of section 68 ‘cash credits’ in the existing Income-tax Act been changed to ‘unexplained credits’ in the Bill?</a:t>
            </a:r>
            <a:endParaRPr lang="en-US"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Section 68 of the Income-tax Act, 1961 is concerned with taxing the unexplained credits (rather than credits on account of cash) found in the books of account. </a:t>
            </a:r>
          </a:p>
          <a:p>
            <a:pPr marL="0" indent="0" algn="just">
              <a:buNone/>
            </a:pPr>
            <a:r>
              <a:rPr lang="en-IN" sz="2400" dirty="0">
                <a:latin typeface="Times New Roman" panose="02020603050405020304" pitchFamily="18" charset="0"/>
                <a:cs typeface="Times New Roman" panose="02020603050405020304" pitchFamily="18" charset="0"/>
              </a:rPr>
              <a:t>In the corresponding section 102 of the new bill, the provisions of the section remain the same and there is only change in nomenclature. </a:t>
            </a:r>
          </a:p>
          <a:p>
            <a:pPr marL="0" indent="0" algn="just">
              <a:buNone/>
            </a:pPr>
            <a:r>
              <a:rPr lang="en-IN" sz="2400" dirty="0">
                <a:latin typeface="Times New Roman" panose="02020603050405020304" pitchFamily="18" charset="0"/>
                <a:cs typeface="Times New Roman" panose="02020603050405020304" pitchFamily="18" charset="0"/>
              </a:rPr>
              <a:t>The unexplained credits will continue to be taxed under this section.</a:t>
            </a:r>
            <a:endParaRPr lang="en-US"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9432E49-6234-519C-FB37-69F2F7B3A4E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398909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A0D6-A352-2FBB-1664-A2F90F91DD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D513FE-C720-99BE-8845-1903245C1832}"/>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Set-off and Carry-forward of loss and unabsorbed depreciation, etc. (Sections 70-80 of the Income-tax Act,1961)</a:t>
            </a:r>
            <a:endParaRPr lang="en-US"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US"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56CAC51-BD13-9B05-BFC9-626FDC90472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512172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F5BD9-ED10-DA7E-0B91-38D1562F48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1338E8-1B82-4602-F412-63C83AE9AA9F}"/>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Will the changes announced in the recent Budget speech pertaining to capping the carry forward loss in the amalgamation and business reorganisation provisions be included in the Income-tax Bill, 2025?</a:t>
            </a:r>
          </a:p>
          <a:p>
            <a:pPr marL="0" indent="0" algn="just">
              <a:buNone/>
            </a:pPr>
            <a:endParaRPr lang="en-IN" sz="2400" b="1"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Yes, the proposed simplified Income Tax Bill has included such amended provisions in the Income-tax Act introduced by Budget 2025.</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BB5E3EA-89B4-B447-F43E-5DECC6235C6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0139213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9B500-15EA-8B55-966C-35B980E84E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EF7546-8500-A05D-0541-588D7BD06E3D}"/>
              </a:ext>
            </a:extLst>
          </p:cNvPr>
          <p:cNvSpPr>
            <a:spLocks noGrp="1"/>
          </p:cNvSpPr>
          <p:nvPr>
            <p:ph idx="1"/>
          </p:nvPr>
        </p:nvSpPr>
        <p:spPr>
          <a:xfrm>
            <a:off x="336883" y="151272"/>
            <a:ext cx="11694695" cy="5939285"/>
          </a:xfrm>
        </p:spPr>
        <p:txBody>
          <a:bodyPr>
            <a:normAutofit/>
          </a:bodyPr>
          <a:lstStyle/>
          <a:p>
            <a:pPr marL="0" indent="0">
              <a:buNone/>
            </a:pPr>
            <a:r>
              <a:rPr lang="en-IN" sz="2200" b="1" dirty="0">
                <a:latin typeface="Times New Roman" panose="02020603050405020304" pitchFamily="18" charset="0"/>
                <a:cs typeface="Times New Roman" panose="02020603050405020304" pitchFamily="18" charset="0"/>
              </a:rPr>
              <a:t>2 Can you give examples of removal of redundant sections and provisions in this Chapter?</a:t>
            </a:r>
            <a:endParaRPr lang="en-IN" sz="2200" dirty="0">
              <a:latin typeface="Times New Roman" panose="02020603050405020304" pitchFamily="18" charset="0"/>
              <a:cs typeface="Times New Roman" panose="02020603050405020304" pitchFamily="18" charset="0"/>
            </a:endParaRPr>
          </a:p>
          <a:p>
            <a:pPr marL="0" indent="0">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Yes. The examples are Sec. 71A and Sec. 75.</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5F31E6B0-3DD2-5480-92AA-8AB8D8C422D2}"/>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D5A05307-FCD9-A6EA-C854-C46650712A5F}"/>
              </a:ext>
            </a:extLst>
          </p:cNvPr>
          <p:cNvGraphicFramePr>
            <a:graphicFrameLocks noGrp="1"/>
          </p:cNvGraphicFramePr>
          <p:nvPr>
            <p:extLst>
              <p:ext uri="{D42A27DB-BD31-4B8C-83A1-F6EECF244321}">
                <p14:modId xmlns:p14="http://schemas.microsoft.com/office/powerpoint/2010/main" val="1132328561"/>
              </p:ext>
            </p:extLst>
          </p:nvPr>
        </p:nvGraphicFramePr>
        <p:xfrm>
          <a:off x="469518" y="888880"/>
          <a:ext cx="11092542" cy="5240335"/>
        </p:xfrm>
        <a:graphic>
          <a:graphicData uri="http://schemas.openxmlformats.org/drawingml/2006/table">
            <a:tbl>
              <a:tblPr firstRow="1" firstCol="1" bandRow="1">
                <a:tableStyleId>{5940675A-B579-460E-94D1-54222C63F5DA}</a:tableStyleId>
              </a:tblPr>
              <a:tblGrid>
                <a:gridCol w="9011366">
                  <a:extLst>
                    <a:ext uri="{9D8B030D-6E8A-4147-A177-3AD203B41FA5}">
                      <a16:colId xmlns:a16="http://schemas.microsoft.com/office/drawing/2014/main" val="2678918581"/>
                    </a:ext>
                  </a:extLst>
                </a:gridCol>
                <a:gridCol w="2081176">
                  <a:extLst>
                    <a:ext uri="{9D8B030D-6E8A-4147-A177-3AD203B41FA5}">
                      <a16:colId xmlns:a16="http://schemas.microsoft.com/office/drawing/2014/main" val="3639650292"/>
                    </a:ext>
                  </a:extLst>
                </a:gridCol>
              </a:tblGrid>
              <a:tr h="223869">
                <a:tc>
                  <a:txBody>
                    <a:bodyPr/>
                    <a:lstStyle/>
                    <a:p>
                      <a:pPr algn="just">
                        <a:lnSpc>
                          <a:spcPct val="115000"/>
                        </a:lnSpc>
                        <a:spcAft>
                          <a:spcPts val="1000"/>
                        </a:spcAft>
                        <a:buNone/>
                      </a:pPr>
                      <a:r>
                        <a:rPr lang="en-IN" sz="1600" dirty="0">
                          <a:effectLst/>
                          <a:latin typeface="Times New Roman" panose="02020603050405020304" pitchFamily="18" charset="0"/>
                          <a:cs typeface="Times New Roman" panose="02020603050405020304" pitchFamily="18" charset="0"/>
                        </a:rPr>
                        <a:t>Section in existing Income-tax Act, 1961</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29196" marT="80748" marB="80748" anchor="ctr"/>
                </a:tc>
                <a:tc>
                  <a:txBody>
                    <a:bodyPr/>
                    <a:lstStyle/>
                    <a:p>
                      <a:pPr algn="just">
                        <a:lnSpc>
                          <a:spcPct val="115000"/>
                        </a:lnSpc>
                        <a:spcAft>
                          <a:spcPts val="1000"/>
                        </a:spcAft>
                        <a:buNone/>
                      </a:pPr>
                      <a:r>
                        <a:rPr lang="en-IN" sz="1600">
                          <a:effectLst/>
                          <a:latin typeface="Times New Roman" panose="02020603050405020304" pitchFamily="18" charset="0"/>
                          <a:cs typeface="Times New Roman" panose="02020603050405020304" pitchFamily="18" charset="0"/>
                        </a:rPr>
                        <a:t>Section in new Income-tax Bill, 2025</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129196" marR="129196" marT="80748" marB="80748" anchor="ctr"/>
                </a:tc>
                <a:extLst>
                  <a:ext uri="{0D108BD9-81ED-4DB2-BD59-A6C34878D82A}">
                    <a16:rowId xmlns:a16="http://schemas.microsoft.com/office/drawing/2014/main" val="2247965554"/>
                  </a:ext>
                </a:extLst>
              </a:tr>
              <a:tr h="478027">
                <a:tc>
                  <a:txBody>
                    <a:bodyPr/>
                    <a:lstStyle/>
                    <a:p>
                      <a:pPr algn="just">
                        <a:lnSpc>
                          <a:spcPct val="115000"/>
                        </a:lnSpc>
                        <a:spcAft>
                          <a:spcPts val="1000"/>
                        </a:spcAft>
                        <a:buNone/>
                      </a:pPr>
                      <a:r>
                        <a:rPr lang="en-IN" sz="1600">
                          <a:effectLst/>
                          <a:latin typeface="Times New Roman" panose="02020603050405020304" pitchFamily="18" charset="0"/>
                          <a:cs typeface="Times New Roman" panose="02020603050405020304" pitchFamily="18" charset="0"/>
                        </a:rPr>
                        <a:t>Transitional provisions for set off of loss under the head “Income from house property”.</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29196" marT="80748" marB="80748" anchor="ctr"/>
                </a:tc>
                <a:tc>
                  <a:txBody>
                    <a:bodyPr/>
                    <a:lstStyle/>
                    <a:p>
                      <a:pPr algn="just">
                        <a:lnSpc>
                          <a:spcPct val="115000"/>
                        </a:lnSpc>
                        <a:spcAft>
                          <a:spcPts val="1000"/>
                        </a:spcAft>
                        <a:buNone/>
                      </a:pPr>
                      <a:r>
                        <a:rPr lang="en-IN" sz="1600" dirty="0">
                          <a:effectLst/>
                          <a:latin typeface="Times New Roman" panose="02020603050405020304" pitchFamily="18" charset="0"/>
                          <a:cs typeface="Times New Roman" panose="02020603050405020304" pitchFamily="18" charset="0"/>
                        </a:rPr>
                        <a:t>omitted</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9196" marR="0" marT="80748" marB="80748" anchor="ctr"/>
                </a:tc>
                <a:extLst>
                  <a:ext uri="{0D108BD9-81ED-4DB2-BD59-A6C34878D82A}">
                    <a16:rowId xmlns:a16="http://schemas.microsoft.com/office/drawing/2014/main" val="2664869192"/>
                  </a:ext>
                </a:extLst>
              </a:tr>
              <a:tr h="1458628">
                <a:tc>
                  <a:txBody>
                    <a:bodyPr/>
                    <a:lstStyle/>
                    <a:p>
                      <a:pPr algn="just">
                        <a:lnSpc>
                          <a:spcPct val="115000"/>
                        </a:lnSpc>
                        <a:spcAft>
                          <a:spcPts val="1000"/>
                        </a:spcAft>
                        <a:buNone/>
                      </a:pPr>
                      <a:r>
                        <a:rPr lang="en-IN" sz="1600" dirty="0">
                          <a:effectLst/>
                          <a:latin typeface="Times New Roman" panose="02020603050405020304" pitchFamily="18" charset="0"/>
                          <a:cs typeface="Times New Roman" panose="02020603050405020304" pitchFamily="18" charset="0"/>
                        </a:rPr>
                        <a:t>71A. Where in respect of the assessment year commencing on the 1st day of April, 1993 or the 1st day of April, 1994, the net result of the computation under the head “Income from house property” is a loss, such loss insofar as it relates to interest on borrowed capital referred to in clause (vi) of subsection (1) of section 24 and to the extent it has not been set off shall be carried forward and set off in the assessment year commencing on the 1st day of April, 1995, and the balance, if any, in the assessment year commencing on the 1st day of April, 1996, against the income under any head.</a:t>
                      </a: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29196" marT="80748" marB="80748" anchor="ctr"/>
                </a:tc>
                <a:tc>
                  <a:txBody>
                    <a:bodyPr/>
                    <a:lstStyle/>
                    <a:p>
                      <a:pPr>
                        <a:lnSpc>
                          <a:spcPct val="115000"/>
                        </a:lnSpc>
                        <a:buNone/>
                      </a:pPr>
                      <a:endParaRPr lang="en-IN" sz="1600">
                        <a:effectLst/>
                        <a:latin typeface="Times New Roman" panose="02020603050405020304" pitchFamily="18" charset="0"/>
                        <a:cs typeface="Times New Roman" panose="02020603050405020304" pitchFamily="18" charset="0"/>
                      </a:endParaRPr>
                    </a:p>
                  </a:txBody>
                  <a:tcPr marL="129196" marR="0" marT="80748" marB="80748" anchor="ctr"/>
                </a:tc>
                <a:extLst>
                  <a:ext uri="{0D108BD9-81ED-4DB2-BD59-A6C34878D82A}">
                    <a16:rowId xmlns:a16="http://schemas.microsoft.com/office/drawing/2014/main" val="3845248532"/>
                  </a:ext>
                </a:extLst>
              </a:tr>
              <a:tr h="314593">
                <a:tc>
                  <a:txBody>
                    <a:bodyPr/>
                    <a:lstStyle/>
                    <a:p>
                      <a:pPr algn="just">
                        <a:lnSpc>
                          <a:spcPct val="115000"/>
                        </a:lnSpc>
                        <a:spcAft>
                          <a:spcPts val="1000"/>
                        </a:spcAft>
                        <a:buNone/>
                      </a:pPr>
                      <a:r>
                        <a:rPr lang="en-IN" sz="1600">
                          <a:effectLst/>
                          <a:latin typeface="Times New Roman" panose="02020603050405020304" pitchFamily="18" charset="0"/>
                          <a:cs typeface="Times New Roman" panose="02020603050405020304" pitchFamily="18" charset="0"/>
                        </a:rPr>
                        <a:t>Losses of firms.</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29196" marT="80748" marB="80748" anchor="ctr"/>
                </a:tc>
                <a:tc>
                  <a:txBody>
                    <a:bodyPr/>
                    <a:lstStyle/>
                    <a:p>
                      <a:pPr algn="just">
                        <a:lnSpc>
                          <a:spcPct val="115000"/>
                        </a:lnSpc>
                        <a:spcAft>
                          <a:spcPts val="1000"/>
                        </a:spcAft>
                        <a:buNone/>
                      </a:pPr>
                      <a:r>
                        <a:rPr lang="en-IN" sz="1600">
                          <a:effectLst/>
                          <a:latin typeface="Times New Roman" panose="02020603050405020304" pitchFamily="18" charset="0"/>
                          <a:cs typeface="Times New Roman" panose="02020603050405020304" pitchFamily="18" charset="0"/>
                        </a:rPr>
                        <a:t>omitted</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129196" marR="0" marT="80748" marB="80748" anchor="ctr"/>
                </a:tc>
                <a:extLst>
                  <a:ext uri="{0D108BD9-81ED-4DB2-BD59-A6C34878D82A}">
                    <a16:rowId xmlns:a16="http://schemas.microsoft.com/office/drawing/2014/main" val="931815617"/>
                  </a:ext>
                </a:extLst>
              </a:tr>
              <a:tr h="1458628">
                <a:tc>
                  <a:txBody>
                    <a:bodyPr/>
                    <a:lstStyle/>
                    <a:p>
                      <a:pPr algn="just">
                        <a:lnSpc>
                          <a:spcPct val="115000"/>
                        </a:lnSpc>
                        <a:spcAft>
                          <a:spcPts val="1000"/>
                        </a:spcAft>
                        <a:buNone/>
                      </a:pPr>
                      <a:r>
                        <a:rPr lang="en-IN" sz="1600">
                          <a:effectLst/>
                          <a:latin typeface="Times New Roman" panose="02020603050405020304" pitchFamily="18" charset="0"/>
                          <a:cs typeface="Times New Roman" panose="02020603050405020304" pitchFamily="18" charset="0"/>
                        </a:rPr>
                        <a:t>75. Where the assessee is a firm, any loss in relation to the assessment year commencing on or before the 1st day of April, 1992, which could not be set off against any other income of the firm and which had been apportioned to a partner of the firm but could not be set off by such partner prior to the assessment year commencing on the 1st day of April, 1993, then, such loss shall be allowed to be set off against the income of the firm subject to the condition that the partner continues in the said firm and to be carried forward for set off under sections 70, 71, 72, 73, 74 and 74A.</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29196" marT="80748" marB="80748" anchor="ctr"/>
                </a:tc>
                <a:tc>
                  <a:txBody>
                    <a:bodyPr/>
                    <a:lstStyle/>
                    <a:p>
                      <a:pPr>
                        <a:lnSpc>
                          <a:spcPct val="115000"/>
                        </a:lnSpc>
                        <a:buNone/>
                      </a:pPr>
                      <a:endParaRPr lang="en-IN" sz="1600" dirty="0">
                        <a:effectLst/>
                        <a:latin typeface="Times New Roman" panose="02020603050405020304" pitchFamily="18" charset="0"/>
                        <a:cs typeface="Times New Roman" panose="02020603050405020304" pitchFamily="18" charset="0"/>
                      </a:endParaRPr>
                    </a:p>
                  </a:txBody>
                  <a:tcPr marL="129196" marR="0" marT="80748" marB="80748" anchor="ctr"/>
                </a:tc>
                <a:extLst>
                  <a:ext uri="{0D108BD9-81ED-4DB2-BD59-A6C34878D82A}">
                    <a16:rowId xmlns:a16="http://schemas.microsoft.com/office/drawing/2014/main" val="2225330613"/>
                  </a:ext>
                </a:extLst>
              </a:tr>
            </a:tbl>
          </a:graphicData>
        </a:graphic>
      </p:graphicFrame>
    </p:spTree>
    <p:extLst>
      <p:ext uri="{BB962C8B-B14F-4D97-AF65-F5344CB8AC3E}">
        <p14:creationId xmlns:p14="http://schemas.microsoft.com/office/powerpoint/2010/main" val="28060440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96459-0974-1F96-AB00-270C7459D0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095FCD-8896-83A7-F08C-AA744B078C3D}"/>
              </a:ext>
            </a:extLst>
          </p:cNvPr>
          <p:cNvSpPr>
            <a:spLocks noGrp="1"/>
          </p:cNvSpPr>
          <p:nvPr>
            <p:ph idx="1"/>
          </p:nvPr>
        </p:nvSpPr>
        <p:spPr>
          <a:xfrm>
            <a:off x="669471" y="457200"/>
            <a:ext cx="10972800" cy="5812971"/>
          </a:xfrm>
        </p:spPr>
        <p:txBody>
          <a:bodyPr>
            <a:normAutofit/>
          </a:bodyPr>
          <a:lstStyle/>
          <a:p>
            <a:pPr marL="0" indent="0" algn="ctr">
              <a:buNone/>
            </a:pPr>
            <a:r>
              <a:rPr lang="en-IN" b="1" dirty="0">
                <a:latin typeface="Times New Roman" panose="02020603050405020304" pitchFamily="18" charset="0"/>
                <a:cs typeface="Times New Roman" panose="02020603050405020304" pitchFamily="18" charset="0"/>
              </a:rPr>
              <a:t>Chapter VIA of the Income-tax Act, 1961</a:t>
            </a:r>
            <a:endParaRPr lang="en-IN" dirty="0">
              <a:latin typeface="Times New Roman" panose="02020603050405020304" pitchFamily="18" charset="0"/>
              <a:cs typeface="Times New Roman" panose="02020603050405020304" pitchFamily="18" charset="0"/>
            </a:endParaRPr>
          </a:p>
          <a:p>
            <a:pPr marL="0" indent="0" algn="ctr">
              <a:buNone/>
            </a:pPr>
            <a:r>
              <a:rPr lang="en-IN" b="1" dirty="0">
                <a:latin typeface="Times New Roman" panose="02020603050405020304" pitchFamily="18" charset="0"/>
                <a:cs typeface="Times New Roman" panose="02020603050405020304" pitchFamily="18" charset="0"/>
              </a:rPr>
              <a:t>Answers to Frequently Asked Questions</a:t>
            </a:r>
            <a:endParaRPr lang="en-IN" dirty="0">
              <a:latin typeface="Times New Roman" panose="02020603050405020304" pitchFamily="18" charset="0"/>
              <a:cs typeface="Times New Roman" panose="02020603050405020304" pitchFamily="18" charset="0"/>
            </a:endParaRPr>
          </a:p>
          <a:p>
            <a:pPr marL="0" indent="0" algn="ctr">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EB5DE72-5902-896A-BFA9-853ECAB838B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30003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6E46D-7E13-2BA4-C1C9-AF2A14B157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593B2-9AFC-5207-E83E-5D027D46E6C8}"/>
              </a:ext>
            </a:extLst>
          </p:cNvPr>
          <p:cNvSpPr>
            <a:spLocks noGrp="1"/>
          </p:cNvSpPr>
          <p:nvPr>
            <p:ph idx="1"/>
          </p:nvPr>
        </p:nvSpPr>
        <p:spPr>
          <a:xfrm>
            <a:off x="669471" y="489284"/>
            <a:ext cx="10972800" cy="5812971"/>
          </a:xfrm>
        </p:spPr>
        <p:txBody>
          <a:bodyPr>
            <a:normAutofit/>
          </a:bodyPr>
          <a:lstStyle/>
          <a:p>
            <a:pPr marL="0" indent="0" algn="just">
              <a:lnSpc>
                <a:spcPct val="100000"/>
              </a:lnSpc>
              <a:buNone/>
            </a:pPr>
            <a:r>
              <a:rPr lang="en-IN" sz="2400" b="1" dirty="0">
                <a:latin typeface="Times New Roman" panose="02020603050405020304" pitchFamily="18" charset="0"/>
                <a:cs typeface="Times New Roman" panose="02020603050405020304" pitchFamily="18" charset="0"/>
              </a:rPr>
              <a:t>1 What are the major snapshots of simplification with reference to chapter VIA?</a:t>
            </a:r>
            <a:endParaRPr lang="en-IN" sz="2400" dirty="0">
              <a:latin typeface="Times New Roman" panose="02020603050405020304" pitchFamily="18" charset="0"/>
              <a:cs typeface="Times New Roman" panose="02020603050405020304" pitchFamily="18" charset="0"/>
            </a:endParaRPr>
          </a:p>
          <a:p>
            <a:pPr marL="0" indent="0" algn="just">
              <a:lnSpc>
                <a:spcPct val="100000"/>
              </a:lnSpc>
              <a:buNone/>
            </a:pPr>
            <a:r>
              <a:rPr lang="en-IN" sz="2400" dirty="0">
                <a:latin typeface="Times New Roman" panose="02020603050405020304" pitchFamily="18" charset="0"/>
                <a:cs typeface="Times New Roman" panose="02020603050405020304" pitchFamily="18" charset="0"/>
              </a:rPr>
              <a:t>Ans. In this Chapter, the existing provisos and explanations have been integrated into the main sections, improving clarity and coherence. </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Large and complex sections, such as Section 80C, have been streamlined, and detailed provisions have been moved to schedule XV for better presentation and comprehension.</a:t>
            </a:r>
          </a:p>
          <a:p>
            <a:pPr marL="0" indent="0" algn="just">
              <a:lnSpc>
                <a:spcPct val="100000"/>
              </a:lnSpc>
              <a:buNone/>
            </a:pPr>
            <a:r>
              <a:rPr lang="en-IN" sz="2400" dirty="0">
                <a:latin typeface="Times New Roman" panose="02020603050405020304" pitchFamily="18" charset="0"/>
                <a:cs typeface="Times New Roman" panose="02020603050405020304" pitchFamily="18" charset="0"/>
              </a:rPr>
              <a:t>Further, the provisions of sections 80-IA, 80-IB, 80-IAB, 80-IBA of the Income-tax Act, 1961 would still be applicable for the undertakings or enterprises or projects which were already eligible to avail deductions as per these sections, which is ensured by incorporating necessary savings and repeals clause.</a:t>
            </a:r>
          </a:p>
          <a:p>
            <a:pPr marL="0" indent="0" algn="just">
              <a:lnSpc>
                <a:spcPct val="10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46BD50E-FF09-0319-08B7-E91104CA429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747604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55502-FE32-D087-8340-0937C393EB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80519-D1AA-504D-91DA-D1F14F3E3B6F}"/>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What major restructuring has been done in section 80C?</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various sums eligible for deduction under section 80C, which were previously spread throughout the section, have now been transformed into a simplified arrangement of eligible savings instruments in the proposed Schedule XV. </a:t>
            </a:r>
          </a:p>
          <a:p>
            <a:pPr marL="0" indent="0" algn="just">
              <a:buNone/>
            </a:pPr>
            <a:r>
              <a:rPr lang="en-IN" sz="2400" dirty="0">
                <a:latin typeface="Times New Roman" panose="02020603050405020304" pitchFamily="18" charset="0"/>
                <a:cs typeface="Times New Roman" panose="02020603050405020304" pitchFamily="18" charset="0"/>
              </a:rPr>
              <a:t>The deduction limit remains clearly stated within the section, while the Schedule provides an easy-to-understand breakdown of eligible deductions. </a:t>
            </a:r>
          </a:p>
          <a:p>
            <a:pPr marL="0" indent="0" algn="just">
              <a:buNone/>
            </a:pPr>
            <a:r>
              <a:rPr lang="en-IN" sz="2400" dirty="0">
                <a:latin typeface="Times New Roman" panose="02020603050405020304" pitchFamily="18" charset="0"/>
                <a:cs typeface="Times New Roman" panose="02020603050405020304" pitchFamily="18" charset="0"/>
              </a:rPr>
              <a:t>This simplifies the process for taxpayers, making it more transparent and organized. </a:t>
            </a:r>
          </a:p>
          <a:p>
            <a:pPr marL="0" indent="0" algn="just">
              <a:buNone/>
            </a:pPr>
            <a:r>
              <a:rPr lang="en-IN" sz="2400" dirty="0">
                <a:latin typeface="Times New Roman" panose="02020603050405020304" pitchFamily="18" charset="0"/>
                <a:cs typeface="Times New Roman" panose="02020603050405020304" pitchFamily="18" charset="0"/>
              </a:rPr>
              <a:t>The changes have been made for better accessibility and comprehension.</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7EE1A5B-ADDB-066C-068E-F2FFE427FA8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0624703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BF4E0-E217-71AF-7EF1-E6C1C3554E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601668-366A-4351-9266-F65DA30B24A6}"/>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How has section 80G been improved?</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Section 80G, which provides deductions for donations, has been revised to clearly segregate deductions based on the percentage of eligible deductions—100% and 50%, without making any policy change. </a:t>
            </a:r>
          </a:p>
          <a:p>
            <a:pPr marL="0" indent="0" algn="just">
              <a:buNone/>
            </a:pPr>
            <a:r>
              <a:rPr lang="en-IN" sz="2400" dirty="0">
                <a:latin typeface="Times New Roman" panose="02020603050405020304" pitchFamily="18" charset="0"/>
                <a:cs typeface="Times New Roman" panose="02020603050405020304" pitchFamily="18" charset="0"/>
              </a:rPr>
              <a:t>This makes it easier for taxpayers to identify and claim the correct deduction amount.</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AEDC54D-D910-C1F6-89C5-20AD927AB63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2774550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5329F-6FEC-271C-FAED-F3C00F84C8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513C29-467A-15FA-3462-DDC21884E33D}"/>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4 What changes have been made to sections 80TTA and 80TTB?</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Previously, sections 80TTA and 80TTB provided deductions on interest earned from savings accounts—80TTA for the general public and 80TTB for senior citizens. </a:t>
            </a:r>
          </a:p>
          <a:p>
            <a:pPr marL="0" indent="0" algn="just">
              <a:buNone/>
            </a:pPr>
            <a:r>
              <a:rPr lang="en-IN" sz="2400" dirty="0">
                <a:latin typeface="Times New Roman" panose="02020603050405020304" pitchFamily="18" charset="0"/>
                <a:cs typeface="Times New Roman" panose="02020603050405020304" pitchFamily="18" charset="0"/>
              </a:rPr>
              <a:t>These sections have now been merged into a single proposed section, with clearly defined sub-sections. </a:t>
            </a:r>
          </a:p>
          <a:p>
            <a:pPr marL="0" indent="0" algn="just">
              <a:buNone/>
            </a:pPr>
            <a:r>
              <a:rPr lang="en-IN" sz="2400" dirty="0">
                <a:latin typeface="Times New Roman" panose="02020603050405020304" pitchFamily="18" charset="0"/>
                <a:cs typeface="Times New Roman" panose="02020603050405020304" pitchFamily="18" charset="0"/>
              </a:rPr>
              <a:t>The eligibility criteria and deduction limits for different categories of </a:t>
            </a:r>
            <a:r>
              <a:rPr lang="en-IN" sz="2400" dirty="0" err="1">
                <a:latin typeface="Times New Roman" panose="02020603050405020304" pitchFamily="18" charset="0"/>
                <a:cs typeface="Times New Roman" panose="02020603050405020304" pitchFamily="18" charset="0"/>
              </a:rPr>
              <a:t>assessees</a:t>
            </a:r>
            <a:r>
              <a:rPr lang="en-IN" sz="2400" dirty="0">
                <a:latin typeface="Times New Roman" panose="02020603050405020304" pitchFamily="18" charset="0"/>
                <a:cs typeface="Times New Roman" panose="02020603050405020304" pitchFamily="18" charset="0"/>
              </a:rPr>
              <a:t> are now explicit, reducing the need to refer to multiple sections.</a:t>
            </a:r>
          </a:p>
          <a:p>
            <a:pPr marL="0" indent="0" algn="just">
              <a:buNone/>
            </a:pPr>
            <a:r>
              <a:rPr lang="en-IN" sz="2400" dirty="0">
                <a:latin typeface="Times New Roman" panose="02020603050405020304" pitchFamily="18" charset="0"/>
                <a:cs typeface="Times New Roman" panose="02020603050405020304" pitchFamily="18" charset="0"/>
              </a:rPr>
              <a:t>This change enhances clarity and ease of use, particularly for senior citizens.</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ED26902-162A-1197-6A9C-5E71A7F58D0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2440255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5BB0A-B3F2-2203-A918-B1CCC4365D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E82A4F-4A4C-06A5-09CC-41A70353E16C}"/>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5 What improvements have been made to section 80PA?</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definition of eligible </a:t>
            </a:r>
            <a:r>
              <a:rPr lang="en-IN" sz="2400" dirty="0" err="1">
                <a:latin typeface="Times New Roman" panose="02020603050405020304" pitchFamily="18" charset="0"/>
                <a:cs typeface="Times New Roman" panose="02020603050405020304" pitchFamily="18" charset="0"/>
              </a:rPr>
              <a:t>assessees</a:t>
            </a:r>
            <a:r>
              <a:rPr lang="en-IN" sz="2400" dirty="0">
                <a:latin typeface="Times New Roman" panose="02020603050405020304" pitchFamily="18" charset="0"/>
                <a:cs typeface="Times New Roman" panose="02020603050405020304" pitchFamily="18" charset="0"/>
              </a:rPr>
              <a:t> under section 80PA has been clarified, and the various eligibility criteria have been listed pointwise. </a:t>
            </a:r>
          </a:p>
          <a:p>
            <a:pPr marL="0" indent="0" algn="just">
              <a:buNone/>
            </a:pPr>
            <a:r>
              <a:rPr lang="en-IN" sz="2400" dirty="0">
                <a:latin typeface="Times New Roman" panose="02020603050405020304" pitchFamily="18" charset="0"/>
                <a:cs typeface="Times New Roman" panose="02020603050405020304" pitchFamily="18" charset="0"/>
              </a:rPr>
              <a:t>This ensures that taxpayers can easily determine their eligibility without misinterpretation.</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DA746F4-C850-043B-6920-94EBDC18A66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459630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B55D5-CD10-2E87-864A-6B69B7193D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0888CF-35BF-DD7D-CD96-F22A12338295}"/>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6 How has section 80RRB been simplified?</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definition of eligible </a:t>
            </a:r>
            <a:r>
              <a:rPr lang="en-IN" sz="2400" dirty="0" err="1">
                <a:latin typeface="Times New Roman" panose="02020603050405020304" pitchFamily="18" charset="0"/>
                <a:cs typeface="Times New Roman" panose="02020603050405020304" pitchFamily="18" charset="0"/>
              </a:rPr>
              <a:t>assessees</a:t>
            </a:r>
            <a:r>
              <a:rPr lang="en-IN" sz="2400" dirty="0">
                <a:latin typeface="Times New Roman" panose="02020603050405020304" pitchFamily="18" charset="0"/>
                <a:cs typeface="Times New Roman" panose="02020603050405020304" pitchFamily="18" charset="0"/>
              </a:rPr>
              <a:t> who can claim deductions on royalties earned from patents has been made clearer. </a:t>
            </a:r>
          </a:p>
          <a:p>
            <a:pPr marL="0" indent="0" algn="just">
              <a:buNone/>
            </a:pPr>
            <a:r>
              <a:rPr lang="en-IN" sz="2400" dirty="0">
                <a:latin typeface="Times New Roman" panose="02020603050405020304" pitchFamily="18" charset="0"/>
                <a:cs typeface="Times New Roman" panose="02020603050405020304" pitchFamily="18" charset="0"/>
              </a:rPr>
              <a:t>Additionally, the language has been modified to explain the computation of the deduction amount.</a:t>
            </a:r>
          </a:p>
          <a:p>
            <a:pPr marL="0" indent="0" algn="just">
              <a:buNone/>
            </a:pPr>
            <a:r>
              <a:rPr lang="en-IN" sz="2400" dirty="0">
                <a:latin typeface="Times New Roman" panose="02020603050405020304" pitchFamily="18" charset="0"/>
                <a:cs typeface="Times New Roman" panose="02020603050405020304" pitchFamily="18" charset="0"/>
              </a:rPr>
              <a:t> </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47403C5-4B9F-E15F-5EF3-E5ABE50A483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74036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4444B-AFC9-E642-B72E-B39A28B3F7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61218-5148-EFEE-2C5A-6B5590C00D36}"/>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7 The tax incentives under Chapter VIA of Income-tax Act, 1961 are not available in new tax regime. Has the same approach been adopted in proposed legislation?</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There are </a:t>
            </a:r>
            <a:r>
              <a:rPr lang="en-IN" sz="2400" b="1" u="sng" dirty="0">
                <a:latin typeface="Times New Roman" panose="02020603050405020304" pitchFamily="18" charset="0"/>
                <a:cs typeface="Times New Roman" panose="02020603050405020304" pitchFamily="18" charset="0"/>
              </a:rPr>
              <a:t>several provisions for which sunset date had earlier been outlined in Finance Act, 2016. </a:t>
            </a:r>
          </a:p>
          <a:p>
            <a:pPr marL="0" indent="0" algn="just">
              <a:buNone/>
            </a:pPr>
            <a:r>
              <a:rPr lang="en-IN" sz="2400" dirty="0">
                <a:latin typeface="Times New Roman" panose="02020603050405020304" pitchFamily="18" charset="0"/>
                <a:cs typeface="Times New Roman" panose="02020603050405020304" pitchFamily="18" charset="0"/>
              </a:rPr>
              <a:t>Hence, </a:t>
            </a:r>
            <a:r>
              <a:rPr lang="en-IN" sz="2400" b="1" u="sng" dirty="0">
                <a:latin typeface="Times New Roman" panose="02020603050405020304" pitchFamily="18" charset="0"/>
                <a:cs typeface="Times New Roman" panose="02020603050405020304" pitchFamily="18" charset="0"/>
              </a:rPr>
              <a:t>the deduction for the same is available till such date. </a:t>
            </a:r>
          </a:p>
          <a:p>
            <a:pPr marL="0" indent="0" algn="just">
              <a:buNone/>
            </a:pPr>
            <a:r>
              <a:rPr lang="en-IN" sz="2400" dirty="0">
                <a:latin typeface="Times New Roman" panose="02020603050405020304" pitchFamily="18" charset="0"/>
                <a:cs typeface="Times New Roman" panose="02020603050405020304" pitchFamily="18" charset="0"/>
              </a:rPr>
              <a:t>However, </a:t>
            </a:r>
            <a:r>
              <a:rPr lang="en-IN" sz="2400" b="1" u="sng" dirty="0">
                <a:latin typeface="Times New Roman" panose="02020603050405020304" pitchFamily="18" charset="0"/>
                <a:cs typeface="Times New Roman" panose="02020603050405020304" pitchFamily="18" charset="0"/>
              </a:rPr>
              <a:t>investment linked deductions have not been phased out. </a:t>
            </a:r>
          </a:p>
          <a:p>
            <a:pPr marL="0" indent="0" algn="just">
              <a:buNone/>
            </a:pPr>
            <a:r>
              <a:rPr lang="en-IN" sz="2400" dirty="0">
                <a:latin typeface="Times New Roman" panose="02020603050405020304" pitchFamily="18" charset="0"/>
                <a:cs typeface="Times New Roman" panose="02020603050405020304" pitchFamily="18" charset="0"/>
              </a:rPr>
              <a:t>Hence, </a:t>
            </a:r>
            <a:r>
              <a:rPr lang="en-IN" sz="2400" b="1" u="sng" dirty="0">
                <a:latin typeface="Times New Roman" panose="02020603050405020304" pitchFamily="18" charset="0"/>
                <a:cs typeface="Times New Roman" panose="02020603050405020304" pitchFamily="18" charset="0"/>
              </a:rPr>
              <a:t>deduction under sections 80C, 80CCD, 80D, 80DD, 80DB, 80EEA, 80EEB, 80U, etc. find place in the new Income-tax Bill, 2025.</a:t>
            </a:r>
          </a:p>
          <a:p>
            <a:pPr marL="0" indent="0" algn="just">
              <a:buNone/>
            </a:pPr>
            <a:r>
              <a:rPr lang="en-IN" sz="2400" b="1"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1E4F8E8-1B77-D574-62D6-3904CF1D6BF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440013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25D0A-8A8A-B6E5-7850-F7320B5395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CA59A-DBFD-32CE-076D-3F2D07406F35}"/>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8 How has section 80JJAA or provision relating to start-up or IFSC been addressed?</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These provisions continue to be in operation in the new Income-tax Bill, 2025.</a:t>
            </a:r>
          </a:p>
        </p:txBody>
      </p:sp>
      <p:sp>
        <p:nvSpPr>
          <p:cNvPr id="2" name="Footer Placeholder 1">
            <a:extLst>
              <a:ext uri="{FF2B5EF4-FFF2-40B4-BE49-F238E27FC236}">
                <a16:creationId xmlns:a16="http://schemas.microsoft.com/office/drawing/2014/main" id="{ECC99EDF-2577-5FE9-FF04-06C8EE97B36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6465947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5570C-BF94-E7B7-8D5C-2461570483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D40D3B-58CC-BCA9-BE42-D1602D5D668F}"/>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Advance tax, refund and interest</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8C6E5EF-154E-3A90-9404-EA03358ABDD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3664074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943DF-DD24-D300-23AA-8EE870E8D0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399559-B7F7-6220-BB26-63335530E062}"/>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Are there any changes in the provisions related to advance tax in the new Income-tax Bill, 2025?</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There are no policy changes. However, the provisions have been made easy to read with the following approach:</a:t>
            </a:r>
          </a:p>
          <a:p>
            <a:pPr marL="0" indent="0" algn="just">
              <a:buNone/>
            </a:pP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provisions related to the payment by the assessee on his own accord and as per the order of the Assessing Officer have been segregated in two different sections to avoid confusion.</a:t>
            </a:r>
          </a:p>
          <a:p>
            <a:pPr marL="0" indent="0" algn="just">
              <a:buNone/>
            </a:pPr>
            <a:r>
              <a:rPr lang="en-IN" sz="2400" dirty="0">
                <a:latin typeface="Times New Roman" panose="02020603050405020304" pitchFamily="18" charset="0"/>
                <a:cs typeface="Times New Roman" panose="02020603050405020304" pitchFamily="18" charset="0"/>
              </a:rPr>
              <a:t>ii. Redundant provisions have been removed.</a:t>
            </a:r>
          </a:p>
          <a:p>
            <a:pPr marL="0" indent="0" algn="just">
              <a:buNone/>
            </a:pPr>
            <a:r>
              <a:rPr lang="en-IN" sz="2400" dirty="0">
                <a:latin typeface="Times New Roman" panose="02020603050405020304" pitchFamily="18" charset="0"/>
                <a:cs typeface="Times New Roman" panose="02020603050405020304" pitchFamily="18" charset="0"/>
              </a:rPr>
              <a:t>iii. A formula has been provided for the computation of the advance tax liability.</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9581E83-3CC8-0330-1354-39ED83326C4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5154258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AD61-E41F-D845-3C6F-C96111982A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C523A0-3294-97E4-0871-B38654A6B13F}"/>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What are the major improvements in the provisions related to refunds and interest?</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Formulas have been provided for the computation of interest in different situations for example, the following </a:t>
            </a:r>
            <a:r>
              <a:rPr lang="en-IN" sz="2400" b="1" u="sng" dirty="0">
                <a:latin typeface="Times New Roman" panose="02020603050405020304" pitchFamily="18" charset="0"/>
                <a:cs typeface="Times New Roman" panose="02020603050405020304" pitchFamily="18" charset="0"/>
              </a:rPr>
              <a:t>formula has been provided for the computation of interest for defaults in furnishing of the return of income:</a:t>
            </a:r>
          </a:p>
          <a:p>
            <a:pPr marL="0" indent="0" algn="just">
              <a:buNone/>
            </a:pPr>
            <a:r>
              <a:rPr lang="en-IN" sz="2400" b="1" u="sng" dirty="0">
                <a:latin typeface="Times New Roman" panose="02020603050405020304" pitchFamily="18" charset="0"/>
                <a:cs typeface="Times New Roman" panose="02020603050405020304" pitchFamily="18" charset="0"/>
              </a:rPr>
              <a:t>I = 1% × A × T where, -</a:t>
            </a:r>
          </a:p>
          <a:p>
            <a:pPr marL="0" indent="0" algn="just">
              <a:buNone/>
            </a:pPr>
            <a:r>
              <a:rPr lang="en-IN" sz="2400" b="1" u="sng" dirty="0">
                <a:latin typeface="Times New Roman" panose="02020603050405020304" pitchFamily="18" charset="0"/>
                <a:cs typeface="Times New Roman" panose="02020603050405020304" pitchFamily="18" charset="0"/>
              </a:rPr>
              <a:t>I = the interest payable; </a:t>
            </a:r>
          </a:p>
          <a:p>
            <a:pPr marL="0" indent="0" algn="just">
              <a:buNone/>
            </a:pPr>
            <a:r>
              <a:rPr lang="en-IN" sz="2400" b="1" u="sng" dirty="0">
                <a:latin typeface="Times New Roman" panose="02020603050405020304" pitchFamily="18" charset="0"/>
                <a:cs typeface="Times New Roman" panose="02020603050405020304" pitchFamily="18" charset="0"/>
              </a:rPr>
              <a:t>A = the amount of tax on which interest is payable;</a:t>
            </a:r>
          </a:p>
          <a:p>
            <a:pPr marL="0" indent="0" algn="just">
              <a:buNone/>
            </a:pPr>
            <a:r>
              <a:rPr lang="en-IN" sz="2400" b="1" u="sng" dirty="0">
                <a:latin typeface="Times New Roman" panose="02020603050405020304" pitchFamily="18" charset="0"/>
                <a:cs typeface="Times New Roman" panose="02020603050405020304" pitchFamily="18" charset="0"/>
              </a:rPr>
              <a:t>T = number of months comprised in the period commencing on the date immediately following the starting date and ending on the end date.</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50C0CAA-6791-0D58-3E9C-727C31C2E5D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4910930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552E1-F203-4980-BC14-0820A02D4C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DE7301-CE5D-4FA3-25DB-98A90A924CD4}"/>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What are other improvements in the provisions related to interest computation?</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computation of interest is based on the period and rate of interest. For the computation of period, the most crucial factors are the start date and a Table as follows:</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Thus, the taxpayers will have clarity about the start date and the end date for the computation of the period for which interest is payable in different scenarios and also the amount on which interest is payable.</a:t>
            </a:r>
          </a:p>
        </p:txBody>
      </p:sp>
      <p:sp>
        <p:nvSpPr>
          <p:cNvPr id="4" name="Footer Placeholder 3">
            <a:extLst>
              <a:ext uri="{FF2B5EF4-FFF2-40B4-BE49-F238E27FC236}">
                <a16:creationId xmlns:a16="http://schemas.microsoft.com/office/drawing/2014/main" id="{C09A8024-90CF-6C05-3EF5-46973653D34C}"/>
              </a:ext>
            </a:extLst>
          </p:cNvPr>
          <p:cNvSpPr>
            <a:spLocks noGrp="1"/>
          </p:cNvSpPr>
          <p:nvPr>
            <p:ph type="ftr" sz="quarter" idx="11"/>
          </p:nvPr>
        </p:nvSpPr>
        <p:spPr/>
        <p:txBody>
          <a:bodyPr/>
          <a:lstStyle/>
          <a:p>
            <a:r>
              <a:rPr lang="en-IN"/>
              <a:t>H.C. Khincha &amp; Co</a:t>
            </a:r>
          </a:p>
        </p:txBody>
      </p:sp>
      <p:graphicFrame>
        <p:nvGraphicFramePr>
          <p:cNvPr id="2" name="Table 1">
            <a:extLst>
              <a:ext uri="{FF2B5EF4-FFF2-40B4-BE49-F238E27FC236}">
                <a16:creationId xmlns:a16="http://schemas.microsoft.com/office/drawing/2014/main" id="{2392BB4D-3FEF-788D-14B8-7BB627F76AD1}"/>
              </a:ext>
            </a:extLst>
          </p:cNvPr>
          <p:cNvGraphicFramePr>
            <a:graphicFrameLocks noGrp="1"/>
          </p:cNvGraphicFramePr>
          <p:nvPr>
            <p:extLst>
              <p:ext uri="{D42A27DB-BD31-4B8C-83A1-F6EECF244321}">
                <p14:modId xmlns:p14="http://schemas.microsoft.com/office/powerpoint/2010/main" val="1239439403"/>
              </p:ext>
            </p:extLst>
          </p:nvPr>
        </p:nvGraphicFramePr>
        <p:xfrm>
          <a:off x="669471" y="1966264"/>
          <a:ext cx="10515602" cy="1592326"/>
        </p:xfrm>
        <a:graphic>
          <a:graphicData uri="http://schemas.openxmlformats.org/drawingml/2006/table">
            <a:tbl>
              <a:tblPr firstRow="1" firstCol="1" bandRow="1">
                <a:tableStyleId>{5940675A-B579-460E-94D1-54222C63F5DA}</a:tableStyleId>
              </a:tblPr>
              <a:tblGrid>
                <a:gridCol w="1247614">
                  <a:extLst>
                    <a:ext uri="{9D8B030D-6E8A-4147-A177-3AD203B41FA5}">
                      <a16:colId xmlns:a16="http://schemas.microsoft.com/office/drawing/2014/main" val="847764152"/>
                    </a:ext>
                  </a:extLst>
                </a:gridCol>
                <a:gridCol w="2316997">
                  <a:extLst>
                    <a:ext uri="{9D8B030D-6E8A-4147-A177-3AD203B41FA5}">
                      <a16:colId xmlns:a16="http://schemas.microsoft.com/office/drawing/2014/main" val="225620560"/>
                    </a:ext>
                  </a:extLst>
                </a:gridCol>
                <a:gridCol w="2316997">
                  <a:extLst>
                    <a:ext uri="{9D8B030D-6E8A-4147-A177-3AD203B41FA5}">
                      <a16:colId xmlns:a16="http://schemas.microsoft.com/office/drawing/2014/main" val="463991418"/>
                    </a:ext>
                  </a:extLst>
                </a:gridCol>
                <a:gridCol w="2316997">
                  <a:extLst>
                    <a:ext uri="{9D8B030D-6E8A-4147-A177-3AD203B41FA5}">
                      <a16:colId xmlns:a16="http://schemas.microsoft.com/office/drawing/2014/main" val="3007927923"/>
                    </a:ext>
                  </a:extLst>
                </a:gridCol>
                <a:gridCol w="2316997">
                  <a:extLst>
                    <a:ext uri="{9D8B030D-6E8A-4147-A177-3AD203B41FA5}">
                      <a16:colId xmlns:a16="http://schemas.microsoft.com/office/drawing/2014/main" val="1696112595"/>
                    </a:ext>
                  </a:extLst>
                </a:gridCol>
              </a:tblGrid>
              <a:tr h="563880">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Sl. No.</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1800" dirty="0">
                          <a:effectLst/>
                          <a:latin typeface="Times New Roman" panose="02020603050405020304" pitchFamily="18" charset="0"/>
                          <a:cs typeface="Times New Roman" panose="02020603050405020304" pitchFamily="18" charset="0"/>
                        </a:rPr>
                        <a:t>Circumstances</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Starting date</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Ending date</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The amount of tax on which interest is payable</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2677064501"/>
                  </a:ext>
                </a:extLst>
              </a:tr>
              <a:tr h="371094">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A</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B</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C</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800">
                          <a:effectLst/>
                          <a:latin typeface="Times New Roman" panose="02020603050405020304" pitchFamily="18" charset="0"/>
                          <a:cs typeface="Times New Roman" panose="02020603050405020304" pitchFamily="18" charset="0"/>
                        </a:rPr>
                        <a:t>D</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just">
                        <a:lnSpc>
                          <a:spcPct val="115000"/>
                        </a:lnSpc>
                        <a:spcAft>
                          <a:spcPts val="1000"/>
                        </a:spcAft>
                        <a:buNone/>
                      </a:pPr>
                      <a:r>
                        <a:rPr lang="en-IN" sz="1800" dirty="0">
                          <a:effectLst/>
                          <a:latin typeface="Times New Roman" panose="02020603050405020304" pitchFamily="18" charset="0"/>
                          <a:cs typeface="Times New Roman" panose="02020603050405020304" pitchFamily="18" charset="0"/>
                        </a:rPr>
                        <a:t>E</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2424687835"/>
                  </a:ext>
                </a:extLst>
              </a:tr>
            </a:tbl>
          </a:graphicData>
        </a:graphic>
      </p:graphicFrame>
    </p:spTree>
    <p:extLst>
      <p:ext uri="{BB962C8B-B14F-4D97-AF65-F5344CB8AC3E}">
        <p14:creationId xmlns:p14="http://schemas.microsoft.com/office/powerpoint/2010/main" val="41579600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686B3-5FC9-CD32-9135-E4C1F42916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8FB5C2-809A-D53D-7EA8-FFF9D44A6F7E}"/>
              </a:ext>
            </a:extLst>
          </p:cNvPr>
          <p:cNvSpPr>
            <a:spLocks noGrp="1"/>
          </p:cNvSpPr>
          <p:nvPr>
            <p:ph idx="1"/>
          </p:nvPr>
        </p:nvSpPr>
        <p:spPr>
          <a:xfrm>
            <a:off x="669471" y="457200"/>
            <a:ext cx="10972800" cy="5812971"/>
          </a:xfrm>
        </p:spPr>
        <p:txBody>
          <a:bodyPr>
            <a:normAutofit/>
          </a:bodyPr>
          <a:lstStyle/>
          <a:p>
            <a:pPr marL="0" indent="0" algn="ctr">
              <a:buNone/>
            </a:pPr>
            <a:r>
              <a:rPr lang="en-IN" b="1" dirty="0">
                <a:latin typeface="Times New Roman" panose="02020603050405020304" pitchFamily="18" charset="0"/>
                <a:cs typeface="Times New Roman" panose="02020603050405020304" pitchFamily="18" charset="0"/>
              </a:rPr>
              <a:t>Taxation in Special Rate cases</a:t>
            </a:r>
            <a:endParaRPr lang="en-IN" dirty="0">
              <a:latin typeface="Times New Roman" panose="02020603050405020304" pitchFamily="18" charset="0"/>
              <a:cs typeface="Times New Roman" panose="02020603050405020304" pitchFamily="18" charset="0"/>
            </a:endParaRPr>
          </a:p>
          <a:p>
            <a:pPr marL="0" indent="0" algn="ctr">
              <a:buNone/>
            </a:pPr>
            <a:r>
              <a:rPr lang="en-IN" b="1" dirty="0">
                <a:latin typeface="Times New Roman" panose="02020603050405020304" pitchFamily="18" charset="0"/>
                <a:cs typeface="Times New Roman" panose="02020603050405020304" pitchFamily="18" charset="0"/>
              </a:rPr>
              <a:t>Answers to Frequently Asked Questions</a:t>
            </a:r>
            <a:endParaRPr lang="en-IN" dirty="0">
              <a:latin typeface="Times New Roman" panose="02020603050405020304" pitchFamily="18" charset="0"/>
              <a:cs typeface="Times New Roman" panose="02020603050405020304" pitchFamily="18" charset="0"/>
            </a:endParaRPr>
          </a:p>
          <a:p>
            <a:pPr marL="0" indent="0" algn="ctr">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003963C-705A-B2BB-EB7A-4B463E1C074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264517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C58C1-D1C3-591B-4540-6CD9750BD1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1A21FC-08D6-D307-9E15-16B2B5DB7B08}"/>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I have opted for New tax regime under the Income-tax Act, 1961. Do I have to opt for it again in the new Income-tax Bill, 2025?</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No, all the rights and duties of taxpayers will continue to remain intact. In fact, the transition is expected to be seamless.</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9A4FE3C-DF8B-E1D1-C256-E6861989F29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5104860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8E58-7E45-B662-C2F6-A1C98F5D4F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E2ED41-A11D-047A-ACC1-8F2B1845FE7B}"/>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Will new rules and forms be prescribed for the proposed Act, especially for opting for new tax regime or for claiming MAT?</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proposed Bill has been tabled in the Parliament. </a:t>
            </a:r>
          </a:p>
          <a:p>
            <a:pPr marL="0" indent="0" algn="just">
              <a:buNone/>
            </a:pPr>
            <a:r>
              <a:rPr lang="en-IN" sz="2400" dirty="0">
                <a:latin typeface="Times New Roman" panose="02020603050405020304" pitchFamily="18" charset="0"/>
                <a:cs typeface="Times New Roman" panose="02020603050405020304" pitchFamily="18" charset="0"/>
              </a:rPr>
              <a:t>As and when the law is enacted, the administrative measures for implementing them will be made operational, keeping in mind the convenience of taxpayers and all stakeholders. </a:t>
            </a:r>
          </a:p>
          <a:p>
            <a:pPr marL="0" indent="0" algn="just">
              <a:buNone/>
            </a:pPr>
            <a:r>
              <a:rPr lang="en-IN" sz="2400" dirty="0">
                <a:latin typeface="Times New Roman" panose="02020603050405020304" pitchFamily="18" charset="0"/>
                <a:cs typeface="Times New Roman" panose="02020603050405020304" pitchFamily="18" charset="0"/>
              </a:rPr>
              <a:t>The necessary details will be informed in due course.</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03AA610-1AD2-18F5-DF6B-0E6FBB70160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9397882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990EF-11BD-5472-FACB-2EAC464CE3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97F19A-800C-3C4C-117A-A40DB73CA51A}"/>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Have the changes made in the recent budget been incorporated in the proposed Act, especially for individual taxpayers?</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Yes, the changes made in the slab rates and the related rebate have been incorporated in the proposed Bill.</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DE4ED3C-DBF6-3EC4-0317-1E207C32BF9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190359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8CEA0-2D49-06AE-4E3F-89527B7E32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ED1B83-E94A-89F4-0E37-180F7D38E2A6}"/>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4 Are there any changes in the rates or conditions for taxation of special cases?</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No policy change has been proposed for such special rate provisions. Special rate regimes will work as before. </a:t>
            </a:r>
          </a:p>
          <a:p>
            <a:pPr marL="0" indent="0" algn="just">
              <a:buNone/>
            </a:pPr>
            <a:r>
              <a:rPr lang="en-IN" sz="2400" dirty="0">
                <a:latin typeface="Times New Roman" panose="02020603050405020304" pitchFamily="18" charset="0"/>
                <a:cs typeface="Times New Roman" panose="02020603050405020304" pitchFamily="18" charset="0"/>
              </a:rPr>
              <a:t>However, there is substantial simplification through structural change in the Act which makes it taxpayer friendly.</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F7A5AFF-3044-4F34-C636-49B98950C44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9353443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244F0-4B25-B560-94FA-90F63371A2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022F71-3723-4492-14D0-663E2DE7E62A}"/>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5 Are there any changes in the provisions related to special rates for domestic taxpayers?</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There are no policy changes. However, the provisions have been made easy with the following approach:</a:t>
            </a:r>
          </a:p>
          <a:p>
            <a:pPr marL="0" indent="0" algn="just">
              <a:buNone/>
            </a:pPr>
            <a:r>
              <a:rPr lang="en-IN" sz="2400" dirty="0">
                <a:latin typeface="Times New Roman" panose="02020603050405020304" pitchFamily="18" charset="0"/>
                <a:cs typeface="Times New Roman" panose="02020603050405020304" pitchFamily="18" charset="0"/>
              </a:rPr>
              <a:t>(a) New Tax Regime is now separate part that is dedicated for special rate of taxation for individual taxpayers, domestic companies, cooperative societies and other eligible taxpayers.</a:t>
            </a:r>
          </a:p>
          <a:p>
            <a:pPr marL="0" indent="0" algn="just">
              <a:buNone/>
            </a:pP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(b) Redundant provisions have been removed.</a:t>
            </a:r>
          </a:p>
          <a:p>
            <a:pPr marL="0" indent="0" algn="just">
              <a:buNone/>
            </a:pP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(c) Tables have been provided to do away with multiple explanations and provisos and also for bringing together various special types of income that attract special rates under the Act.</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97DAA71-E8E7-3410-8B7D-4BFCDB457E5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2890926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85F51-33F3-9682-9571-E917FF4FBC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296F33-FCDA-1D29-3A77-1BCFA0ED161D}"/>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Double Taxation Relief</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 to Frequently Asked Question</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88E642F-8357-FCDE-3897-2D82864F6B9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23586749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C5867-935F-D0F9-FA2A-8521DDB058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DE0F7-6DA7-565C-7F10-81F231C604D9}"/>
              </a:ext>
            </a:extLst>
          </p:cNvPr>
          <p:cNvSpPr>
            <a:spLocks noGrp="1"/>
          </p:cNvSpPr>
          <p:nvPr>
            <p:ph idx="1"/>
          </p:nvPr>
        </p:nvSpPr>
        <p:spPr>
          <a:xfrm>
            <a:off x="669471" y="457200"/>
            <a:ext cx="10972800" cy="5812971"/>
          </a:xfrm>
        </p:spPr>
        <p:txBody>
          <a:bodyPr>
            <a:normAutofit fontScale="92500" lnSpcReduction="10000"/>
          </a:bodyPr>
          <a:lstStyle/>
          <a:p>
            <a:pPr marL="0" indent="0" algn="just">
              <a:lnSpc>
                <a:spcPct val="120000"/>
              </a:lnSpc>
              <a:buNone/>
            </a:pPr>
            <a:r>
              <a:rPr lang="en-IN" b="1" dirty="0">
                <a:latin typeface="Times New Roman" panose="02020603050405020304" pitchFamily="18" charset="0"/>
                <a:cs typeface="Times New Roman" panose="02020603050405020304" pitchFamily="18" charset="0"/>
              </a:rPr>
              <a:t>1 Is there anything new in relation to interpretation of terms contained in a tax treaty?</a:t>
            </a:r>
            <a:endParaRPr lang="en-IN" dirty="0">
              <a:latin typeface="Times New Roman" panose="02020603050405020304" pitchFamily="18" charset="0"/>
              <a:cs typeface="Times New Roman" panose="02020603050405020304" pitchFamily="18" charset="0"/>
            </a:endParaRPr>
          </a:p>
          <a:p>
            <a:pPr marL="0" indent="0" algn="just">
              <a:lnSpc>
                <a:spcPct val="120000"/>
              </a:lnSpc>
              <a:buNone/>
            </a:pPr>
            <a:r>
              <a:rPr lang="en-IN" b="1" dirty="0">
                <a:latin typeface="Times New Roman" panose="02020603050405020304" pitchFamily="18" charset="0"/>
                <a:cs typeface="Times New Roman" panose="02020603050405020304" pitchFamily="18" charset="0"/>
              </a:rPr>
              <a:t>Ans.</a:t>
            </a:r>
            <a:r>
              <a:rPr lang="en-IN" dirty="0">
                <a:latin typeface="Times New Roman" panose="02020603050405020304" pitchFamily="18" charset="0"/>
                <a:cs typeface="Times New Roman" panose="02020603050405020304" pitchFamily="18" charset="0"/>
              </a:rPr>
              <a:t> The Bill only clarifies India’s tax treaty position in relation to terms used in such treaty. The proposed section 159(7) of the Bill now mentions that:</a:t>
            </a:r>
          </a:p>
          <a:p>
            <a:pPr marL="0" lvl="0" indent="0" algn="just">
              <a:lnSpc>
                <a:spcPct val="120000"/>
              </a:lnSpc>
              <a:buNone/>
            </a:pPr>
            <a:r>
              <a:rPr lang="en-IN" dirty="0" err="1">
                <a:latin typeface="Times New Roman" panose="02020603050405020304" pitchFamily="18" charset="0"/>
                <a:cs typeface="Times New Roman" panose="02020603050405020304" pitchFamily="18" charset="0"/>
              </a:rPr>
              <a:t>i</a:t>
            </a:r>
            <a:r>
              <a:rPr lang="en-IN" dirty="0">
                <a:latin typeface="Times New Roman" panose="02020603050405020304" pitchFamily="18" charset="0"/>
                <a:cs typeface="Times New Roman" panose="02020603050405020304" pitchFamily="18" charset="0"/>
              </a:rPr>
              <a:t>. If any term is used in the agreement and defined both in the agreement and the Bill, it will have the meaning which is provided in the agreement;</a:t>
            </a:r>
          </a:p>
          <a:p>
            <a:pPr marL="0" lvl="0" indent="0" algn="just">
              <a:lnSpc>
                <a:spcPct val="120000"/>
              </a:lnSpc>
              <a:buNone/>
            </a:pPr>
            <a:r>
              <a:rPr lang="en-IN" dirty="0">
                <a:latin typeface="Times New Roman" panose="02020603050405020304" pitchFamily="18" charset="0"/>
                <a:cs typeface="Times New Roman" panose="02020603050405020304" pitchFamily="18" charset="0"/>
              </a:rPr>
              <a:t>ii. If any term is used in the agreement but has not been defined in it, but has a definition in the Bill, it will have the meaning provided in the Bill or in any explanation which is given to it by the Central Government, and the meaning will be applicable from the date of the agreement;</a:t>
            </a:r>
          </a:p>
          <a:p>
            <a:pPr marL="0" lvl="0" indent="0" algn="just">
              <a:lnSpc>
                <a:spcPct val="120000"/>
              </a:lnSpc>
              <a:buNone/>
            </a:pPr>
            <a:r>
              <a:rPr lang="en-IN" dirty="0">
                <a:latin typeface="Times New Roman" panose="02020603050405020304" pitchFamily="18" charset="0"/>
                <a:cs typeface="Times New Roman" panose="02020603050405020304" pitchFamily="18" charset="0"/>
              </a:rPr>
              <a:t>iii. If any term is used in the agreement and is neither defined in the agreement nor in the Bill, it will have the meaning given to it in any notification issued by the Central Government, and such meaning will be applicable from the date of the agreement;</a:t>
            </a:r>
          </a:p>
          <a:p>
            <a:pPr marL="0" lvl="0" indent="0" algn="just">
              <a:lnSpc>
                <a:spcPct val="120000"/>
              </a:lnSpc>
              <a:buNone/>
            </a:pPr>
            <a:r>
              <a:rPr lang="en-IN" dirty="0">
                <a:latin typeface="Times New Roman" panose="02020603050405020304" pitchFamily="18" charset="0"/>
                <a:cs typeface="Times New Roman" panose="02020603050405020304" pitchFamily="18" charset="0"/>
              </a:rPr>
              <a:t>iv. If any term is used in the agreement and is not defined in the agreement or in the Bill or in any notification, it will have the meaning given in any Act of the Central Government relating to taxes, or in its absence, in any other law of the Central Government, and such meaning will be applicable from the date of the agreement.</a:t>
            </a:r>
          </a:p>
          <a:p>
            <a:pPr marL="0" indent="0" algn="just">
              <a:lnSpc>
                <a:spcPct val="120000"/>
              </a:lnSpc>
              <a:buNone/>
            </a:pPr>
            <a:r>
              <a:rPr lang="en-IN" dirty="0">
                <a:latin typeface="Times New Roman" panose="02020603050405020304" pitchFamily="18" charset="0"/>
                <a:cs typeface="Times New Roman" panose="02020603050405020304" pitchFamily="18" charset="0"/>
              </a:rPr>
              <a:t>This clarified position will reduce litigation and provide certainty to how any term is interpreted in a tax treaty situation. It reflects India’s present tax treaty position and is also aligned with international tax treaty practices in this regard.</a:t>
            </a:r>
          </a:p>
          <a:p>
            <a:pPr marL="0" indent="0" algn="just">
              <a:lnSpc>
                <a:spcPct val="120000"/>
              </a:lnSpc>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9BA9BC3-74E5-7F5A-FB85-7A00E8A0548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609316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E865D-8F77-8EBF-FD03-54A6E108D5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514CD-D382-5FB2-0D2A-4AFE4646CB92}"/>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Tonnage Tax</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 to Frequently Asked Question</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3B27808-D250-A235-3D9E-52888CC6A24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6144426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7C4F-F165-671A-6295-0EC26CAB8F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2CADB9-1EA3-54C2-10D6-496E35B1FC43}"/>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What changes are made in the proposed Act as regards the tonnage tax scheme?</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No substantive changes have been made in the tonnage tax scheme. </a:t>
            </a:r>
          </a:p>
          <a:p>
            <a:pPr marL="0" indent="0" algn="just">
              <a:buNone/>
            </a:pPr>
            <a:r>
              <a:rPr lang="en-IN" sz="2400" dirty="0">
                <a:latin typeface="Times New Roman" panose="02020603050405020304" pitchFamily="18" charset="0"/>
                <a:cs typeface="Times New Roman" panose="02020603050405020304" pitchFamily="18" charset="0"/>
              </a:rPr>
              <a:t>The sections have however been rearranged and reorganized for better readability.</a:t>
            </a:r>
          </a:p>
          <a:p>
            <a:pPr marL="0" indent="0" algn="just">
              <a:buNone/>
            </a:pPr>
            <a:r>
              <a:rPr lang="en-IN" sz="2400" dirty="0">
                <a:latin typeface="Times New Roman" panose="02020603050405020304" pitchFamily="18" charset="0"/>
                <a:cs typeface="Times New Roman" panose="02020603050405020304" pitchFamily="18" charset="0"/>
              </a:rPr>
              <a:t>The changes made in the Budget 2025 have also been suitably incorporated.</a:t>
            </a:r>
          </a:p>
          <a:p>
            <a:pPr marL="0" indent="0" algn="just">
              <a:buNone/>
            </a:pPr>
            <a:r>
              <a:rPr lang="en-IN" sz="2400" dirty="0">
                <a:latin typeface="Times New Roman" panose="02020603050405020304" pitchFamily="18" charset="0"/>
                <a:cs typeface="Times New Roman" panose="02020603050405020304" pitchFamily="18" charset="0"/>
              </a:rPr>
              <a:t> </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DC398BB-E2FE-E1AA-1095-EE99019C713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061298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C3A83-DF89-114A-AC67-A5AD4F88CC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9D00D9-CD48-8D76-06D1-8BA19F5E9A97}"/>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Tax Administration</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 to Frequently Asked Questions</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FDC8D2A-8959-66C9-ADBF-739905B6522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4587706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CDBFD-13D5-5601-A32C-6664E11E2E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3A6C58-E13F-A579-F2AA-B5AB2CEC9C2D}"/>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Section 247 of the proposed bill equivalent to section 132 of the Income-tax Act provides for “competent authority”, “approving authority” etc. Why such change is proposed?</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The terms “Competent Authority” and “Approving Authority” have been defined in the proposed bill to avoid confusion in the mind of taxpayers and to clearly distinguish roles and functions of such authorities.</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A77EE80-D647-6BC4-C794-74CA8CDCB00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7719545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1BCE5-449C-0B86-E036-EB094B2679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DD7AF0-FCD1-FF2C-416D-29479907E105}"/>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Why the definition of ‘computer system’ in section 261(e) of the proposed Act is different from the meaning as given in the Information Technology Act, 2000?</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Income tax Act and Information Technology Act are two different Acts and serve different purposes. </a:t>
            </a:r>
          </a:p>
          <a:p>
            <a:pPr marL="0" indent="0" algn="just">
              <a:buNone/>
            </a:pPr>
            <a:r>
              <a:rPr lang="en-IN" sz="2400" dirty="0">
                <a:latin typeface="Times New Roman" panose="02020603050405020304" pitchFamily="18" charset="0"/>
                <a:cs typeface="Times New Roman" panose="02020603050405020304" pitchFamily="18" charset="0"/>
              </a:rPr>
              <a:t>The definition of computer system in the Income-tax Act includes computer network, computer resources, communication devices, digital or electronic data storage devices, virtual digital space etc.</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537B8B25-B1B7-F4D7-5E11-0638A736B9D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388074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96C94-0D3A-6735-ECA3-4CEE54F4B3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1B4462-D472-26E5-D5C8-F33A18E6ADF7}"/>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While there are four parts in the Income-tax Act, 1961 under chapter XIII pertaining to Income tax authorities, there are only two parts in the proposed bill under the heading ‘tax administration’ under Chapter XIV. What is the difference?</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Ans. In the proposed Bill, Parts A &amp; B is merged as they pertain to income tax Authorities and their jurisdiction. </a:t>
            </a:r>
          </a:p>
          <a:p>
            <a:pPr marL="0" indent="0" algn="just">
              <a:buNone/>
            </a:pPr>
            <a:r>
              <a:rPr lang="en-IN" sz="2400" dirty="0">
                <a:latin typeface="Times New Roman" panose="02020603050405020304" pitchFamily="18" charset="0"/>
                <a:cs typeface="Times New Roman" panose="02020603050405020304" pitchFamily="18" charset="0"/>
              </a:rPr>
              <a:t>Further, Part C relating to powers and Part D relating to disclosure of information have been merged in the proposed bill.</a:t>
            </a: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C36B855-6734-D6FD-9D54-C9B91BCE5CE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861953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C59E1-A297-8B63-BBCE-739DF0EB3F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34333C-FDC3-8BC7-9CB6-D8B3339EC5E0}"/>
              </a:ext>
            </a:extLst>
          </p:cNvPr>
          <p:cNvSpPr>
            <a:spLocks noGrp="1"/>
          </p:cNvSpPr>
          <p:nvPr>
            <p:ph idx="1"/>
          </p:nvPr>
        </p:nvSpPr>
        <p:spPr>
          <a:xfrm>
            <a:off x="669471" y="457200"/>
            <a:ext cx="10972800" cy="5812971"/>
          </a:xfrm>
        </p:spPr>
        <p:txBody>
          <a:bodyPr>
            <a:normAutofit/>
          </a:bodyPr>
          <a:lstStyle/>
          <a:p>
            <a:pPr marL="0" indent="0" algn="ctr">
              <a:buNone/>
            </a:pPr>
            <a:r>
              <a:rPr lang="en-IN" sz="2400" b="1" dirty="0">
                <a:latin typeface="Times New Roman" panose="02020603050405020304" pitchFamily="18" charset="0"/>
                <a:cs typeface="Times New Roman" panose="02020603050405020304" pitchFamily="18" charset="0"/>
              </a:rPr>
              <a:t>OFFENCES AND PROSECUTION</a:t>
            </a:r>
            <a:endParaRPr lang="en-IN" sz="2400" dirty="0">
              <a:latin typeface="Times New Roman" panose="02020603050405020304" pitchFamily="18" charset="0"/>
              <a:cs typeface="Times New Roman" panose="02020603050405020304" pitchFamily="18" charset="0"/>
            </a:endParaRPr>
          </a:p>
          <a:p>
            <a:pPr marL="0" indent="0" algn="ctr">
              <a:buNone/>
            </a:pPr>
            <a:r>
              <a:rPr lang="en-IN" sz="2400" b="1" dirty="0">
                <a:latin typeface="Times New Roman" panose="02020603050405020304" pitchFamily="18" charset="0"/>
                <a:cs typeface="Times New Roman" panose="02020603050405020304" pitchFamily="18" charset="0"/>
              </a:rPr>
              <a:t>Answers to Frequently Asked Questions</a:t>
            </a:r>
            <a:endParaRPr lang="en-IN" sz="2400" dirty="0">
              <a:latin typeface="Times New Roman" panose="02020603050405020304" pitchFamily="18" charset="0"/>
              <a:cs typeface="Times New Roman" panose="02020603050405020304" pitchFamily="18" charset="0"/>
            </a:endParaRPr>
          </a:p>
          <a:p>
            <a:pPr marL="0" indent="0" algn="ctr">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54C65C5-446D-947F-E958-2F8AC6884BA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718001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12C9D-057E-50B1-B564-925239B9AC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06B261-0B36-8161-2C8B-5FC0DE492982}"/>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Is there any increase in the punishment for any offence under the Bill?</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Ans. No.</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2 Has any new prosecution section been introduced for any of the provisions of the Bill?</a:t>
            </a:r>
          </a:p>
          <a:p>
            <a:pPr marL="0" indent="0" algn="just">
              <a:buNone/>
            </a:pPr>
            <a:r>
              <a:rPr lang="en-IN" sz="2400" dirty="0">
                <a:latin typeface="Times New Roman" panose="02020603050405020304" pitchFamily="18" charset="0"/>
                <a:cs typeface="Times New Roman" panose="02020603050405020304" pitchFamily="18" charset="0"/>
              </a:rPr>
              <a:t>Ans. No.</a:t>
            </a: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BCBB864-3229-FCFA-A1FB-51A42F1A560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820147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812BE7-86FC-99BC-5072-E3E53D2DE9C5}"/>
              </a:ext>
            </a:extLst>
          </p:cNvPr>
          <p:cNvSpPr>
            <a:spLocks noGrp="1"/>
          </p:cNvSpPr>
          <p:nvPr>
            <p:ph idx="1"/>
          </p:nvPr>
        </p:nvSpPr>
        <p:spPr>
          <a:xfrm>
            <a:off x="669471" y="457200"/>
            <a:ext cx="10972800" cy="5812971"/>
          </a:xfrm>
        </p:spPr>
        <p:txBody>
          <a:bodyPr>
            <a:normAutofit/>
          </a:bodyPr>
          <a:lstStyle/>
          <a:p>
            <a:pPr marL="0" indent="0" algn="ctr">
              <a:buNone/>
            </a:pPr>
            <a:r>
              <a:rPr lang="en-IN" b="1" dirty="0">
                <a:latin typeface="Times New Roman" panose="02020603050405020304" pitchFamily="18" charset="0"/>
                <a:cs typeface="Times New Roman" panose="02020603050405020304" pitchFamily="18" charset="0"/>
              </a:rPr>
              <a:t>MISCELLANEOUS</a:t>
            </a:r>
            <a:endParaRPr lang="en-IN" dirty="0">
              <a:latin typeface="Times New Roman" panose="02020603050405020304" pitchFamily="18" charset="0"/>
              <a:cs typeface="Times New Roman" panose="02020603050405020304" pitchFamily="18" charset="0"/>
            </a:endParaRPr>
          </a:p>
          <a:p>
            <a:pPr marL="0" indent="0" algn="ctr">
              <a:buNone/>
            </a:pPr>
            <a:r>
              <a:rPr lang="en-IN" b="1" dirty="0">
                <a:latin typeface="Times New Roman" panose="02020603050405020304" pitchFamily="18" charset="0"/>
                <a:cs typeface="Times New Roman" panose="02020603050405020304" pitchFamily="18" charset="0"/>
              </a:rPr>
              <a:t>Answers to Frequently Asked Questions</a:t>
            </a:r>
            <a:endParaRPr lang="en-IN" dirty="0">
              <a:latin typeface="Times New Roman" panose="02020603050405020304" pitchFamily="18" charset="0"/>
              <a:cs typeface="Times New Roman" panose="02020603050405020304" pitchFamily="18" charset="0"/>
            </a:endParaRPr>
          </a:p>
          <a:p>
            <a:pPr marL="0" indent="0" algn="ctr">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34DFA3C-8B17-B7EF-1ADF-41BFC6458BF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6560243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10A69-6B06-B714-C284-08DDC0BB41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985327-7AC7-782A-9288-6A21C1E1D06F}"/>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If I have a pending refund under the Income-tax Act, 1961, will I get it after the new Act comes into force?</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Yes. All the rights and duties of taxpayers will continue to remain intact. The taxpayer will get his due refund in accordance with law.</a:t>
            </a: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8BB992B-5C5F-CFA9-E518-DB680853852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8083618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E3BBC-935D-3A97-1A52-060F3AF1E2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691846-7FCB-3A31-EBE6-AD2AFB14540E}"/>
              </a:ext>
            </a:extLst>
          </p:cNvPr>
          <p:cNvSpPr>
            <a:spLocks noGrp="1"/>
          </p:cNvSpPr>
          <p:nvPr>
            <p:ph idx="1"/>
          </p:nvPr>
        </p:nvSpPr>
        <p:spPr>
          <a:xfrm>
            <a:off x="669471" y="457200"/>
            <a:ext cx="10972800" cy="5812971"/>
          </a:xfrm>
        </p:spPr>
        <p:txBody>
          <a:bodyPr>
            <a:normAutofit/>
          </a:bodyPr>
          <a:lstStyle/>
          <a:p>
            <a:pPr marL="0" indent="0">
              <a:buNone/>
            </a:pPr>
            <a:r>
              <a:rPr lang="en-IN" b="1" dirty="0">
                <a:latin typeface="Times New Roman" panose="02020603050405020304" pitchFamily="18" charset="0"/>
                <a:cs typeface="Times New Roman" panose="02020603050405020304" pitchFamily="18" charset="0"/>
              </a:rPr>
              <a:t>2 Has the faceless approval or registration been removed?</a:t>
            </a:r>
            <a:endParaRPr lang="en-IN"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Ans.</a:t>
            </a:r>
            <a:r>
              <a:rPr lang="en-IN" dirty="0">
                <a:latin typeface="Times New Roman" panose="02020603050405020304" pitchFamily="18" charset="0"/>
                <a:cs typeface="Times New Roman" panose="02020603050405020304" pitchFamily="18" charset="0"/>
              </a:rPr>
              <a:t> No.</a:t>
            </a:r>
          </a:p>
          <a:p>
            <a:pPr marL="0" indent="0">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98D553F0-959B-C177-315D-D99BBBEC7A7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36948319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2C9CD-0341-A3DE-1265-473AAF39CB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01402C-88F9-0534-2AA7-9DCCBA35F07E}"/>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QXVI.3 Will new rules and forms be prescribed for the proposed Bill?</a:t>
            </a:r>
            <a:endParaRPr lang="en-IN"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Ans.</a:t>
            </a:r>
            <a:r>
              <a:rPr lang="en-IN" sz="2400" dirty="0">
                <a:latin typeface="Times New Roman" panose="02020603050405020304" pitchFamily="18" charset="0"/>
                <a:cs typeface="Times New Roman" panose="02020603050405020304" pitchFamily="18" charset="0"/>
              </a:rPr>
              <a:t> The proposed Act has been laid before the Parliament. </a:t>
            </a:r>
          </a:p>
          <a:p>
            <a:pPr marL="0" indent="0" algn="just">
              <a:buNone/>
            </a:pPr>
            <a:r>
              <a:rPr lang="en-IN" sz="2400" dirty="0">
                <a:latin typeface="Times New Roman" panose="02020603050405020304" pitchFamily="18" charset="0"/>
                <a:cs typeface="Times New Roman" panose="02020603050405020304" pitchFamily="18" charset="0"/>
              </a:rPr>
              <a:t>Subsequently, the administrative measures for implementing them will be made operational, in terms of the provisions in the new Income-tax Bill, 2025. </a:t>
            </a:r>
          </a:p>
          <a:p>
            <a:pPr marL="0" indent="0" algn="just">
              <a:buNone/>
            </a:pPr>
            <a:r>
              <a:rPr lang="en-IN" sz="2400" dirty="0">
                <a:latin typeface="Times New Roman" panose="02020603050405020304" pitchFamily="18" charset="0"/>
                <a:cs typeface="Times New Roman" panose="02020603050405020304" pitchFamily="18" charset="0"/>
              </a:rPr>
              <a:t>The necessary details will be informed in due course.</a:t>
            </a: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A43CD1-49B7-9BE3-090F-B3DB3BC5EB4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005896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FF2DA-C1E1-5D50-DD97-B5AAAB9FB3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D86062-F0D0-040D-0DA2-E4FEB3484EBE}"/>
              </a:ext>
            </a:extLst>
          </p:cNvPr>
          <p:cNvSpPr>
            <a:spLocks noGrp="1"/>
          </p:cNvSpPr>
          <p:nvPr>
            <p:ph idx="1"/>
          </p:nvPr>
        </p:nvSpPr>
        <p:spPr>
          <a:xfrm>
            <a:off x="669471" y="457200"/>
            <a:ext cx="10972800" cy="5812971"/>
          </a:xfrm>
        </p:spPr>
        <p:txBody>
          <a:bodyPr>
            <a:normAutofit/>
          </a:bodyPr>
          <a:lstStyle/>
          <a:p>
            <a:pPr marL="0" indent="0" algn="ctr">
              <a:buNone/>
            </a:pPr>
            <a:r>
              <a:rPr lang="en-US" sz="1800" b="1" dirty="0">
                <a:latin typeface="Times New Roman" panose="02020603050405020304" pitchFamily="18" charset="0"/>
                <a:cs typeface="Times New Roman" panose="02020603050405020304" pitchFamily="18" charset="0"/>
              </a:rPr>
              <a:t>Tax Deduction and Collection at Source</a:t>
            </a:r>
          </a:p>
          <a:p>
            <a:pPr marL="0" indent="0" algn="ctr">
              <a:buNone/>
            </a:pPr>
            <a:r>
              <a:rPr lang="en-US" sz="1800" b="1" dirty="0">
                <a:latin typeface="Times New Roman" panose="02020603050405020304" pitchFamily="18" charset="0"/>
                <a:cs typeface="Times New Roman" panose="02020603050405020304" pitchFamily="18" charset="0"/>
              </a:rPr>
              <a:t>Answers to Frequently Asked Questions</a:t>
            </a:r>
          </a:p>
          <a:p>
            <a:pPr marL="0" indent="0" algn="ctr">
              <a:buNone/>
            </a:pPr>
            <a:endParaRPr lang="en-IN" sz="18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260A39D-F4BD-D381-7EA8-10EBC316033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0305439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631B5-AD4C-62E7-4F66-7066CBD83C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D8431-CB66-FEFA-B031-F60412F63459}"/>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1. What are highlights of simplification made in TDS/TCS provisions? </a:t>
            </a:r>
          </a:p>
          <a:p>
            <a:pPr marL="0" indent="0" algn="just">
              <a:buNone/>
            </a:pPr>
            <a:r>
              <a:rPr lang="en-IN" sz="2400" b="1" dirty="0">
                <a:latin typeface="Times New Roman" panose="02020603050405020304" pitchFamily="18" charset="0"/>
                <a:cs typeface="Times New Roman" panose="02020603050405020304" pitchFamily="18" charset="0"/>
              </a:rPr>
              <a:t>Ans : </a:t>
            </a:r>
            <a:r>
              <a:rPr lang="en-IN" sz="2400" dirty="0">
                <a:latin typeface="Times New Roman" panose="02020603050405020304" pitchFamily="18" charset="0"/>
                <a:cs typeface="Times New Roman" panose="02020603050405020304" pitchFamily="18" charset="0"/>
              </a:rPr>
              <a:t>in the existing Act, </a:t>
            </a:r>
            <a:r>
              <a:rPr lang="en-IN" sz="2400" b="1" u="sng" dirty="0">
                <a:latin typeface="Times New Roman" panose="02020603050405020304" pitchFamily="18" charset="0"/>
                <a:cs typeface="Times New Roman" panose="02020603050405020304" pitchFamily="18" charset="0"/>
              </a:rPr>
              <a:t>there are 43 sections which specify the various sums which are liable to TDS, depending on the status of the payer/payee</a:t>
            </a:r>
            <a:r>
              <a:rPr lang="en-IN" sz="2400" dirty="0">
                <a:latin typeface="Times New Roman" panose="02020603050405020304" pitchFamily="18" charset="0"/>
                <a:cs typeface="Times New Roman" panose="02020603050405020304" pitchFamily="18" charset="0"/>
              </a:rPr>
              <a:t>, subject to applicable monetary limits. </a:t>
            </a:r>
          </a:p>
          <a:p>
            <a:pPr marL="0" indent="0" algn="just">
              <a:buNone/>
            </a:pPr>
            <a:r>
              <a:rPr lang="en-IN" sz="2400" dirty="0">
                <a:latin typeface="Times New Roman" panose="02020603050405020304" pitchFamily="18" charset="0"/>
                <a:cs typeface="Times New Roman" panose="02020603050405020304" pitchFamily="18" charset="0"/>
              </a:rPr>
              <a:t>The sections provide the rate at which tax is liable to be deducted at sources.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In the proposed Bill, </a:t>
            </a:r>
            <a:r>
              <a:rPr lang="en-IN" sz="2400" b="1" u="sng" dirty="0">
                <a:latin typeface="Times New Roman" panose="02020603050405020304" pitchFamily="18" charset="0"/>
                <a:cs typeface="Times New Roman" panose="02020603050405020304" pitchFamily="18" charset="0"/>
              </a:rPr>
              <a:t>all these sections have been merged into one section.</a:t>
            </a:r>
          </a:p>
          <a:p>
            <a:pPr marL="0" indent="0" algn="just">
              <a:buNone/>
            </a:pPr>
            <a:r>
              <a:rPr lang="en-IN" sz="2400" b="1" u="sng" dirty="0">
                <a:latin typeface="Times New Roman" panose="02020603050405020304" pitchFamily="18" charset="0"/>
                <a:cs typeface="Times New Roman" panose="02020603050405020304" pitchFamily="18" charset="0"/>
              </a:rPr>
              <a:t>Section 393</a:t>
            </a:r>
            <a:r>
              <a:rPr lang="en-IN" sz="2400" dirty="0">
                <a:latin typeface="Times New Roman" panose="02020603050405020304" pitchFamily="18" charset="0"/>
                <a:cs typeface="Times New Roman" panose="02020603050405020304" pitchFamily="18" charset="0"/>
              </a:rPr>
              <a:t> of the proposed bill contains </a:t>
            </a:r>
            <a:r>
              <a:rPr lang="en-IN" sz="2400" b="1" u="sng" dirty="0">
                <a:latin typeface="Times New Roman" panose="02020603050405020304" pitchFamily="18" charset="0"/>
                <a:cs typeface="Times New Roman" panose="02020603050405020304" pitchFamily="18" charset="0"/>
              </a:rPr>
              <a:t>3 Tables applicable to three broad categories of payees- residents, Non-residents and any person.</a:t>
            </a:r>
          </a:p>
          <a:p>
            <a:pPr marL="0" indent="0" algn="just">
              <a:buNone/>
            </a:pPr>
            <a:r>
              <a:rPr lang="en-IN" sz="2400" dirty="0">
                <a:latin typeface="Times New Roman" panose="02020603050405020304" pitchFamily="18" charset="0"/>
                <a:cs typeface="Times New Roman" panose="02020603050405020304" pitchFamily="18" charset="0"/>
              </a:rPr>
              <a:t>The respective Table for each category in turn specifies the nature of income or sum, monetary threshold, payer/ person and the applicable rate of TDS.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18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6860E04-2B44-65FB-3D26-196F2BC6AD4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37597851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54F6A-2E08-228B-726C-AB291B9304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869A4C-0030-EB11-4B84-55F2E6EC699B}"/>
              </a:ext>
            </a:extLst>
          </p:cNvPr>
          <p:cNvSpPr>
            <a:spLocks noGrp="1"/>
          </p:cNvSpPr>
          <p:nvPr>
            <p:ph idx="1"/>
          </p:nvPr>
        </p:nvSpPr>
        <p:spPr>
          <a:xfrm>
            <a:off x="669471" y="457200"/>
            <a:ext cx="10972800" cy="5812971"/>
          </a:xfrm>
        </p:spPr>
        <p:txBody>
          <a:bodyPr>
            <a:normAutofit/>
          </a:bodyPr>
          <a:lstStyle/>
          <a:p>
            <a:pPr marL="0" indent="0" algn="just">
              <a:buNone/>
            </a:pPr>
            <a:r>
              <a:rPr lang="en-IN" sz="2400" dirty="0">
                <a:latin typeface="Times New Roman" panose="02020603050405020304" pitchFamily="18" charset="0"/>
                <a:cs typeface="Times New Roman" panose="02020603050405020304" pitchFamily="18" charset="0"/>
              </a:rPr>
              <a:t>In the table for Resident payees, similar nature of sums have been clubbed together such as Commission, Rent, Interest, Income from Capital Market, etc., </a:t>
            </a:r>
          </a:p>
          <a:p>
            <a:pPr marL="0" indent="0" algn="just">
              <a:buNone/>
            </a:pPr>
            <a:r>
              <a:rPr lang="en-IN" sz="2400" dirty="0">
                <a:latin typeface="Times New Roman" panose="02020603050405020304" pitchFamily="18" charset="0"/>
                <a:cs typeface="Times New Roman" panose="02020603050405020304" pitchFamily="18" charset="0"/>
              </a:rPr>
              <a:t>Further, a separate Table has been provided covering the cases/ conditions where TDS is not required to be deducted.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Similarly, the provisions relating to TCS have been merged and placed in one section, Section 394 of the proposed bill contains one Table which specifies the nature of receipts, monetary threshold, collector and rate of TCS. </a:t>
            </a:r>
          </a:p>
          <a:p>
            <a:pPr marL="0" indent="0" algn="just">
              <a:buNone/>
            </a:pPr>
            <a:r>
              <a:rPr lang="en-IN" sz="2400" dirty="0">
                <a:latin typeface="Times New Roman" panose="02020603050405020304" pitchFamily="18" charset="0"/>
                <a:cs typeface="Times New Roman" panose="02020603050405020304" pitchFamily="18" charset="0"/>
              </a:rPr>
              <a:t>The said section also lays down the conditions for no collection of TCS. </a:t>
            </a: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3DE5AB21-AA7D-20A0-3B95-0BCC6A0EBEE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18602089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6A5B5-1203-999B-0AE8-08A580FC4E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72445C-A6C3-DFEB-B069-75F789376020}"/>
              </a:ext>
            </a:extLst>
          </p:cNvPr>
          <p:cNvSpPr>
            <a:spLocks noGrp="1"/>
          </p:cNvSpPr>
          <p:nvPr>
            <p:ph idx="1"/>
          </p:nvPr>
        </p:nvSpPr>
        <p:spPr>
          <a:xfrm>
            <a:off x="669471" y="457200"/>
            <a:ext cx="10972800" cy="5812971"/>
          </a:xfrm>
        </p:spPr>
        <p:txBody>
          <a:bodyPr>
            <a:normAutofit/>
          </a:bodyPr>
          <a:lstStyle/>
          <a:p>
            <a:pPr marL="0" indent="0" algn="just">
              <a:buNone/>
            </a:pPr>
            <a:r>
              <a:rPr lang="en-IN" sz="2400" dirty="0">
                <a:latin typeface="Times New Roman" panose="02020603050405020304" pitchFamily="18" charset="0"/>
                <a:cs typeface="Times New Roman" panose="02020603050405020304" pitchFamily="18" charset="0"/>
              </a:rPr>
              <a:t>Furthermore, provisions relating to the following matters, which were present through-out the Chapter in the existing Act, have been merged and placed together as independent sections in the proposed bill,</a:t>
            </a:r>
          </a:p>
          <a:p>
            <a:pPr marL="0" indent="0" algn="just">
              <a:buNone/>
            </a:pPr>
            <a:endParaRPr lang="en-IN" sz="2400" dirty="0">
              <a:latin typeface="Times New Roman" panose="02020603050405020304" pitchFamily="18" charset="0"/>
              <a:cs typeface="Times New Roman" panose="02020603050405020304" pitchFamily="18" charset="0"/>
            </a:endParaRPr>
          </a:p>
          <a:p>
            <a:pPr marL="457200" indent="-457200" algn="just">
              <a:buAutoNum type="alphaLcPeriod"/>
            </a:pPr>
            <a:r>
              <a:rPr lang="en-IN" sz="2400" dirty="0">
                <a:latin typeface="Times New Roman" panose="02020603050405020304" pitchFamily="18" charset="0"/>
                <a:cs typeface="Times New Roman" panose="02020603050405020304" pitchFamily="18" charset="0"/>
              </a:rPr>
              <a:t>Certificates including Lower Deduction / Collection Certificates. </a:t>
            </a:r>
          </a:p>
          <a:p>
            <a:pPr marL="457200" indent="-457200" algn="just">
              <a:buAutoNum type="alphaLcPeriod"/>
            </a:pPr>
            <a:r>
              <a:rPr lang="en-IN" sz="2400" dirty="0">
                <a:latin typeface="Times New Roman" panose="02020603050405020304" pitchFamily="18" charset="0"/>
                <a:cs typeface="Times New Roman" panose="02020603050405020304" pitchFamily="18" charset="0"/>
              </a:rPr>
              <a:t>Compliance and reporting (filing of statements etc.) </a:t>
            </a:r>
          </a:p>
          <a:p>
            <a:pPr marL="457200" indent="-457200" algn="just">
              <a:buAutoNum type="alphaLcPeriod"/>
            </a:pPr>
            <a:r>
              <a:rPr lang="en-IN" sz="2400" dirty="0">
                <a:latin typeface="Times New Roman" panose="02020603050405020304" pitchFamily="18" charset="0"/>
                <a:cs typeface="Times New Roman" panose="02020603050405020304" pitchFamily="18" charset="0"/>
              </a:rPr>
              <a:t>Consequences of failure to deduct or collect tax or pay the tax deducted or collected. </a:t>
            </a:r>
          </a:p>
          <a:p>
            <a:pPr marL="457200" indent="-457200" algn="just">
              <a:buAutoNum type="alphaLcPeriod"/>
            </a:pPr>
            <a:r>
              <a:rPr lang="en-IN" sz="2400" dirty="0">
                <a:latin typeface="Times New Roman" panose="02020603050405020304" pitchFamily="18" charset="0"/>
                <a:cs typeface="Times New Roman" panose="02020603050405020304" pitchFamily="18" charset="0"/>
              </a:rPr>
              <a:t>Processing of statements. </a:t>
            </a:r>
          </a:p>
          <a:p>
            <a:pPr marL="0" indent="0" algn="just">
              <a:buNone/>
            </a:pPr>
            <a:endParaRPr lang="en-IN" sz="2400" dirty="0">
              <a:latin typeface="Times New Roman" panose="02020603050405020304" pitchFamily="18" charset="0"/>
              <a:cs typeface="Times New Roman" panose="02020603050405020304" pitchFamily="18" charset="0"/>
            </a:endParaRPr>
          </a:p>
          <a:p>
            <a:pPr marL="457200" indent="-457200" algn="just">
              <a:buAutoNum type="alphaLcPeriod"/>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E6565FF-9A00-F80C-61E8-154D1DB40D3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26591092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3BD89-6E5D-43C5-2EA6-670AE08CDF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AC0C5D-8E08-7EAB-A41D-696C9CED32EA}"/>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2. What is the extent of reduction in terms of number of sections and number of words ? </a:t>
            </a:r>
          </a:p>
          <a:p>
            <a:pPr marL="0" indent="0" algn="just">
              <a:buNone/>
            </a:pPr>
            <a:r>
              <a:rPr lang="en-IN" sz="2400" b="1" dirty="0">
                <a:latin typeface="Times New Roman" panose="02020603050405020304" pitchFamily="18" charset="0"/>
                <a:cs typeface="Times New Roman" panose="02020603050405020304" pitchFamily="18" charset="0"/>
              </a:rPr>
              <a:t>Ans : </a:t>
            </a:r>
            <a:r>
              <a:rPr lang="en-IN" sz="2400" b="1" u="sng" dirty="0">
                <a:latin typeface="Times New Roman" panose="02020603050405020304" pitchFamily="18" charset="0"/>
                <a:cs typeface="Times New Roman" panose="02020603050405020304" pitchFamily="18" charset="0"/>
              </a:rPr>
              <a:t>In the proposed Bill, provisions relating to TDS/TCS are contained in 13 sections as against 69 sections in the existing Income-tax Act, 1961.</a:t>
            </a:r>
          </a:p>
          <a:p>
            <a:pPr marL="0" indent="0" algn="just">
              <a:buNone/>
            </a:pPr>
            <a:endParaRPr lang="en-IN" sz="2400" b="1" dirty="0">
              <a:latin typeface="Times New Roman" panose="02020603050405020304" pitchFamily="18" charset="0"/>
              <a:cs typeface="Times New Roman" panose="02020603050405020304" pitchFamily="18" charset="0"/>
            </a:endParaRPr>
          </a:p>
          <a:p>
            <a:pPr marL="0" indent="0" algn="just">
              <a:buNone/>
            </a:pPr>
            <a:r>
              <a:rPr lang="en-IN" sz="2400" b="1" u="sng" dirty="0">
                <a:latin typeface="Times New Roman" panose="02020603050405020304" pitchFamily="18" charset="0"/>
                <a:cs typeface="Times New Roman" panose="02020603050405020304" pitchFamily="18" charset="0"/>
              </a:rPr>
              <a:t>The relevant parts of the Chapter XIX of the proposed Bill contains 14,675 words as against 27,452 words in the existing Income-tax Act, 1961.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7FCBC6B-C3DB-3542-6DBE-DCFA5D662AE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74201390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75EB2-B3B8-C2C0-9D65-A1E744FFA7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BFCC41-1B86-F4EA-A4FD-604822288F2D}"/>
              </a:ext>
            </a:extLst>
          </p:cNvPr>
          <p:cNvSpPr>
            <a:spLocks noGrp="1"/>
          </p:cNvSpPr>
          <p:nvPr>
            <p:ph idx="1"/>
          </p:nvPr>
        </p:nvSpPr>
        <p:spPr>
          <a:xfrm>
            <a:off x="669471" y="457200"/>
            <a:ext cx="10972800" cy="5812971"/>
          </a:xfrm>
        </p:spPr>
        <p:txBody>
          <a:bodyPr>
            <a:normAutofit/>
          </a:bodyPr>
          <a:lstStyle/>
          <a:p>
            <a:pPr marL="0" indent="0" algn="just">
              <a:buNone/>
            </a:pPr>
            <a:r>
              <a:rPr lang="en-IN" sz="2400" b="1" dirty="0">
                <a:latin typeface="Times New Roman" panose="02020603050405020304" pitchFamily="18" charset="0"/>
                <a:cs typeface="Times New Roman" panose="02020603050405020304" pitchFamily="18" charset="0"/>
              </a:rPr>
              <a:t>3. How many rates of TDS/TCS have been prescribed in the proposed Bill ? </a:t>
            </a:r>
          </a:p>
          <a:p>
            <a:pPr marL="0" indent="0" algn="just">
              <a:buNone/>
            </a:pPr>
            <a:r>
              <a:rPr lang="en-IN" sz="2400" b="1" dirty="0">
                <a:latin typeface="Times New Roman" panose="02020603050405020304" pitchFamily="18" charset="0"/>
                <a:cs typeface="Times New Roman" panose="02020603050405020304" pitchFamily="18" charset="0"/>
              </a:rPr>
              <a:t>Ans : </a:t>
            </a:r>
            <a:r>
              <a:rPr lang="en-IN" sz="2400" b="1" u="sng" dirty="0">
                <a:latin typeface="Times New Roman" panose="02020603050405020304" pitchFamily="18" charset="0"/>
                <a:cs typeface="Times New Roman" panose="02020603050405020304" pitchFamily="18" charset="0"/>
              </a:rPr>
              <a:t>Rates of TDS/TCS as well as thresholds are same as in Income-tax Act, 1961 </a:t>
            </a:r>
            <a:r>
              <a:rPr lang="en-IN" sz="2400" dirty="0">
                <a:latin typeface="Times New Roman" panose="02020603050405020304" pitchFamily="18" charset="0"/>
                <a:cs typeface="Times New Roman" panose="02020603050405020304" pitchFamily="18" charset="0"/>
              </a:rPr>
              <a:t>(being amended </a:t>
            </a:r>
            <a:r>
              <a:rPr lang="en-IN" sz="2400" dirty="0" err="1">
                <a:latin typeface="Times New Roman" panose="02020603050405020304" pitchFamily="18" charset="0"/>
                <a:cs typeface="Times New Roman" panose="02020603050405020304" pitchFamily="18" charset="0"/>
              </a:rPr>
              <a:t>upto</a:t>
            </a:r>
            <a:r>
              <a:rPr lang="en-IN" sz="2400" dirty="0">
                <a:latin typeface="Times New Roman" panose="02020603050405020304" pitchFamily="18" charset="0"/>
                <a:cs typeface="Times New Roman" panose="02020603050405020304" pitchFamily="18" charset="0"/>
              </a:rPr>
              <a:t> Finance Bill, 2025)</a:t>
            </a:r>
            <a:endParaRPr lang="en-IN"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CD7C0DA6-F3FE-11F2-CCE4-A98D9165D4C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8372858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49B82-3D6C-009D-D0D7-EB07D830B2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D5AFC8-26AB-69D5-B9FC-0D2B6CF72150}"/>
              </a:ext>
            </a:extLst>
          </p:cNvPr>
          <p:cNvSpPr>
            <a:spLocks noGrp="1"/>
          </p:cNvSpPr>
          <p:nvPr>
            <p:ph idx="1"/>
          </p:nvPr>
        </p:nvSpPr>
        <p:spPr>
          <a:xfrm>
            <a:off x="669471" y="457200"/>
            <a:ext cx="10972800" cy="5812971"/>
          </a:xfrm>
        </p:spPr>
        <p:txBody>
          <a:bodyPr>
            <a:normAutofit/>
          </a:bodyPr>
          <a:lstStyle/>
          <a:p>
            <a:pPr marL="0" indent="0" algn="ctr">
              <a:buNone/>
            </a:pPr>
            <a:endParaRPr lang="en-US" sz="4000" b="1" dirty="0">
              <a:solidFill>
                <a:srgbClr val="FF0000"/>
              </a:solidFill>
              <a:latin typeface="Times New Roman" panose="02020603050405020304" pitchFamily="18" charset="0"/>
              <a:cs typeface="Times New Roman" panose="02020603050405020304" pitchFamily="18" charset="0"/>
            </a:endParaRPr>
          </a:p>
          <a:p>
            <a:pPr marL="0" indent="0" algn="ctr">
              <a:buNone/>
            </a:pPr>
            <a:endParaRPr lang="en-US" sz="4000" b="1" dirty="0">
              <a:solidFill>
                <a:srgbClr val="FF0000"/>
              </a:solidFill>
              <a:latin typeface="Times New Roman" panose="02020603050405020304" pitchFamily="18" charset="0"/>
              <a:cs typeface="Times New Roman" panose="02020603050405020304" pitchFamily="18" charset="0"/>
            </a:endParaRPr>
          </a:p>
          <a:p>
            <a:pPr marL="0" indent="0" algn="ctr">
              <a:buNone/>
            </a:pPr>
            <a:endParaRPr lang="en-US" sz="4000" b="1" dirty="0">
              <a:solidFill>
                <a:srgbClr val="FF0000"/>
              </a:solidFill>
              <a:latin typeface="Times New Roman" panose="02020603050405020304" pitchFamily="18" charset="0"/>
              <a:cs typeface="Times New Roman" panose="02020603050405020304" pitchFamily="18" charset="0"/>
            </a:endParaRPr>
          </a:p>
          <a:p>
            <a:pPr marL="0" indent="0" algn="ctr">
              <a:buNone/>
            </a:pPr>
            <a:r>
              <a:rPr lang="en-US" sz="4000" b="1" dirty="0">
                <a:solidFill>
                  <a:srgbClr val="FF0000"/>
                </a:solidFill>
                <a:latin typeface="Times New Roman" panose="02020603050405020304" pitchFamily="18" charset="0"/>
                <a:cs typeface="Times New Roman" panose="02020603050405020304" pitchFamily="18" charset="0"/>
              </a:rPr>
              <a:t>Tabular Mapping Sections of the Income-tax Act, 2025 vis-à-vis Income-tax Act, 1961</a:t>
            </a:r>
            <a:endParaRPr lang="en-IN" sz="2800" b="1"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80F4130E-4EC5-3C0F-C411-5D19699DB92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51770914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6FCEFE7-B46B-8342-BC19-383222D6BC33}"/>
              </a:ext>
            </a:extLst>
          </p:cNvPr>
          <p:cNvGraphicFramePr>
            <a:graphicFrameLocks noGrp="1"/>
          </p:cNvGraphicFramePr>
          <p:nvPr>
            <p:ph idx="1"/>
            <p:extLst>
              <p:ext uri="{D42A27DB-BD31-4B8C-83A1-F6EECF244321}">
                <p14:modId xmlns:p14="http://schemas.microsoft.com/office/powerpoint/2010/main" val="128502869"/>
              </p:ext>
            </p:extLst>
          </p:nvPr>
        </p:nvGraphicFramePr>
        <p:xfrm>
          <a:off x="701040" y="157528"/>
          <a:ext cx="10891692" cy="6299125"/>
        </p:xfrm>
        <a:graphic>
          <a:graphicData uri="http://schemas.openxmlformats.org/drawingml/2006/table">
            <a:tbl>
              <a:tblPr>
                <a:tableStyleId>{5940675A-B579-460E-94D1-54222C63F5DA}</a:tableStyleId>
              </a:tblPr>
              <a:tblGrid>
                <a:gridCol w="1560897">
                  <a:extLst>
                    <a:ext uri="{9D8B030D-6E8A-4147-A177-3AD203B41FA5}">
                      <a16:colId xmlns:a16="http://schemas.microsoft.com/office/drawing/2014/main" val="496152682"/>
                    </a:ext>
                  </a:extLst>
                </a:gridCol>
                <a:gridCol w="7883748">
                  <a:extLst>
                    <a:ext uri="{9D8B030D-6E8A-4147-A177-3AD203B41FA5}">
                      <a16:colId xmlns:a16="http://schemas.microsoft.com/office/drawing/2014/main" val="3187809867"/>
                    </a:ext>
                  </a:extLst>
                </a:gridCol>
                <a:gridCol w="1447047">
                  <a:extLst>
                    <a:ext uri="{9D8B030D-6E8A-4147-A177-3AD203B41FA5}">
                      <a16:colId xmlns:a16="http://schemas.microsoft.com/office/drawing/2014/main" val="2012318814"/>
                    </a:ext>
                  </a:extLst>
                </a:gridCol>
              </a:tblGrid>
              <a:tr h="416129">
                <a:tc gridSpan="2">
                  <a:txBody>
                    <a:bodyPr/>
                    <a:lstStyle/>
                    <a:p>
                      <a:pPr algn="l" fontAlgn="t">
                        <a:buNone/>
                      </a:pPr>
                      <a:r>
                        <a:rPr lang="en-IN" sz="2000" b="1" u="none" strike="noStrike" dirty="0">
                          <a:effectLst/>
                          <a:latin typeface="Times New Roman" panose="02020603050405020304" pitchFamily="18" charset="0"/>
                          <a:cs typeface="Times New Roman" panose="02020603050405020304" pitchFamily="18" charset="0"/>
                        </a:rPr>
                        <a:t>Chapters &amp; Sections of the Income-tax Act, 2025</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28625" marR="9525" marT="9525" marB="0"/>
                </a:tc>
                <a:tc hMerge="1">
                  <a:txBody>
                    <a:bodyPr/>
                    <a:lstStyle/>
                    <a:p>
                      <a:endParaRPr lang="en-US"/>
                    </a:p>
                  </a:txBody>
                  <a:tcPr/>
                </a:tc>
                <a:tc rowSpan="2">
                  <a:txBody>
                    <a:bodyPr/>
                    <a:lstStyle/>
                    <a:p>
                      <a:pPr algn="ctr" fontAlgn="ctr">
                        <a:buNone/>
                      </a:pPr>
                      <a:r>
                        <a:rPr lang="en-IN" sz="2000" b="1" u="none" strike="noStrike">
                          <a:effectLst/>
                          <a:latin typeface="Times New Roman" panose="02020603050405020304" pitchFamily="18" charset="0"/>
                          <a:cs typeface="Times New Roman" panose="02020603050405020304" pitchFamily="18" charset="0"/>
                        </a:rPr>
                        <a:t>Parallel Section(s) of Income-tax Act, 1961</a:t>
                      </a:r>
                      <a:endParaRPr lang="en-IN"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89560599"/>
                  </a:ext>
                </a:extLst>
              </a:tr>
              <a:tr h="561039">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Section No.</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b="1" u="none" strike="noStrike" dirty="0">
                          <a:effectLst/>
                          <a:latin typeface="Times New Roman" panose="02020603050405020304" pitchFamily="18" charset="0"/>
                          <a:cs typeface="Times New Roman" panose="02020603050405020304" pitchFamily="18" charset="0"/>
                        </a:rPr>
                        <a:t>Chapter No., Chapter heading and Section heading</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extLst>
                  <a:ext uri="{0D108BD9-81ED-4DB2-BD59-A6C34878D82A}">
                    <a16:rowId xmlns:a16="http://schemas.microsoft.com/office/drawing/2014/main" val="524226501"/>
                  </a:ext>
                </a:extLst>
              </a:tr>
              <a:tr h="270445">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[1-3]</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b="1" u="none" strike="noStrike" dirty="0">
                          <a:effectLst/>
                          <a:latin typeface="Times New Roman" panose="02020603050405020304" pitchFamily="18" charset="0"/>
                          <a:cs typeface="Times New Roman" panose="02020603050405020304" pitchFamily="18" charset="0"/>
                        </a:rPr>
                        <a:t>CHAPTER I-PRELIMINARY</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1-3</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52410834"/>
                  </a:ext>
                </a:extLst>
              </a:tr>
              <a:tr h="316941">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dirty="0">
                          <a:effectLst/>
                          <a:latin typeface="Times New Roman" panose="02020603050405020304" pitchFamily="18" charset="0"/>
                          <a:cs typeface="Times New Roman" panose="02020603050405020304" pitchFamily="18" charset="0"/>
                        </a:rPr>
                        <a:t>Short title, extent and commencement</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dirty="0">
                          <a:effectLst/>
                          <a:latin typeface="Times New Roman" panose="02020603050405020304" pitchFamily="18" charset="0"/>
                          <a:cs typeface="Times New Roman" panose="02020603050405020304" pitchFamily="18" charset="0"/>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713822203"/>
                  </a:ext>
                </a:extLst>
              </a:tr>
              <a:tr h="27664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2</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a:effectLst/>
                          <a:latin typeface="Times New Roman" panose="02020603050405020304" pitchFamily="18" charset="0"/>
                          <a:cs typeface="Times New Roman" panose="02020603050405020304" pitchFamily="18" charset="0"/>
                        </a:rPr>
                        <a:t>Definitions</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2</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36757596"/>
                  </a:ext>
                </a:extLst>
              </a:tr>
              <a:tr h="27664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Definition of the tax year</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93428404"/>
                  </a:ext>
                </a:extLst>
              </a:tr>
              <a:tr h="270445">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[4-10]</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b="1" u="none" strike="noStrike" dirty="0">
                          <a:effectLst/>
                          <a:latin typeface="Times New Roman" panose="02020603050405020304" pitchFamily="18" charset="0"/>
                          <a:cs typeface="Times New Roman" panose="02020603050405020304" pitchFamily="18" charset="0"/>
                        </a:rPr>
                        <a:t>CHAPTER II- BASIS OF CHARGE</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4-9</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00539850"/>
                  </a:ext>
                </a:extLst>
              </a:tr>
              <a:tr h="27664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a:effectLst/>
                          <a:latin typeface="Times New Roman" panose="02020603050405020304" pitchFamily="18" charset="0"/>
                          <a:cs typeface="Times New Roman" panose="02020603050405020304" pitchFamily="18" charset="0"/>
                        </a:rPr>
                        <a:t>Charge of income-tax</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433130668"/>
                  </a:ext>
                </a:extLst>
              </a:tr>
              <a:tr h="27664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a:effectLst/>
                          <a:latin typeface="Times New Roman" panose="02020603050405020304" pitchFamily="18" charset="0"/>
                          <a:cs typeface="Times New Roman" panose="02020603050405020304" pitchFamily="18" charset="0"/>
                        </a:rPr>
                        <a:t>Scope of total income</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03924138"/>
                  </a:ext>
                </a:extLst>
              </a:tr>
              <a:tr h="27664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a:effectLst/>
                          <a:latin typeface="Times New Roman" panose="02020603050405020304" pitchFamily="18" charset="0"/>
                          <a:cs typeface="Times New Roman" panose="02020603050405020304" pitchFamily="18" charset="0"/>
                        </a:rPr>
                        <a:t>Residence in India.</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676921358"/>
                  </a:ext>
                </a:extLst>
              </a:tr>
              <a:tr h="270445">
                <a:tc rowSpan="2">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Income deemed to be received and dividend deemed to be income in a tax year</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15839750"/>
                  </a:ext>
                </a:extLst>
              </a:tr>
              <a:tr h="276645">
                <a:tc vMerge="1">
                  <a:txBody>
                    <a:bodyPr/>
                    <a:lstStyle/>
                    <a:p>
                      <a:endParaRPr lang="en-US"/>
                    </a:p>
                  </a:txBody>
                  <a:tcPr/>
                </a:tc>
                <a:tc vMerge="1">
                  <a:txBody>
                    <a:bodyPr/>
                    <a:lstStyle/>
                    <a:p>
                      <a:endParaRPr lang="en-US"/>
                    </a:p>
                  </a:txBody>
                  <a:tcP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634117983"/>
                  </a:ext>
                </a:extLst>
              </a:tr>
              <a:tr h="45332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Income on receipt of capital asset or stock in trade by specified person from specified entity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9B</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30555973"/>
                  </a:ext>
                </a:extLst>
              </a:tr>
              <a:tr h="270445">
                <a:tc rowSpan="2">
                  <a:txBody>
                    <a:bodyPr/>
                    <a:lstStyle/>
                    <a:p>
                      <a:pPr algn="ctr" fontAlgn="ctr">
                        <a:buNone/>
                      </a:pPr>
                      <a:r>
                        <a:rPr lang="en-IN" sz="2000" b="1" u="none" strike="noStrike" dirty="0">
                          <a:effectLst/>
                          <a:latin typeface="Times New Roman" panose="02020603050405020304" pitchFamily="18" charset="0"/>
                          <a:cs typeface="Times New Roman" panose="02020603050405020304" pitchFamily="18" charset="0"/>
                        </a:rPr>
                        <a:t>9 [Read with Schedule I]</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just" fontAlgn="ctr">
                        <a:buNone/>
                      </a:pPr>
                      <a:r>
                        <a:rPr lang="en-IN" sz="2000" b="1" u="none" strike="noStrike" dirty="0">
                          <a:effectLst/>
                          <a:latin typeface="Times New Roman" panose="02020603050405020304" pitchFamily="18" charset="0"/>
                          <a:cs typeface="Times New Roman" panose="02020603050405020304" pitchFamily="18" charset="0"/>
                        </a:rPr>
                        <a:t>Income deemed to accrue or arise in India</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81505645"/>
                  </a:ext>
                </a:extLst>
              </a:tr>
              <a:tr h="371959">
                <a:tc vMerge="1">
                  <a:txBody>
                    <a:bodyPr/>
                    <a:lstStyle/>
                    <a:p>
                      <a:endParaRPr lang="en-US"/>
                    </a:p>
                  </a:txBody>
                  <a:tcPr/>
                </a:tc>
                <a:tc vMerge="1">
                  <a:txBody>
                    <a:bodyPr/>
                    <a:lstStyle/>
                    <a:p>
                      <a:endParaRPr lang="en-US"/>
                    </a:p>
                  </a:txBody>
                  <a:tcPr/>
                </a:tc>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9A</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27606754"/>
                  </a:ext>
                </a:extLst>
              </a:tr>
              <a:tr h="488197">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Apportionment of income between spouses governed by Portuguese Civil Code</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dirty="0">
                          <a:effectLst/>
                          <a:latin typeface="Times New Roman" panose="02020603050405020304" pitchFamily="18" charset="0"/>
                          <a:cs typeface="Times New Roman" panose="02020603050405020304" pitchFamily="18" charset="0"/>
                        </a:rPr>
                        <a:t>5A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2833592"/>
                  </a:ext>
                </a:extLst>
              </a:tr>
            </a:tbl>
          </a:graphicData>
        </a:graphic>
      </p:graphicFrame>
      <p:sp>
        <p:nvSpPr>
          <p:cNvPr id="2" name="Footer Placeholder 1">
            <a:extLst>
              <a:ext uri="{FF2B5EF4-FFF2-40B4-BE49-F238E27FC236}">
                <a16:creationId xmlns:a16="http://schemas.microsoft.com/office/drawing/2014/main" id="{B6F17863-BCE9-9457-9B09-CA8EB1FC94C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3270488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658D4-0B5A-6A54-9824-C8BDEDB93B0F}"/>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5182D9FC-19C9-D930-F043-A9F0FB111761}"/>
              </a:ext>
            </a:extLst>
          </p:cNvPr>
          <p:cNvGraphicFramePr>
            <a:graphicFrameLocks noGrp="1"/>
          </p:cNvGraphicFramePr>
          <p:nvPr>
            <p:ph idx="1"/>
          </p:nvPr>
        </p:nvGraphicFramePr>
        <p:xfrm>
          <a:off x="716280" y="411481"/>
          <a:ext cx="10530839" cy="3705225"/>
        </p:xfrm>
        <a:graphic>
          <a:graphicData uri="http://schemas.openxmlformats.org/drawingml/2006/table">
            <a:tbl>
              <a:tblPr>
                <a:tableStyleId>{5940675A-B579-460E-94D1-54222C63F5DA}</a:tableStyleId>
              </a:tblPr>
              <a:tblGrid>
                <a:gridCol w="1797948">
                  <a:extLst>
                    <a:ext uri="{9D8B030D-6E8A-4147-A177-3AD203B41FA5}">
                      <a16:colId xmlns:a16="http://schemas.microsoft.com/office/drawing/2014/main" val="4002059735"/>
                    </a:ext>
                  </a:extLst>
                </a:gridCol>
                <a:gridCol w="6934943">
                  <a:extLst>
                    <a:ext uri="{9D8B030D-6E8A-4147-A177-3AD203B41FA5}">
                      <a16:colId xmlns:a16="http://schemas.microsoft.com/office/drawing/2014/main" val="880723708"/>
                    </a:ext>
                  </a:extLst>
                </a:gridCol>
                <a:gridCol w="1797948">
                  <a:extLst>
                    <a:ext uri="{9D8B030D-6E8A-4147-A177-3AD203B41FA5}">
                      <a16:colId xmlns:a16="http://schemas.microsoft.com/office/drawing/2014/main" val="3072850645"/>
                    </a:ext>
                  </a:extLst>
                </a:gridCol>
              </a:tblGrid>
              <a:tr h="491835">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[11-12]</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b="1" u="none" strike="noStrike" dirty="0">
                          <a:effectLst/>
                          <a:latin typeface="Times New Roman" panose="02020603050405020304" pitchFamily="18" charset="0"/>
                          <a:cs typeface="Times New Roman" panose="02020603050405020304" pitchFamily="18" charset="0"/>
                        </a:rPr>
                        <a:t>CHAPTER III- INCOMES WHICH DO NOT FORM PART OF TOTAL INCOME</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10-13B</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780542877"/>
                  </a:ext>
                </a:extLst>
              </a:tr>
              <a:tr h="309673">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11</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A.  Incomes not to be included in total income</a:t>
                      </a:r>
                      <a:endParaRPr lang="en-IN"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ctr" fontAlgn="ctr">
                        <a:buNone/>
                      </a:pPr>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427229862"/>
                  </a:ext>
                </a:extLst>
              </a:tr>
              <a:tr h="970657">
                <a:tc>
                  <a:txBody>
                    <a:bodyPr/>
                    <a:lstStyle/>
                    <a:p>
                      <a:pPr algn="ctr" fontAlgn="ctr">
                        <a:buNone/>
                      </a:pPr>
                      <a:r>
                        <a:rPr lang="en-IN" sz="2000" u="none" strike="noStrike">
                          <a:effectLst/>
                          <a:latin typeface="Times New Roman" panose="02020603050405020304" pitchFamily="18" charset="0"/>
                          <a:cs typeface="Times New Roman" panose="02020603050405020304" pitchFamily="18" charset="0"/>
                        </a:rPr>
                        <a:t>11</a:t>
                      </a:r>
                      <a:br>
                        <a:rPr lang="en-IN" sz="2000" u="none" strike="noStrike">
                          <a:effectLst/>
                          <a:latin typeface="Times New Roman" panose="02020603050405020304" pitchFamily="18" charset="0"/>
                          <a:cs typeface="Times New Roman" panose="02020603050405020304" pitchFamily="18" charset="0"/>
                        </a:rPr>
                      </a:br>
                      <a:r>
                        <a:rPr lang="en-IN" sz="2000" u="none" strike="noStrike">
                          <a:effectLst/>
                          <a:latin typeface="Times New Roman" panose="02020603050405020304" pitchFamily="18" charset="0"/>
                          <a:cs typeface="Times New Roman" panose="02020603050405020304" pitchFamily="18" charset="0"/>
                        </a:rPr>
                        <a:t>[Read with Schedules II to VII]</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dirty="0">
                          <a:effectLst/>
                          <a:latin typeface="Times New Roman" panose="02020603050405020304" pitchFamily="18" charset="0"/>
                          <a:cs typeface="Times New Roman" panose="02020603050405020304" pitchFamily="18" charset="0"/>
                        </a:rPr>
                        <a:t>Incomes not included in total income</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extLst>
                  <a:ext uri="{0D108BD9-81ED-4DB2-BD59-A6C34878D82A}">
                    <a16:rowId xmlns:a16="http://schemas.microsoft.com/office/drawing/2014/main" val="3068396846"/>
                  </a:ext>
                </a:extLst>
              </a:tr>
              <a:tr h="491835">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12</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B.  Incomes not to be included in total income of political parties and electoral trusts</a:t>
                      </a:r>
                      <a:endParaRPr lang="en-IN"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13A</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603633064"/>
                  </a:ext>
                </a:extLst>
              </a:tr>
              <a:tr h="47709">
                <a:tc rowSpan="2">
                  <a:txBody>
                    <a:bodyPr/>
                    <a:lstStyle/>
                    <a:p>
                      <a:pPr algn="ctr" fontAlgn="ctr">
                        <a:buNone/>
                      </a:pPr>
                      <a:r>
                        <a:rPr lang="en-IN" sz="2000" u="none" strike="noStrike">
                          <a:effectLst/>
                          <a:latin typeface="Times New Roman" panose="02020603050405020304" pitchFamily="18" charset="0"/>
                          <a:cs typeface="Times New Roman" panose="02020603050405020304" pitchFamily="18" charset="0"/>
                        </a:rPr>
                        <a:t>12</a:t>
                      </a:r>
                      <a:br>
                        <a:rPr lang="en-IN" sz="2000" u="none" strike="noStrike">
                          <a:effectLst/>
                          <a:latin typeface="Times New Roman" panose="02020603050405020304" pitchFamily="18" charset="0"/>
                          <a:cs typeface="Times New Roman" panose="02020603050405020304" pitchFamily="18" charset="0"/>
                        </a:rPr>
                      </a:br>
                      <a:r>
                        <a:rPr lang="en-IN" sz="2000" u="none" strike="noStrike">
                          <a:effectLst/>
                          <a:latin typeface="Times New Roman" panose="02020603050405020304" pitchFamily="18" charset="0"/>
                          <a:cs typeface="Times New Roman" panose="02020603050405020304" pitchFamily="18" charset="0"/>
                        </a:rPr>
                        <a:t>[Read with</a:t>
                      </a:r>
                      <a:br>
                        <a:rPr lang="en-IN" sz="2000" u="none" strike="noStrike">
                          <a:effectLst/>
                          <a:latin typeface="Times New Roman" panose="02020603050405020304" pitchFamily="18" charset="0"/>
                          <a:cs typeface="Times New Roman" panose="02020603050405020304" pitchFamily="18" charset="0"/>
                        </a:rPr>
                      </a:br>
                      <a:r>
                        <a:rPr lang="en-IN" sz="2000" u="none" strike="noStrike">
                          <a:effectLst/>
                          <a:latin typeface="Times New Roman" panose="02020603050405020304" pitchFamily="18" charset="0"/>
                          <a:cs typeface="Times New Roman" panose="02020603050405020304" pitchFamily="18" charset="0"/>
                        </a:rPr>
                        <a:t>Schedule VIII]</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just" fontAlgn="ctr">
                        <a:buNone/>
                      </a:pPr>
                      <a:r>
                        <a:rPr lang="en-IN" sz="2000" u="none" strike="noStrike" dirty="0">
                          <a:effectLst/>
                          <a:latin typeface="Times New Roman" panose="02020603050405020304" pitchFamily="18" charset="0"/>
                          <a:cs typeface="Times New Roman" panose="02020603050405020304" pitchFamily="18" charset="0"/>
                        </a:rPr>
                        <a:t>Incomes not included in total income of political parties and electoral trusts.</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extLst>
                  <a:ext uri="{0D108BD9-81ED-4DB2-BD59-A6C34878D82A}">
                    <a16:rowId xmlns:a16="http://schemas.microsoft.com/office/drawing/2014/main" val="3563786955"/>
                  </a:ext>
                </a:extLst>
              </a:tr>
              <a:tr h="683537">
                <a:tc vMerge="1">
                  <a:txBody>
                    <a:bodyPr/>
                    <a:lstStyle/>
                    <a:p>
                      <a:endParaRPr lang="en-US"/>
                    </a:p>
                  </a:txBody>
                  <a:tcPr/>
                </a:tc>
                <a:tc vMerge="1">
                  <a:txBody>
                    <a:bodyPr/>
                    <a:lstStyle/>
                    <a:p>
                      <a:endParaRPr lang="en-US"/>
                    </a:p>
                  </a:txBody>
                  <a:tcPr/>
                </a:tc>
                <a:tc>
                  <a:txBody>
                    <a:bodyPr/>
                    <a:lstStyle/>
                    <a:p>
                      <a:pPr algn="ctr" fontAlgn="ctr">
                        <a:buNone/>
                      </a:pPr>
                      <a:r>
                        <a:rPr lang="en-US" sz="2000" u="none" strike="noStrike" dirty="0">
                          <a:effectLst/>
                          <a:latin typeface="Times New Roman" panose="02020603050405020304" pitchFamily="18" charset="0"/>
                          <a:cs typeface="Times New Roman" panose="02020603050405020304" pitchFamily="18" charset="0"/>
                        </a:rPr>
                        <a:t>13B</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71323885"/>
                  </a:ext>
                </a:extLst>
              </a:tr>
            </a:tbl>
          </a:graphicData>
        </a:graphic>
      </p:graphicFrame>
      <p:sp>
        <p:nvSpPr>
          <p:cNvPr id="3" name="Footer Placeholder 2">
            <a:extLst>
              <a:ext uri="{FF2B5EF4-FFF2-40B4-BE49-F238E27FC236}">
                <a16:creationId xmlns:a16="http://schemas.microsoft.com/office/drawing/2014/main" id="{294545E4-33F7-70B6-6F31-6C39262CA13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848550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5A8DA-A8C5-3A01-878F-AC3AA8B154FE}"/>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803675D-507C-2329-52E2-E15F1BDD195F}"/>
              </a:ext>
            </a:extLst>
          </p:cNvPr>
          <p:cNvGraphicFramePr>
            <a:graphicFrameLocks noGrp="1"/>
          </p:cNvGraphicFramePr>
          <p:nvPr>
            <p:ph idx="1"/>
          </p:nvPr>
        </p:nvGraphicFramePr>
        <p:xfrm>
          <a:off x="1016158" y="674219"/>
          <a:ext cx="10124281" cy="5019675"/>
        </p:xfrm>
        <a:graphic>
          <a:graphicData uri="http://schemas.openxmlformats.org/drawingml/2006/table">
            <a:tbl>
              <a:tblPr>
                <a:tableStyleId>{5940675A-B579-460E-94D1-54222C63F5DA}</a:tableStyleId>
              </a:tblPr>
              <a:tblGrid>
                <a:gridCol w="1728536">
                  <a:extLst>
                    <a:ext uri="{9D8B030D-6E8A-4147-A177-3AD203B41FA5}">
                      <a16:colId xmlns:a16="http://schemas.microsoft.com/office/drawing/2014/main" val="1374297005"/>
                    </a:ext>
                  </a:extLst>
                </a:gridCol>
                <a:gridCol w="6667209">
                  <a:extLst>
                    <a:ext uri="{9D8B030D-6E8A-4147-A177-3AD203B41FA5}">
                      <a16:colId xmlns:a16="http://schemas.microsoft.com/office/drawing/2014/main" val="2528584233"/>
                    </a:ext>
                  </a:extLst>
                </a:gridCol>
                <a:gridCol w="1728536">
                  <a:extLst>
                    <a:ext uri="{9D8B030D-6E8A-4147-A177-3AD203B41FA5}">
                      <a16:colId xmlns:a16="http://schemas.microsoft.com/office/drawing/2014/main" val="2715259476"/>
                    </a:ext>
                  </a:extLst>
                </a:gridCol>
              </a:tblGrid>
              <a:tr h="150646">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[13-95]</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b="1" u="none" strike="noStrike" dirty="0">
                          <a:effectLst/>
                          <a:latin typeface="Times New Roman" panose="02020603050405020304" pitchFamily="18" charset="0"/>
                          <a:cs typeface="Times New Roman" panose="02020603050405020304" pitchFamily="18" charset="0"/>
                        </a:rPr>
                        <a:t>CHAPTER IV- COMPUTATION OF TOTAL INCOME</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14-59</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49455349"/>
                  </a:ext>
                </a:extLst>
              </a:tr>
              <a:tr h="150646">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[13-14]</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dirty="0">
                          <a:effectLst/>
                          <a:latin typeface="Times New Roman" panose="02020603050405020304" pitchFamily="18" charset="0"/>
                          <a:cs typeface="Times New Roman" panose="02020603050405020304" pitchFamily="18" charset="0"/>
                        </a:rPr>
                        <a:t>A.  Heads of income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2">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793592098"/>
                  </a:ext>
                </a:extLst>
              </a:tr>
              <a:tr h="150646">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dirty="0">
                          <a:effectLst/>
                          <a:latin typeface="Times New Roman" panose="02020603050405020304" pitchFamily="18" charset="0"/>
                          <a:cs typeface="Times New Roman" panose="02020603050405020304" pitchFamily="18" charset="0"/>
                        </a:rPr>
                        <a:t>Heads of Income.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vMerge="1">
                  <a:txBody>
                    <a:bodyPr/>
                    <a:lstStyle/>
                    <a:p>
                      <a:endParaRPr lang="en-US"/>
                    </a:p>
                  </a:txBody>
                  <a:tcPr/>
                </a:tc>
                <a:extLst>
                  <a:ext uri="{0D108BD9-81ED-4DB2-BD59-A6C34878D82A}">
                    <a16:rowId xmlns:a16="http://schemas.microsoft.com/office/drawing/2014/main" val="1289837474"/>
                  </a:ext>
                </a:extLst>
              </a:tr>
              <a:tr h="150646">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dirty="0">
                          <a:effectLst/>
                          <a:latin typeface="Times New Roman" panose="02020603050405020304" pitchFamily="18" charset="0"/>
                          <a:cs typeface="Times New Roman" panose="02020603050405020304" pitchFamily="18" charset="0"/>
                        </a:rPr>
                        <a:t>Income   not   forming   part   of   total   income   and expenditure in relation to such income.</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buNone/>
                      </a:pPr>
                      <a:r>
                        <a:rPr lang="en-US" sz="2000" u="none" strike="noStrike" dirty="0">
                          <a:effectLst/>
                          <a:latin typeface="Times New Roman" panose="02020603050405020304" pitchFamily="18" charset="0"/>
                          <a:cs typeface="Times New Roman" panose="02020603050405020304" pitchFamily="18" charset="0"/>
                        </a:rPr>
                        <a:t>14A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227905825"/>
                  </a:ext>
                </a:extLst>
              </a:tr>
              <a:tr h="150646">
                <a:tc>
                  <a:txBody>
                    <a:bodyPr/>
                    <a:lstStyle/>
                    <a:p>
                      <a:pPr algn="ctr" fontAlgn="ctr">
                        <a:buNone/>
                      </a:pPr>
                      <a:r>
                        <a:rPr lang="en-US" sz="2000" b="1" u="none" strike="noStrike" dirty="0">
                          <a:effectLst/>
                          <a:latin typeface="Times New Roman" panose="02020603050405020304" pitchFamily="18" charset="0"/>
                          <a:cs typeface="Times New Roman" panose="02020603050405020304" pitchFamily="18" charset="0"/>
                        </a:rPr>
                        <a:t>[15-19]</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b="1" u="none" strike="noStrike" dirty="0">
                          <a:effectLst/>
                          <a:latin typeface="Times New Roman" panose="02020603050405020304" pitchFamily="18" charset="0"/>
                          <a:cs typeface="Times New Roman" panose="02020603050405020304" pitchFamily="18" charset="0"/>
                        </a:rPr>
                        <a:t>B. Salaries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 </a:t>
                      </a:r>
                    </a:p>
                  </a:txBody>
                  <a:tcPr marL="9525" marR="9525" marT="9525" marB="0" anchor="ctr"/>
                </a:tc>
                <a:extLst>
                  <a:ext uri="{0D108BD9-81ED-4DB2-BD59-A6C34878D82A}">
                    <a16:rowId xmlns:a16="http://schemas.microsoft.com/office/drawing/2014/main" val="2268055611"/>
                  </a:ext>
                </a:extLst>
              </a:tr>
              <a:tr h="249706">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a:effectLst/>
                          <a:latin typeface="Times New Roman" panose="02020603050405020304" pitchFamily="18" charset="0"/>
                          <a:cs typeface="Times New Roman" panose="02020603050405020304" pitchFamily="18" charset="0"/>
                        </a:rPr>
                        <a:t>Salaries</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ctr" latinLnBrk="0" hangingPunct="1">
                        <a:buNone/>
                      </a:pPr>
                      <a:r>
                        <a:rPr lang="en-US" sz="2000" b="0" i="0" u="none" strike="noStrike" kern="1200">
                          <a:solidFill>
                            <a:srgbClr val="000000"/>
                          </a:solidFill>
                          <a:effectLst/>
                          <a:latin typeface="Times New Roman" panose="02020603050405020304" pitchFamily="18" charset="0"/>
                          <a:ea typeface="+mn-ea"/>
                          <a:cs typeface="+mn-cs"/>
                        </a:rPr>
                        <a:t>15</a:t>
                      </a:r>
                    </a:p>
                  </a:txBody>
                  <a:tcPr marL="9525" marR="9525" marT="9525" marB="0" anchor="ctr"/>
                </a:tc>
                <a:extLst>
                  <a:ext uri="{0D108BD9-81ED-4DB2-BD59-A6C34878D82A}">
                    <a16:rowId xmlns:a16="http://schemas.microsoft.com/office/drawing/2014/main" val="2357416866"/>
                  </a:ext>
                </a:extLst>
              </a:tr>
              <a:tr h="244111">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a:effectLst/>
                          <a:latin typeface="Times New Roman" panose="02020603050405020304" pitchFamily="18" charset="0"/>
                          <a:cs typeface="Times New Roman" panose="02020603050405020304" pitchFamily="18" charset="0"/>
                        </a:rPr>
                        <a:t>Income from salary</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17</a:t>
                      </a:r>
                    </a:p>
                  </a:txBody>
                  <a:tcPr marL="9525" marR="9525" marT="9525" marB="0" anchor="ctr"/>
                </a:tc>
                <a:extLst>
                  <a:ext uri="{0D108BD9-81ED-4DB2-BD59-A6C34878D82A}">
                    <a16:rowId xmlns:a16="http://schemas.microsoft.com/office/drawing/2014/main" val="2339529384"/>
                  </a:ext>
                </a:extLst>
              </a:tr>
              <a:tr h="249706">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17</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US" sz="2000" u="none" strike="noStrike" dirty="0">
                          <a:effectLst/>
                          <a:latin typeface="Times New Roman" panose="02020603050405020304" pitchFamily="18" charset="0"/>
                          <a:cs typeface="Times New Roman" panose="02020603050405020304" pitchFamily="18" charset="0"/>
                        </a:rPr>
                        <a:t>Perquisite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ctr" latinLnBrk="0" hangingPunct="1">
                        <a:buNone/>
                      </a:pPr>
                      <a:r>
                        <a:rPr lang="en-US" sz="2000" b="0" i="0" u="none" strike="noStrike" kern="1200">
                          <a:solidFill>
                            <a:srgbClr val="000000"/>
                          </a:solidFill>
                          <a:effectLst/>
                          <a:latin typeface="Times New Roman" panose="02020603050405020304" pitchFamily="18" charset="0"/>
                          <a:ea typeface="+mn-ea"/>
                          <a:cs typeface="+mn-cs"/>
                        </a:rPr>
                        <a:t>17</a:t>
                      </a:r>
                    </a:p>
                  </a:txBody>
                  <a:tcPr marL="9525" marR="9525" marT="9525" marB="0" anchor="ctr"/>
                </a:tc>
                <a:extLst>
                  <a:ext uri="{0D108BD9-81ED-4DB2-BD59-A6C34878D82A}">
                    <a16:rowId xmlns:a16="http://schemas.microsoft.com/office/drawing/2014/main" val="1432184484"/>
                  </a:ext>
                </a:extLst>
              </a:tr>
              <a:tr h="249706">
                <a:tc>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buNone/>
                      </a:pPr>
                      <a:r>
                        <a:rPr lang="en-IN" sz="2000" u="none" strike="noStrike">
                          <a:effectLst/>
                          <a:latin typeface="Times New Roman" panose="02020603050405020304" pitchFamily="18" charset="0"/>
                          <a:cs typeface="Times New Roman" panose="02020603050405020304" pitchFamily="18" charset="0"/>
                        </a:rPr>
                        <a:t>Profits in lieu of salary</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17</a:t>
                      </a:r>
                    </a:p>
                  </a:txBody>
                  <a:tcPr marL="9525" marR="9525" marT="9525" marB="0" anchor="ctr"/>
                </a:tc>
                <a:extLst>
                  <a:ext uri="{0D108BD9-81ED-4DB2-BD59-A6C34878D82A}">
                    <a16:rowId xmlns:a16="http://schemas.microsoft.com/office/drawing/2014/main" val="3710461547"/>
                  </a:ext>
                </a:extLst>
              </a:tr>
              <a:tr h="249706">
                <a:tc rowSpan="6">
                  <a:txBody>
                    <a:bodyPr/>
                    <a:lstStyle/>
                    <a:p>
                      <a:pPr algn="ctr" fontAlgn="ctr">
                        <a:buNone/>
                      </a:pPr>
                      <a:r>
                        <a:rPr lang="en-US" sz="2000" u="none" strike="noStrike">
                          <a:effectLst/>
                          <a:latin typeface="Times New Roman" panose="02020603050405020304" pitchFamily="18" charset="0"/>
                          <a:cs typeface="Times New Roman" panose="02020603050405020304" pitchFamily="18" charset="0"/>
                        </a:rPr>
                        <a:t>19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rowSpan="6">
                  <a:txBody>
                    <a:bodyPr/>
                    <a:lstStyle/>
                    <a:p>
                      <a:pPr algn="just" fontAlgn="ctr">
                        <a:buNone/>
                      </a:pPr>
                      <a:r>
                        <a:rPr lang="en-US" sz="2000" u="none" strike="noStrike" dirty="0">
                          <a:effectLst/>
                          <a:latin typeface="Times New Roman" panose="02020603050405020304" pitchFamily="18" charset="0"/>
                          <a:cs typeface="Times New Roman" panose="02020603050405020304" pitchFamily="18" charset="0"/>
                        </a:rPr>
                        <a:t>Deductions from salaries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ctr" latinLnBrk="0" hangingPunct="1">
                        <a:buNone/>
                      </a:pPr>
                      <a:r>
                        <a:rPr lang="en-US" sz="2000" b="0" i="0" u="none" strike="noStrike" kern="1200">
                          <a:solidFill>
                            <a:srgbClr val="000000"/>
                          </a:solidFill>
                          <a:effectLst/>
                          <a:latin typeface="Times New Roman" panose="02020603050405020304" pitchFamily="18" charset="0"/>
                          <a:ea typeface="+mn-ea"/>
                          <a:cs typeface="+mn-cs"/>
                        </a:rPr>
                        <a:t>10(10)</a:t>
                      </a:r>
                    </a:p>
                  </a:txBody>
                  <a:tcPr marL="9525" marR="9525" marT="9525" marB="0" anchor="ctr"/>
                </a:tc>
                <a:extLst>
                  <a:ext uri="{0D108BD9-81ED-4DB2-BD59-A6C34878D82A}">
                    <a16:rowId xmlns:a16="http://schemas.microsoft.com/office/drawing/2014/main" val="3270880730"/>
                  </a:ext>
                </a:extLst>
              </a:tr>
              <a:tr h="249706">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10(10A)</a:t>
                      </a:r>
                    </a:p>
                  </a:txBody>
                  <a:tcPr marL="9525" marR="9525" marT="9525" marB="0" anchor="ctr"/>
                </a:tc>
                <a:extLst>
                  <a:ext uri="{0D108BD9-81ED-4DB2-BD59-A6C34878D82A}">
                    <a16:rowId xmlns:a16="http://schemas.microsoft.com/office/drawing/2014/main" val="810916732"/>
                  </a:ext>
                </a:extLst>
              </a:tr>
              <a:tr h="249706">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10(10AA)</a:t>
                      </a:r>
                    </a:p>
                  </a:txBody>
                  <a:tcPr marL="9525" marR="9525" marT="9525" marB="0" anchor="ctr"/>
                </a:tc>
                <a:extLst>
                  <a:ext uri="{0D108BD9-81ED-4DB2-BD59-A6C34878D82A}">
                    <a16:rowId xmlns:a16="http://schemas.microsoft.com/office/drawing/2014/main" val="2645316983"/>
                  </a:ext>
                </a:extLst>
              </a:tr>
              <a:tr h="249706">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10(10B)</a:t>
                      </a:r>
                    </a:p>
                  </a:txBody>
                  <a:tcPr marL="9525" marR="9525" marT="9525" marB="0" anchor="ctr"/>
                </a:tc>
                <a:extLst>
                  <a:ext uri="{0D108BD9-81ED-4DB2-BD59-A6C34878D82A}">
                    <a16:rowId xmlns:a16="http://schemas.microsoft.com/office/drawing/2014/main" val="1436645904"/>
                  </a:ext>
                </a:extLst>
              </a:tr>
              <a:tr h="244111">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10(10C)</a:t>
                      </a:r>
                    </a:p>
                  </a:txBody>
                  <a:tcPr marL="9525" marR="9525" marT="9525" marB="0" anchor="ctr"/>
                </a:tc>
                <a:extLst>
                  <a:ext uri="{0D108BD9-81ED-4DB2-BD59-A6C34878D82A}">
                    <a16:rowId xmlns:a16="http://schemas.microsoft.com/office/drawing/2014/main" val="783824076"/>
                  </a:ext>
                </a:extLst>
              </a:tr>
              <a:tr h="249706">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buNone/>
                      </a:pPr>
                      <a:r>
                        <a:rPr lang="en-US" sz="2000" b="0" i="0" u="none" strike="noStrike" kern="1200" dirty="0">
                          <a:solidFill>
                            <a:srgbClr val="000000"/>
                          </a:solidFill>
                          <a:effectLst/>
                          <a:latin typeface="Times New Roman" panose="02020603050405020304" pitchFamily="18" charset="0"/>
                          <a:ea typeface="+mn-ea"/>
                          <a:cs typeface="+mn-cs"/>
                        </a:rPr>
                        <a:t>16</a:t>
                      </a:r>
                    </a:p>
                  </a:txBody>
                  <a:tcPr marL="9525" marR="9525" marT="9525" marB="0" anchor="ctr"/>
                </a:tc>
                <a:extLst>
                  <a:ext uri="{0D108BD9-81ED-4DB2-BD59-A6C34878D82A}">
                    <a16:rowId xmlns:a16="http://schemas.microsoft.com/office/drawing/2014/main" val="1617988255"/>
                  </a:ext>
                </a:extLst>
              </a:tr>
            </a:tbl>
          </a:graphicData>
        </a:graphic>
      </p:graphicFrame>
      <p:sp>
        <p:nvSpPr>
          <p:cNvPr id="3" name="Footer Placeholder 2">
            <a:extLst>
              <a:ext uri="{FF2B5EF4-FFF2-40B4-BE49-F238E27FC236}">
                <a16:creationId xmlns:a16="http://schemas.microsoft.com/office/drawing/2014/main" id="{AB88B2D9-CF5B-0210-6083-4A1EFF07CA7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68412498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14985-EC0B-12FB-0782-DE76B03A61A1}"/>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40102EFD-B5AB-346C-DE91-5B711C8EEA87}"/>
              </a:ext>
            </a:extLst>
          </p:cNvPr>
          <p:cNvGraphicFramePr>
            <a:graphicFrameLocks noGrp="1"/>
          </p:cNvGraphicFramePr>
          <p:nvPr>
            <p:ph idx="1"/>
          </p:nvPr>
        </p:nvGraphicFramePr>
        <p:xfrm>
          <a:off x="1021080" y="594360"/>
          <a:ext cx="9936479" cy="3133725"/>
        </p:xfrm>
        <a:graphic>
          <a:graphicData uri="http://schemas.openxmlformats.org/drawingml/2006/table">
            <a:tbl>
              <a:tblPr/>
              <a:tblGrid>
                <a:gridCol w="1696472">
                  <a:extLst>
                    <a:ext uri="{9D8B030D-6E8A-4147-A177-3AD203B41FA5}">
                      <a16:colId xmlns:a16="http://schemas.microsoft.com/office/drawing/2014/main" val="49518627"/>
                    </a:ext>
                  </a:extLst>
                </a:gridCol>
                <a:gridCol w="6543535">
                  <a:extLst>
                    <a:ext uri="{9D8B030D-6E8A-4147-A177-3AD203B41FA5}">
                      <a16:colId xmlns:a16="http://schemas.microsoft.com/office/drawing/2014/main" val="974694322"/>
                    </a:ext>
                  </a:extLst>
                </a:gridCol>
                <a:gridCol w="1696472">
                  <a:extLst>
                    <a:ext uri="{9D8B030D-6E8A-4147-A177-3AD203B41FA5}">
                      <a16:colId xmlns:a16="http://schemas.microsoft.com/office/drawing/2014/main" val="4047890446"/>
                    </a:ext>
                  </a:extLst>
                </a:gridCol>
              </a:tblGrid>
              <a:tr h="252846">
                <a:tc>
                  <a:txBody>
                    <a:bodyPr/>
                    <a:lstStyle/>
                    <a:p>
                      <a:pPr algn="ctr" fontAlgn="ctr">
                        <a:buNone/>
                      </a:pPr>
                      <a:r>
                        <a:rPr lang="en-US" sz="2000" b="1" i="0" u="none" strike="noStrike" dirty="0">
                          <a:solidFill>
                            <a:srgbClr val="000000"/>
                          </a:solidFill>
                          <a:effectLst/>
                          <a:latin typeface="Times New Roman" panose="02020603050405020304" pitchFamily="18" charset="0"/>
                        </a:rPr>
                        <a:t>[20-25]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   Income from House Property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94724633"/>
                  </a:ext>
                </a:extLst>
              </a:tr>
              <a:tr h="252846">
                <a:tc>
                  <a:txBody>
                    <a:bodyPr/>
                    <a:lstStyle/>
                    <a:p>
                      <a:pPr algn="ctr" fontAlgn="ctr">
                        <a:buNone/>
                      </a:pPr>
                      <a:r>
                        <a:rPr lang="en-US" sz="2000" b="0" i="0" u="none" strike="noStrike">
                          <a:solidFill>
                            <a:srgbClr val="000000"/>
                          </a:solidFill>
                          <a:effectLst/>
                          <a:latin typeface="Times New Roman" panose="02020603050405020304" pitchFamily="18"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Income from house property.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79744230"/>
                  </a:ext>
                </a:extLst>
              </a:tr>
              <a:tr h="252846">
                <a:tc rowSpan="2">
                  <a:txBody>
                    <a:bodyPr/>
                    <a:lstStyle/>
                    <a:p>
                      <a:pPr algn="ctr" fontAlgn="ctr">
                        <a:buNone/>
                      </a:pPr>
                      <a:r>
                        <a:rPr lang="en-US" sz="2000" b="0" i="0" u="none" strike="noStrike" dirty="0">
                          <a:solidFill>
                            <a:srgbClr val="000000"/>
                          </a:solidFill>
                          <a:effectLst/>
                          <a:latin typeface="Times New Roman" panose="02020603050405020304" pitchFamily="18"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dirty="0">
                          <a:solidFill>
                            <a:srgbClr val="000000"/>
                          </a:solidFill>
                          <a:effectLst/>
                          <a:latin typeface="Times New Roman" panose="02020603050405020304" pitchFamily="18" charset="0"/>
                        </a:rPr>
                        <a:t>Determination of annual value.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12670753"/>
                  </a:ext>
                </a:extLst>
              </a:tr>
              <a:tr h="25284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65204595"/>
                  </a:ext>
                </a:extLst>
              </a:tr>
              <a:tr h="252846">
                <a:tc rowSpan="2">
                  <a:txBody>
                    <a:bodyPr/>
                    <a:lstStyle/>
                    <a:p>
                      <a:pPr algn="ctr" fontAlgn="ctr">
                        <a:buNone/>
                      </a:pPr>
                      <a:r>
                        <a:rPr lang="en-US" sz="2000" b="0" i="0" u="none" strike="noStrike">
                          <a:solidFill>
                            <a:srgbClr val="000000"/>
                          </a:solidFill>
                          <a:effectLst/>
                          <a:latin typeface="Times New Roman" panose="02020603050405020304" pitchFamily="18"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Deductions from income from house property.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90518031"/>
                  </a:ext>
                </a:extLst>
              </a:tr>
              <a:tr h="25284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58490468"/>
                  </a:ext>
                </a:extLst>
              </a:tr>
              <a:tr h="498030">
                <a:tc>
                  <a:txBody>
                    <a:bodyPr/>
                    <a:lstStyle/>
                    <a:p>
                      <a:pPr algn="ctr" fontAlgn="ctr">
                        <a:buNone/>
                      </a:pPr>
                      <a:r>
                        <a:rPr lang="en-US" sz="2000" b="0" i="0" u="none" strike="noStrike">
                          <a:solidFill>
                            <a:srgbClr val="000000"/>
                          </a:solidFill>
                          <a:effectLst/>
                          <a:latin typeface="Times New Roman" panose="02020603050405020304" pitchFamily="18"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Arrears   of   rent   and   unrealised   rent   received subsequently.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08367610"/>
                  </a:ext>
                </a:extLst>
              </a:tr>
              <a:tr h="252846">
                <a:tc>
                  <a:txBody>
                    <a:bodyPr/>
                    <a:lstStyle/>
                    <a:p>
                      <a:pPr algn="ctr" fontAlgn="ctr">
                        <a:buNone/>
                      </a:pPr>
                      <a:r>
                        <a:rPr lang="en-US" sz="2000" b="0" i="0" u="none" strike="noStrike">
                          <a:solidFill>
                            <a:srgbClr val="000000"/>
                          </a:solidFill>
                          <a:effectLst/>
                          <a:latin typeface="Times New Roman" panose="02020603050405020304" pitchFamily="18"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Property owned by co-owners.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52095080"/>
                  </a:ext>
                </a:extLst>
              </a:tr>
              <a:tr h="252846">
                <a:tc>
                  <a:txBody>
                    <a:bodyPr/>
                    <a:lstStyle/>
                    <a:p>
                      <a:pPr algn="ctr" fontAlgn="ctr">
                        <a:buNone/>
                      </a:pPr>
                      <a:r>
                        <a:rPr lang="en-US" sz="2000" b="0" i="0" u="none" strike="noStrike">
                          <a:solidFill>
                            <a:srgbClr val="000000"/>
                          </a:solidFill>
                          <a:effectLst/>
                          <a:latin typeface="Times New Roman" panose="02020603050405020304" pitchFamily="18"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53882463"/>
                  </a:ext>
                </a:extLst>
              </a:tr>
            </a:tbl>
          </a:graphicData>
        </a:graphic>
      </p:graphicFrame>
      <p:sp>
        <p:nvSpPr>
          <p:cNvPr id="3" name="Footer Placeholder 2">
            <a:extLst>
              <a:ext uri="{FF2B5EF4-FFF2-40B4-BE49-F238E27FC236}">
                <a16:creationId xmlns:a16="http://schemas.microsoft.com/office/drawing/2014/main" id="{9C547D35-716D-A4F9-C5C9-BCEF811A7A2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2698606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718D2-209A-6181-277C-73F59A5E1B8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720794E6-E301-C513-9D3C-93F4EC158CEB}"/>
              </a:ext>
            </a:extLst>
          </p:cNvPr>
          <p:cNvGraphicFramePr>
            <a:graphicFrameLocks noGrp="1"/>
          </p:cNvGraphicFramePr>
          <p:nvPr>
            <p:ph idx="1"/>
          </p:nvPr>
        </p:nvGraphicFramePr>
        <p:xfrm>
          <a:off x="990600" y="301359"/>
          <a:ext cx="10439400" cy="5732374"/>
        </p:xfrm>
        <a:graphic>
          <a:graphicData uri="http://schemas.openxmlformats.org/drawingml/2006/table">
            <a:tbl>
              <a:tblPr/>
              <a:tblGrid>
                <a:gridCol w="1782336">
                  <a:extLst>
                    <a:ext uri="{9D8B030D-6E8A-4147-A177-3AD203B41FA5}">
                      <a16:colId xmlns:a16="http://schemas.microsoft.com/office/drawing/2014/main" val="2677529451"/>
                    </a:ext>
                  </a:extLst>
                </a:gridCol>
                <a:gridCol w="6874728">
                  <a:extLst>
                    <a:ext uri="{9D8B030D-6E8A-4147-A177-3AD203B41FA5}">
                      <a16:colId xmlns:a16="http://schemas.microsoft.com/office/drawing/2014/main" val="3336758244"/>
                    </a:ext>
                  </a:extLst>
                </a:gridCol>
                <a:gridCol w="1782336">
                  <a:extLst>
                    <a:ext uri="{9D8B030D-6E8A-4147-A177-3AD203B41FA5}">
                      <a16:colId xmlns:a16="http://schemas.microsoft.com/office/drawing/2014/main" val="133014603"/>
                    </a:ext>
                  </a:extLst>
                </a:gridCol>
              </a:tblGrid>
              <a:tr h="210356">
                <a:tc gridSpan="2">
                  <a:txBody>
                    <a:bodyPr/>
                    <a:lstStyle/>
                    <a:p>
                      <a:pPr algn="l" fontAlgn="t">
                        <a:buNone/>
                      </a:pPr>
                      <a:r>
                        <a:rPr lang="en-IN" sz="2000" b="1" i="0" u="none" strike="noStrike">
                          <a:solidFill>
                            <a:srgbClr val="000000"/>
                          </a:solidFill>
                          <a:effectLst/>
                          <a:latin typeface="Times New Roman" panose="02020603050405020304" pitchFamily="18" charset="0"/>
                        </a:rPr>
                        <a:t>[26-66]      D.   Profits and Gains of Business or Profession</a:t>
                      </a:r>
                    </a:p>
                  </a:txBody>
                  <a:tcPr marL="159093" marR="8839" marT="88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94227113"/>
                  </a:ext>
                </a:extLst>
              </a:tr>
              <a:tr h="388894">
                <a:tc>
                  <a:txBody>
                    <a:bodyPr/>
                    <a:lstStyle/>
                    <a:p>
                      <a:pPr algn="ctr" fontAlgn="ctr">
                        <a:buNone/>
                      </a:pPr>
                      <a:r>
                        <a:rPr lang="en-US" sz="2000" b="0" i="0" u="none" strike="noStrike">
                          <a:solidFill>
                            <a:srgbClr val="000000"/>
                          </a:solidFill>
                          <a:effectLst/>
                          <a:latin typeface="Times New Roman" panose="02020603050405020304" pitchFamily="18" charset="0"/>
                        </a:rPr>
                        <a:t>26</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profession"</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98843609"/>
                  </a:ext>
                </a:extLst>
              </a:tr>
              <a:tr h="334095">
                <a:tc>
                  <a:txBody>
                    <a:bodyPr/>
                    <a:lstStyle/>
                    <a:p>
                      <a:pPr algn="ctr" fontAlgn="ctr">
                        <a:buNone/>
                      </a:pPr>
                      <a:r>
                        <a:rPr lang="en-US" sz="2000" b="0" i="0" u="none" strike="noStrike">
                          <a:solidFill>
                            <a:srgbClr val="000000"/>
                          </a:solidFill>
                          <a:effectLst/>
                          <a:latin typeface="Times New Roman" panose="02020603050405020304" pitchFamily="18" charset="0"/>
                        </a:rPr>
                        <a:t>27</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Manner of computing profits and gains of business or profession</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29</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81417875"/>
                  </a:ext>
                </a:extLst>
              </a:tr>
              <a:tr h="210356">
                <a:tc rowSpan="3">
                  <a:txBody>
                    <a:bodyPr/>
                    <a:lstStyle/>
                    <a:p>
                      <a:pPr algn="ctr" fontAlgn="ctr">
                        <a:buNone/>
                      </a:pPr>
                      <a:r>
                        <a:rPr lang="en-US" sz="2000" b="0" i="0" u="none" strike="noStrike">
                          <a:solidFill>
                            <a:srgbClr val="000000"/>
                          </a:solidFill>
                          <a:effectLst/>
                          <a:latin typeface="Times New Roman" panose="02020603050405020304" pitchFamily="18" charset="0"/>
                        </a:rPr>
                        <a:t>28</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IN" sz="2000" b="0" i="0" u="none" strike="noStrike" dirty="0">
                          <a:solidFill>
                            <a:srgbClr val="000000"/>
                          </a:solidFill>
                          <a:effectLst/>
                          <a:latin typeface="Times New Roman" panose="02020603050405020304" pitchFamily="18" charset="0"/>
                        </a:rPr>
                        <a:t>Rent, rates, taxes, repairs and insurance.</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30</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46582302"/>
                  </a:ext>
                </a:extLst>
              </a:tr>
              <a:tr h="21035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31</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47506783"/>
                  </a:ext>
                </a:extLst>
              </a:tr>
              <a:tr h="205643">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38</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46392398"/>
                  </a:ext>
                </a:extLst>
              </a:tr>
              <a:tr h="210356">
                <a:tc rowSpan="2">
                  <a:txBody>
                    <a:bodyPr/>
                    <a:lstStyle/>
                    <a:p>
                      <a:pPr algn="ctr" fontAlgn="ctr">
                        <a:buNone/>
                      </a:pPr>
                      <a:r>
                        <a:rPr lang="en-US" sz="2000" b="0" i="0" u="none" strike="noStrike">
                          <a:solidFill>
                            <a:srgbClr val="000000"/>
                          </a:solidFill>
                          <a:effectLst/>
                          <a:latin typeface="Times New Roman" panose="02020603050405020304" pitchFamily="18" charset="0"/>
                        </a:rPr>
                        <a:t>29</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Deductions related to employee welfare.</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36</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37543474"/>
                  </a:ext>
                </a:extLst>
              </a:tr>
              <a:tr h="205643">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40A</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44813232"/>
                  </a:ext>
                </a:extLst>
              </a:tr>
              <a:tr h="210356">
                <a:tc>
                  <a:txBody>
                    <a:bodyPr/>
                    <a:lstStyle/>
                    <a:p>
                      <a:pPr algn="ctr" fontAlgn="ctr">
                        <a:buNone/>
                      </a:pPr>
                      <a:r>
                        <a:rPr lang="en-US" sz="2000" b="0" i="0" u="none" strike="noStrike">
                          <a:solidFill>
                            <a:srgbClr val="000000"/>
                          </a:solidFill>
                          <a:effectLst/>
                          <a:latin typeface="Times New Roman" panose="02020603050405020304" pitchFamily="18" charset="0"/>
                        </a:rPr>
                        <a:t>30</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Deduction on certain premium.</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36</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22269284"/>
                  </a:ext>
                </a:extLst>
              </a:tr>
              <a:tr h="334095">
                <a:tc>
                  <a:txBody>
                    <a:bodyPr/>
                    <a:lstStyle/>
                    <a:p>
                      <a:pPr algn="ctr" fontAlgn="ctr">
                        <a:buNone/>
                      </a:pPr>
                      <a:r>
                        <a:rPr lang="en-US" sz="2000" b="0" i="0" u="none" strike="noStrike">
                          <a:solidFill>
                            <a:srgbClr val="000000"/>
                          </a:solidFill>
                          <a:effectLst/>
                          <a:latin typeface="Times New Roman" panose="02020603050405020304" pitchFamily="18" charset="0"/>
                        </a:rPr>
                        <a:t>31</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for  bad  debt  and provision  for  bad  and doubtful debt.</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36</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29685505"/>
                  </a:ext>
                </a:extLst>
              </a:tr>
              <a:tr h="210356">
                <a:tc>
                  <a:txBody>
                    <a:bodyPr/>
                    <a:lstStyle/>
                    <a:p>
                      <a:pPr algn="ctr" fontAlgn="ctr">
                        <a:buNone/>
                      </a:pPr>
                      <a:r>
                        <a:rPr lang="en-US" sz="2000" b="0" i="0" u="none" strike="noStrike">
                          <a:solidFill>
                            <a:srgbClr val="000000"/>
                          </a:solidFill>
                          <a:effectLst/>
                          <a:latin typeface="Times New Roman" panose="02020603050405020304" pitchFamily="18" charset="0"/>
                        </a:rPr>
                        <a:t>32</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Other deductions.</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36</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45953674"/>
                  </a:ext>
                </a:extLst>
              </a:tr>
              <a:tr h="210356">
                <a:tc rowSpan="2">
                  <a:txBody>
                    <a:bodyPr/>
                    <a:lstStyle/>
                    <a:p>
                      <a:pPr algn="ctr" fontAlgn="ctr">
                        <a:buNone/>
                      </a:pPr>
                      <a:r>
                        <a:rPr lang="en-US" sz="2000" b="0" i="0" u="none" strike="noStrike" dirty="0">
                          <a:solidFill>
                            <a:srgbClr val="000000"/>
                          </a:solidFill>
                          <a:effectLst/>
                          <a:latin typeface="Times New Roman" panose="02020603050405020304" pitchFamily="18" charset="0"/>
                        </a:rPr>
                        <a:t>33</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a:solidFill>
                            <a:srgbClr val="000000"/>
                          </a:solidFill>
                          <a:effectLst/>
                          <a:latin typeface="Times New Roman" panose="02020603050405020304" pitchFamily="18" charset="0"/>
                        </a:rPr>
                        <a:t>Deduction for depreciation.</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32</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39743382"/>
                  </a:ext>
                </a:extLst>
              </a:tr>
              <a:tr h="21035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38</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07591194"/>
                  </a:ext>
                </a:extLst>
              </a:tr>
              <a:tr h="210356">
                <a:tc>
                  <a:txBody>
                    <a:bodyPr/>
                    <a:lstStyle/>
                    <a:p>
                      <a:pPr algn="ctr" fontAlgn="ctr">
                        <a:buNone/>
                      </a:pPr>
                      <a:r>
                        <a:rPr lang="en-US" sz="2000" b="0" i="0" u="none" strike="noStrike">
                          <a:solidFill>
                            <a:srgbClr val="000000"/>
                          </a:solidFill>
                          <a:effectLst/>
                          <a:latin typeface="Times New Roman" panose="02020603050405020304" pitchFamily="18" charset="0"/>
                        </a:rPr>
                        <a:t>34</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General conditions for allowable deductions.</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37</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79962371"/>
                  </a:ext>
                </a:extLst>
              </a:tr>
              <a:tr h="210356">
                <a:tc>
                  <a:txBody>
                    <a:bodyPr/>
                    <a:lstStyle/>
                    <a:p>
                      <a:pPr algn="ctr" fontAlgn="ctr">
                        <a:buNone/>
                      </a:pPr>
                      <a:r>
                        <a:rPr lang="en-US" sz="2000" b="0" i="0" u="none" strike="noStrike" dirty="0">
                          <a:solidFill>
                            <a:srgbClr val="000000"/>
                          </a:solidFill>
                          <a:effectLst/>
                          <a:latin typeface="Times New Roman" panose="02020603050405020304" pitchFamily="18" charset="0"/>
                        </a:rPr>
                        <a:t>35</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Amounts not deductible in certain circumstances.</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40</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55942417"/>
                  </a:ext>
                </a:extLst>
              </a:tr>
              <a:tr h="210356">
                <a:tc>
                  <a:txBody>
                    <a:bodyPr/>
                    <a:lstStyle/>
                    <a:p>
                      <a:pPr algn="ctr" fontAlgn="ctr">
                        <a:buNone/>
                      </a:pPr>
                      <a:r>
                        <a:rPr lang="en-US" sz="2000" b="0" i="0" u="none" strike="noStrike">
                          <a:solidFill>
                            <a:srgbClr val="000000"/>
                          </a:solidFill>
                          <a:effectLst/>
                          <a:latin typeface="Times New Roman" panose="02020603050405020304" pitchFamily="18" charset="0"/>
                        </a:rPr>
                        <a:t>36</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Expenses  or  payments  not  deductible  in  certain circumstances.</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40A</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52902375"/>
                  </a:ext>
                </a:extLst>
              </a:tr>
              <a:tr h="210356">
                <a:tc>
                  <a:txBody>
                    <a:bodyPr/>
                    <a:lstStyle/>
                    <a:p>
                      <a:pPr algn="ctr" fontAlgn="ctr">
                        <a:buNone/>
                      </a:pPr>
                      <a:r>
                        <a:rPr lang="en-US" sz="2000" b="0" i="0" u="none" strike="noStrike">
                          <a:solidFill>
                            <a:srgbClr val="000000"/>
                          </a:solidFill>
                          <a:effectLst/>
                          <a:latin typeface="Times New Roman" panose="02020603050405020304" pitchFamily="18" charset="0"/>
                        </a:rPr>
                        <a:t>37</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Certain deductions allowed on actual payment basis only.</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43B</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98296443"/>
                  </a:ext>
                </a:extLst>
              </a:tr>
            </a:tbl>
          </a:graphicData>
        </a:graphic>
      </p:graphicFrame>
      <p:sp>
        <p:nvSpPr>
          <p:cNvPr id="3" name="Footer Placeholder 2">
            <a:extLst>
              <a:ext uri="{FF2B5EF4-FFF2-40B4-BE49-F238E27FC236}">
                <a16:creationId xmlns:a16="http://schemas.microsoft.com/office/drawing/2014/main" id="{32313EEC-0E05-91C7-E65A-3FBDFAFA2A2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7953671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881A4-BE68-5860-B804-2A056215541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91ED15B-3099-0C5F-6525-03D13DFCDD96}"/>
              </a:ext>
            </a:extLst>
          </p:cNvPr>
          <p:cNvGraphicFramePr>
            <a:graphicFrameLocks noGrp="1"/>
          </p:cNvGraphicFramePr>
          <p:nvPr>
            <p:ph idx="1"/>
          </p:nvPr>
        </p:nvGraphicFramePr>
        <p:xfrm>
          <a:off x="876300" y="334961"/>
          <a:ext cx="10439400" cy="5910223"/>
        </p:xfrm>
        <a:graphic>
          <a:graphicData uri="http://schemas.openxmlformats.org/drawingml/2006/table">
            <a:tbl>
              <a:tblPr/>
              <a:tblGrid>
                <a:gridCol w="1782336">
                  <a:extLst>
                    <a:ext uri="{9D8B030D-6E8A-4147-A177-3AD203B41FA5}">
                      <a16:colId xmlns:a16="http://schemas.microsoft.com/office/drawing/2014/main" val="4070049131"/>
                    </a:ext>
                  </a:extLst>
                </a:gridCol>
                <a:gridCol w="6874728">
                  <a:extLst>
                    <a:ext uri="{9D8B030D-6E8A-4147-A177-3AD203B41FA5}">
                      <a16:colId xmlns:a16="http://schemas.microsoft.com/office/drawing/2014/main" val="2007154226"/>
                    </a:ext>
                  </a:extLst>
                </a:gridCol>
                <a:gridCol w="1782336">
                  <a:extLst>
                    <a:ext uri="{9D8B030D-6E8A-4147-A177-3AD203B41FA5}">
                      <a16:colId xmlns:a16="http://schemas.microsoft.com/office/drawing/2014/main" val="2677509879"/>
                    </a:ext>
                  </a:extLst>
                </a:gridCol>
              </a:tblGrid>
              <a:tr h="561006">
                <a:tc>
                  <a:txBody>
                    <a:bodyPr/>
                    <a:lstStyle/>
                    <a:p>
                      <a:pPr algn="ctr" fontAlgn="ctr">
                        <a:buNone/>
                      </a:pPr>
                      <a:r>
                        <a:rPr lang="en-US" sz="2000" b="0" i="0" u="none" strike="noStrike">
                          <a:solidFill>
                            <a:srgbClr val="000000"/>
                          </a:solidFill>
                          <a:effectLst/>
                          <a:latin typeface="Times New Roman" panose="02020603050405020304" pitchFamily="18" charset="0"/>
                        </a:rPr>
                        <a:t>38</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Certain   sums   deemed   as   profits   and   gains   of business or profession.</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41</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28610215"/>
                  </a:ext>
                </a:extLst>
              </a:tr>
              <a:tr h="284511">
                <a:tc>
                  <a:txBody>
                    <a:bodyPr/>
                    <a:lstStyle/>
                    <a:p>
                      <a:pPr algn="ctr" fontAlgn="ctr">
                        <a:buNone/>
                      </a:pPr>
                      <a:r>
                        <a:rPr lang="en-US" sz="2000" b="0" i="0" u="none" strike="noStrike">
                          <a:solidFill>
                            <a:srgbClr val="000000"/>
                          </a:solidFill>
                          <a:effectLst/>
                          <a:latin typeface="Times New Roman" panose="02020603050405020304" pitchFamily="18" charset="0"/>
                        </a:rPr>
                        <a:t>39</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Computation of actual cost.</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43</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970105"/>
                  </a:ext>
                </a:extLst>
              </a:tr>
              <a:tr h="561006">
                <a:tc>
                  <a:txBody>
                    <a:bodyPr/>
                    <a:lstStyle/>
                    <a:p>
                      <a:pPr algn="ctr" fontAlgn="ctr">
                        <a:buNone/>
                      </a:pPr>
                      <a:r>
                        <a:rPr lang="en-US" sz="2000" b="0" i="0" u="none" strike="noStrike">
                          <a:solidFill>
                            <a:srgbClr val="000000"/>
                          </a:solidFill>
                          <a:effectLst/>
                          <a:latin typeface="Times New Roman" panose="02020603050405020304" pitchFamily="18" charset="0"/>
                        </a:rPr>
                        <a:t>40</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   for   computation   of   cost   of acquisition of certain assets.</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43C</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06009371"/>
                  </a:ext>
                </a:extLst>
              </a:tr>
              <a:tr h="284511">
                <a:tc>
                  <a:txBody>
                    <a:bodyPr/>
                    <a:lstStyle/>
                    <a:p>
                      <a:pPr algn="ctr" fontAlgn="ctr">
                        <a:buNone/>
                      </a:pPr>
                      <a:r>
                        <a:rPr lang="en-US" sz="2000" b="0" i="0" u="none" strike="noStrike">
                          <a:solidFill>
                            <a:srgbClr val="000000"/>
                          </a:solidFill>
                          <a:effectLst/>
                          <a:latin typeface="Times New Roman" panose="02020603050405020304" pitchFamily="18" charset="0"/>
                        </a:rPr>
                        <a:t>41</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Written down value of depreciable asset.</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43</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17589965"/>
                  </a:ext>
                </a:extLst>
              </a:tr>
              <a:tr h="284511">
                <a:tc>
                  <a:txBody>
                    <a:bodyPr/>
                    <a:lstStyle/>
                    <a:p>
                      <a:pPr algn="ctr" fontAlgn="ctr">
                        <a:buNone/>
                      </a:pPr>
                      <a:r>
                        <a:rPr lang="en-US" sz="2000" b="0" i="0" u="none" strike="noStrike">
                          <a:solidFill>
                            <a:srgbClr val="000000"/>
                          </a:solidFill>
                          <a:effectLst/>
                          <a:latin typeface="Times New Roman" panose="02020603050405020304" pitchFamily="18" charset="0"/>
                        </a:rPr>
                        <a:t>42</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Capitalising impact of foreign exchange fluctuation.</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43A</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55678878"/>
                  </a:ext>
                </a:extLst>
              </a:tr>
              <a:tr h="284511">
                <a:tc>
                  <a:txBody>
                    <a:bodyPr/>
                    <a:lstStyle/>
                    <a:p>
                      <a:pPr algn="ctr" fontAlgn="ctr">
                        <a:buNone/>
                      </a:pPr>
                      <a:r>
                        <a:rPr lang="en-US" sz="2000" b="0" i="0" u="none" strike="noStrike">
                          <a:solidFill>
                            <a:srgbClr val="000000"/>
                          </a:solidFill>
                          <a:effectLst/>
                          <a:latin typeface="Times New Roman" panose="02020603050405020304" pitchFamily="18" charset="0"/>
                        </a:rPr>
                        <a:t>43</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Taxation of foreign exchange fluctuation.</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43AA</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27356426"/>
                  </a:ext>
                </a:extLst>
              </a:tr>
              <a:tr h="284511">
                <a:tc>
                  <a:txBody>
                    <a:bodyPr/>
                    <a:lstStyle/>
                    <a:p>
                      <a:pPr algn="ctr" fontAlgn="ctr">
                        <a:buNone/>
                      </a:pPr>
                      <a:r>
                        <a:rPr lang="en-US" sz="2000" b="0" i="0" u="none" strike="noStrike">
                          <a:solidFill>
                            <a:srgbClr val="000000"/>
                          </a:solidFill>
                          <a:effectLst/>
                          <a:latin typeface="Times New Roman" panose="02020603050405020304" pitchFamily="18" charset="0"/>
                        </a:rPr>
                        <a:t>44</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Amortisation of certain preliminary expenses.</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35D</a:t>
                      </a:r>
                    </a:p>
                  </a:txBody>
                  <a:tcPr marL="8839" marR="8839" marT="88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00790752"/>
                  </a:ext>
                </a:extLst>
              </a:tr>
              <a:tr h="451481">
                <a:tc>
                  <a:txBody>
                    <a:bodyPr/>
                    <a:lstStyle/>
                    <a:p>
                      <a:pPr algn="ctr" fontAlgn="ctr">
                        <a:buNone/>
                      </a:pPr>
                      <a:r>
                        <a:rPr lang="en-IN" sz="2000" b="0" i="0" u="none" strike="noStrike" dirty="0">
                          <a:solidFill>
                            <a:srgbClr val="000000"/>
                          </a:solidFill>
                          <a:effectLst/>
                          <a:latin typeface="Times New Roman" panose="02020603050405020304" pitchFamily="18" charset="0"/>
                        </a:rPr>
                        <a:t>45 [Read with Schedule XIII]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Expenditure on scientific research.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12002622"/>
                  </a:ext>
                </a:extLst>
              </a:tr>
              <a:tr h="284511">
                <a:tc>
                  <a:txBody>
                    <a:bodyPr/>
                    <a:lstStyle/>
                    <a:p>
                      <a:pPr algn="ctr" fontAlgn="ctr">
                        <a:buNone/>
                      </a:pPr>
                      <a:r>
                        <a:rPr lang="en-US" sz="2000" b="0" i="0" u="none" strike="noStrike">
                          <a:solidFill>
                            <a:srgbClr val="000000"/>
                          </a:solidFill>
                          <a:effectLst/>
                          <a:latin typeface="Times New Roman" panose="02020603050405020304" pitchFamily="18" charset="0"/>
                        </a:rPr>
                        <a:t>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Capital expenditure of specified business.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40317166"/>
                  </a:ext>
                </a:extLst>
              </a:tr>
              <a:tr h="284511">
                <a:tc rowSpan="2">
                  <a:txBody>
                    <a:bodyPr/>
                    <a:lstStyle/>
                    <a:p>
                      <a:pPr algn="ctr" fontAlgn="ctr">
                        <a:buNone/>
                      </a:pPr>
                      <a:r>
                        <a:rPr lang="en-US" sz="2000" b="0" i="0" u="none" strike="noStrike">
                          <a:solidFill>
                            <a:srgbClr val="000000"/>
                          </a:solidFill>
                          <a:effectLst/>
                          <a:latin typeface="Times New Roman" panose="02020603050405020304" pitchFamily="18" charset="0"/>
                        </a:rPr>
                        <a:t>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Expenditure  on  agricultural  extension  project  and skill development project.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35CCC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04948425"/>
                  </a:ext>
                </a:extLst>
              </a:tr>
              <a:tr h="284511">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35CCD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82744318"/>
                  </a:ext>
                </a:extLst>
              </a:tr>
              <a:tr h="284511">
                <a:tc>
                  <a:txBody>
                    <a:bodyPr/>
                    <a:lstStyle/>
                    <a:p>
                      <a:pPr algn="ctr" fontAlgn="ctr">
                        <a:buNone/>
                      </a:pPr>
                      <a:r>
                        <a:rPr lang="en-IN" sz="2000" b="0" i="0" u="none" strike="noStrike" dirty="0">
                          <a:solidFill>
                            <a:srgbClr val="000000"/>
                          </a:solidFill>
                          <a:effectLst/>
                          <a:latin typeface="Times New Roman" panose="02020603050405020304" pitchFamily="18" charset="0"/>
                        </a:rPr>
                        <a:t>48</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[Read with Schedule IX]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Tea   development   account,   coffee   development account and rubber development account.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33AB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8657427"/>
                  </a:ext>
                </a:extLst>
              </a:tr>
              <a:tr h="284511">
                <a:tc>
                  <a:txBody>
                    <a:bodyPr/>
                    <a:lstStyle/>
                    <a:p>
                      <a:pPr algn="ctr" fontAlgn="ctr">
                        <a:buNone/>
                      </a:pPr>
                      <a:r>
                        <a:rPr lang="en-IN" sz="2000" b="0" i="0" u="none" strike="noStrike" dirty="0">
                          <a:solidFill>
                            <a:srgbClr val="000000"/>
                          </a:solidFill>
                          <a:effectLst/>
                          <a:latin typeface="Times New Roman" panose="02020603050405020304" pitchFamily="18" charset="0"/>
                        </a:rPr>
                        <a:t>49 [Read with Schedule 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Site Restoration Fund.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33ABA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28181673"/>
                  </a:ext>
                </a:extLst>
              </a:tr>
            </a:tbl>
          </a:graphicData>
        </a:graphic>
      </p:graphicFrame>
      <p:sp>
        <p:nvSpPr>
          <p:cNvPr id="3" name="Footer Placeholder 2">
            <a:extLst>
              <a:ext uri="{FF2B5EF4-FFF2-40B4-BE49-F238E27FC236}">
                <a16:creationId xmlns:a16="http://schemas.microsoft.com/office/drawing/2014/main" id="{0E142488-699B-CB79-B2A7-291BD54BC30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31856504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0BAF-DC39-A515-EA69-78B81458753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B06E6FA-4DB2-1771-A0DF-A316827383FC}"/>
              </a:ext>
            </a:extLst>
          </p:cNvPr>
          <p:cNvGraphicFramePr>
            <a:graphicFrameLocks noGrp="1"/>
          </p:cNvGraphicFramePr>
          <p:nvPr>
            <p:ph idx="1"/>
          </p:nvPr>
        </p:nvGraphicFramePr>
        <p:xfrm>
          <a:off x="800100" y="466725"/>
          <a:ext cx="10591800" cy="5924550"/>
        </p:xfrm>
        <a:graphic>
          <a:graphicData uri="http://schemas.openxmlformats.org/drawingml/2006/table">
            <a:tbl>
              <a:tblPr/>
              <a:tblGrid>
                <a:gridCol w="1808356">
                  <a:extLst>
                    <a:ext uri="{9D8B030D-6E8A-4147-A177-3AD203B41FA5}">
                      <a16:colId xmlns:a16="http://schemas.microsoft.com/office/drawing/2014/main" val="3220666116"/>
                    </a:ext>
                  </a:extLst>
                </a:gridCol>
                <a:gridCol w="6975088">
                  <a:extLst>
                    <a:ext uri="{9D8B030D-6E8A-4147-A177-3AD203B41FA5}">
                      <a16:colId xmlns:a16="http://schemas.microsoft.com/office/drawing/2014/main" val="2602458850"/>
                    </a:ext>
                  </a:extLst>
                </a:gridCol>
                <a:gridCol w="1808356">
                  <a:extLst>
                    <a:ext uri="{9D8B030D-6E8A-4147-A177-3AD203B41FA5}">
                      <a16:colId xmlns:a16="http://schemas.microsoft.com/office/drawing/2014/main" val="3530517676"/>
                    </a:ext>
                  </a:extLst>
                </a:gridCol>
              </a:tblGrid>
              <a:tr h="473894">
                <a:tc>
                  <a:txBody>
                    <a:bodyPr/>
                    <a:lstStyle/>
                    <a:p>
                      <a:pPr algn="ctr" fontAlgn="ctr">
                        <a:buNone/>
                      </a:pPr>
                      <a:r>
                        <a:rPr lang="en-US" sz="2000" b="0" i="0" u="none" strike="noStrike">
                          <a:solidFill>
                            <a:srgbClr val="000000"/>
                          </a:solidFill>
                          <a:effectLst/>
                          <a:latin typeface="Times New Roman" panose="02020603050405020304" pitchFamily="18" charset="0"/>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  in  case  of  trade,  profession  or</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similar association.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57358836"/>
                  </a:ext>
                </a:extLst>
              </a:tr>
              <a:tr h="473894">
                <a:tc>
                  <a:txBody>
                    <a:bodyPr/>
                    <a:lstStyle/>
                    <a:p>
                      <a:pPr algn="ctr" fontAlgn="ctr">
                        <a:buNone/>
                      </a:pPr>
                      <a:r>
                        <a:rPr lang="en-IN" sz="2000" b="0" i="0" u="none" strike="noStrike" dirty="0">
                          <a:solidFill>
                            <a:srgbClr val="000000"/>
                          </a:solidFill>
                          <a:effectLst/>
                          <a:latin typeface="Times New Roman" panose="02020603050405020304" pitchFamily="18" charset="0"/>
                        </a:rPr>
                        <a:t>51 [Read with</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Schedule XII]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Amortisation of expenditure for prospecting certain minerals.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32454813"/>
                  </a:ext>
                </a:extLst>
              </a:tr>
              <a:tr h="240592">
                <a:tc rowSpan="4">
                  <a:txBody>
                    <a:bodyPr/>
                    <a:lstStyle/>
                    <a:p>
                      <a:pPr algn="ctr" fontAlgn="ctr">
                        <a:buNone/>
                      </a:pPr>
                      <a:r>
                        <a:rPr lang="en-US" sz="2000" b="0" i="0" u="none" strike="noStrike">
                          <a:solidFill>
                            <a:srgbClr val="000000"/>
                          </a:solidFill>
                          <a:effectLst/>
                          <a:latin typeface="Times New Roman" panose="02020603050405020304" pitchFamily="18" charset="0"/>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just" fontAlgn="ctr">
                        <a:buNone/>
                      </a:pPr>
                      <a:r>
                        <a:rPr lang="en-US" sz="2000" b="0" i="0" u="none" strike="noStrike" dirty="0" err="1">
                          <a:solidFill>
                            <a:srgbClr val="000000"/>
                          </a:solidFill>
                          <a:effectLst/>
                          <a:latin typeface="Times New Roman" panose="02020603050405020304" pitchFamily="18" charset="0"/>
                        </a:rPr>
                        <a:t>Amortisation</a:t>
                      </a:r>
                      <a:r>
                        <a:rPr lang="en-US" sz="2000" b="0" i="0" u="none" strike="noStrike" dirty="0">
                          <a:solidFill>
                            <a:srgbClr val="000000"/>
                          </a:solidFill>
                          <a:effectLst/>
                          <a:latin typeface="Times New Roman" panose="02020603050405020304" pitchFamily="18" charset="0"/>
                        </a:rPr>
                        <a:t> of expenditure for telecommunications services, amalgamation, demerger, scheme of voluntary retirement,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35ABA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79847133"/>
                  </a:ext>
                </a:extLst>
              </a:tr>
              <a:tr h="240592">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35ABB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15147024"/>
                  </a:ext>
                </a:extLst>
              </a:tr>
              <a:tr h="240592">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35DD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00976240"/>
                  </a:ext>
                </a:extLst>
              </a:tr>
              <a:tr h="240592">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35DDA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73225192"/>
                  </a:ext>
                </a:extLst>
              </a:tr>
              <a:tr h="473894">
                <a:tc>
                  <a:txBody>
                    <a:bodyPr/>
                    <a:lstStyle/>
                    <a:p>
                      <a:pPr algn="ctr" fontAlgn="ctr">
                        <a:buNone/>
                      </a:pPr>
                      <a:r>
                        <a:rPr lang="en-US" sz="2000" b="0" i="0" u="none" strike="noStrike" dirty="0">
                          <a:solidFill>
                            <a:srgbClr val="000000"/>
                          </a:solidFill>
                          <a:effectLst/>
                          <a:latin typeface="Times New Roman" panose="02020603050405020304" pitchFamily="18" charset="0"/>
                        </a:rPr>
                        <a:t>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Full  value  of  consideration  for  transfer  of  assets other than capital assets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43CA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69400295"/>
                  </a:ext>
                </a:extLst>
              </a:tr>
              <a:tr h="240592">
                <a:tc>
                  <a:txBody>
                    <a:bodyPr/>
                    <a:lstStyle/>
                    <a:p>
                      <a:pPr algn="ctr" fontAlgn="ctr">
                        <a:buNone/>
                      </a:pPr>
                      <a:r>
                        <a:rPr lang="en-US" sz="2000" b="0" i="0" u="none" strike="noStrike">
                          <a:solidFill>
                            <a:srgbClr val="000000"/>
                          </a:solidFill>
                          <a:effectLst/>
                          <a:latin typeface="Times New Roman" panose="02020603050405020304" pitchFamily="18" charset="0"/>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Business of prospecting for mineral oils.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19965167"/>
                  </a:ext>
                </a:extLst>
              </a:tr>
              <a:tr h="473894">
                <a:tc>
                  <a:txBody>
                    <a:bodyPr/>
                    <a:lstStyle/>
                    <a:p>
                      <a:pPr algn="ctr" fontAlgn="ctr">
                        <a:buNone/>
                      </a:pPr>
                      <a:r>
                        <a:rPr lang="en-IN" sz="2000" b="0" i="0" u="none" strike="noStrike" dirty="0">
                          <a:solidFill>
                            <a:srgbClr val="000000"/>
                          </a:solidFill>
                          <a:effectLst/>
                          <a:latin typeface="Times New Roman" panose="02020603050405020304" pitchFamily="18" charset="0"/>
                        </a:rPr>
                        <a:t>55 [Read with</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Schedule XIV]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Insurance business.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12482201"/>
                  </a:ext>
                </a:extLst>
              </a:tr>
              <a:tr h="473894">
                <a:tc>
                  <a:txBody>
                    <a:bodyPr/>
                    <a:lstStyle/>
                    <a:p>
                      <a:pPr algn="ctr" fontAlgn="ctr">
                        <a:buNone/>
                      </a:pPr>
                      <a:r>
                        <a:rPr lang="en-US" sz="2000" b="0" i="0" u="none" strike="noStrike" dirty="0">
                          <a:solidFill>
                            <a:srgbClr val="000000"/>
                          </a:solidFill>
                          <a:effectLst/>
                          <a:latin typeface="Times New Roman" panose="02020603050405020304" pitchFamily="18" charset="0"/>
                        </a:rPr>
                        <a:t>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  in  case  of  interest  income  of specified financial institutions.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43D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33501354"/>
                  </a:ext>
                </a:extLst>
              </a:tr>
              <a:tr h="240592">
                <a:tc>
                  <a:txBody>
                    <a:bodyPr/>
                    <a:lstStyle/>
                    <a:p>
                      <a:pPr algn="ctr" fontAlgn="ctr">
                        <a:buNone/>
                      </a:pPr>
                      <a:r>
                        <a:rPr lang="en-US" sz="2000" b="0" i="0" u="none" strike="noStrike">
                          <a:solidFill>
                            <a:srgbClr val="000000"/>
                          </a:solidFill>
                          <a:effectLst/>
                          <a:latin typeface="Times New Roman" panose="02020603050405020304" pitchFamily="18"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Revenue  recognition  for  construction  and  service contracts.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43CB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2538474"/>
                  </a:ext>
                </a:extLst>
              </a:tr>
              <a:tr h="240592">
                <a:tc rowSpan="3">
                  <a:txBody>
                    <a:bodyPr/>
                    <a:lstStyle/>
                    <a:p>
                      <a:pPr algn="ctr" fontAlgn="ctr">
                        <a:buNone/>
                      </a:pPr>
                      <a:r>
                        <a:rPr lang="en-US" sz="2000" b="0" i="0" u="none" strike="noStrike" dirty="0">
                          <a:solidFill>
                            <a:srgbClr val="000000"/>
                          </a:solidFill>
                          <a:effectLst/>
                          <a:latin typeface="Times New Roman" panose="02020603050405020304" pitchFamily="18" charset="0"/>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 for computing profits and gains of business or profession on presumptive basis in case of certain residents.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70412120"/>
                  </a:ext>
                </a:extLst>
              </a:tr>
              <a:tr h="240592">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44ADA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12653520"/>
                  </a:ext>
                </a:extLst>
              </a:tr>
              <a:tr h="240592">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44AE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16477383"/>
                  </a:ext>
                </a:extLst>
              </a:tr>
            </a:tbl>
          </a:graphicData>
        </a:graphic>
      </p:graphicFrame>
      <p:sp>
        <p:nvSpPr>
          <p:cNvPr id="2" name="Footer Placeholder 1">
            <a:extLst>
              <a:ext uri="{FF2B5EF4-FFF2-40B4-BE49-F238E27FC236}">
                <a16:creationId xmlns:a16="http://schemas.microsoft.com/office/drawing/2014/main" id="{AFD1A1F4-610C-C20B-4804-A16CCD48C10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7271862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0E71D-1DF7-70FE-759E-414381C9E354}"/>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098606FE-4667-1FB1-6A82-67DBEB6777DD}"/>
              </a:ext>
            </a:extLst>
          </p:cNvPr>
          <p:cNvGraphicFramePr>
            <a:graphicFrameLocks noGrp="1"/>
          </p:cNvGraphicFramePr>
          <p:nvPr>
            <p:ph idx="1"/>
          </p:nvPr>
        </p:nvGraphicFramePr>
        <p:xfrm>
          <a:off x="716280" y="441961"/>
          <a:ext cx="10622280" cy="4695825"/>
        </p:xfrm>
        <a:graphic>
          <a:graphicData uri="http://schemas.openxmlformats.org/drawingml/2006/table">
            <a:tbl>
              <a:tblPr/>
              <a:tblGrid>
                <a:gridCol w="1499978">
                  <a:extLst>
                    <a:ext uri="{9D8B030D-6E8A-4147-A177-3AD203B41FA5}">
                      <a16:colId xmlns:a16="http://schemas.microsoft.com/office/drawing/2014/main" val="4224824824"/>
                    </a:ext>
                  </a:extLst>
                </a:gridCol>
                <a:gridCol w="7308742">
                  <a:extLst>
                    <a:ext uri="{9D8B030D-6E8A-4147-A177-3AD203B41FA5}">
                      <a16:colId xmlns:a16="http://schemas.microsoft.com/office/drawing/2014/main" val="2798430672"/>
                    </a:ext>
                  </a:extLst>
                </a:gridCol>
                <a:gridCol w="1813560">
                  <a:extLst>
                    <a:ext uri="{9D8B030D-6E8A-4147-A177-3AD203B41FA5}">
                      <a16:colId xmlns:a16="http://schemas.microsoft.com/office/drawing/2014/main" val="1017720410"/>
                    </a:ext>
                  </a:extLst>
                </a:gridCol>
              </a:tblGrid>
              <a:tr h="400715">
                <a:tc>
                  <a:txBody>
                    <a:bodyPr/>
                    <a:lstStyle/>
                    <a:p>
                      <a:pPr algn="ctr" fontAlgn="ctr">
                        <a:buNone/>
                      </a:pPr>
                      <a:r>
                        <a:rPr lang="en-US" sz="2000" b="0" i="0" u="none" strike="noStrike">
                          <a:solidFill>
                            <a:srgbClr val="000000"/>
                          </a:solidFill>
                          <a:effectLst/>
                          <a:latin typeface="Times New Roman" panose="02020603050405020304" pitchFamily="18" charset="0"/>
                        </a:rPr>
                        <a:t>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Computation   of   royalty   and   fee   for   technical</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services in hands of non-residents.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50823388"/>
                  </a:ext>
                </a:extLst>
              </a:tr>
              <a:tr h="203440">
                <a:tc>
                  <a:txBody>
                    <a:bodyPr/>
                    <a:lstStyle/>
                    <a:p>
                      <a:pPr algn="ctr" fontAlgn="ctr">
                        <a:buNone/>
                      </a:pPr>
                      <a:r>
                        <a:rPr lang="en-US" sz="2000" b="0" i="0" u="none" strike="noStrike">
                          <a:solidFill>
                            <a:srgbClr val="000000"/>
                          </a:solidFill>
                          <a:effectLst/>
                          <a:latin typeface="Times New Roman" panose="02020603050405020304" pitchFamily="18"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of head office expenditure in case of non- residents.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44C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3785524"/>
                  </a:ext>
                </a:extLst>
              </a:tr>
              <a:tr h="203440">
                <a:tc rowSpan="6">
                  <a:txBody>
                    <a:bodyPr/>
                    <a:lstStyle/>
                    <a:p>
                      <a:pPr algn="ctr" fontAlgn="ctr">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6">
                  <a:txBody>
                    <a:bodyPr/>
                    <a:lstStyle/>
                    <a:p>
                      <a:pPr algn="just" fontAlgn="ctr">
                        <a:buNone/>
                      </a:pPr>
                      <a:r>
                        <a:rPr lang="en-IN" sz="2000" b="0" i="0" u="none" strike="noStrike" dirty="0">
                          <a:solidFill>
                            <a:srgbClr val="000000"/>
                          </a:solidFill>
                          <a:effectLst/>
                          <a:latin typeface="Times New Roman" panose="02020603050405020304" pitchFamily="18" charset="0"/>
                          <a:cs typeface="Times New Roman" panose="02020603050405020304" pitchFamily="18" charset="0"/>
                        </a:rPr>
                        <a:t>Special  provision  for  computation  of  income  on presumptive  basis  in  respect  of  certain  business activities of certain non-residents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44B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19101136"/>
                  </a:ext>
                </a:extLst>
              </a:tr>
              <a:tr h="203440">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44BB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68362513"/>
                  </a:ext>
                </a:extLst>
              </a:tr>
              <a:tr h="203440">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44BBA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27107898"/>
                  </a:ext>
                </a:extLst>
              </a:tr>
              <a:tr h="203440">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44BBB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51541222"/>
                  </a:ext>
                </a:extLst>
              </a:tr>
              <a:tr h="203440">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44BBC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260382"/>
                  </a:ext>
                </a:extLst>
              </a:tr>
              <a:tr h="203440">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44BBD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93986875"/>
                  </a:ext>
                </a:extLst>
              </a:tr>
              <a:tr h="203440">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cs typeface="Times New Roman" panose="02020603050405020304" pitchFamily="18" charset="0"/>
                        </a:rPr>
                        <a:t>Maintenance of books of account.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44AA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51492732"/>
                  </a:ext>
                </a:extLst>
              </a:tr>
              <a:tr h="203440">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Tax Audit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44AB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76611762"/>
                  </a:ext>
                </a:extLst>
              </a:tr>
              <a:tr h="400715">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cs typeface="Times New Roman" panose="02020603050405020304" pitchFamily="18" charset="0"/>
                        </a:rPr>
                        <a:t>Special provision for computing deductions in case of business reorganisation of co-operative banks.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44DB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33390944"/>
                  </a:ext>
                </a:extLst>
              </a:tr>
              <a:tr h="203440">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cs typeface="Times New Roman" panose="02020603050405020304" pitchFamily="18" charset="0"/>
                        </a:rPr>
                        <a:t>Interpretation for purposes of section 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44DB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0118970"/>
                  </a:ext>
                </a:extLst>
              </a:tr>
              <a:tr h="203440">
                <a:tc>
                  <a:txBody>
                    <a:bodyPr/>
                    <a:lstStyle/>
                    <a:p>
                      <a:pPr algn="ctr"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cs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cs typeface="Times New Roman" panose="02020603050405020304" pitchFamily="18" charset="0"/>
                        </a:rPr>
                        <a:t>28 to 44DA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88240360"/>
                  </a:ext>
                </a:extLst>
              </a:tr>
            </a:tbl>
          </a:graphicData>
        </a:graphic>
      </p:graphicFrame>
      <p:sp>
        <p:nvSpPr>
          <p:cNvPr id="3" name="Footer Placeholder 2">
            <a:extLst>
              <a:ext uri="{FF2B5EF4-FFF2-40B4-BE49-F238E27FC236}">
                <a16:creationId xmlns:a16="http://schemas.microsoft.com/office/drawing/2014/main" id="{F236ED75-37AB-B638-2816-6409555FAB8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5060680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85135-5E4D-451B-DBFB-1A6EE4B2D1C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84502195-2669-B100-10B6-CC9B3835D980}"/>
              </a:ext>
            </a:extLst>
          </p:cNvPr>
          <p:cNvGraphicFramePr>
            <a:graphicFrameLocks noGrp="1"/>
          </p:cNvGraphicFramePr>
          <p:nvPr>
            <p:ph idx="1"/>
          </p:nvPr>
        </p:nvGraphicFramePr>
        <p:xfrm>
          <a:off x="579120" y="426720"/>
          <a:ext cx="11033761" cy="5574642"/>
        </p:xfrm>
        <a:graphic>
          <a:graphicData uri="http://schemas.openxmlformats.org/drawingml/2006/table">
            <a:tbl>
              <a:tblPr/>
              <a:tblGrid>
                <a:gridCol w="868680">
                  <a:extLst>
                    <a:ext uri="{9D8B030D-6E8A-4147-A177-3AD203B41FA5}">
                      <a16:colId xmlns:a16="http://schemas.microsoft.com/office/drawing/2014/main" val="3816758413"/>
                    </a:ext>
                  </a:extLst>
                </a:gridCol>
                <a:gridCol w="8281269">
                  <a:extLst>
                    <a:ext uri="{9D8B030D-6E8A-4147-A177-3AD203B41FA5}">
                      <a16:colId xmlns:a16="http://schemas.microsoft.com/office/drawing/2014/main" val="3337937912"/>
                    </a:ext>
                  </a:extLst>
                </a:gridCol>
                <a:gridCol w="1883812">
                  <a:extLst>
                    <a:ext uri="{9D8B030D-6E8A-4147-A177-3AD203B41FA5}">
                      <a16:colId xmlns:a16="http://schemas.microsoft.com/office/drawing/2014/main" val="3505651751"/>
                    </a:ext>
                  </a:extLst>
                </a:gridCol>
              </a:tblGrid>
              <a:tr h="143639">
                <a:tc>
                  <a:txBody>
                    <a:bodyPr/>
                    <a:lstStyle/>
                    <a:p>
                      <a:pPr algn="ctr" fontAlgn="ctr">
                        <a:buNone/>
                      </a:pPr>
                      <a:r>
                        <a:rPr lang="en-US" sz="2000" b="1" i="0" u="none" strike="noStrike">
                          <a:solidFill>
                            <a:srgbClr val="000000"/>
                          </a:solidFill>
                          <a:effectLst/>
                          <a:latin typeface="Times New Roman" panose="02020603050405020304" pitchFamily="18" charset="0"/>
                        </a:rPr>
                        <a:t>[67-91]</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E. Capital Gains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37224710"/>
                  </a:ext>
                </a:extLst>
              </a:tr>
              <a:tr h="146931">
                <a:tc>
                  <a:txBody>
                    <a:bodyPr/>
                    <a:lstStyle/>
                    <a:p>
                      <a:pPr algn="ctr" fontAlgn="ctr">
                        <a:buNone/>
                      </a:pPr>
                      <a:r>
                        <a:rPr lang="en-US" sz="2000" b="0" i="0" u="none" strike="noStrike">
                          <a:solidFill>
                            <a:srgbClr val="000000"/>
                          </a:solidFill>
                          <a:effectLst/>
                          <a:latin typeface="Times New Roman" panose="02020603050405020304" pitchFamily="18" charset="0"/>
                        </a:rPr>
                        <a:t>67</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Capital gains.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45</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26851759"/>
                  </a:ext>
                </a:extLst>
              </a:tr>
              <a:tr h="233361">
                <a:tc>
                  <a:txBody>
                    <a:bodyPr/>
                    <a:lstStyle/>
                    <a:p>
                      <a:pPr algn="ctr" fontAlgn="ctr">
                        <a:buNone/>
                      </a:pPr>
                      <a:r>
                        <a:rPr lang="en-US" sz="2000" b="0" i="0" u="none" strike="noStrike">
                          <a:solidFill>
                            <a:srgbClr val="000000"/>
                          </a:solidFill>
                          <a:effectLst/>
                          <a:latin typeface="Times New Roman" panose="02020603050405020304" pitchFamily="18" charset="0"/>
                        </a:rPr>
                        <a:t>68</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Capital gains on distribution of assets by companies in liquidation.</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46</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80786806"/>
                  </a:ext>
                </a:extLst>
              </a:tr>
              <a:tr h="233361">
                <a:tc>
                  <a:txBody>
                    <a:bodyPr/>
                    <a:lstStyle/>
                    <a:p>
                      <a:pPr algn="ctr" fontAlgn="ctr">
                        <a:buNone/>
                      </a:pPr>
                      <a:r>
                        <a:rPr lang="en-US" sz="2000" b="0" i="0" u="none" strike="noStrike">
                          <a:solidFill>
                            <a:srgbClr val="000000"/>
                          </a:solidFill>
                          <a:effectLst/>
                          <a:latin typeface="Times New Roman" panose="02020603050405020304" pitchFamily="18" charset="0"/>
                        </a:rPr>
                        <a:t>69</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Capital  gains  on  purchase  by  company  of  its  own shares or other specified securities.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46A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54792564"/>
                  </a:ext>
                </a:extLst>
              </a:tr>
              <a:tr h="146931">
                <a:tc>
                  <a:txBody>
                    <a:bodyPr/>
                    <a:lstStyle/>
                    <a:p>
                      <a:pPr algn="ctr" fontAlgn="ctr">
                        <a:buNone/>
                      </a:pPr>
                      <a:r>
                        <a:rPr lang="en-US" sz="2000" b="0" i="0" u="none" strike="noStrike">
                          <a:solidFill>
                            <a:srgbClr val="000000"/>
                          </a:solidFill>
                          <a:effectLst/>
                          <a:latin typeface="Times New Roman" panose="02020603050405020304" pitchFamily="18" charset="0"/>
                        </a:rPr>
                        <a:t>70</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Transactions not regarded as transfer</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47</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18458461"/>
                  </a:ext>
                </a:extLst>
              </a:tr>
              <a:tr h="143639">
                <a:tc>
                  <a:txBody>
                    <a:bodyPr/>
                    <a:lstStyle/>
                    <a:p>
                      <a:pPr algn="ctr" fontAlgn="ctr">
                        <a:buNone/>
                      </a:pPr>
                      <a:r>
                        <a:rPr lang="en-US" sz="2000" b="0" i="0" u="none" strike="noStrike">
                          <a:solidFill>
                            <a:srgbClr val="000000"/>
                          </a:solidFill>
                          <a:effectLst/>
                          <a:latin typeface="Times New Roman" panose="02020603050405020304" pitchFamily="18" charset="0"/>
                        </a:rPr>
                        <a:t>71</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Withdrawal of exemption in certain cases.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47A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973053"/>
                  </a:ext>
                </a:extLst>
              </a:tr>
              <a:tr h="146931">
                <a:tc>
                  <a:txBody>
                    <a:bodyPr/>
                    <a:lstStyle/>
                    <a:p>
                      <a:pPr algn="ctr" fontAlgn="ctr">
                        <a:buNone/>
                      </a:pPr>
                      <a:r>
                        <a:rPr lang="en-US" sz="2000" b="0" i="0" u="none" strike="noStrike">
                          <a:solidFill>
                            <a:srgbClr val="000000"/>
                          </a:solidFill>
                          <a:effectLst/>
                          <a:latin typeface="Times New Roman" panose="02020603050405020304" pitchFamily="18" charset="0"/>
                        </a:rPr>
                        <a:t>72</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Mode of computation of capital gains.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48</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12174924"/>
                  </a:ext>
                </a:extLst>
              </a:tr>
              <a:tr h="143639">
                <a:tc>
                  <a:txBody>
                    <a:bodyPr/>
                    <a:lstStyle/>
                    <a:p>
                      <a:pPr algn="ctr" fontAlgn="ctr">
                        <a:buNone/>
                      </a:pPr>
                      <a:r>
                        <a:rPr lang="en-US" sz="2000" b="0" i="0" u="none" strike="noStrike">
                          <a:solidFill>
                            <a:srgbClr val="000000"/>
                          </a:solidFill>
                          <a:effectLst/>
                          <a:latin typeface="Times New Roman" panose="02020603050405020304" pitchFamily="18" charset="0"/>
                        </a:rPr>
                        <a:t>73</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Cost with reference to certain modes of acquisition.</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49</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01913806"/>
                  </a:ext>
                </a:extLst>
              </a:tr>
              <a:tr h="233361">
                <a:tc>
                  <a:txBody>
                    <a:bodyPr/>
                    <a:lstStyle/>
                    <a:p>
                      <a:pPr algn="ctr" fontAlgn="ctr">
                        <a:buNone/>
                      </a:pPr>
                      <a:r>
                        <a:rPr lang="en-US" sz="2000" b="0" i="0" u="none" strike="noStrike">
                          <a:solidFill>
                            <a:srgbClr val="000000"/>
                          </a:solidFill>
                          <a:effectLst/>
                          <a:latin typeface="Times New Roman" panose="02020603050405020304" pitchFamily="18" charset="0"/>
                        </a:rPr>
                        <a:t>74</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for computation of capital gains in case of depreciable assets.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50</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42287428"/>
                  </a:ext>
                </a:extLst>
              </a:tr>
              <a:tr h="271637">
                <a:tc>
                  <a:txBody>
                    <a:bodyPr/>
                    <a:lstStyle/>
                    <a:p>
                      <a:pPr algn="ctr" fontAlgn="ctr">
                        <a:buNone/>
                      </a:pPr>
                      <a:r>
                        <a:rPr lang="en-US" sz="2000" b="0" i="0" u="none" strike="noStrike">
                          <a:solidFill>
                            <a:srgbClr val="000000"/>
                          </a:solidFill>
                          <a:effectLst/>
                          <a:latin typeface="Times New Roman" panose="02020603050405020304" pitchFamily="18" charset="0"/>
                        </a:rPr>
                        <a:t>75</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for cost of acquisition in case of</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depreciable asset.</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50A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93271184"/>
                  </a:ext>
                </a:extLst>
              </a:tr>
              <a:tr h="233361">
                <a:tc>
                  <a:txBody>
                    <a:bodyPr/>
                    <a:lstStyle/>
                    <a:p>
                      <a:pPr algn="ctr" fontAlgn="ctr">
                        <a:buNone/>
                      </a:pPr>
                      <a:r>
                        <a:rPr lang="en-US" sz="2000" b="0" i="0" u="none" strike="noStrike">
                          <a:solidFill>
                            <a:srgbClr val="000000"/>
                          </a:solidFill>
                          <a:effectLst/>
                          <a:latin typeface="Times New Roman" panose="02020603050405020304" pitchFamily="18" charset="0"/>
                        </a:rPr>
                        <a:t>76</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for computation of capital gains in case of Market Linked Debenture</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50AA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97993247"/>
                  </a:ext>
                </a:extLst>
              </a:tr>
              <a:tr h="233361">
                <a:tc>
                  <a:txBody>
                    <a:bodyPr/>
                    <a:lstStyle/>
                    <a:p>
                      <a:pPr algn="ctr" fontAlgn="ctr">
                        <a:buNone/>
                      </a:pPr>
                      <a:r>
                        <a:rPr lang="en-US" sz="2000" b="0" i="0" u="none" strike="noStrike">
                          <a:solidFill>
                            <a:srgbClr val="000000"/>
                          </a:solidFill>
                          <a:effectLst/>
                          <a:latin typeface="Times New Roman" panose="02020603050405020304" pitchFamily="18" charset="0"/>
                        </a:rPr>
                        <a:t>77</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for computation of capital gains in case of slump sale.</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50B</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61646228"/>
                  </a:ext>
                </a:extLst>
              </a:tr>
              <a:tr h="233361">
                <a:tc>
                  <a:txBody>
                    <a:bodyPr/>
                    <a:lstStyle/>
                    <a:p>
                      <a:pPr algn="ctr" fontAlgn="ctr">
                        <a:buNone/>
                      </a:pPr>
                      <a:r>
                        <a:rPr lang="en-US" sz="2000" b="0" i="0" u="none" strike="noStrike">
                          <a:solidFill>
                            <a:srgbClr val="000000"/>
                          </a:solidFill>
                          <a:effectLst/>
                          <a:latin typeface="Times New Roman" panose="02020603050405020304" pitchFamily="18" charset="0"/>
                        </a:rPr>
                        <a:t>78</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for full value of consideration in certain cases.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50C</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79003818"/>
                  </a:ext>
                </a:extLst>
              </a:tr>
              <a:tr h="271637">
                <a:tc>
                  <a:txBody>
                    <a:bodyPr/>
                    <a:lstStyle/>
                    <a:p>
                      <a:pPr algn="ctr" fontAlgn="ctr">
                        <a:buNone/>
                      </a:pPr>
                      <a:r>
                        <a:rPr lang="en-US" sz="2000" b="0" i="0" u="none" strike="noStrike">
                          <a:solidFill>
                            <a:srgbClr val="000000"/>
                          </a:solidFill>
                          <a:effectLst/>
                          <a:latin typeface="Times New Roman" panose="02020603050405020304" pitchFamily="18" charset="0"/>
                        </a:rPr>
                        <a:t>79</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for full value of consideration for</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transfer of share other than quoted share</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50CA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17844696"/>
                  </a:ext>
                </a:extLst>
              </a:tr>
            </a:tbl>
          </a:graphicData>
        </a:graphic>
      </p:graphicFrame>
      <p:sp>
        <p:nvSpPr>
          <p:cNvPr id="3" name="Footer Placeholder 2">
            <a:extLst>
              <a:ext uri="{FF2B5EF4-FFF2-40B4-BE49-F238E27FC236}">
                <a16:creationId xmlns:a16="http://schemas.microsoft.com/office/drawing/2014/main" id="{5D5AC900-32FC-88B4-A681-F1182491F24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12025243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03F8E-D2E8-82B6-2876-5AA76F213ACF}"/>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F84CC74E-B44E-94FE-D73B-DB4B1077DA9C}"/>
              </a:ext>
            </a:extLst>
          </p:cNvPr>
          <p:cNvGraphicFramePr>
            <a:graphicFrameLocks noGrp="1"/>
          </p:cNvGraphicFramePr>
          <p:nvPr>
            <p:ph idx="1"/>
          </p:nvPr>
        </p:nvGraphicFramePr>
        <p:xfrm>
          <a:off x="427038" y="334963"/>
          <a:ext cx="11338243" cy="5866836"/>
        </p:xfrm>
        <a:graphic>
          <a:graphicData uri="http://schemas.openxmlformats.org/drawingml/2006/table">
            <a:tbl>
              <a:tblPr/>
              <a:tblGrid>
                <a:gridCol w="892652">
                  <a:extLst>
                    <a:ext uri="{9D8B030D-6E8A-4147-A177-3AD203B41FA5}">
                      <a16:colId xmlns:a16="http://schemas.microsoft.com/office/drawing/2014/main" val="2336977255"/>
                    </a:ext>
                  </a:extLst>
                </a:gridCol>
                <a:gridCol w="8982550">
                  <a:extLst>
                    <a:ext uri="{9D8B030D-6E8A-4147-A177-3AD203B41FA5}">
                      <a16:colId xmlns:a16="http://schemas.microsoft.com/office/drawing/2014/main" val="1981899981"/>
                    </a:ext>
                  </a:extLst>
                </a:gridCol>
                <a:gridCol w="1463041">
                  <a:extLst>
                    <a:ext uri="{9D8B030D-6E8A-4147-A177-3AD203B41FA5}">
                      <a16:colId xmlns:a16="http://schemas.microsoft.com/office/drawing/2014/main" val="3827067312"/>
                    </a:ext>
                  </a:extLst>
                </a:gridCol>
              </a:tblGrid>
              <a:tr h="529411">
                <a:tc>
                  <a:txBody>
                    <a:bodyPr/>
                    <a:lstStyle/>
                    <a:p>
                      <a:pPr algn="ctr" fontAlgn="ctr">
                        <a:buNone/>
                      </a:pPr>
                      <a:r>
                        <a:rPr lang="en-US" sz="2000" b="0" i="0" u="none" strike="noStrike" dirty="0">
                          <a:solidFill>
                            <a:srgbClr val="000000"/>
                          </a:solidFill>
                          <a:effectLst/>
                          <a:latin typeface="Times New Roman" panose="02020603050405020304" pitchFamily="18" charset="0"/>
                        </a:rPr>
                        <a:t>80</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Fair   market   value   deemed   to   be   full   value   of</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consideration in certain cases.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50D</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7513759"/>
                  </a:ext>
                </a:extLst>
              </a:tr>
              <a:tr h="267414">
                <a:tc>
                  <a:txBody>
                    <a:bodyPr/>
                    <a:lstStyle/>
                    <a:p>
                      <a:pPr algn="ctr" fontAlgn="ctr">
                        <a:buNone/>
                      </a:pPr>
                      <a:r>
                        <a:rPr lang="en-US" sz="2000" b="0" i="0" u="none" strike="noStrike">
                          <a:solidFill>
                            <a:srgbClr val="000000"/>
                          </a:solidFill>
                          <a:effectLst/>
                          <a:latin typeface="Times New Roman" panose="02020603050405020304" pitchFamily="18" charset="0"/>
                        </a:rPr>
                        <a:t>81</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Advance money received.</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51</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79033326"/>
                  </a:ext>
                </a:extLst>
              </a:tr>
              <a:tr h="267414">
                <a:tc>
                  <a:txBody>
                    <a:bodyPr/>
                    <a:lstStyle/>
                    <a:p>
                      <a:pPr algn="ctr" fontAlgn="ctr">
                        <a:buNone/>
                      </a:pPr>
                      <a:r>
                        <a:rPr lang="en-US" sz="2000" b="0" i="0" u="none" strike="noStrike">
                          <a:solidFill>
                            <a:srgbClr val="000000"/>
                          </a:solidFill>
                          <a:effectLst/>
                          <a:latin typeface="Times New Roman" panose="02020603050405020304" pitchFamily="18" charset="0"/>
                        </a:rPr>
                        <a:t>82</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Profit on sale of property used for residence.</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54</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22241658"/>
                  </a:ext>
                </a:extLst>
              </a:tr>
              <a:tr h="529411">
                <a:tc>
                  <a:txBody>
                    <a:bodyPr/>
                    <a:lstStyle/>
                    <a:p>
                      <a:pPr algn="ctr" fontAlgn="ctr">
                        <a:buNone/>
                      </a:pPr>
                      <a:r>
                        <a:rPr lang="en-US" sz="2000" b="0" i="0" u="none" strike="noStrike">
                          <a:solidFill>
                            <a:srgbClr val="000000"/>
                          </a:solidFill>
                          <a:effectLst/>
                          <a:latin typeface="Times New Roman" panose="02020603050405020304" pitchFamily="18" charset="0"/>
                        </a:rPr>
                        <a:t>83</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Capital gains on transfer of land used for agricultural</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purposes not to be charged in certain cases.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54B</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10389250"/>
                  </a:ext>
                </a:extLst>
              </a:tr>
              <a:tr h="529411">
                <a:tc>
                  <a:txBody>
                    <a:bodyPr/>
                    <a:lstStyle/>
                    <a:p>
                      <a:pPr algn="ctr" fontAlgn="ctr">
                        <a:buNone/>
                      </a:pPr>
                      <a:r>
                        <a:rPr lang="en-US" sz="2000" b="0" i="0" u="none" strike="noStrike">
                          <a:solidFill>
                            <a:srgbClr val="000000"/>
                          </a:solidFill>
                          <a:effectLst/>
                          <a:latin typeface="Times New Roman" panose="02020603050405020304" pitchFamily="18" charset="0"/>
                        </a:rPr>
                        <a:t>84</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Capital  gains  on  compulsory  acquisition  of  lands and buildings not to be charged in certain cases.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54D</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75526991"/>
                  </a:ext>
                </a:extLst>
              </a:tr>
              <a:tr h="267414">
                <a:tc>
                  <a:txBody>
                    <a:bodyPr/>
                    <a:lstStyle/>
                    <a:p>
                      <a:pPr algn="ctr" fontAlgn="ctr">
                        <a:buNone/>
                      </a:pPr>
                      <a:r>
                        <a:rPr lang="en-US" sz="2000" b="0" i="0" u="none" strike="noStrike">
                          <a:solidFill>
                            <a:srgbClr val="000000"/>
                          </a:solidFill>
                          <a:effectLst/>
                          <a:latin typeface="Times New Roman" panose="02020603050405020304" pitchFamily="18" charset="0"/>
                        </a:rPr>
                        <a:t>85</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Capital  gains  not  to  be  charged  on  investment  in certain bonds.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54EC</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78047570"/>
                  </a:ext>
                </a:extLst>
              </a:tr>
              <a:tr h="529411">
                <a:tc>
                  <a:txBody>
                    <a:bodyPr/>
                    <a:lstStyle/>
                    <a:p>
                      <a:pPr algn="ctr" fontAlgn="ctr">
                        <a:buNone/>
                      </a:pPr>
                      <a:r>
                        <a:rPr lang="en-US" sz="2000" b="0" i="0" u="none" strike="noStrike">
                          <a:solidFill>
                            <a:srgbClr val="000000"/>
                          </a:solidFill>
                          <a:effectLst/>
                          <a:latin typeface="Times New Roman" panose="02020603050405020304" pitchFamily="18" charset="0"/>
                        </a:rPr>
                        <a:t>86</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Capital gains on transfer of certain capital assets not to  be  charged  in  case  of  investment  in  residential house.</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54F</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60681378"/>
                  </a:ext>
                </a:extLst>
              </a:tr>
              <a:tr h="529411">
                <a:tc>
                  <a:txBody>
                    <a:bodyPr/>
                    <a:lstStyle/>
                    <a:p>
                      <a:pPr algn="ctr" fontAlgn="ctr">
                        <a:buNone/>
                      </a:pPr>
                      <a:r>
                        <a:rPr lang="en-US" sz="2000" b="0" i="0" u="none" strike="noStrike">
                          <a:solidFill>
                            <a:srgbClr val="000000"/>
                          </a:solidFill>
                          <a:effectLst/>
                          <a:latin typeface="Times New Roman" panose="02020603050405020304" pitchFamily="18" charset="0"/>
                        </a:rPr>
                        <a:t>87</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Exemption of capital gains on transfer of assets in cases  of  shifting  of  industrial  undertaking  from urban area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54G</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94892632"/>
                  </a:ext>
                </a:extLst>
              </a:tr>
              <a:tr h="529411">
                <a:tc>
                  <a:txBody>
                    <a:bodyPr/>
                    <a:lstStyle/>
                    <a:p>
                      <a:pPr algn="ctr" fontAlgn="ctr">
                        <a:buNone/>
                      </a:pPr>
                      <a:r>
                        <a:rPr lang="en-US" sz="2000" b="0" i="0" u="none" strike="noStrike">
                          <a:solidFill>
                            <a:srgbClr val="000000"/>
                          </a:solidFill>
                          <a:effectLst/>
                          <a:latin typeface="Times New Roman" panose="02020603050405020304" pitchFamily="18" charset="0"/>
                        </a:rPr>
                        <a:t>88</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Exemption of capital gains on transfer of assets in cases  of  shifting  of  industrial  undertaking  from urban area to any Special Economic Zone.</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54GA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65173754"/>
                  </a:ext>
                </a:extLst>
              </a:tr>
              <a:tr h="529411">
                <a:tc>
                  <a:txBody>
                    <a:bodyPr/>
                    <a:lstStyle/>
                    <a:p>
                      <a:pPr algn="ctr" fontAlgn="ctr">
                        <a:buNone/>
                      </a:pPr>
                      <a:r>
                        <a:rPr lang="en-US" sz="2000" b="0" i="0" u="none" strike="noStrike">
                          <a:solidFill>
                            <a:srgbClr val="000000"/>
                          </a:solidFill>
                          <a:effectLst/>
                          <a:latin typeface="Times New Roman" panose="02020603050405020304" pitchFamily="18" charset="0"/>
                        </a:rPr>
                        <a:t>89</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Extension   of   time   for   acquiring   new   asset   or depositing or investing amount of capital gains.</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54H</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49509570"/>
                  </a:ext>
                </a:extLst>
              </a:tr>
              <a:tr h="267414">
                <a:tc>
                  <a:txBody>
                    <a:bodyPr/>
                    <a:lstStyle/>
                    <a:p>
                      <a:pPr algn="ctr" fontAlgn="ctr">
                        <a:buNone/>
                      </a:pPr>
                      <a:r>
                        <a:rPr lang="en-US" sz="2000" b="0" i="0" u="none" strike="noStrike">
                          <a:solidFill>
                            <a:srgbClr val="000000"/>
                          </a:solidFill>
                          <a:effectLst/>
                          <a:latin typeface="Times New Roman" panose="02020603050405020304" pitchFamily="18" charset="0"/>
                        </a:rPr>
                        <a:t>90</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Meaning of adjusted, cost of improvement and cost of acquisition.</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55</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57397942"/>
                  </a:ext>
                </a:extLst>
              </a:tr>
              <a:tr h="267414">
                <a:tc>
                  <a:txBody>
                    <a:bodyPr/>
                    <a:lstStyle/>
                    <a:p>
                      <a:pPr algn="ctr" fontAlgn="ctr">
                        <a:buNone/>
                      </a:pPr>
                      <a:r>
                        <a:rPr lang="en-US" sz="2000" b="0" i="0" u="none" strike="noStrike">
                          <a:solidFill>
                            <a:srgbClr val="000000"/>
                          </a:solidFill>
                          <a:effectLst/>
                          <a:latin typeface="Times New Roman" panose="02020603050405020304" pitchFamily="18" charset="0"/>
                        </a:rPr>
                        <a:t>91</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Reference to Valuation Officer.</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55A</a:t>
                      </a:r>
                    </a:p>
                  </a:txBody>
                  <a:tcPr marL="6303" marR="6303" marT="63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2468626"/>
                  </a:ext>
                </a:extLst>
              </a:tr>
            </a:tbl>
          </a:graphicData>
        </a:graphic>
      </p:graphicFrame>
      <p:sp>
        <p:nvSpPr>
          <p:cNvPr id="3" name="Footer Placeholder 2">
            <a:extLst>
              <a:ext uri="{FF2B5EF4-FFF2-40B4-BE49-F238E27FC236}">
                <a16:creationId xmlns:a16="http://schemas.microsoft.com/office/drawing/2014/main" id="{79627580-F8AD-85E1-20F3-D16980FF046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64821481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7EC59-BF0E-0ED9-E0A4-753E2E81D154}"/>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91E6C4A-8DC7-F027-08E5-3C0A55871EDE}"/>
              </a:ext>
            </a:extLst>
          </p:cNvPr>
          <p:cNvGraphicFramePr>
            <a:graphicFrameLocks noGrp="1"/>
          </p:cNvGraphicFramePr>
          <p:nvPr>
            <p:ph idx="1"/>
          </p:nvPr>
        </p:nvGraphicFramePr>
        <p:xfrm>
          <a:off x="759417" y="624841"/>
          <a:ext cx="10895309" cy="2273340"/>
        </p:xfrm>
        <a:graphic>
          <a:graphicData uri="http://schemas.openxmlformats.org/drawingml/2006/table">
            <a:tbl>
              <a:tblPr/>
              <a:tblGrid>
                <a:gridCol w="1860175">
                  <a:extLst>
                    <a:ext uri="{9D8B030D-6E8A-4147-A177-3AD203B41FA5}">
                      <a16:colId xmlns:a16="http://schemas.microsoft.com/office/drawing/2014/main" val="3313255785"/>
                    </a:ext>
                  </a:extLst>
                </a:gridCol>
                <a:gridCol w="7174959">
                  <a:extLst>
                    <a:ext uri="{9D8B030D-6E8A-4147-A177-3AD203B41FA5}">
                      <a16:colId xmlns:a16="http://schemas.microsoft.com/office/drawing/2014/main" val="2555744580"/>
                    </a:ext>
                  </a:extLst>
                </a:gridCol>
                <a:gridCol w="1860175">
                  <a:extLst>
                    <a:ext uri="{9D8B030D-6E8A-4147-A177-3AD203B41FA5}">
                      <a16:colId xmlns:a16="http://schemas.microsoft.com/office/drawing/2014/main" val="3838862795"/>
                    </a:ext>
                  </a:extLst>
                </a:gridCol>
              </a:tblGrid>
              <a:tr h="454668">
                <a:tc>
                  <a:txBody>
                    <a:bodyPr/>
                    <a:lstStyle/>
                    <a:p>
                      <a:pPr algn="ctr" fontAlgn="ctr">
                        <a:buNone/>
                      </a:pPr>
                      <a:r>
                        <a:rPr lang="en-US" sz="2000" b="1" i="0" u="none" strike="noStrike">
                          <a:solidFill>
                            <a:srgbClr val="000000"/>
                          </a:solidFill>
                          <a:effectLst/>
                          <a:latin typeface="Times New Roman" panose="02020603050405020304" pitchFamily="18" charset="0"/>
                        </a:rPr>
                        <a:t>[92-95]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F. Income from Other Sources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551745"/>
                  </a:ext>
                </a:extLst>
              </a:tr>
              <a:tr h="454668">
                <a:tc>
                  <a:txBody>
                    <a:bodyPr/>
                    <a:lstStyle/>
                    <a:p>
                      <a:pPr algn="ctr" fontAlgn="ctr">
                        <a:buNone/>
                      </a:pPr>
                      <a:r>
                        <a:rPr lang="en-US" sz="2000" b="0" i="0" u="none" strike="noStrike">
                          <a:solidFill>
                            <a:srgbClr val="000000"/>
                          </a:solidFill>
                          <a:effectLst/>
                          <a:latin typeface="Times New Roman" panose="02020603050405020304" pitchFamily="18" charset="0"/>
                        </a:rPr>
                        <a:t>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Income from other sources.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41993680"/>
                  </a:ext>
                </a:extLst>
              </a:tr>
              <a:tr h="454668">
                <a:tc>
                  <a:txBody>
                    <a:bodyPr/>
                    <a:lstStyle/>
                    <a:p>
                      <a:pPr algn="ctr" fontAlgn="ctr">
                        <a:buNone/>
                      </a:pPr>
                      <a:r>
                        <a:rPr lang="en-US" sz="2000" b="0" i="0" u="none" strike="noStrike">
                          <a:solidFill>
                            <a:srgbClr val="000000"/>
                          </a:solidFill>
                          <a:effectLst/>
                          <a:latin typeface="Times New Roman" panose="02020603050405020304" pitchFamily="18" charset="0"/>
                        </a:rPr>
                        <a:t>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Deductions.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22028723"/>
                  </a:ext>
                </a:extLst>
              </a:tr>
              <a:tr h="454668">
                <a:tc>
                  <a:txBody>
                    <a:bodyPr/>
                    <a:lstStyle/>
                    <a:p>
                      <a:pPr algn="ctr" fontAlgn="ctr">
                        <a:buNone/>
                      </a:pPr>
                      <a:r>
                        <a:rPr lang="en-US" sz="2000" b="0" i="0" u="none" strike="noStrike">
                          <a:solidFill>
                            <a:srgbClr val="000000"/>
                          </a:solidFill>
                          <a:effectLst/>
                          <a:latin typeface="Times New Roman" panose="02020603050405020304" pitchFamily="18" charset="0"/>
                        </a:rPr>
                        <a:t>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Amounts not deductible.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32724649"/>
                  </a:ext>
                </a:extLst>
              </a:tr>
              <a:tr h="454668">
                <a:tc>
                  <a:txBody>
                    <a:bodyPr/>
                    <a:lstStyle/>
                    <a:p>
                      <a:pPr algn="ctr" fontAlgn="ctr">
                        <a:buNone/>
                      </a:pPr>
                      <a:r>
                        <a:rPr lang="en-US" sz="2000" b="0" i="0" u="none" strike="noStrike">
                          <a:solidFill>
                            <a:srgbClr val="000000"/>
                          </a:solidFill>
                          <a:effectLst/>
                          <a:latin typeface="Times New Roman" panose="02020603050405020304" pitchFamily="18" charset="0"/>
                        </a:rPr>
                        <a:t>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Profits chargeable to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55020908"/>
                  </a:ext>
                </a:extLst>
              </a:tr>
            </a:tbl>
          </a:graphicData>
        </a:graphic>
      </p:graphicFrame>
      <p:sp>
        <p:nvSpPr>
          <p:cNvPr id="3" name="Footer Placeholder 2">
            <a:extLst>
              <a:ext uri="{FF2B5EF4-FFF2-40B4-BE49-F238E27FC236}">
                <a16:creationId xmlns:a16="http://schemas.microsoft.com/office/drawing/2014/main" id="{4FED3DFA-A1DA-DB51-7A94-3C5EA40189D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48483366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3443E-5FA8-4223-14FD-EFC09E5449E4}"/>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29E1895-ADAC-F27E-FA48-1A3C3F5DEBB1}"/>
              </a:ext>
            </a:extLst>
          </p:cNvPr>
          <p:cNvGraphicFramePr>
            <a:graphicFrameLocks noGrp="1"/>
          </p:cNvGraphicFramePr>
          <p:nvPr>
            <p:ph idx="1"/>
          </p:nvPr>
        </p:nvGraphicFramePr>
        <p:xfrm>
          <a:off x="711358" y="416561"/>
          <a:ext cx="10733881" cy="3225539"/>
        </p:xfrm>
        <a:graphic>
          <a:graphicData uri="http://schemas.openxmlformats.org/drawingml/2006/table">
            <a:tbl>
              <a:tblPr/>
              <a:tblGrid>
                <a:gridCol w="1832614">
                  <a:extLst>
                    <a:ext uri="{9D8B030D-6E8A-4147-A177-3AD203B41FA5}">
                      <a16:colId xmlns:a16="http://schemas.microsoft.com/office/drawing/2014/main" val="3332530198"/>
                    </a:ext>
                  </a:extLst>
                </a:gridCol>
                <a:gridCol w="7068653">
                  <a:extLst>
                    <a:ext uri="{9D8B030D-6E8A-4147-A177-3AD203B41FA5}">
                      <a16:colId xmlns:a16="http://schemas.microsoft.com/office/drawing/2014/main" val="2247431967"/>
                    </a:ext>
                  </a:extLst>
                </a:gridCol>
                <a:gridCol w="1832614">
                  <a:extLst>
                    <a:ext uri="{9D8B030D-6E8A-4147-A177-3AD203B41FA5}">
                      <a16:colId xmlns:a16="http://schemas.microsoft.com/office/drawing/2014/main" val="823461588"/>
                    </a:ext>
                  </a:extLst>
                </a:gridCol>
              </a:tblGrid>
              <a:tr h="710712">
                <a:tc>
                  <a:txBody>
                    <a:bodyPr/>
                    <a:lstStyle/>
                    <a:p>
                      <a:pPr algn="ctr" fontAlgn="ctr">
                        <a:buNone/>
                      </a:pPr>
                      <a:r>
                        <a:rPr lang="en-US" sz="2000" b="1" i="0" u="none" strike="noStrike" dirty="0">
                          <a:solidFill>
                            <a:srgbClr val="000000"/>
                          </a:solidFill>
                          <a:effectLst/>
                          <a:latin typeface="Times New Roman" panose="02020603050405020304" pitchFamily="18" charset="0"/>
                        </a:rPr>
                        <a:t>[96-100]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CHAPTER V- INCOME OF OTHER PERSONS INCLUDED IN TOTAL INCOME OF ASSESSEE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60-65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74999988"/>
                  </a:ext>
                </a:extLst>
              </a:tr>
              <a:tr h="360823">
                <a:tc>
                  <a:txBody>
                    <a:bodyPr/>
                    <a:lstStyle/>
                    <a:p>
                      <a:pPr algn="ctr" fontAlgn="ctr">
                        <a:buNone/>
                      </a:pPr>
                      <a:r>
                        <a:rPr lang="en-US" sz="2000" b="0" i="0" u="none" strike="noStrike">
                          <a:solidFill>
                            <a:srgbClr val="000000"/>
                          </a:solidFill>
                          <a:effectLst/>
                          <a:latin typeface="Times New Roman" panose="02020603050405020304" pitchFamily="18" charset="0"/>
                        </a:rPr>
                        <a:t>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Transfer of income without transfer of assets.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60548144"/>
                  </a:ext>
                </a:extLst>
              </a:tr>
              <a:tr h="360823">
                <a:tc rowSpan="2">
                  <a:txBody>
                    <a:bodyPr/>
                    <a:lstStyle/>
                    <a:p>
                      <a:pPr algn="ctr" fontAlgn="ctr">
                        <a:buNone/>
                      </a:pPr>
                      <a:r>
                        <a:rPr lang="en-US" sz="2000" b="0" i="0" u="none" strike="noStrike">
                          <a:solidFill>
                            <a:srgbClr val="000000"/>
                          </a:solidFill>
                          <a:effectLst/>
                          <a:latin typeface="Times New Roman" panose="02020603050405020304" pitchFamily="18" charset="0"/>
                        </a:rPr>
                        <a:t>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Chargeability of income in transfer of assets.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89970681"/>
                  </a:ext>
                </a:extLst>
              </a:tr>
              <a:tr h="360823">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57498507"/>
                  </a:ext>
                </a:extLst>
              </a:tr>
              <a:tr h="360823">
                <a:tc>
                  <a:txBody>
                    <a:bodyPr/>
                    <a:lstStyle/>
                    <a:p>
                      <a:pPr algn="ctr" fontAlgn="ctr">
                        <a:buNone/>
                      </a:pPr>
                      <a:r>
                        <a:rPr lang="en-US" sz="2000" b="0" i="0" u="none" strike="noStrike">
                          <a:solidFill>
                            <a:srgbClr val="000000"/>
                          </a:solidFill>
                          <a:effectLst/>
                          <a:latin typeface="Times New Roman" panose="02020603050405020304" pitchFamily="18" charset="0"/>
                        </a:rPr>
                        <a:t>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Transfer and recoverable transfer defined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56489673"/>
                  </a:ext>
                </a:extLst>
              </a:tr>
              <a:tr h="360823">
                <a:tc>
                  <a:txBody>
                    <a:bodyPr/>
                    <a:lstStyle/>
                    <a:p>
                      <a:pPr algn="ctr" fontAlgn="ctr">
                        <a:buNone/>
                      </a:pPr>
                      <a:r>
                        <a:rPr lang="en-US" sz="2000" b="0" i="0" u="none" strike="noStrike">
                          <a:solidFill>
                            <a:srgbClr val="000000"/>
                          </a:solidFill>
                          <a:effectLst/>
                          <a:latin typeface="Times New Roman" panose="02020603050405020304" pitchFamily="18" charset="0"/>
                        </a:rPr>
                        <a:t>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Income of individual to include income of spouse, minor child,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8640453"/>
                  </a:ext>
                </a:extLst>
              </a:tr>
              <a:tr h="710712">
                <a:tc>
                  <a:txBody>
                    <a:bodyPr/>
                    <a:lstStyle/>
                    <a:p>
                      <a:pPr algn="ctr" fontAlgn="ctr">
                        <a:buNone/>
                      </a:pPr>
                      <a:r>
                        <a:rPr lang="en-US" sz="2000" b="0" i="0" u="none" strike="noStrike">
                          <a:solidFill>
                            <a:srgbClr val="000000"/>
                          </a:solidFill>
                          <a:effectLst/>
                          <a:latin typeface="Times New Roman" panose="02020603050405020304" pitchFamily="18"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Liability of person in respect of income included in income of another person.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80434063"/>
                  </a:ext>
                </a:extLst>
              </a:tr>
            </a:tbl>
          </a:graphicData>
        </a:graphic>
      </p:graphicFrame>
      <p:sp>
        <p:nvSpPr>
          <p:cNvPr id="3" name="Footer Placeholder 2">
            <a:extLst>
              <a:ext uri="{FF2B5EF4-FFF2-40B4-BE49-F238E27FC236}">
                <a16:creationId xmlns:a16="http://schemas.microsoft.com/office/drawing/2014/main" id="{E48CFCB9-605A-10A4-578E-4CFE866F187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7681066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A3635-11E3-5D6F-FD7C-26AE1AAE3B49}"/>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13189AE5-B171-EA19-1394-38DBAAE3AFF4}"/>
              </a:ext>
            </a:extLst>
          </p:cNvPr>
          <p:cNvGraphicFramePr>
            <a:graphicFrameLocks noGrp="1"/>
          </p:cNvGraphicFramePr>
          <p:nvPr>
            <p:ph idx="1"/>
          </p:nvPr>
        </p:nvGraphicFramePr>
        <p:xfrm>
          <a:off x="1077118" y="420052"/>
          <a:ext cx="10170002" cy="3935013"/>
        </p:xfrm>
        <a:graphic>
          <a:graphicData uri="http://schemas.openxmlformats.org/drawingml/2006/table">
            <a:tbl>
              <a:tblPr/>
              <a:tblGrid>
                <a:gridCol w="1736342">
                  <a:extLst>
                    <a:ext uri="{9D8B030D-6E8A-4147-A177-3AD203B41FA5}">
                      <a16:colId xmlns:a16="http://schemas.microsoft.com/office/drawing/2014/main" val="1029558960"/>
                    </a:ext>
                  </a:extLst>
                </a:gridCol>
                <a:gridCol w="6697318">
                  <a:extLst>
                    <a:ext uri="{9D8B030D-6E8A-4147-A177-3AD203B41FA5}">
                      <a16:colId xmlns:a16="http://schemas.microsoft.com/office/drawing/2014/main" val="1021256955"/>
                    </a:ext>
                  </a:extLst>
                </a:gridCol>
                <a:gridCol w="1736342">
                  <a:extLst>
                    <a:ext uri="{9D8B030D-6E8A-4147-A177-3AD203B41FA5}">
                      <a16:colId xmlns:a16="http://schemas.microsoft.com/office/drawing/2014/main" val="1730861103"/>
                    </a:ext>
                  </a:extLst>
                </a:gridCol>
              </a:tblGrid>
              <a:tr h="370276">
                <a:tc>
                  <a:txBody>
                    <a:bodyPr/>
                    <a:lstStyle/>
                    <a:p>
                      <a:pPr algn="ctr" fontAlgn="ctr">
                        <a:buNone/>
                      </a:pPr>
                      <a:r>
                        <a:rPr lang="en-US" sz="2000" b="1" i="0" u="none" strike="noStrike" dirty="0">
                          <a:solidFill>
                            <a:srgbClr val="000000"/>
                          </a:solidFill>
                          <a:effectLst/>
                          <a:latin typeface="Times New Roman" panose="02020603050405020304" pitchFamily="18" charset="0"/>
                        </a:rPr>
                        <a:t>[101-107]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US" sz="2000" b="1" i="0" u="none" strike="noStrike">
                          <a:solidFill>
                            <a:srgbClr val="000000"/>
                          </a:solidFill>
                          <a:effectLst/>
                          <a:latin typeface="Times New Roman" panose="02020603050405020304" pitchFamily="18" charset="0"/>
                        </a:rPr>
                        <a:t>CHAPTER VI-AGGREGATION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66-69D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0347296"/>
                  </a:ext>
                </a:extLst>
              </a:tr>
              <a:tr h="370276">
                <a:tc>
                  <a:txBody>
                    <a:bodyPr/>
                    <a:lstStyle/>
                    <a:p>
                      <a:pPr algn="ctr" fontAlgn="ctr">
                        <a:buNone/>
                      </a:pPr>
                      <a:r>
                        <a:rPr lang="en-US" sz="2000" b="0" i="0" u="none" strike="noStrike" dirty="0">
                          <a:solidFill>
                            <a:srgbClr val="000000"/>
                          </a:solidFill>
                          <a:effectLst/>
                          <a:latin typeface="Times New Roman" panose="02020603050405020304" pitchFamily="18" charset="0"/>
                        </a:rPr>
                        <a:t>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Total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99266952"/>
                  </a:ext>
                </a:extLst>
              </a:tr>
              <a:tr h="370276">
                <a:tc>
                  <a:txBody>
                    <a:bodyPr/>
                    <a:lstStyle/>
                    <a:p>
                      <a:pPr algn="ctr" fontAlgn="ctr">
                        <a:buNone/>
                      </a:pPr>
                      <a:r>
                        <a:rPr lang="en-US" sz="2000" b="0" i="0" u="none" strike="noStrike">
                          <a:solidFill>
                            <a:srgbClr val="000000"/>
                          </a:solidFill>
                          <a:effectLst/>
                          <a:latin typeface="Times New Roman" panose="02020603050405020304" pitchFamily="18" charset="0"/>
                        </a:rPr>
                        <a:t>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Unexplained credits.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1706997"/>
                  </a:ext>
                </a:extLst>
              </a:tr>
              <a:tr h="361978">
                <a:tc rowSpan="2">
                  <a:txBody>
                    <a:bodyPr/>
                    <a:lstStyle/>
                    <a:p>
                      <a:pPr algn="ctr" fontAlgn="ctr">
                        <a:buNone/>
                      </a:pPr>
                      <a:r>
                        <a:rPr lang="en-US" sz="2000" b="0" i="0" u="none" strike="noStrike">
                          <a:solidFill>
                            <a:srgbClr val="000000"/>
                          </a:solidFill>
                          <a:effectLst/>
                          <a:latin typeface="Times New Roman" panose="02020603050405020304" pitchFamily="18" charset="0"/>
                        </a:rPr>
                        <a:t>103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dirty="0">
                          <a:solidFill>
                            <a:srgbClr val="000000"/>
                          </a:solidFill>
                          <a:effectLst/>
                          <a:latin typeface="Times New Roman" panose="02020603050405020304" pitchFamily="18" charset="0"/>
                        </a:rPr>
                        <a:t>Unexplained investment.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99522159"/>
                  </a:ext>
                </a:extLst>
              </a:tr>
              <a:tr h="37027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69B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40048857"/>
                  </a:ext>
                </a:extLst>
              </a:tr>
              <a:tr h="361978">
                <a:tc rowSpan="2">
                  <a:txBody>
                    <a:bodyPr/>
                    <a:lstStyle/>
                    <a:p>
                      <a:pPr algn="ctr" fontAlgn="ctr">
                        <a:buNone/>
                      </a:pPr>
                      <a:r>
                        <a:rPr lang="en-US" sz="2000" b="0" i="0" u="none" strike="noStrike">
                          <a:solidFill>
                            <a:srgbClr val="000000"/>
                          </a:solidFill>
                          <a:effectLst/>
                          <a:latin typeface="Times New Roman" panose="02020603050405020304" pitchFamily="18" charset="0"/>
                        </a:rPr>
                        <a:t>104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dirty="0">
                          <a:solidFill>
                            <a:srgbClr val="000000"/>
                          </a:solidFill>
                          <a:effectLst/>
                          <a:latin typeface="Times New Roman" panose="02020603050405020304" pitchFamily="18" charset="0"/>
                        </a:rPr>
                        <a:t>Unexplained asset.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69A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69058133"/>
                  </a:ext>
                </a:extLst>
              </a:tr>
              <a:tr h="37027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69B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26783534"/>
                  </a:ext>
                </a:extLst>
              </a:tr>
              <a:tr h="370276">
                <a:tc>
                  <a:txBody>
                    <a:bodyPr/>
                    <a:lstStyle/>
                    <a:p>
                      <a:pPr algn="ctr" fontAlgn="ctr">
                        <a:buNone/>
                      </a:pPr>
                      <a:r>
                        <a:rPr lang="en-US" sz="2000" b="0" i="0" u="none" strike="noStrike">
                          <a:solidFill>
                            <a:srgbClr val="000000"/>
                          </a:solidFill>
                          <a:effectLst/>
                          <a:latin typeface="Times New Roman" panose="02020603050405020304" pitchFamily="18" charset="0"/>
                        </a:rPr>
                        <a:t>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Unexplained expenditure.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69C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21785196"/>
                  </a:ext>
                </a:extLst>
              </a:tr>
              <a:tr h="588085">
                <a:tc>
                  <a:txBody>
                    <a:bodyPr/>
                    <a:lstStyle/>
                    <a:p>
                      <a:pPr algn="ctr" fontAlgn="ctr">
                        <a:buNone/>
                      </a:pPr>
                      <a:r>
                        <a:rPr lang="en-US" sz="2000" b="0" i="0" u="none" strike="noStrike">
                          <a:solidFill>
                            <a:srgbClr val="000000"/>
                          </a:solidFill>
                          <a:effectLst/>
                          <a:latin typeface="Times New Roman" panose="02020603050405020304" pitchFamily="18" charset="0"/>
                        </a:rPr>
                        <a:t>106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Amount   borrowed   or   repaid  through   negotiable instrument, hundi,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69D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53343799"/>
                  </a:ext>
                </a:extLst>
              </a:tr>
              <a:tr h="370276">
                <a:tc>
                  <a:txBody>
                    <a:bodyPr/>
                    <a:lstStyle/>
                    <a:p>
                      <a:pPr algn="ctr" fontAlgn="ctr">
                        <a:buNone/>
                      </a:pPr>
                      <a:r>
                        <a:rPr lang="en-US" sz="2000" b="0" i="0" u="none" strike="noStrike">
                          <a:solidFill>
                            <a:srgbClr val="000000"/>
                          </a:solidFill>
                          <a:effectLst/>
                          <a:latin typeface="Times New Roman" panose="02020603050405020304" pitchFamily="18" charset="0"/>
                        </a:rPr>
                        <a:t>107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Charge of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81508852"/>
                  </a:ext>
                </a:extLst>
              </a:tr>
            </a:tbl>
          </a:graphicData>
        </a:graphic>
      </p:graphicFrame>
      <p:sp>
        <p:nvSpPr>
          <p:cNvPr id="3" name="Footer Placeholder 2">
            <a:extLst>
              <a:ext uri="{FF2B5EF4-FFF2-40B4-BE49-F238E27FC236}">
                <a16:creationId xmlns:a16="http://schemas.microsoft.com/office/drawing/2014/main" id="{DDF57FC9-2B08-3F50-2634-F553C94B791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68429326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B5BE5-5CDD-46DB-29D1-262AD5C66A4F}"/>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581D520A-C02A-A8E6-A641-80A524185774}"/>
              </a:ext>
            </a:extLst>
          </p:cNvPr>
          <p:cNvGraphicFramePr>
            <a:graphicFrameLocks noGrp="1"/>
          </p:cNvGraphicFramePr>
          <p:nvPr>
            <p:ph idx="1"/>
          </p:nvPr>
        </p:nvGraphicFramePr>
        <p:xfrm>
          <a:off x="426720" y="441960"/>
          <a:ext cx="11003280" cy="3783965"/>
        </p:xfrm>
        <a:graphic>
          <a:graphicData uri="http://schemas.openxmlformats.org/drawingml/2006/table">
            <a:tbl>
              <a:tblPr/>
              <a:tblGrid>
                <a:gridCol w="1878609">
                  <a:extLst>
                    <a:ext uri="{9D8B030D-6E8A-4147-A177-3AD203B41FA5}">
                      <a16:colId xmlns:a16="http://schemas.microsoft.com/office/drawing/2014/main" val="1110250293"/>
                    </a:ext>
                  </a:extLst>
                </a:gridCol>
                <a:gridCol w="7246062">
                  <a:extLst>
                    <a:ext uri="{9D8B030D-6E8A-4147-A177-3AD203B41FA5}">
                      <a16:colId xmlns:a16="http://schemas.microsoft.com/office/drawing/2014/main" val="2800094614"/>
                    </a:ext>
                  </a:extLst>
                </a:gridCol>
                <a:gridCol w="1878609">
                  <a:extLst>
                    <a:ext uri="{9D8B030D-6E8A-4147-A177-3AD203B41FA5}">
                      <a16:colId xmlns:a16="http://schemas.microsoft.com/office/drawing/2014/main" val="840320646"/>
                    </a:ext>
                  </a:extLst>
                </a:gridCol>
              </a:tblGrid>
              <a:tr h="354965">
                <a:tc>
                  <a:txBody>
                    <a:bodyPr/>
                    <a:lstStyle/>
                    <a:p>
                      <a:pPr algn="ctr" fontAlgn="ctr">
                        <a:buNone/>
                      </a:pPr>
                      <a:r>
                        <a:rPr lang="en-US" sz="2000" b="1" i="0" u="none" strike="noStrike" dirty="0">
                          <a:solidFill>
                            <a:srgbClr val="000000"/>
                          </a:solidFill>
                          <a:effectLst/>
                          <a:latin typeface="Times New Roman" panose="02020603050405020304" pitchFamily="18" charset="0"/>
                        </a:rPr>
                        <a:t>[108-121]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VII-SET OFF, OR CARRY FORWARD AND SET OFF OF LOSSES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70-80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77726159"/>
                  </a:ext>
                </a:extLst>
              </a:tr>
              <a:tr h="226695">
                <a:tc>
                  <a:txBody>
                    <a:bodyPr/>
                    <a:lstStyle/>
                    <a:p>
                      <a:pPr algn="ctr" fontAlgn="ctr">
                        <a:buNone/>
                      </a:pPr>
                      <a:r>
                        <a:rPr lang="en-US" sz="2000" b="0" i="0" u="none" strike="noStrike">
                          <a:solidFill>
                            <a:srgbClr val="000000"/>
                          </a:solidFill>
                          <a:effectLst/>
                          <a:latin typeface="Times New Roman" panose="02020603050405020304" pitchFamily="18" charset="0"/>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Set off of losses under same head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96493090"/>
                  </a:ext>
                </a:extLst>
              </a:tr>
              <a:tr h="226695">
                <a:tc>
                  <a:txBody>
                    <a:bodyPr/>
                    <a:lstStyle/>
                    <a:p>
                      <a:pPr algn="ctr" fontAlgn="ctr">
                        <a:buNone/>
                      </a:pPr>
                      <a:r>
                        <a:rPr lang="en-US" sz="2000" b="0" i="0" u="none" strike="noStrike">
                          <a:solidFill>
                            <a:srgbClr val="000000"/>
                          </a:solidFill>
                          <a:effectLst/>
                          <a:latin typeface="Times New Roman" panose="02020603050405020304" pitchFamily="18" charset="0"/>
                        </a:rPr>
                        <a:t>109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Set off of losses under any other head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39971491"/>
                  </a:ext>
                </a:extLst>
              </a:tr>
              <a:tr h="226695">
                <a:tc>
                  <a:txBody>
                    <a:bodyPr/>
                    <a:lstStyle/>
                    <a:p>
                      <a:pPr algn="ctr" fontAlgn="ctr">
                        <a:buNone/>
                      </a:pPr>
                      <a:r>
                        <a:rPr lang="en-US" sz="2000" b="0" i="0" u="none" strike="noStrike">
                          <a:solidFill>
                            <a:srgbClr val="000000"/>
                          </a:solidFill>
                          <a:effectLst/>
                          <a:latin typeface="Times New Roman" panose="02020603050405020304" pitchFamily="18" charset="0"/>
                        </a:rPr>
                        <a:t>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Carry forward and set off of loss from house property.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71B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05247565"/>
                  </a:ext>
                </a:extLst>
              </a:tr>
              <a:tr h="226695">
                <a:tc>
                  <a:txBody>
                    <a:bodyPr/>
                    <a:lstStyle/>
                    <a:p>
                      <a:pPr algn="ctr" fontAlgn="ctr">
                        <a:buNone/>
                      </a:pPr>
                      <a:r>
                        <a:rPr lang="en-US" sz="2000" b="0" i="0" u="none" strike="noStrike">
                          <a:solidFill>
                            <a:srgbClr val="000000"/>
                          </a:solidFill>
                          <a:effectLst/>
                          <a:latin typeface="Times New Roman" panose="02020603050405020304" pitchFamily="18" charset="0"/>
                        </a:rPr>
                        <a:t>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Carry forward and set off of loss from Capital 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63064292"/>
                  </a:ext>
                </a:extLst>
              </a:tr>
              <a:tr h="226695">
                <a:tc>
                  <a:txBody>
                    <a:bodyPr/>
                    <a:lstStyle/>
                    <a:p>
                      <a:pPr algn="ctr" fontAlgn="ctr">
                        <a:buNone/>
                      </a:pPr>
                      <a:r>
                        <a:rPr lang="en-US" sz="2000" b="0" i="0" u="none" strike="noStrike">
                          <a:solidFill>
                            <a:srgbClr val="000000"/>
                          </a:solidFill>
                          <a:effectLst/>
                          <a:latin typeface="Times New Roman" panose="02020603050405020304" pitchFamily="18" charset="0"/>
                        </a:rPr>
                        <a:t>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Carry forward and set off of business loss.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55823955"/>
                  </a:ext>
                </a:extLst>
              </a:tr>
              <a:tr h="354965">
                <a:tc>
                  <a:txBody>
                    <a:bodyPr/>
                    <a:lstStyle/>
                    <a:p>
                      <a:pPr algn="ctr" fontAlgn="ctr">
                        <a:buNone/>
                      </a:pPr>
                      <a:r>
                        <a:rPr lang="en-US" sz="2000" b="0" i="0" u="none" strike="noStrike">
                          <a:solidFill>
                            <a:srgbClr val="000000"/>
                          </a:solidFill>
                          <a:effectLst/>
                          <a:latin typeface="Times New Roman" panose="02020603050405020304" pitchFamily="18" charset="0"/>
                        </a:rPr>
                        <a:t>113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Set  off  and  carry  forward  of  losses  computed  in respect of speculation business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18857854"/>
                  </a:ext>
                </a:extLst>
              </a:tr>
              <a:tr h="354965">
                <a:tc>
                  <a:txBody>
                    <a:bodyPr/>
                    <a:lstStyle/>
                    <a:p>
                      <a:pPr algn="ctr" fontAlgn="ctr">
                        <a:buNone/>
                      </a:pPr>
                      <a:r>
                        <a:rPr lang="en-US" sz="2000" b="0" i="0" u="none" strike="noStrike">
                          <a:solidFill>
                            <a:srgbClr val="000000"/>
                          </a:solidFill>
                          <a:effectLst/>
                          <a:latin typeface="Times New Roman" panose="02020603050405020304" pitchFamily="18" charset="0"/>
                        </a:rPr>
                        <a:t>114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Set  off  and  carry  forward  of  losses  computed  in respect of specified business.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73A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59498362"/>
                  </a:ext>
                </a:extLst>
              </a:tr>
              <a:tr h="354965">
                <a:tc>
                  <a:txBody>
                    <a:bodyPr/>
                    <a:lstStyle/>
                    <a:p>
                      <a:pPr algn="ctr" fontAlgn="ctr">
                        <a:buNone/>
                      </a:pPr>
                      <a:r>
                        <a:rPr lang="en-US" sz="2000" b="0" i="0" u="none" strike="noStrike">
                          <a:solidFill>
                            <a:srgbClr val="000000"/>
                          </a:solidFill>
                          <a:effectLst/>
                          <a:latin typeface="Times New Roman" panose="02020603050405020304" pitchFamily="18" charset="0"/>
                        </a:rPr>
                        <a:t>115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Set off and  carry forward of losses from  specified activity.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74A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71082965"/>
                  </a:ext>
                </a:extLst>
              </a:tr>
            </a:tbl>
          </a:graphicData>
        </a:graphic>
      </p:graphicFrame>
      <p:sp>
        <p:nvSpPr>
          <p:cNvPr id="3" name="Footer Placeholder 2">
            <a:extLst>
              <a:ext uri="{FF2B5EF4-FFF2-40B4-BE49-F238E27FC236}">
                <a16:creationId xmlns:a16="http://schemas.microsoft.com/office/drawing/2014/main" id="{E8195FE4-7F5A-D6D0-CC5E-90B1C869F67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8110096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2AB0F-1C46-D26A-7569-02D6861B5CE9}"/>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D551F2EE-B52E-2A01-CCED-7243B6F48C6B}"/>
              </a:ext>
            </a:extLst>
          </p:cNvPr>
          <p:cNvGraphicFramePr>
            <a:graphicFrameLocks noGrp="1"/>
          </p:cNvGraphicFramePr>
          <p:nvPr>
            <p:ph idx="1"/>
          </p:nvPr>
        </p:nvGraphicFramePr>
        <p:xfrm>
          <a:off x="427038" y="334963"/>
          <a:ext cx="10541000" cy="3419475"/>
        </p:xfrm>
        <a:graphic>
          <a:graphicData uri="http://schemas.openxmlformats.org/drawingml/2006/table">
            <a:tbl>
              <a:tblPr/>
              <a:tblGrid>
                <a:gridCol w="1799683">
                  <a:extLst>
                    <a:ext uri="{9D8B030D-6E8A-4147-A177-3AD203B41FA5}">
                      <a16:colId xmlns:a16="http://schemas.microsoft.com/office/drawing/2014/main" val="860244732"/>
                    </a:ext>
                  </a:extLst>
                </a:gridCol>
                <a:gridCol w="6941634">
                  <a:extLst>
                    <a:ext uri="{9D8B030D-6E8A-4147-A177-3AD203B41FA5}">
                      <a16:colId xmlns:a16="http://schemas.microsoft.com/office/drawing/2014/main" val="170941968"/>
                    </a:ext>
                  </a:extLst>
                </a:gridCol>
                <a:gridCol w="1799683">
                  <a:extLst>
                    <a:ext uri="{9D8B030D-6E8A-4147-A177-3AD203B41FA5}">
                      <a16:colId xmlns:a16="http://schemas.microsoft.com/office/drawing/2014/main" val="4094470092"/>
                    </a:ext>
                  </a:extLst>
                </a:gridCol>
              </a:tblGrid>
              <a:tr h="352425">
                <a:tc>
                  <a:txBody>
                    <a:bodyPr/>
                    <a:lstStyle/>
                    <a:p>
                      <a:pPr algn="ctr" fontAlgn="ctr">
                        <a:buNone/>
                      </a:pPr>
                      <a:r>
                        <a:rPr lang="en-US" sz="2000" b="0" i="0" u="none" strike="noStrike" dirty="0">
                          <a:solidFill>
                            <a:srgbClr val="000000"/>
                          </a:solidFill>
                          <a:effectLst/>
                          <a:latin typeface="Times New Roman" panose="02020603050405020304" pitchFamily="18" charset="0"/>
                        </a:rPr>
                        <a:t>116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Treatment  of  accumulated  losses  and  unabsorbed depreciation in amalgamation or demerger,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72A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54709920"/>
                  </a:ext>
                </a:extLst>
              </a:tr>
              <a:tr h="354965">
                <a:tc>
                  <a:txBody>
                    <a:bodyPr/>
                    <a:lstStyle/>
                    <a:p>
                      <a:pPr algn="ctr" fontAlgn="ctr">
                        <a:buNone/>
                      </a:pPr>
                      <a:r>
                        <a:rPr lang="en-US" sz="2000" b="0" i="0" u="none" strike="noStrike">
                          <a:solidFill>
                            <a:srgbClr val="000000"/>
                          </a:solidFill>
                          <a:effectLst/>
                          <a:latin typeface="Times New Roman" panose="02020603050405020304" pitchFamily="18" charset="0"/>
                        </a:rPr>
                        <a:t>117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Treatment   of   accumulated   losses   and   unabsorbed depreciation in scheme of amalgamation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72AA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06575312"/>
                  </a:ext>
                </a:extLst>
              </a:tr>
              <a:tr h="531495">
                <a:tc>
                  <a:txBody>
                    <a:bodyPr/>
                    <a:lstStyle/>
                    <a:p>
                      <a:pPr algn="ctr" fontAlgn="ctr">
                        <a:buNone/>
                      </a:pPr>
                      <a:r>
                        <a:rPr lang="en-US" sz="2000" b="0" i="0" u="none" strike="noStrike">
                          <a:solidFill>
                            <a:srgbClr val="000000"/>
                          </a:solidFill>
                          <a:effectLst/>
                          <a:latin typeface="Times New Roman" panose="02020603050405020304" pitchFamily="18" charset="0"/>
                        </a:rPr>
                        <a:t>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Carry forward and set off of losses and unabsorbed depreciation   in   business reorganisation of co-operative banks.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72AB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07803159"/>
                  </a:ext>
                </a:extLst>
              </a:tr>
              <a:tr h="226695">
                <a:tc rowSpan="2">
                  <a:txBody>
                    <a:bodyPr/>
                    <a:lstStyle/>
                    <a:p>
                      <a:pPr algn="ctr" fontAlgn="ctr">
                        <a:buNone/>
                      </a:pPr>
                      <a:r>
                        <a:rPr lang="en-US" sz="2000" b="0" i="0" u="none" strike="noStrike">
                          <a:solidFill>
                            <a:srgbClr val="000000"/>
                          </a:solidFill>
                          <a:effectLst/>
                          <a:latin typeface="Times New Roman" panose="02020603050405020304" pitchFamily="18" charset="0"/>
                        </a:rPr>
                        <a:t>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Carry forward and set off of losses not permissible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5220261"/>
                  </a:ext>
                </a:extLst>
              </a:tr>
              <a:tr h="221615">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71992174"/>
                  </a:ext>
                </a:extLst>
              </a:tr>
              <a:tr h="354965">
                <a:tc>
                  <a:txBody>
                    <a:bodyPr/>
                    <a:lstStyle/>
                    <a:p>
                      <a:pPr algn="ctr" fontAlgn="ctr">
                        <a:buNone/>
                      </a:pPr>
                      <a:r>
                        <a:rPr lang="en-US" sz="2000" b="0" i="0" u="none" strike="noStrike">
                          <a:solidFill>
                            <a:srgbClr val="000000"/>
                          </a:solidFill>
                          <a:effectLst/>
                          <a:latin typeface="Times New Roman" panose="02020603050405020304" pitchFamily="18" charset="0"/>
                        </a:rPr>
                        <a:t>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No  set  off  of  losses  against  undisclosed  income consequent to search, requisition and 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79A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91209078"/>
                  </a:ext>
                </a:extLst>
              </a:tr>
              <a:tr h="226695">
                <a:tc>
                  <a:txBody>
                    <a:bodyPr/>
                    <a:lstStyle/>
                    <a:p>
                      <a:pPr algn="ctr" fontAlgn="ctr">
                        <a:buNone/>
                      </a:pPr>
                      <a:r>
                        <a:rPr lang="en-US" sz="2000" b="0" i="0" u="none" strike="noStrike">
                          <a:solidFill>
                            <a:srgbClr val="000000"/>
                          </a:solidFill>
                          <a:effectLst/>
                          <a:latin typeface="Times New Roman" panose="02020603050405020304" pitchFamily="18" charset="0"/>
                        </a:rPr>
                        <a:t>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Submission of return for losses.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42095733"/>
                  </a:ext>
                </a:extLst>
              </a:tr>
            </a:tbl>
          </a:graphicData>
        </a:graphic>
      </p:graphicFrame>
      <p:sp>
        <p:nvSpPr>
          <p:cNvPr id="3" name="Footer Placeholder 2">
            <a:extLst>
              <a:ext uri="{FF2B5EF4-FFF2-40B4-BE49-F238E27FC236}">
                <a16:creationId xmlns:a16="http://schemas.microsoft.com/office/drawing/2014/main" id="{3A6021AE-F27B-648D-F78A-2AC271503FA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2871108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230F-66F3-254A-E99C-D896C16A0B1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65C7504-B292-4AF8-D514-4DE821FB9F5C}"/>
              </a:ext>
            </a:extLst>
          </p:cNvPr>
          <p:cNvGraphicFramePr>
            <a:graphicFrameLocks noGrp="1"/>
          </p:cNvGraphicFramePr>
          <p:nvPr>
            <p:ph idx="1"/>
          </p:nvPr>
        </p:nvGraphicFramePr>
        <p:xfrm>
          <a:off x="889000" y="523240"/>
          <a:ext cx="10327641" cy="2422859"/>
        </p:xfrm>
        <a:graphic>
          <a:graphicData uri="http://schemas.openxmlformats.org/drawingml/2006/table">
            <a:tbl>
              <a:tblPr/>
              <a:tblGrid>
                <a:gridCol w="1763256">
                  <a:extLst>
                    <a:ext uri="{9D8B030D-6E8A-4147-A177-3AD203B41FA5}">
                      <a16:colId xmlns:a16="http://schemas.microsoft.com/office/drawing/2014/main" val="335146771"/>
                    </a:ext>
                  </a:extLst>
                </a:gridCol>
                <a:gridCol w="6801129">
                  <a:extLst>
                    <a:ext uri="{9D8B030D-6E8A-4147-A177-3AD203B41FA5}">
                      <a16:colId xmlns:a16="http://schemas.microsoft.com/office/drawing/2014/main" val="2469484600"/>
                    </a:ext>
                  </a:extLst>
                </a:gridCol>
                <a:gridCol w="1763256">
                  <a:extLst>
                    <a:ext uri="{9D8B030D-6E8A-4147-A177-3AD203B41FA5}">
                      <a16:colId xmlns:a16="http://schemas.microsoft.com/office/drawing/2014/main" val="3070648081"/>
                    </a:ext>
                  </a:extLst>
                </a:gridCol>
              </a:tblGrid>
              <a:tr h="553386">
                <a:tc>
                  <a:txBody>
                    <a:bodyPr/>
                    <a:lstStyle/>
                    <a:p>
                      <a:pPr algn="ctr" fontAlgn="ctr">
                        <a:buNone/>
                      </a:pPr>
                      <a:r>
                        <a:rPr lang="en-US" sz="2000" b="1" i="0" u="none" strike="noStrike">
                          <a:solidFill>
                            <a:srgbClr val="000000"/>
                          </a:solidFill>
                          <a:effectLst/>
                          <a:latin typeface="Times New Roman" panose="02020603050405020304" pitchFamily="18" charset="0"/>
                        </a:rPr>
                        <a:t>[122-154]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VIII-DEDUCTIONS TO BE MADE IN COMPUTING TOTAL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80A-80U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8670782"/>
                  </a:ext>
                </a:extLst>
              </a:tr>
              <a:tr h="339448">
                <a:tc>
                  <a:txBody>
                    <a:bodyPr/>
                    <a:lstStyle/>
                    <a:p>
                      <a:pPr algn="ctr" fontAlgn="ctr">
                        <a:buNone/>
                      </a:pPr>
                      <a:r>
                        <a:rPr lang="en-US" sz="2000" b="1" i="0" u="none" strike="noStrike">
                          <a:solidFill>
                            <a:srgbClr val="000000"/>
                          </a:solidFill>
                          <a:effectLst/>
                          <a:latin typeface="Times New Roman" panose="02020603050405020304" pitchFamily="18" charset="0"/>
                        </a:rPr>
                        <a:t>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A.   General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5722740"/>
                  </a:ext>
                </a:extLst>
              </a:tr>
              <a:tr h="339448">
                <a:tc rowSpan="4">
                  <a:txBody>
                    <a:bodyPr/>
                    <a:lstStyle/>
                    <a:p>
                      <a:pPr algn="ctr" fontAlgn="ctr">
                        <a:buNone/>
                      </a:pPr>
                      <a:r>
                        <a:rPr lang="en-US" sz="2000" b="0" i="0" u="none" strike="noStrike">
                          <a:solidFill>
                            <a:srgbClr val="000000"/>
                          </a:solidFill>
                          <a:effectLst/>
                          <a:latin typeface="Times New Roman" panose="02020603050405020304" pitchFamily="18" charset="0"/>
                        </a:rPr>
                        <a:t>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just" fontAlgn="ctr">
                        <a:buNone/>
                      </a:pPr>
                      <a:r>
                        <a:rPr lang="en-IN" sz="2000" b="0" i="0" u="none" strike="noStrike" dirty="0">
                          <a:solidFill>
                            <a:srgbClr val="000000"/>
                          </a:solidFill>
                          <a:effectLst/>
                          <a:latin typeface="Times New Roman" panose="02020603050405020304" pitchFamily="18" charset="0"/>
                        </a:rPr>
                        <a:t>Deductions to be made in computing total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07615821"/>
                  </a:ext>
                </a:extLst>
              </a:tr>
              <a:tr h="33944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80AB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86316787"/>
                  </a:ext>
                </a:extLst>
              </a:tr>
              <a:tr h="33944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80AC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46362175"/>
                  </a:ext>
                </a:extLst>
              </a:tr>
              <a:tr h="44594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12312096"/>
                  </a:ext>
                </a:extLst>
              </a:tr>
            </a:tbl>
          </a:graphicData>
        </a:graphic>
      </p:graphicFrame>
      <p:sp>
        <p:nvSpPr>
          <p:cNvPr id="3" name="Footer Placeholder 2">
            <a:extLst>
              <a:ext uri="{FF2B5EF4-FFF2-40B4-BE49-F238E27FC236}">
                <a16:creationId xmlns:a16="http://schemas.microsoft.com/office/drawing/2014/main" id="{0B50DB67-46CC-039B-0747-6C49F762E64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7327827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89B3-CA89-0C8C-4216-72AD7DCF257C}"/>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0F467E9-21B0-5288-2B53-D1AAF2D86B68}"/>
              </a:ext>
            </a:extLst>
          </p:cNvPr>
          <p:cNvGraphicFramePr>
            <a:graphicFrameLocks noGrp="1"/>
          </p:cNvGraphicFramePr>
          <p:nvPr>
            <p:ph idx="1"/>
          </p:nvPr>
        </p:nvGraphicFramePr>
        <p:xfrm>
          <a:off x="1005840" y="334963"/>
          <a:ext cx="10805160" cy="5022603"/>
        </p:xfrm>
        <a:graphic>
          <a:graphicData uri="http://schemas.openxmlformats.org/drawingml/2006/table">
            <a:tbl>
              <a:tblPr/>
              <a:tblGrid>
                <a:gridCol w="1844784">
                  <a:extLst>
                    <a:ext uri="{9D8B030D-6E8A-4147-A177-3AD203B41FA5}">
                      <a16:colId xmlns:a16="http://schemas.microsoft.com/office/drawing/2014/main" val="1606234789"/>
                    </a:ext>
                  </a:extLst>
                </a:gridCol>
                <a:gridCol w="7115592">
                  <a:extLst>
                    <a:ext uri="{9D8B030D-6E8A-4147-A177-3AD203B41FA5}">
                      <a16:colId xmlns:a16="http://schemas.microsoft.com/office/drawing/2014/main" val="1182500258"/>
                    </a:ext>
                  </a:extLst>
                </a:gridCol>
                <a:gridCol w="1844784">
                  <a:extLst>
                    <a:ext uri="{9D8B030D-6E8A-4147-A177-3AD203B41FA5}">
                      <a16:colId xmlns:a16="http://schemas.microsoft.com/office/drawing/2014/main" val="3645929249"/>
                    </a:ext>
                  </a:extLst>
                </a:gridCol>
              </a:tblGrid>
              <a:tr h="211110">
                <a:tc>
                  <a:txBody>
                    <a:bodyPr/>
                    <a:lstStyle/>
                    <a:p>
                      <a:pPr algn="ctr" fontAlgn="ctr">
                        <a:buNone/>
                      </a:pPr>
                      <a:r>
                        <a:rPr lang="en-US" sz="2000" b="1" i="0" u="none" strike="noStrike">
                          <a:solidFill>
                            <a:srgbClr val="000000"/>
                          </a:solidFill>
                          <a:effectLst/>
                          <a:latin typeface="Times New Roman" panose="02020603050405020304" pitchFamily="18" charset="0"/>
                        </a:rPr>
                        <a:t>[123-137]</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B. Deductions in respect of Certain Payments</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31066995"/>
                  </a:ext>
                </a:extLst>
              </a:tr>
              <a:tr h="211110">
                <a:tc rowSpan="3">
                  <a:txBody>
                    <a:bodyPr/>
                    <a:lstStyle/>
                    <a:p>
                      <a:pPr algn="ctr" fontAlgn="ctr">
                        <a:buNone/>
                      </a:pPr>
                      <a:r>
                        <a:rPr lang="en-IN" sz="2000" b="0" i="0" u="none" strike="noStrike">
                          <a:solidFill>
                            <a:srgbClr val="000000"/>
                          </a:solidFill>
                          <a:effectLst/>
                          <a:latin typeface="Times New Roman" panose="02020603050405020304" pitchFamily="18" charset="0"/>
                        </a:rPr>
                        <a:t>123</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[Read with Schedule XV]</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IN" sz="2000" b="0" i="0" u="none" strike="noStrike">
                          <a:solidFill>
                            <a:srgbClr val="000000"/>
                          </a:solidFill>
                          <a:effectLst/>
                          <a:latin typeface="Times New Roman" panose="02020603050405020304" pitchFamily="18" charset="0"/>
                        </a:rPr>
                        <a:t>Deduction   for   life   insurance   premia,   deferred annuity, contributions to provident fund, etc</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80C</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62912641"/>
                  </a:ext>
                </a:extLst>
              </a:tr>
              <a:tr h="20637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80CCC</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68434766"/>
                  </a:ext>
                </a:extLst>
              </a:tr>
              <a:tr h="292715">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80CCE</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73536205"/>
                  </a:ext>
                </a:extLst>
              </a:tr>
              <a:tr h="709613">
                <a:tc>
                  <a:txBody>
                    <a:bodyPr/>
                    <a:lstStyle/>
                    <a:p>
                      <a:pPr algn="ctr" fontAlgn="ctr">
                        <a:buNone/>
                      </a:pPr>
                      <a:r>
                        <a:rPr lang="en-IN" sz="2000" b="0" i="0" u="none" strike="noStrike">
                          <a:solidFill>
                            <a:srgbClr val="000000"/>
                          </a:solidFill>
                          <a:effectLst/>
                          <a:latin typeface="Times New Roman" panose="02020603050405020304" pitchFamily="18" charset="0"/>
                        </a:rPr>
                        <a:t>124</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[Read with Schedule XV]</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employer  and  assessee contribution    to    pension    scheme    of    Central Government.</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80CCD</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21269098"/>
                  </a:ext>
                </a:extLst>
              </a:tr>
              <a:tr h="361903">
                <a:tc>
                  <a:txBody>
                    <a:bodyPr/>
                    <a:lstStyle/>
                    <a:p>
                      <a:pPr algn="ctr" fontAlgn="ctr">
                        <a:buNone/>
                      </a:pPr>
                      <a:r>
                        <a:rPr lang="en-US" sz="2000" b="0" i="0" u="none" strike="noStrike">
                          <a:solidFill>
                            <a:srgbClr val="000000"/>
                          </a:solidFill>
                          <a:effectLst/>
                          <a:latin typeface="Times New Roman" panose="02020603050405020304" pitchFamily="18" charset="0"/>
                        </a:rPr>
                        <a:t>125</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contribution  to  </a:t>
                      </a:r>
                      <a:r>
                        <a:rPr lang="en-IN" sz="2000" b="0" i="0" u="none" strike="noStrike" dirty="0" err="1">
                          <a:solidFill>
                            <a:srgbClr val="000000"/>
                          </a:solidFill>
                          <a:effectLst/>
                          <a:latin typeface="Times New Roman" panose="02020603050405020304" pitchFamily="18" charset="0"/>
                        </a:rPr>
                        <a:t>Agnipath</a:t>
                      </a:r>
                      <a:r>
                        <a:rPr lang="en-IN" sz="2000" b="0" i="0" u="none" strike="noStrike" dirty="0">
                          <a:solidFill>
                            <a:srgbClr val="000000"/>
                          </a:solidFill>
                          <a:effectLst/>
                          <a:latin typeface="Times New Roman" panose="02020603050405020304" pitchFamily="18" charset="0"/>
                        </a:rPr>
                        <a:t> Scheme.</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80CCH</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20105517"/>
                  </a:ext>
                </a:extLst>
              </a:tr>
              <a:tr h="211110">
                <a:tc>
                  <a:txBody>
                    <a:bodyPr/>
                    <a:lstStyle/>
                    <a:p>
                      <a:pPr algn="ctr" fontAlgn="ctr">
                        <a:buNone/>
                      </a:pPr>
                      <a:r>
                        <a:rPr lang="en-US" sz="2000" b="0" i="0" u="none" strike="noStrike">
                          <a:solidFill>
                            <a:srgbClr val="000000"/>
                          </a:solidFill>
                          <a:effectLst/>
                          <a:latin typeface="Times New Roman" panose="02020603050405020304" pitchFamily="18" charset="0"/>
                        </a:rPr>
                        <a:t>126</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health insurance premia.</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80D</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15534334"/>
                  </a:ext>
                </a:extLst>
              </a:tr>
              <a:tr h="521565">
                <a:tc>
                  <a:txBody>
                    <a:bodyPr/>
                    <a:lstStyle/>
                    <a:p>
                      <a:pPr algn="ctr" fontAlgn="ctr">
                        <a:buNone/>
                      </a:pPr>
                      <a:r>
                        <a:rPr lang="en-US" sz="2000" b="0" i="0" u="none" strike="noStrike">
                          <a:solidFill>
                            <a:srgbClr val="000000"/>
                          </a:solidFill>
                          <a:effectLst/>
                          <a:latin typeface="Times New Roman" panose="02020603050405020304" pitchFamily="18" charset="0"/>
                        </a:rPr>
                        <a:t>127</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maintenance including medical treatment of a dependant who is a person with disability.</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80DD</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88966200"/>
                  </a:ext>
                </a:extLst>
              </a:tr>
              <a:tr h="206379">
                <a:tc>
                  <a:txBody>
                    <a:bodyPr/>
                    <a:lstStyle/>
                    <a:p>
                      <a:pPr algn="ctr" fontAlgn="ctr">
                        <a:buNone/>
                      </a:pPr>
                      <a:r>
                        <a:rPr lang="en-US" sz="2000" b="0" i="0" u="none" strike="noStrike">
                          <a:solidFill>
                            <a:srgbClr val="000000"/>
                          </a:solidFill>
                          <a:effectLst/>
                          <a:latin typeface="Times New Roman" panose="02020603050405020304" pitchFamily="18" charset="0"/>
                        </a:rPr>
                        <a:t>128</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medical treatment, etc.</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80DDB</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92255954"/>
                  </a:ext>
                </a:extLst>
              </a:tr>
              <a:tr h="361903">
                <a:tc>
                  <a:txBody>
                    <a:bodyPr/>
                    <a:lstStyle/>
                    <a:p>
                      <a:pPr algn="ctr" fontAlgn="ctr">
                        <a:buNone/>
                      </a:pPr>
                      <a:r>
                        <a:rPr lang="en-US" sz="2000" b="0" i="0" u="none" strike="noStrike">
                          <a:solidFill>
                            <a:srgbClr val="000000"/>
                          </a:solidFill>
                          <a:effectLst/>
                          <a:latin typeface="Times New Roman" panose="02020603050405020304" pitchFamily="18" charset="0"/>
                        </a:rPr>
                        <a:t>129</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interest  on  loan  taken  for higher education.</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80E</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57857429"/>
                  </a:ext>
                </a:extLst>
              </a:tr>
              <a:tr h="357172">
                <a:tc>
                  <a:txBody>
                    <a:bodyPr/>
                    <a:lstStyle/>
                    <a:p>
                      <a:pPr algn="ctr" fontAlgn="ctr">
                        <a:buNone/>
                      </a:pPr>
                      <a:r>
                        <a:rPr lang="en-US" sz="2000" b="0" i="0" u="none" strike="noStrike">
                          <a:solidFill>
                            <a:srgbClr val="000000"/>
                          </a:solidFill>
                          <a:effectLst/>
                          <a:latin typeface="Times New Roman" panose="02020603050405020304" pitchFamily="18" charset="0"/>
                        </a:rPr>
                        <a:t>130</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interest  on  loan  taken  for residential house property.</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80EE</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99227450"/>
                  </a:ext>
                </a:extLst>
              </a:tr>
            </a:tbl>
          </a:graphicData>
        </a:graphic>
      </p:graphicFrame>
      <p:sp>
        <p:nvSpPr>
          <p:cNvPr id="3" name="Footer Placeholder 2">
            <a:extLst>
              <a:ext uri="{FF2B5EF4-FFF2-40B4-BE49-F238E27FC236}">
                <a16:creationId xmlns:a16="http://schemas.microsoft.com/office/drawing/2014/main" id="{CE29ECA5-F2D7-2E32-5420-401915B6FB5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9135049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88423-863A-72C6-3F10-150977DF9F67}"/>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E0BA733F-3131-4076-782E-D10A5B7A7807}"/>
              </a:ext>
            </a:extLst>
          </p:cNvPr>
          <p:cNvGraphicFramePr>
            <a:graphicFrameLocks noGrp="1"/>
          </p:cNvGraphicFramePr>
          <p:nvPr>
            <p:ph idx="1"/>
          </p:nvPr>
        </p:nvGraphicFramePr>
        <p:xfrm>
          <a:off x="427038" y="334963"/>
          <a:ext cx="10805160" cy="3719690"/>
        </p:xfrm>
        <a:graphic>
          <a:graphicData uri="http://schemas.openxmlformats.org/drawingml/2006/table">
            <a:tbl>
              <a:tblPr/>
              <a:tblGrid>
                <a:gridCol w="1844784">
                  <a:extLst>
                    <a:ext uri="{9D8B030D-6E8A-4147-A177-3AD203B41FA5}">
                      <a16:colId xmlns:a16="http://schemas.microsoft.com/office/drawing/2014/main" val="2921030517"/>
                    </a:ext>
                  </a:extLst>
                </a:gridCol>
                <a:gridCol w="7115592">
                  <a:extLst>
                    <a:ext uri="{9D8B030D-6E8A-4147-A177-3AD203B41FA5}">
                      <a16:colId xmlns:a16="http://schemas.microsoft.com/office/drawing/2014/main" val="2123506458"/>
                    </a:ext>
                  </a:extLst>
                </a:gridCol>
                <a:gridCol w="1844784">
                  <a:extLst>
                    <a:ext uri="{9D8B030D-6E8A-4147-A177-3AD203B41FA5}">
                      <a16:colId xmlns:a16="http://schemas.microsoft.com/office/drawing/2014/main" val="4214421783"/>
                    </a:ext>
                  </a:extLst>
                </a:gridCol>
              </a:tblGrid>
              <a:tr h="357172">
                <a:tc>
                  <a:txBody>
                    <a:bodyPr/>
                    <a:lstStyle/>
                    <a:p>
                      <a:pPr algn="ctr" fontAlgn="ctr">
                        <a:buNone/>
                      </a:pPr>
                      <a:r>
                        <a:rPr lang="en-US" sz="2000" b="0" i="0" u="none" strike="noStrike" dirty="0">
                          <a:solidFill>
                            <a:srgbClr val="000000"/>
                          </a:solidFill>
                          <a:effectLst/>
                          <a:latin typeface="Times New Roman" panose="02020603050405020304" pitchFamily="18" charset="0"/>
                        </a:rPr>
                        <a:t>131</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interest  on  loan  taken  for certain house property.</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80EEA</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36183655"/>
                  </a:ext>
                </a:extLst>
              </a:tr>
              <a:tr h="211110">
                <a:tc>
                  <a:txBody>
                    <a:bodyPr/>
                    <a:lstStyle/>
                    <a:p>
                      <a:pPr algn="ctr" fontAlgn="ctr">
                        <a:buNone/>
                      </a:pPr>
                      <a:r>
                        <a:rPr lang="en-US" sz="2000" b="0" i="0" u="none" strike="noStrike">
                          <a:solidFill>
                            <a:srgbClr val="000000"/>
                          </a:solidFill>
                          <a:effectLst/>
                          <a:latin typeface="Times New Roman" panose="02020603050405020304" pitchFamily="18" charset="0"/>
                        </a:rPr>
                        <a:t>132</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purchase of electric vehicle.</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80EEB</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9932679"/>
                  </a:ext>
                </a:extLst>
              </a:tr>
              <a:tr h="357172">
                <a:tc>
                  <a:txBody>
                    <a:bodyPr/>
                    <a:lstStyle/>
                    <a:p>
                      <a:pPr algn="ctr" fontAlgn="ctr">
                        <a:buNone/>
                      </a:pPr>
                      <a:r>
                        <a:rPr lang="en-US" sz="2000" b="0" i="0" u="none" strike="noStrike">
                          <a:solidFill>
                            <a:srgbClr val="000000"/>
                          </a:solidFill>
                          <a:effectLst/>
                          <a:latin typeface="Times New Roman" panose="02020603050405020304" pitchFamily="18" charset="0"/>
                        </a:rPr>
                        <a:t>133</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donations to certain funds, charitable institutions, etc.</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80G</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64429618"/>
                  </a:ext>
                </a:extLst>
              </a:tr>
              <a:tr h="211110">
                <a:tc>
                  <a:txBody>
                    <a:bodyPr/>
                    <a:lstStyle/>
                    <a:p>
                      <a:pPr algn="ctr" fontAlgn="ctr">
                        <a:buNone/>
                      </a:pPr>
                      <a:r>
                        <a:rPr lang="en-US" sz="2000" b="0" i="0" u="none" strike="noStrike">
                          <a:solidFill>
                            <a:srgbClr val="000000"/>
                          </a:solidFill>
                          <a:effectLst/>
                          <a:latin typeface="Times New Roman" panose="02020603050405020304" pitchFamily="18" charset="0"/>
                        </a:rPr>
                        <a:t>134</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Deductions in respect of rents paid.</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80GG</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96519361"/>
                  </a:ext>
                </a:extLst>
              </a:tr>
              <a:tr h="357172">
                <a:tc>
                  <a:txBody>
                    <a:bodyPr/>
                    <a:lstStyle/>
                    <a:p>
                      <a:pPr algn="ctr" fontAlgn="ctr">
                        <a:buNone/>
                      </a:pPr>
                      <a:r>
                        <a:rPr lang="en-US" sz="2000" b="0" i="0" u="none" strike="noStrike">
                          <a:solidFill>
                            <a:srgbClr val="000000"/>
                          </a:solidFill>
                          <a:effectLst/>
                          <a:latin typeface="Times New Roman" panose="02020603050405020304" pitchFamily="18" charset="0"/>
                        </a:rPr>
                        <a:t>135</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certain   donations   for scientific research or rural development.</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80GGA</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02701723"/>
                  </a:ext>
                </a:extLst>
              </a:tr>
              <a:tr h="419263">
                <a:tc>
                  <a:txBody>
                    <a:bodyPr/>
                    <a:lstStyle/>
                    <a:p>
                      <a:pPr algn="ctr" fontAlgn="ctr">
                        <a:buNone/>
                      </a:pPr>
                      <a:r>
                        <a:rPr lang="en-US" sz="2000" b="0" i="0" u="none" strike="noStrike">
                          <a:solidFill>
                            <a:srgbClr val="000000"/>
                          </a:solidFill>
                          <a:effectLst/>
                          <a:latin typeface="Times New Roman" panose="02020603050405020304" pitchFamily="18" charset="0"/>
                        </a:rPr>
                        <a:t>136</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contributions   given   by companies to political parties.</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80GGB</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48091538"/>
                  </a:ext>
                </a:extLst>
              </a:tr>
              <a:tr h="379643">
                <a:tc>
                  <a:txBody>
                    <a:bodyPr/>
                    <a:lstStyle/>
                    <a:p>
                      <a:pPr algn="ctr" fontAlgn="ctr">
                        <a:buNone/>
                      </a:pPr>
                      <a:r>
                        <a:rPr lang="en-US" sz="2000" b="0" i="0" u="none" strike="noStrike">
                          <a:solidFill>
                            <a:srgbClr val="000000"/>
                          </a:solidFill>
                          <a:effectLst/>
                          <a:latin typeface="Times New Roman" panose="02020603050405020304" pitchFamily="18" charset="0"/>
                        </a:rPr>
                        <a:t>137</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contributions given by any person to political parties.</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80GGC</a:t>
                      </a:r>
                    </a:p>
                  </a:txBody>
                  <a:tcPr marL="8870" marR="8870" marT="88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5164284"/>
                  </a:ext>
                </a:extLst>
              </a:tr>
            </a:tbl>
          </a:graphicData>
        </a:graphic>
      </p:graphicFrame>
      <p:sp>
        <p:nvSpPr>
          <p:cNvPr id="3" name="Footer Placeholder 2">
            <a:extLst>
              <a:ext uri="{FF2B5EF4-FFF2-40B4-BE49-F238E27FC236}">
                <a16:creationId xmlns:a16="http://schemas.microsoft.com/office/drawing/2014/main" id="{803A1AEA-8BFC-9237-2CF9-CC494BB3382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8917896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0048A-2632-F4D9-BC87-B612D90952A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13AC09FF-986C-8A1A-7B19-ACDB3D4C2C7D}"/>
              </a:ext>
            </a:extLst>
          </p:cNvPr>
          <p:cNvGraphicFramePr>
            <a:graphicFrameLocks noGrp="1"/>
          </p:cNvGraphicFramePr>
          <p:nvPr>
            <p:ph idx="1"/>
          </p:nvPr>
        </p:nvGraphicFramePr>
        <p:xfrm>
          <a:off x="655320" y="381000"/>
          <a:ext cx="11049000" cy="4715182"/>
        </p:xfrm>
        <a:graphic>
          <a:graphicData uri="http://schemas.openxmlformats.org/drawingml/2006/table">
            <a:tbl>
              <a:tblPr/>
              <a:tblGrid>
                <a:gridCol w="1886415">
                  <a:extLst>
                    <a:ext uri="{9D8B030D-6E8A-4147-A177-3AD203B41FA5}">
                      <a16:colId xmlns:a16="http://schemas.microsoft.com/office/drawing/2014/main" val="2467589736"/>
                    </a:ext>
                  </a:extLst>
                </a:gridCol>
                <a:gridCol w="7276170">
                  <a:extLst>
                    <a:ext uri="{9D8B030D-6E8A-4147-A177-3AD203B41FA5}">
                      <a16:colId xmlns:a16="http://schemas.microsoft.com/office/drawing/2014/main" val="192378352"/>
                    </a:ext>
                  </a:extLst>
                </a:gridCol>
                <a:gridCol w="1886415">
                  <a:extLst>
                    <a:ext uri="{9D8B030D-6E8A-4147-A177-3AD203B41FA5}">
                      <a16:colId xmlns:a16="http://schemas.microsoft.com/office/drawing/2014/main" val="3232237530"/>
                    </a:ext>
                  </a:extLst>
                </a:gridCol>
              </a:tblGrid>
              <a:tr h="228839">
                <a:tc>
                  <a:txBody>
                    <a:bodyPr/>
                    <a:lstStyle/>
                    <a:p>
                      <a:pPr algn="ctr" fontAlgn="ctr">
                        <a:buNone/>
                      </a:pPr>
                      <a:r>
                        <a:rPr lang="en-US" sz="2000" b="1" i="0" u="none" strike="noStrike">
                          <a:solidFill>
                            <a:srgbClr val="000000"/>
                          </a:solidFill>
                          <a:effectLst/>
                          <a:latin typeface="Times New Roman" panose="02020603050405020304" pitchFamily="18" charset="0"/>
                        </a:rPr>
                        <a:t>[138-152]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C. Deductions in respect of Certain Incomes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65022563"/>
                  </a:ext>
                </a:extLst>
              </a:tr>
              <a:tr h="552755">
                <a:tc>
                  <a:txBody>
                    <a:bodyPr/>
                    <a:lstStyle/>
                    <a:p>
                      <a:pPr algn="ctr" fontAlgn="ctr">
                        <a:buNone/>
                      </a:pPr>
                      <a:r>
                        <a:rPr lang="en-US" sz="2000" b="0" i="0" u="none" strike="noStrike">
                          <a:solidFill>
                            <a:srgbClr val="000000"/>
                          </a:solidFill>
                          <a:effectLst/>
                          <a:latin typeface="Times New Roman" panose="02020603050405020304" pitchFamily="18" charset="0"/>
                        </a:rPr>
                        <a:t>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Deductions  in  respect  of  profits  and  gains  from industrial  undertakings or enterprises engaged in infrastructure development,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91193260"/>
                  </a:ext>
                </a:extLst>
              </a:tr>
              <a:tr h="552755">
                <a:tc>
                  <a:txBody>
                    <a:bodyPr/>
                    <a:lstStyle/>
                    <a:p>
                      <a:pPr algn="ctr" fontAlgn="ctr">
                        <a:buNone/>
                      </a:pPr>
                      <a:r>
                        <a:rPr lang="en-US" sz="2000" b="0" i="0" u="none" strike="noStrike">
                          <a:solidFill>
                            <a:srgbClr val="000000"/>
                          </a:solidFill>
                          <a:effectLst/>
                          <a:latin typeface="Times New Roman" panose="02020603050405020304" pitchFamily="18" charset="0"/>
                        </a:rPr>
                        <a:t>139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Deductions  in  respect  of  profits  and  gains  by  an undertaking  or  enterprise  engaged  in  development of Special Economic Zone.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80-IAB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42418286"/>
                  </a:ext>
                </a:extLst>
              </a:tr>
              <a:tr h="234085">
                <a:tc>
                  <a:txBody>
                    <a:bodyPr/>
                    <a:lstStyle/>
                    <a:p>
                      <a:pPr algn="ctr" fontAlgn="ctr">
                        <a:buNone/>
                      </a:pPr>
                      <a:r>
                        <a:rPr lang="en-US" sz="2000" b="0" i="0" u="none" strike="noStrike">
                          <a:solidFill>
                            <a:srgbClr val="000000"/>
                          </a:solidFill>
                          <a:effectLst/>
                          <a:latin typeface="Times New Roman" panose="02020603050405020304" pitchFamily="18" charset="0"/>
                        </a:rPr>
                        <a:t>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 in respect of specified business.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80-IAC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67988669"/>
                  </a:ext>
                </a:extLst>
              </a:tr>
              <a:tr h="371782">
                <a:tc>
                  <a:txBody>
                    <a:bodyPr/>
                    <a:lstStyle/>
                    <a:p>
                      <a:pPr algn="ctr" fontAlgn="ctr">
                        <a:buNone/>
                      </a:pPr>
                      <a:r>
                        <a:rPr lang="en-US" sz="2000" b="0" i="0" u="none" strike="noStrike">
                          <a:solidFill>
                            <a:srgbClr val="000000"/>
                          </a:solidFill>
                          <a:effectLst/>
                          <a:latin typeface="Times New Roman" panose="02020603050405020304" pitchFamily="18" charset="0"/>
                        </a:rPr>
                        <a:t>141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profits  and  gains  from certain industrial undertakings.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80-IB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66624175"/>
                  </a:ext>
                </a:extLst>
              </a:tr>
              <a:tr h="371782">
                <a:tc>
                  <a:txBody>
                    <a:bodyPr/>
                    <a:lstStyle/>
                    <a:p>
                      <a:pPr algn="ctr" fontAlgn="ctr">
                        <a:buNone/>
                      </a:pPr>
                      <a:r>
                        <a:rPr lang="en-US" sz="2000" b="0" i="0" u="none" strike="noStrike">
                          <a:solidFill>
                            <a:srgbClr val="000000"/>
                          </a:solidFill>
                          <a:effectLst/>
                          <a:latin typeface="Times New Roman" panose="02020603050405020304" pitchFamily="18" charset="0"/>
                        </a:rPr>
                        <a:t>142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Deductions  in  respect  of  profits  and  gains  from housing projects.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80-IBA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28656279"/>
                  </a:ext>
                </a:extLst>
              </a:tr>
              <a:tr h="371782">
                <a:tc>
                  <a:txBody>
                    <a:bodyPr/>
                    <a:lstStyle/>
                    <a:p>
                      <a:pPr algn="ctr" fontAlgn="ctr">
                        <a:buNone/>
                      </a:pPr>
                      <a:r>
                        <a:rPr lang="en-US" sz="2000" b="0" i="0" u="none" strike="noStrike">
                          <a:solidFill>
                            <a:srgbClr val="000000"/>
                          </a:solidFill>
                          <a:effectLst/>
                          <a:latin typeface="Times New Roman" panose="02020603050405020304" pitchFamily="18" charset="0"/>
                        </a:rPr>
                        <a:t>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provisions in respect of certain undertakings in North-Eastern States.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06821249"/>
                  </a:ext>
                </a:extLst>
              </a:tr>
              <a:tr h="371782">
                <a:tc>
                  <a:txBody>
                    <a:bodyPr/>
                    <a:lstStyle/>
                    <a:p>
                      <a:pPr algn="ctr" fontAlgn="ctr">
                        <a:buNone/>
                      </a:pPr>
                      <a:r>
                        <a:rPr lang="en-US" sz="2000" b="0" i="0" u="none" strike="noStrike">
                          <a:solidFill>
                            <a:srgbClr val="000000"/>
                          </a:solidFill>
                          <a:effectLst/>
                          <a:latin typeface="Times New Roman" panose="02020603050405020304" pitchFamily="18" charset="0"/>
                        </a:rPr>
                        <a:t>144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provisions  in  respect  of  newly  established Units in Special Economic Zones.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10AA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25868951"/>
                  </a:ext>
                </a:extLst>
              </a:tr>
              <a:tr h="371782">
                <a:tc>
                  <a:txBody>
                    <a:bodyPr/>
                    <a:lstStyle/>
                    <a:p>
                      <a:pPr algn="ctr" fontAlgn="ctr">
                        <a:buNone/>
                      </a:pPr>
                      <a:r>
                        <a:rPr lang="en-US" sz="2000" b="0" i="0" u="none" strike="noStrike" dirty="0">
                          <a:solidFill>
                            <a:srgbClr val="000000"/>
                          </a:solidFill>
                          <a:effectLst/>
                          <a:latin typeface="Times New Roman" panose="02020603050405020304" pitchFamily="18" charset="0"/>
                        </a:rPr>
                        <a:t>145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for businesses engaged in collecting and processing of bio-degradable waste.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80JJA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22173767"/>
                  </a:ext>
                </a:extLst>
              </a:tr>
            </a:tbl>
          </a:graphicData>
        </a:graphic>
      </p:graphicFrame>
      <p:sp>
        <p:nvSpPr>
          <p:cNvPr id="3" name="Footer Placeholder 2">
            <a:extLst>
              <a:ext uri="{FF2B5EF4-FFF2-40B4-BE49-F238E27FC236}">
                <a16:creationId xmlns:a16="http://schemas.microsoft.com/office/drawing/2014/main" id="{0C567520-3265-C98B-EA2C-3703813164A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8011171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03C21-0847-C9C7-DE1B-799A92B360F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577FE39C-68E8-C1E9-B3BD-BB6036DA2DF8}"/>
              </a:ext>
            </a:extLst>
          </p:cNvPr>
          <p:cNvGraphicFramePr>
            <a:graphicFrameLocks noGrp="1"/>
          </p:cNvGraphicFramePr>
          <p:nvPr>
            <p:ph idx="1"/>
          </p:nvPr>
        </p:nvGraphicFramePr>
        <p:xfrm>
          <a:off x="427038" y="334963"/>
          <a:ext cx="11049000" cy="3276143"/>
        </p:xfrm>
        <a:graphic>
          <a:graphicData uri="http://schemas.openxmlformats.org/drawingml/2006/table">
            <a:tbl>
              <a:tblPr/>
              <a:tblGrid>
                <a:gridCol w="1886415">
                  <a:extLst>
                    <a:ext uri="{9D8B030D-6E8A-4147-A177-3AD203B41FA5}">
                      <a16:colId xmlns:a16="http://schemas.microsoft.com/office/drawing/2014/main" val="1618030782"/>
                    </a:ext>
                  </a:extLst>
                </a:gridCol>
                <a:gridCol w="7276170">
                  <a:extLst>
                    <a:ext uri="{9D8B030D-6E8A-4147-A177-3AD203B41FA5}">
                      <a16:colId xmlns:a16="http://schemas.microsoft.com/office/drawing/2014/main" val="3732640409"/>
                    </a:ext>
                  </a:extLst>
                </a:gridCol>
                <a:gridCol w="1886415">
                  <a:extLst>
                    <a:ext uri="{9D8B030D-6E8A-4147-A177-3AD203B41FA5}">
                      <a16:colId xmlns:a16="http://schemas.microsoft.com/office/drawing/2014/main" val="2623730122"/>
                    </a:ext>
                  </a:extLst>
                </a:gridCol>
              </a:tblGrid>
              <a:tr h="352085">
                <a:tc>
                  <a:txBody>
                    <a:bodyPr/>
                    <a:lstStyle/>
                    <a:p>
                      <a:pPr algn="ctr" fontAlgn="ctr">
                        <a:buNone/>
                      </a:pPr>
                      <a:r>
                        <a:rPr lang="en-US" sz="2000" b="0" i="0" u="none" strike="noStrike" dirty="0">
                          <a:solidFill>
                            <a:srgbClr val="000000"/>
                          </a:solidFill>
                          <a:effectLst/>
                          <a:latin typeface="Times New Roman" panose="02020603050405020304" pitchFamily="18" charset="0"/>
                        </a:rPr>
                        <a:t>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additional employee cost.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80JJAA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71125177"/>
                  </a:ext>
                </a:extLst>
              </a:tr>
              <a:tr h="693500">
                <a:tc>
                  <a:txBody>
                    <a:bodyPr/>
                    <a:lstStyle/>
                    <a:p>
                      <a:pPr algn="ctr" fontAlgn="ctr">
                        <a:buNone/>
                      </a:pPr>
                      <a:r>
                        <a:rPr lang="en-US" sz="2000" b="0" i="0" u="none" strike="noStrike">
                          <a:solidFill>
                            <a:srgbClr val="000000"/>
                          </a:solidFill>
                          <a:effectLst/>
                          <a:latin typeface="Times New Roman" panose="02020603050405020304" pitchFamily="18" charset="0"/>
                        </a:rPr>
                        <a:t>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Deductions for  income of Offshore Banking Units and Units of International Financial Services Centre.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80LA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22981439"/>
                  </a:ext>
                </a:extLst>
              </a:tr>
              <a:tr h="416444">
                <a:tc>
                  <a:txBody>
                    <a:bodyPr/>
                    <a:lstStyle/>
                    <a:p>
                      <a:pPr algn="ctr" fontAlgn="ctr">
                        <a:buNone/>
                      </a:pPr>
                      <a:r>
                        <a:rPr lang="en-US" sz="2000" b="0" i="0" u="none" strike="noStrike">
                          <a:solidFill>
                            <a:srgbClr val="000000"/>
                          </a:solidFill>
                          <a:effectLst/>
                          <a:latin typeface="Times New Roman" panose="02020603050405020304" pitchFamily="18" charset="0"/>
                        </a:rPr>
                        <a:t>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respect   of   certain   inter-corporate dividends.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91741603"/>
                  </a:ext>
                </a:extLst>
              </a:tr>
              <a:tr h="416444">
                <a:tc>
                  <a:txBody>
                    <a:bodyPr/>
                    <a:lstStyle/>
                    <a:p>
                      <a:pPr algn="ctr" fontAlgn="ctr">
                        <a:buNone/>
                      </a:pPr>
                      <a:r>
                        <a:rPr lang="en-US" sz="2000" b="0" i="0" u="none" strike="noStrike">
                          <a:solidFill>
                            <a:srgbClr val="000000"/>
                          </a:solidFill>
                          <a:effectLst/>
                          <a:latin typeface="Times New Roman" panose="02020603050405020304" pitchFamily="18" charset="0"/>
                        </a:rPr>
                        <a:t>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income  of  co-operative societies.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25342283"/>
                  </a:ext>
                </a:extLst>
              </a:tr>
              <a:tr h="352085">
                <a:tc>
                  <a:txBody>
                    <a:bodyPr/>
                    <a:lstStyle/>
                    <a:p>
                      <a:pPr algn="ctr" fontAlgn="ctr">
                        <a:buNone/>
                      </a:pPr>
                      <a:r>
                        <a:rPr lang="en-US" sz="2000" b="0" i="0" u="none" strike="noStrike">
                          <a:solidFill>
                            <a:srgbClr val="000000"/>
                          </a:solidFill>
                          <a:effectLst/>
                          <a:latin typeface="Times New Roman" panose="02020603050405020304" pitchFamily="18" charset="0"/>
                        </a:rPr>
                        <a:t>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Interpretation for purposes of section 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53325365"/>
                  </a:ext>
                </a:extLst>
              </a:tr>
              <a:tr h="693500">
                <a:tc>
                  <a:txBody>
                    <a:bodyPr/>
                    <a:lstStyle/>
                    <a:p>
                      <a:pPr algn="ctr" fontAlgn="ctr">
                        <a:buNone/>
                      </a:pPr>
                      <a:r>
                        <a:rPr lang="en-US" sz="2000" b="0" i="0" u="none" strike="noStrike">
                          <a:solidFill>
                            <a:srgbClr val="000000"/>
                          </a:solidFill>
                          <a:effectLst/>
                          <a:latin typeface="Times New Roman" panose="02020603050405020304" pitchFamily="18" charset="0"/>
                        </a:rPr>
                        <a:t>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royalty  income,  etc.,  of authors of certain books other than text-books.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80QQB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23206552"/>
                  </a:ext>
                </a:extLst>
              </a:tr>
              <a:tr h="352085">
                <a:tc>
                  <a:txBody>
                    <a:bodyPr/>
                    <a:lstStyle/>
                    <a:p>
                      <a:pPr algn="ctr" fontAlgn="ctr">
                        <a:buNone/>
                      </a:pPr>
                      <a:r>
                        <a:rPr lang="en-US" sz="2000" b="0" i="0" u="none" strike="noStrike">
                          <a:solidFill>
                            <a:srgbClr val="000000"/>
                          </a:solidFill>
                          <a:effectLst/>
                          <a:latin typeface="Times New Roman" panose="02020603050405020304" pitchFamily="18" charset="0"/>
                        </a:rPr>
                        <a:t>152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Deduction in respect of royalty on patents.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80RRB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0015436"/>
                  </a:ext>
                </a:extLst>
              </a:tr>
            </a:tbl>
          </a:graphicData>
        </a:graphic>
      </p:graphicFrame>
      <p:sp>
        <p:nvSpPr>
          <p:cNvPr id="3" name="Footer Placeholder 2">
            <a:extLst>
              <a:ext uri="{FF2B5EF4-FFF2-40B4-BE49-F238E27FC236}">
                <a16:creationId xmlns:a16="http://schemas.microsoft.com/office/drawing/2014/main" id="{134E6F04-5A02-CD16-78E2-1EC54CB98AC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9897448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ED1D5-CB40-4212-4DCF-B58F5CFE24FB}"/>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04C6E383-560C-F7BC-A5FC-E3C976B8F09B}"/>
              </a:ext>
            </a:extLst>
          </p:cNvPr>
          <p:cNvGraphicFramePr>
            <a:graphicFrameLocks noGrp="1"/>
          </p:cNvGraphicFramePr>
          <p:nvPr>
            <p:ph idx="1"/>
          </p:nvPr>
        </p:nvGraphicFramePr>
        <p:xfrm>
          <a:off x="701040" y="640080"/>
          <a:ext cx="11018520" cy="1969190"/>
        </p:xfrm>
        <a:graphic>
          <a:graphicData uri="http://schemas.openxmlformats.org/drawingml/2006/table">
            <a:tbl>
              <a:tblPr/>
              <a:tblGrid>
                <a:gridCol w="1881211">
                  <a:extLst>
                    <a:ext uri="{9D8B030D-6E8A-4147-A177-3AD203B41FA5}">
                      <a16:colId xmlns:a16="http://schemas.microsoft.com/office/drawing/2014/main" val="3856581103"/>
                    </a:ext>
                  </a:extLst>
                </a:gridCol>
                <a:gridCol w="7256098">
                  <a:extLst>
                    <a:ext uri="{9D8B030D-6E8A-4147-A177-3AD203B41FA5}">
                      <a16:colId xmlns:a16="http://schemas.microsoft.com/office/drawing/2014/main" val="4009891782"/>
                    </a:ext>
                  </a:extLst>
                </a:gridCol>
                <a:gridCol w="1881211">
                  <a:extLst>
                    <a:ext uri="{9D8B030D-6E8A-4147-A177-3AD203B41FA5}">
                      <a16:colId xmlns:a16="http://schemas.microsoft.com/office/drawing/2014/main" val="3303625198"/>
                    </a:ext>
                  </a:extLst>
                </a:gridCol>
              </a:tblGrid>
              <a:tr h="388495">
                <a:tc>
                  <a:txBody>
                    <a:bodyPr/>
                    <a:lstStyle/>
                    <a:p>
                      <a:pPr algn="ctr" fontAlgn="ctr">
                        <a:buNone/>
                      </a:pPr>
                      <a:r>
                        <a:rPr lang="en-US" sz="2000" b="1" i="0" u="none" strike="noStrike">
                          <a:solidFill>
                            <a:srgbClr val="000000"/>
                          </a:solidFill>
                          <a:effectLst/>
                          <a:latin typeface="Times New Roman" panose="02020603050405020304" pitchFamily="18" charset="0"/>
                        </a:rPr>
                        <a:t>153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D. Deductions in respect of Other Incomes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16829151"/>
                  </a:ext>
                </a:extLst>
              </a:tr>
              <a:tr h="397400">
                <a:tc rowSpan="2">
                  <a:txBody>
                    <a:bodyPr/>
                    <a:lstStyle/>
                    <a:p>
                      <a:pPr algn="ctr" fontAlgn="ctr">
                        <a:buNone/>
                      </a:pPr>
                      <a:r>
                        <a:rPr lang="en-US" sz="2000" b="0" i="0" u="none" strike="noStrike">
                          <a:solidFill>
                            <a:srgbClr val="000000"/>
                          </a:solidFill>
                          <a:effectLst/>
                          <a:latin typeface="Times New Roman" panose="02020603050405020304" pitchFamily="18" charset="0"/>
                        </a:rPr>
                        <a:t>153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dirty="0">
                          <a:solidFill>
                            <a:srgbClr val="000000"/>
                          </a:solidFill>
                          <a:effectLst/>
                          <a:latin typeface="Times New Roman" panose="02020603050405020304" pitchFamily="18" charset="0"/>
                        </a:rPr>
                        <a:t>Deduction for interest on deposits.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80TTA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42693662"/>
                  </a:ext>
                </a:extLst>
              </a:tr>
              <a:tr h="397400">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80TTB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62266604"/>
                  </a:ext>
                </a:extLst>
              </a:tr>
              <a:tr h="388495">
                <a:tc>
                  <a:txBody>
                    <a:bodyPr/>
                    <a:lstStyle/>
                    <a:p>
                      <a:pPr algn="ctr" fontAlgn="ctr">
                        <a:buNone/>
                      </a:pPr>
                      <a:r>
                        <a:rPr lang="en-US" sz="2000" b="1" i="0" u="none" strike="noStrike">
                          <a:solidFill>
                            <a:srgbClr val="000000"/>
                          </a:solidFill>
                          <a:effectLst/>
                          <a:latin typeface="Times New Roman" panose="02020603050405020304" pitchFamily="18" charset="0"/>
                        </a:rPr>
                        <a:t>154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E.  Other Deductions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79283282"/>
                  </a:ext>
                </a:extLst>
              </a:tr>
              <a:tr h="397400">
                <a:tc>
                  <a:txBody>
                    <a:bodyPr/>
                    <a:lstStyle/>
                    <a:p>
                      <a:pPr algn="ctr" fontAlgn="ctr">
                        <a:buNone/>
                      </a:pPr>
                      <a:r>
                        <a:rPr lang="en-US" sz="2000" b="0" i="0" u="none" strike="noStrike">
                          <a:solidFill>
                            <a:srgbClr val="000000"/>
                          </a:solidFill>
                          <a:effectLst/>
                          <a:latin typeface="Times New Roman" panose="02020603050405020304" pitchFamily="18" charset="0"/>
                        </a:rPr>
                        <a:t>154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Deduction in case of a person with disability.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60547328"/>
                  </a:ext>
                </a:extLst>
              </a:tr>
            </a:tbl>
          </a:graphicData>
        </a:graphic>
      </p:graphicFrame>
      <p:sp>
        <p:nvSpPr>
          <p:cNvPr id="3" name="Footer Placeholder 2">
            <a:extLst>
              <a:ext uri="{FF2B5EF4-FFF2-40B4-BE49-F238E27FC236}">
                <a16:creationId xmlns:a16="http://schemas.microsoft.com/office/drawing/2014/main" id="{1FE4DF1C-BB5B-72E2-BCEA-B4620CB6E9D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205116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F6B63-980C-836F-671C-DC08573B4C4C}"/>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D358C919-0E8B-D185-30FE-78B18C17A8C0}"/>
              </a:ext>
            </a:extLst>
          </p:cNvPr>
          <p:cNvGraphicFramePr>
            <a:graphicFrameLocks noGrp="1"/>
          </p:cNvGraphicFramePr>
          <p:nvPr>
            <p:ph idx="1"/>
          </p:nvPr>
        </p:nvGraphicFramePr>
        <p:xfrm>
          <a:off x="889000" y="450850"/>
          <a:ext cx="10556240" cy="4031549"/>
        </p:xfrm>
        <a:graphic>
          <a:graphicData uri="http://schemas.openxmlformats.org/drawingml/2006/table">
            <a:tbl>
              <a:tblPr/>
              <a:tblGrid>
                <a:gridCol w="1802285">
                  <a:extLst>
                    <a:ext uri="{9D8B030D-6E8A-4147-A177-3AD203B41FA5}">
                      <a16:colId xmlns:a16="http://schemas.microsoft.com/office/drawing/2014/main" val="1844872625"/>
                    </a:ext>
                  </a:extLst>
                </a:gridCol>
                <a:gridCol w="6951670">
                  <a:extLst>
                    <a:ext uri="{9D8B030D-6E8A-4147-A177-3AD203B41FA5}">
                      <a16:colId xmlns:a16="http://schemas.microsoft.com/office/drawing/2014/main" val="1936526526"/>
                    </a:ext>
                  </a:extLst>
                </a:gridCol>
                <a:gridCol w="1802285">
                  <a:extLst>
                    <a:ext uri="{9D8B030D-6E8A-4147-A177-3AD203B41FA5}">
                      <a16:colId xmlns:a16="http://schemas.microsoft.com/office/drawing/2014/main" val="1671093924"/>
                    </a:ext>
                  </a:extLst>
                </a:gridCol>
              </a:tblGrid>
              <a:tr h="288645">
                <a:tc>
                  <a:txBody>
                    <a:bodyPr/>
                    <a:lstStyle/>
                    <a:p>
                      <a:pPr algn="ctr" fontAlgn="ctr">
                        <a:buNone/>
                      </a:pPr>
                      <a:r>
                        <a:rPr lang="en-US" sz="2000" b="1" i="0" u="none" strike="noStrike" dirty="0">
                          <a:solidFill>
                            <a:srgbClr val="000000"/>
                          </a:solidFill>
                          <a:effectLst/>
                          <a:latin typeface="Times New Roman" panose="02020603050405020304" pitchFamily="18" charset="0"/>
                        </a:rPr>
                        <a:t>[155-160]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CHAPTER IX- REBATES AND RELIEFS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1" i="0" u="none" strike="noStrike" dirty="0">
                          <a:solidFill>
                            <a:srgbClr val="000000"/>
                          </a:solidFill>
                          <a:effectLst/>
                          <a:latin typeface="Times New Roman" panose="02020603050405020304" pitchFamily="18" charset="0"/>
                        </a:rPr>
                        <a:t>87-91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7544974"/>
                  </a:ext>
                </a:extLst>
              </a:tr>
              <a:tr h="288645">
                <a:tc>
                  <a:txBody>
                    <a:bodyPr/>
                    <a:lstStyle/>
                    <a:p>
                      <a:pPr algn="ctr" fontAlgn="ctr">
                        <a:buNone/>
                      </a:pPr>
                      <a:r>
                        <a:rPr lang="en-US" sz="2000" b="1" i="0" u="none" strike="noStrike" dirty="0">
                          <a:solidFill>
                            <a:srgbClr val="000000"/>
                          </a:solidFill>
                          <a:effectLst/>
                          <a:latin typeface="Times New Roman" panose="02020603050405020304" pitchFamily="18" charset="0"/>
                        </a:rPr>
                        <a:t>[155-158]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A.   Rebates and Reliefs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78816111"/>
                  </a:ext>
                </a:extLst>
              </a:tr>
              <a:tr h="288645">
                <a:tc>
                  <a:txBody>
                    <a:bodyPr/>
                    <a:lstStyle/>
                    <a:p>
                      <a:pPr algn="ctr" fontAlgn="ctr">
                        <a:buNone/>
                      </a:pPr>
                      <a:r>
                        <a:rPr lang="en-US" sz="2000" b="0" i="0" u="none" strike="noStrike">
                          <a:solidFill>
                            <a:srgbClr val="000000"/>
                          </a:solidFill>
                          <a:effectLst/>
                          <a:latin typeface="Times New Roman" panose="02020603050405020304" pitchFamily="18" charset="0"/>
                        </a:rPr>
                        <a:t>155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Rebate to be allowed in computing income-tax.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81255318"/>
                  </a:ext>
                </a:extLst>
              </a:tr>
              <a:tr h="288645">
                <a:tc>
                  <a:txBody>
                    <a:bodyPr/>
                    <a:lstStyle/>
                    <a:p>
                      <a:pPr algn="ctr" fontAlgn="ctr">
                        <a:buNone/>
                      </a:pPr>
                      <a:r>
                        <a:rPr lang="en-US" sz="2000" b="0" i="0" u="none" strike="noStrike">
                          <a:solidFill>
                            <a:srgbClr val="000000"/>
                          </a:solidFill>
                          <a:effectLst/>
                          <a:latin typeface="Times New Roman" panose="02020603050405020304" pitchFamily="18" charset="0"/>
                        </a:rPr>
                        <a:t>156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Rebate of income-tax in case of certain individuals.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87A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85489984"/>
                  </a:ext>
                </a:extLst>
              </a:tr>
              <a:tr h="282177">
                <a:tc>
                  <a:txBody>
                    <a:bodyPr/>
                    <a:lstStyle/>
                    <a:p>
                      <a:pPr algn="ctr" fontAlgn="ctr">
                        <a:buNone/>
                      </a:pPr>
                      <a:r>
                        <a:rPr lang="en-US" sz="2000" b="0" i="0" u="none" strike="noStrike">
                          <a:solidFill>
                            <a:srgbClr val="000000"/>
                          </a:solidFill>
                          <a:effectLst/>
                          <a:latin typeface="Times New Roman" panose="02020603050405020304" pitchFamily="18" charset="0"/>
                        </a:rPr>
                        <a:t>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Relief when salary, etc., is paid in arrears or in advance.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21735953"/>
                  </a:ext>
                </a:extLst>
              </a:tr>
              <a:tr h="458437">
                <a:tc>
                  <a:txBody>
                    <a:bodyPr/>
                    <a:lstStyle/>
                    <a:p>
                      <a:pPr algn="ctr" fontAlgn="ctr">
                        <a:buNone/>
                      </a:pPr>
                      <a:r>
                        <a:rPr lang="en-US" sz="2000" b="0" i="0" u="none" strike="noStrike">
                          <a:solidFill>
                            <a:srgbClr val="000000"/>
                          </a:solidFill>
                          <a:effectLst/>
                          <a:latin typeface="Times New Roman" panose="02020603050405020304" pitchFamily="18" charset="0"/>
                        </a:rPr>
                        <a:t>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Relief from taxation in income from retirement benefit account maintained in a notified country.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89A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68800337"/>
                  </a:ext>
                </a:extLst>
              </a:tr>
              <a:tr h="458437">
                <a:tc>
                  <a:txBody>
                    <a:bodyPr/>
                    <a:lstStyle/>
                    <a:p>
                      <a:pPr algn="ctr" fontAlgn="ctr">
                        <a:buNone/>
                      </a:pPr>
                      <a:r>
                        <a:rPr lang="en-US" sz="2000" b="1" i="0" u="none" strike="noStrike" dirty="0">
                          <a:solidFill>
                            <a:srgbClr val="000000"/>
                          </a:solidFill>
                          <a:effectLst/>
                          <a:latin typeface="Times New Roman" panose="02020603050405020304" pitchFamily="18" charset="0"/>
                        </a:rPr>
                        <a:t>[159-160]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B.    Double Taxation Relief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1376474"/>
                  </a:ext>
                </a:extLst>
              </a:tr>
              <a:tr h="458437">
                <a:tc rowSpan="2">
                  <a:txBody>
                    <a:bodyPr/>
                    <a:lstStyle/>
                    <a:p>
                      <a:pPr algn="ctr" fontAlgn="ctr">
                        <a:buNone/>
                      </a:pPr>
                      <a:r>
                        <a:rPr lang="en-US" sz="2000" b="0" i="0" u="none" strike="noStrike">
                          <a:solidFill>
                            <a:srgbClr val="000000"/>
                          </a:solidFill>
                          <a:effectLst/>
                          <a:latin typeface="Times New Roman" panose="02020603050405020304" pitchFamily="18" charset="0"/>
                        </a:rPr>
                        <a:t>159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Agreement   with   foreign   countries   or   specified territories and  adoption by Central Government of Agreement   between   Specified   associations   for double taxation relief.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34425540"/>
                  </a:ext>
                </a:extLst>
              </a:tr>
              <a:tr h="458437">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90A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2967337"/>
                  </a:ext>
                </a:extLst>
              </a:tr>
              <a:tr h="458437">
                <a:tc>
                  <a:txBody>
                    <a:bodyPr/>
                    <a:lstStyle/>
                    <a:p>
                      <a:pPr algn="ctr" fontAlgn="ctr">
                        <a:buNone/>
                      </a:pPr>
                      <a:r>
                        <a:rPr lang="en-US" sz="2000" b="0" i="0" u="none" strike="noStrike">
                          <a:solidFill>
                            <a:srgbClr val="000000"/>
                          </a:solidFill>
                          <a:effectLst/>
                          <a:latin typeface="Times New Roman" panose="02020603050405020304" pitchFamily="18" charset="0"/>
                        </a:rPr>
                        <a:t>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Countries with which no agreement exists.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9191845"/>
                  </a:ext>
                </a:extLst>
              </a:tr>
            </a:tbl>
          </a:graphicData>
        </a:graphic>
      </p:graphicFrame>
      <p:sp>
        <p:nvSpPr>
          <p:cNvPr id="3" name="Footer Placeholder 2">
            <a:extLst>
              <a:ext uri="{FF2B5EF4-FFF2-40B4-BE49-F238E27FC236}">
                <a16:creationId xmlns:a16="http://schemas.microsoft.com/office/drawing/2014/main" id="{627824FF-E621-B7BE-23AF-480AE073578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76258753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74E51-F3DC-01B6-AA0D-CE02F6723C8B}"/>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C61479D-5BF9-8535-C123-A4811F223A72}"/>
              </a:ext>
            </a:extLst>
          </p:cNvPr>
          <p:cNvGraphicFramePr>
            <a:graphicFrameLocks noGrp="1"/>
          </p:cNvGraphicFramePr>
          <p:nvPr>
            <p:ph idx="1"/>
          </p:nvPr>
        </p:nvGraphicFramePr>
        <p:xfrm>
          <a:off x="533401" y="384175"/>
          <a:ext cx="10726736" cy="5791200"/>
        </p:xfrm>
        <a:graphic>
          <a:graphicData uri="http://schemas.openxmlformats.org/drawingml/2006/table">
            <a:tbl>
              <a:tblPr/>
              <a:tblGrid>
                <a:gridCol w="1831395">
                  <a:extLst>
                    <a:ext uri="{9D8B030D-6E8A-4147-A177-3AD203B41FA5}">
                      <a16:colId xmlns:a16="http://schemas.microsoft.com/office/drawing/2014/main" val="2434302497"/>
                    </a:ext>
                  </a:extLst>
                </a:gridCol>
                <a:gridCol w="7063946">
                  <a:extLst>
                    <a:ext uri="{9D8B030D-6E8A-4147-A177-3AD203B41FA5}">
                      <a16:colId xmlns:a16="http://schemas.microsoft.com/office/drawing/2014/main" val="3354483470"/>
                    </a:ext>
                  </a:extLst>
                </a:gridCol>
                <a:gridCol w="1831395">
                  <a:extLst>
                    <a:ext uri="{9D8B030D-6E8A-4147-A177-3AD203B41FA5}">
                      <a16:colId xmlns:a16="http://schemas.microsoft.com/office/drawing/2014/main" val="3477471589"/>
                    </a:ext>
                  </a:extLst>
                </a:gridCol>
              </a:tblGrid>
              <a:tr h="328654">
                <a:tc>
                  <a:txBody>
                    <a:bodyPr/>
                    <a:lstStyle/>
                    <a:p>
                      <a:pPr algn="ctr" fontAlgn="ctr">
                        <a:buNone/>
                      </a:pPr>
                      <a:r>
                        <a:rPr lang="en-US" sz="2000" b="1" i="0" u="none" strike="noStrike">
                          <a:solidFill>
                            <a:srgbClr val="000000"/>
                          </a:solidFill>
                          <a:effectLst/>
                          <a:latin typeface="Times New Roman" panose="02020603050405020304" pitchFamily="18" charset="0"/>
                        </a:rPr>
                        <a:t>[161-177]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CHAPTER X-SPECIAL PROVISIONS RELATING TO AVOIDANCE OF TAX</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92-94B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05981733"/>
                  </a:ext>
                </a:extLst>
              </a:tr>
              <a:tr h="492100">
                <a:tc>
                  <a:txBody>
                    <a:bodyPr/>
                    <a:lstStyle/>
                    <a:p>
                      <a:pPr algn="ctr" fontAlgn="ctr">
                        <a:buNone/>
                      </a:pPr>
                      <a:r>
                        <a:rPr lang="en-US" sz="2000" b="0" i="0" u="none" strike="noStrike">
                          <a:solidFill>
                            <a:srgbClr val="000000"/>
                          </a:solidFill>
                          <a:effectLst/>
                          <a:latin typeface="Times New Roman" panose="02020603050405020304" pitchFamily="18" charset="0"/>
                        </a:rPr>
                        <a:t>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IN" sz="2000" b="0" i="0" u="none" strike="noStrike">
                          <a:solidFill>
                            <a:srgbClr val="000000"/>
                          </a:solidFill>
                          <a:effectLst/>
                          <a:latin typeface="Times New Roman" panose="02020603050405020304" pitchFamily="18" charset="0"/>
                        </a:rPr>
                        <a:t>Computation     of     income     from     international transaction   and   Specified   domestic   Transaction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32926579"/>
                  </a:ext>
                </a:extLst>
              </a:tr>
              <a:tr h="970089">
                <a:tc>
                  <a:txBody>
                    <a:bodyPr/>
                    <a:lstStyle/>
                    <a:p>
                      <a:pPr algn="ctr" fontAlgn="ctr">
                        <a:buNone/>
                      </a:pPr>
                      <a:r>
                        <a:rPr lang="en-US" sz="2000" b="0" i="0" u="none" strike="noStrike">
                          <a:solidFill>
                            <a:srgbClr val="000000"/>
                          </a:solidFill>
                          <a:effectLst/>
                          <a:latin typeface="Times New Roman" panose="02020603050405020304" pitchFamily="18" charset="0"/>
                        </a:rPr>
                        <a:t>162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Meaning of associated enterprise.</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[Since this meaning is for the purposes of the entire chapter,   the definition has not been separately included in sections 170 and 177, as was done in the corresponding sections 92CE and 94B of the Income-tax Act, 1961]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41376402"/>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Meaning of international transaction.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35518776"/>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Meaning of specified domestic transaction.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92BA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29355168"/>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Determination of arm's length price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29484304"/>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Reference to Transfer Pricing Officer.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74291524"/>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of Board to make safe harbour rules.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36681970"/>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Advance pricing agreement.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20199099"/>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Effect to advance pricing agreement.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6619423"/>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Secondary adjustment in certain cases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93334397"/>
                  </a:ext>
                </a:extLst>
              </a:tr>
              <a:tr h="328654">
                <a:tc>
                  <a:txBody>
                    <a:bodyPr/>
                    <a:lstStyle/>
                    <a:p>
                      <a:pPr algn="ctr" fontAlgn="ctr">
                        <a:buNone/>
                      </a:pPr>
                      <a:r>
                        <a:rPr lang="en-US" sz="2000" b="0" i="0" u="none" strike="noStrike">
                          <a:solidFill>
                            <a:srgbClr val="000000"/>
                          </a:solidFill>
                          <a:effectLst/>
                          <a:latin typeface="Times New Roman" panose="02020603050405020304" pitchFamily="18" charset="0"/>
                        </a:rPr>
                        <a:t>171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Maintenance, keeping and furnishing of information and document by certain persons.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92D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07451558"/>
                  </a:ext>
                </a:extLst>
              </a:tr>
            </a:tbl>
          </a:graphicData>
        </a:graphic>
      </p:graphicFrame>
      <p:sp>
        <p:nvSpPr>
          <p:cNvPr id="2" name="Footer Placeholder 1">
            <a:extLst>
              <a:ext uri="{FF2B5EF4-FFF2-40B4-BE49-F238E27FC236}">
                <a16:creationId xmlns:a16="http://schemas.microsoft.com/office/drawing/2014/main" id="{F530D053-7286-C37A-1FDF-3CA85AA4A22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13913236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A9EC1-02BC-AF0F-1CF9-B54C686897BA}"/>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187A02D3-4BAE-2677-3E2F-A2F528A5B1AD}"/>
              </a:ext>
            </a:extLst>
          </p:cNvPr>
          <p:cNvGraphicFramePr>
            <a:graphicFrameLocks noGrp="1"/>
          </p:cNvGraphicFramePr>
          <p:nvPr>
            <p:ph idx="1"/>
          </p:nvPr>
        </p:nvGraphicFramePr>
        <p:xfrm>
          <a:off x="427038" y="334963"/>
          <a:ext cx="10726736" cy="3376654"/>
        </p:xfrm>
        <a:graphic>
          <a:graphicData uri="http://schemas.openxmlformats.org/drawingml/2006/table">
            <a:tbl>
              <a:tblPr/>
              <a:tblGrid>
                <a:gridCol w="1831395">
                  <a:extLst>
                    <a:ext uri="{9D8B030D-6E8A-4147-A177-3AD203B41FA5}">
                      <a16:colId xmlns:a16="http://schemas.microsoft.com/office/drawing/2014/main" val="649196865"/>
                    </a:ext>
                  </a:extLst>
                </a:gridCol>
                <a:gridCol w="7063946">
                  <a:extLst>
                    <a:ext uri="{9D8B030D-6E8A-4147-A177-3AD203B41FA5}">
                      <a16:colId xmlns:a16="http://schemas.microsoft.com/office/drawing/2014/main" val="3412116445"/>
                    </a:ext>
                  </a:extLst>
                </a:gridCol>
                <a:gridCol w="1831395">
                  <a:extLst>
                    <a:ext uri="{9D8B030D-6E8A-4147-A177-3AD203B41FA5}">
                      <a16:colId xmlns:a16="http://schemas.microsoft.com/office/drawing/2014/main" val="3433647674"/>
                    </a:ext>
                  </a:extLst>
                </a:gridCol>
              </a:tblGrid>
              <a:tr h="492100">
                <a:tc>
                  <a:txBody>
                    <a:bodyPr/>
                    <a:lstStyle/>
                    <a:p>
                      <a:pPr algn="ctr" fontAlgn="ctr">
                        <a:buNone/>
                      </a:pPr>
                      <a:r>
                        <a:rPr lang="en-US" sz="2000" b="0" i="0" u="none" strike="noStrike" dirty="0">
                          <a:solidFill>
                            <a:srgbClr val="000000"/>
                          </a:solidFill>
                          <a:effectLst/>
                          <a:latin typeface="Times New Roman" panose="02020603050405020304" pitchFamily="18" charset="0"/>
                        </a:rPr>
                        <a:t>172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Report   from   an   accountant   to   be   furnished   by persons  entering  into  international  transaction  or specified domestic transaction.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29251631"/>
                  </a:ext>
                </a:extLst>
              </a:tr>
              <a:tr h="328654">
                <a:tc>
                  <a:txBody>
                    <a:bodyPr/>
                    <a:lstStyle/>
                    <a:p>
                      <a:pPr algn="ctr" fontAlgn="ctr">
                        <a:buNone/>
                      </a:pPr>
                      <a:r>
                        <a:rPr lang="en-US" sz="2000" b="0" i="0" u="none" strike="noStrike">
                          <a:solidFill>
                            <a:srgbClr val="000000"/>
                          </a:solidFill>
                          <a:effectLst/>
                          <a:latin typeface="Times New Roman" panose="02020603050405020304" pitchFamily="18" charset="0"/>
                        </a:rPr>
                        <a:t>173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Definitions of certain terms relevant to determination of arm's length price, etc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92F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43114973"/>
                  </a:ext>
                </a:extLst>
              </a:tr>
              <a:tr h="331256">
                <a:tc>
                  <a:txBody>
                    <a:bodyPr/>
                    <a:lstStyle/>
                    <a:p>
                      <a:pPr algn="ctr" fontAlgn="ctr">
                        <a:buNone/>
                      </a:pPr>
                      <a:r>
                        <a:rPr lang="en-US" sz="2000" b="0" i="0" u="none" strike="noStrike">
                          <a:solidFill>
                            <a:srgbClr val="000000"/>
                          </a:solidFill>
                          <a:effectLst/>
                          <a:latin typeface="Times New Roman" panose="02020603050405020304" pitchFamily="18" charset="0"/>
                        </a:rPr>
                        <a:t>174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Avoidance  of income-tax  by transactions  resulting in transfer of income to non-residents.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4647429"/>
                  </a:ext>
                </a:extLst>
              </a:tr>
              <a:tr h="328654">
                <a:tc>
                  <a:txBody>
                    <a:bodyPr/>
                    <a:lstStyle/>
                    <a:p>
                      <a:pPr algn="ctr" fontAlgn="ctr">
                        <a:buNone/>
                      </a:pPr>
                      <a:r>
                        <a:rPr lang="en-US" sz="2000" b="0" i="0" u="none" strike="noStrike">
                          <a:solidFill>
                            <a:srgbClr val="000000"/>
                          </a:solidFill>
                          <a:effectLst/>
                          <a:latin typeface="Times New Roman" panose="02020603050405020304" pitchFamily="18" charset="0"/>
                        </a:rPr>
                        <a:t>175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Avoidance   of    tax   by    certain    transactions   in securities.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10350172"/>
                  </a:ext>
                </a:extLst>
              </a:tr>
              <a:tr h="388036">
                <a:tc>
                  <a:txBody>
                    <a:bodyPr/>
                    <a:lstStyle/>
                    <a:p>
                      <a:pPr algn="ctr" fontAlgn="ctr">
                        <a:buNone/>
                      </a:pPr>
                      <a:r>
                        <a:rPr lang="en-US" sz="2000" b="0" i="0" u="none" strike="noStrike">
                          <a:solidFill>
                            <a:srgbClr val="000000"/>
                          </a:solidFill>
                          <a:effectLst/>
                          <a:latin typeface="Times New Roman" panose="02020603050405020304" pitchFamily="18" charset="0"/>
                        </a:rPr>
                        <a:t>176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Special  measures  in  respect  of  transactions  with</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persons located in notified jurisdictional area.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94A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21236406"/>
                  </a:ext>
                </a:extLst>
              </a:tr>
              <a:tr h="209891">
                <a:tc>
                  <a:txBody>
                    <a:bodyPr/>
                    <a:lstStyle/>
                    <a:p>
                      <a:pPr algn="ctr" fontAlgn="ctr">
                        <a:buNone/>
                      </a:pPr>
                      <a:r>
                        <a:rPr lang="en-US" sz="2000" b="0" i="0" u="none" strike="noStrike">
                          <a:solidFill>
                            <a:srgbClr val="000000"/>
                          </a:solidFill>
                          <a:effectLst/>
                          <a:latin typeface="Times New Roman" panose="02020603050405020304" pitchFamily="18" charset="0"/>
                        </a:rPr>
                        <a:t>177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Limitation on interest deduction in certain cases.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94B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80194142"/>
                  </a:ext>
                </a:extLst>
              </a:tr>
            </a:tbl>
          </a:graphicData>
        </a:graphic>
      </p:graphicFrame>
      <p:sp>
        <p:nvSpPr>
          <p:cNvPr id="3" name="Footer Placeholder 2">
            <a:extLst>
              <a:ext uri="{FF2B5EF4-FFF2-40B4-BE49-F238E27FC236}">
                <a16:creationId xmlns:a16="http://schemas.microsoft.com/office/drawing/2014/main" id="{BD2D8AE8-D661-01C7-6C5B-D579C267D8A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94840576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DD9AB-779C-1826-7EC2-E93BB1DE94B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E51DECD5-FCD7-6683-8BFB-B28155A3EF9F}"/>
              </a:ext>
            </a:extLst>
          </p:cNvPr>
          <p:cNvGraphicFramePr>
            <a:graphicFrameLocks noGrp="1"/>
          </p:cNvGraphicFramePr>
          <p:nvPr>
            <p:ph idx="1"/>
          </p:nvPr>
        </p:nvGraphicFramePr>
        <p:xfrm>
          <a:off x="838200" y="411480"/>
          <a:ext cx="10073639" cy="4465321"/>
        </p:xfrm>
        <a:graphic>
          <a:graphicData uri="http://schemas.openxmlformats.org/drawingml/2006/table">
            <a:tbl>
              <a:tblPr/>
              <a:tblGrid>
                <a:gridCol w="1719889">
                  <a:extLst>
                    <a:ext uri="{9D8B030D-6E8A-4147-A177-3AD203B41FA5}">
                      <a16:colId xmlns:a16="http://schemas.microsoft.com/office/drawing/2014/main" val="1120456635"/>
                    </a:ext>
                  </a:extLst>
                </a:gridCol>
                <a:gridCol w="6633861">
                  <a:extLst>
                    <a:ext uri="{9D8B030D-6E8A-4147-A177-3AD203B41FA5}">
                      <a16:colId xmlns:a16="http://schemas.microsoft.com/office/drawing/2014/main" val="4275826392"/>
                    </a:ext>
                  </a:extLst>
                </a:gridCol>
                <a:gridCol w="1719889">
                  <a:extLst>
                    <a:ext uri="{9D8B030D-6E8A-4147-A177-3AD203B41FA5}">
                      <a16:colId xmlns:a16="http://schemas.microsoft.com/office/drawing/2014/main" val="2990066290"/>
                    </a:ext>
                  </a:extLst>
                </a:gridCol>
              </a:tblGrid>
              <a:tr h="680784">
                <a:tc>
                  <a:txBody>
                    <a:bodyPr/>
                    <a:lstStyle/>
                    <a:p>
                      <a:pPr algn="ctr" fontAlgn="ctr">
                        <a:buNone/>
                      </a:pPr>
                      <a:r>
                        <a:rPr lang="en-US" sz="2000" b="1" i="0" u="none" strike="noStrike">
                          <a:solidFill>
                            <a:srgbClr val="000000"/>
                          </a:solidFill>
                          <a:effectLst/>
                          <a:latin typeface="Times New Roman" panose="02020603050405020304" pitchFamily="18" charset="0"/>
                        </a:rPr>
                        <a:t>[178-184]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XI- GENERAL ANTI- AVOIDANCE RULE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95-102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34777444"/>
                  </a:ext>
                </a:extLst>
              </a:tr>
              <a:tr h="428642">
                <a:tc>
                  <a:txBody>
                    <a:bodyPr/>
                    <a:lstStyle/>
                    <a:p>
                      <a:pPr algn="ctr" fontAlgn="ctr">
                        <a:buNone/>
                      </a:pPr>
                      <a:r>
                        <a:rPr lang="en-US" sz="2000" b="0" i="0" u="none" strike="noStrike">
                          <a:solidFill>
                            <a:srgbClr val="000000"/>
                          </a:solidFill>
                          <a:effectLst/>
                          <a:latin typeface="Times New Roman" panose="02020603050405020304" pitchFamily="18" charset="0"/>
                        </a:rPr>
                        <a:t>178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Applicability of General Anti-Avoidance Rule.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47833463"/>
                  </a:ext>
                </a:extLst>
              </a:tr>
              <a:tr h="396224">
                <a:tc>
                  <a:txBody>
                    <a:bodyPr/>
                    <a:lstStyle/>
                    <a:p>
                      <a:pPr algn="ctr" fontAlgn="ctr">
                        <a:buNone/>
                      </a:pPr>
                      <a:r>
                        <a:rPr lang="en-US" sz="2000" b="0" i="0" u="none" strike="noStrike">
                          <a:solidFill>
                            <a:srgbClr val="000000"/>
                          </a:solidFill>
                          <a:effectLst/>
                          <a:latin typeface="Times New Roman" panose="02020603050405020304" pitchFamily="18" charset="0"/>
                        </a:rPr>
                        <a:t>179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Impermissible avoidance arrangement.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5251231"/>
                  </a:ext>
                </a:extLst>
              </a:tr>
              <a:tr h="396224">
                <a:tc>
                  <a:txBody>
                    <a:bodyPr/>
                    <a:lstStyle/>
                    <a:p>
                      <a:pPr algn="ctr" fontAlgn="ctr">
                        <a:buNone/>
                      </a:pPr>
                      <a:r>
                        <a:rPr lang="en-US" sz="2000" b="0" i="0" u="none" strike="noStrike">
                          <a:solidFill>
                            <a:srgbClr val="000000"/>
                          </a:solidFill>
                          <a:effectLst/>
                          <a:latin typeface="Times New Roman" panose="02020603050405020304" pitchFamily="18" charset="0"/>
                        </a:rPr>
                        <a:t>180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Arrangement to lack commercial substance.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08350728"/>
                  </a:ext>
                </a:extLst>
              </a:tr>
              <a:tr h="680784">
                <a:tc>
                  <a:txBody>
                    <a:bodyPr/>
                    <a:lstStyle/>
                    <a:p>
                      <a:pPr algn="ctr" fontAlgn="ctr">
                        <a:buNone/>
                      </a:pPr>
                      <a:r>
                        <a:rPr lang="en-US" sz="2000" b="0" i="0" u="none" strike="noStrike">
                          <a:solidFill>
                            <a:srgbClr val="000000"/>
                          </a:solidFill>
                          <a:effectLst/>
                          <a:latin typeface="Times New Roman" panose="02020603050405020304" pitchFamily="18" charset="0"/>
                        </a:rPr>
                        <a:t>181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Consequences      of      impermissible      avoidance arrangement.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32010317"/>
                  </a:ext>
                </a:extLst>
              </a:tr>
              <a:tr h="671178">
                <a:tc>
                  <a:txBody>
                    <a:bodyPr/>
                    <a:lstStyle/>
                    <a:p>
                      <a:pPr algn="ctr" fontAlgn="ctr">
                        <a:buNone/>
                      </a:pPr>
                      <a:r>
                        <a:rPr lang="en-US" sz="2000" b="0" i="0" u="none" strike="noStrike">
                          <a:solidFill>
                            <a:srgbClr val="000000"/>
                          </a:solidFill>
                          <a:effectLst/>
                          <a:latin typeface="Times New Roman" panose="02020603050405020304" pitchFamily="18" charset="0"/>
                        </a:rPr>
                        <a:t>182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Treatment of connected person and accommodating party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39388777"/>
                  </a:ext>
                </a:extLst>
              </a:tr>
              <a:tr h="396224">
                <a:tc rowSpan="2">
                  <a:txBody>
                    <a:bodyPr/>
                    <a:lstStyle/>
                    <a:p>
                      <a:pPr algn="ctr" fontAlgn="ctr">
                        <a:buNone/>
                      </a:pPr>
                      <a:r>
                        <a:rPr lang="en-US" sz="2000" b="0" i="0" u="none" strike="noStrike">
                          <a:solidFill>
                            <a:srgbClr val="000000"/>
                          </a:solidFill>
                          <a:effectLst/>
                          <a:latin typeface="Times New Roman" panose="02020603050405020304" pitchFamily="18" charset="0"/>
                        </a:rPr>
                        <a:t>183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a:solidFill>
                            <a:srgbClr val="000000"/>
                          </a:solidFill>
                          <a:effectLst/>
                          <a:latin typeface="Times New Roman" panose="02020603050405020304" pitchFamily="18" charset="0"/>
                        </a:rPr>
                        <a:t>Application of this Chapter.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57677906"/>
                  </a:ext>
                </a:extLst>
              </a:tr>
              <a:tr h="3962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59958472"/>
                  </a:ext>
                </a:extLst>
              </a:tr>
              <a:tr h="419037">
                <a:tc>
                  <a:txBody>
                    <a:bodyPr/>
                    <a:lstStyle/>
                    <a:p>
                      <a:pPr algn="ctr" fontAlgn="ctr">
                        <a:buNone/>
                      </a:pPr>
                      <a:r>
                        <a:rPr lang="en-US" sz="2000" b="0" i="0" u="none" strike="noStrike">
                          <a:solidFill>
                            <a:srgbClr val="000000"/>
                          </a:solidFill>
                          <a:effectLst/>
                          <a:latin typeface="Times New Roman" panose="02020603050405020304" pitchFamily="18" charset="0"/>
                        </a:rPr>
                        <a:t>184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7117644"/>
                  </a:ext>
                </a:extLst>
              </a:tr>
            </a:tbl>
          </a:graphicData>
        </a:graphic>
      </p:graphicFrame>
      <p:sp>
        <p:nvSpPr>
          <p:cNvPr id="3" name="Footer Placeholder 2">
            <a:extLst>
              <a:ext uri="{FF2B5EF4-FFF2-40B4-BE49-F238E27FC236}">
                <a16:creationId xmlns:a16="http://schemas.microsoft.com/office/drawing/2014/main" id="{F6E70D4B-E2A7-DA9F-5BC5-BD75CF41F85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94311029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9C1DC-FF03-CCB4-78F6-F680B4892D89}"/>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A4A794A9-D660-435A-3261-5C403B0103B6}"/>
              </a:ext>
            </a:extLst>
          </p:cNvPr>
          <p:cNvGraphicFramePr>
            <a:graphicFrameLocks noGrp="1"/>
          </p:cNvGraphicFramePr>
          <p:nvPr>
            <p:ph idx="1"/>
          </p:nvPr>
        </p:nvGraphicFramePr>
        <p:xfrm>
          <a:off x="548640" y="579121"/>
          <a:ext cx="10805160" cy="4678678"/>
        </p:xfrm>
        <a:graphic>
          <a:graphicData uri="http://schemas.openxmlformats.org/drawingml/2006/table">
            <a:tbl>
              <a:tblPr/>
              <a:tblGrid>
                <a:gridCol w="1844783">
                  <a:extLst>
                    <a:ext uri="{9D8B030D-6E8A-4147-A177-3AD203B41FA5}">
                      <a16:colId xmlns:a16="http://schemas.microsoft.com/office/drawing/2014/main" val="2476551748"/>
                    </a:ext>
                  </a:extLst>
                </a:gridCol>
                <a:gridCol w="7115594">
                  <a:extLst>
                    <a:ext uri="{9D8B030D-6E8A-4147-A177-3AD203B41FA5}">
                      <a16:colId xmlns:a16="http://schemas.microsoft.com/office/drawing/2014/main" val="3691897345"/>
                    </a:ext>
                  </a:extLst>
                </a:gridCol>
                <a:gridCol w="1844783">
                  <a:extLst>
                    <a:ext uri="{9D8B030D-6E8A-4147-A177-3AD203B41FA5}">
                      <a16:colId xmlns:a16="http://schemas.microsoft.com/office/drawing/2014/main" val="1366468378"/>
                    </a:ext>
                  </a:extLst>
                </a:gridCol>
              </a:tblGrid>
              <a:tr h="782745">
                <a:tc>
                  <a:txBody>
                    <a:bodyPr/>
                    <a:lstStyle/>
                    <a:p>
                      <a:pPr algn="ctr" fontAlgn="ctr">
                        <a:buNone/>
                      </a:pPr>
                      <a:r>
                        <a:rPr lang="en-US" sz="2000" b="1" i="0" u="none" strike="noStrike">
                          <a:solidFill>
                            <a:srgbClr val="000000"/>
                          </a:solidFill>
                          <a:effectLst/>
                          <a:latin typeface="Times New Roman" panose="02020603050405020304" pitchFamily="18" charset="0"/>
                        </a:rPr>
                        <a:t>[185-189]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US" sz="2000" b="1" i="0" u="none" strike="noStrike">
                          <a:solidFill>
                            <a:srgbClr val="000000"/>
                          </a:solidFill>
                          <a:effectLst/>
                          <a:latin typeface="Times New Roman" panose="02020603050405020304" pitchFamily="18" charset="0"/>
                        </a:rPr>
                        <a:t>CHAPTER XII- MODE OF PAYMENT IN</a:t>
                      </a:r>
                      <a:br>
                        <a:rPr lang="en-US" sz="2000" b="1" i="0" u="none" strike="noStrike">
                          <a:solidFill>
                            <a:srgbClr val="000000"/>
                          </a:solidFill>
                          <a:effectLst/>
                          <a:latin typeface="Times New Roman" panose="02020603050405020304" pitchFamily="18" charset="0"/>
                        </a:rPr>
                      </a:br>
                      <a:r>
                        <a:rPr lang="en-US" sz="2000" b="1" i="0" u="none" strike="noStrike">
                          <a:solidFill>
                            <a:srgbClr val="000000"/>
                          </a:solidFill>
                          <a:effectLst/>
                          <a:latin typeface="Times New Roman" panose="02020603050405020304" pitchFamily="18" charset="0"/>
                        </a:rPr>
                        <a:t>CERTAIN CASES ETC.</a:t>
                      </a:r>
                      <a:endParaRPr lang="en-US" sz="2000" b="0" i="0" u="none" strike="noStrike">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26SS-269U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33155769"/>
                  </a:ext>
                </a:extLst>
              </a:tr>
              <a:tr h="672448">
                <a:tc>
                  <a:txBody>
                    <a:bodyPr/>
                    <a:lstStyle/>
                    <a:p>
                      <a:pPr algn="ctr" fontAlgn="ctr">
                        <a:buNone/>
                      </a:pPr>
                      <a:r>
                        <a:rPr lang="en-US" sz="2000" b="0" i="0" u="none" strike="noStrike">
                          <a:solidFill>
                            <a:srgbClr val="000000"/>
                          </a:solidFill>
                          <a:effectLst/>
                          <a:latin typeface="Times New Roman" panose="02020603050405020304" pitchFamily="18" charset="0"/>
                        </a:rPr>
                        <a:t>185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Mode of taking or accepting certain loans, deposits and specified sum.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269SS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77783475"/>
                  </a:ext>
                </a:extLst>
              </a:tr>
              <a:tr h="423394">
                <a:tc>
                  <a:txBody>
                    <a:bodyPr/>
                    <a:lstStyle/>
                    <a:p>
                      <a:pPr algn="ctr" fontAlgn="ctr">
                        <a:buNone/>
                      </a:pPr>
                      <a:r>
                        <a:rPr lang="en-US" sz="2000" b="0" i="0" u="none" strike="noStrike">
                          <a:solidFill>
                            <a:srgbClr val="000000"/>
                          </a:solidFill>
                          <a:effectLst/>
                          <a:latin typeface="Times New Roman" panose="02020603050405020304" pitchFamily="18" charset="0"/>
                        </a:rPr>
                        <a:t>186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Mode of undertaking transactions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269ST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66141431"/>
                  </a:ext>
                </a:extLst>
              </a:tr>
              <a:tr h="672448">
                <a:tc>
                  <a:txBody>
                    <a:bodyPr/>
                    <a:lstStyle/>
                    <a:p>
                      <a:pPr algn="ctr" fontAlgn="ctr">
                        <a:buNone/>
                      </a:pPr>
                      <a:r>
                        <a:rPr lang="en-US" sz="2000" b="0" i="0" u="none" strike="noStrike">
                          <a:solidFill>
                            <a:srgbClr val="000000"/>
                          </a:solidFill>
                          <a:effectLst/>
                          <a:latin typeface="Times New Roman" panose="02020603050405020304" pitchFamily="18" charset="0"/>
                        </a:rPr>
                        <a:t>187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Acceptance     of     payment     through     prescribed electronic modes.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269SU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49119091"/>
                  </a:ext>
                </a:extLst>
              </a:tr>
              <a:tr h="889482">
                <a:tc>
                  <a:txBody>
                    <a:bodyPr/>
                    <a:lstStyle/>
                    <a:p>
                      <a:pPr algn="ctr" fontAlgn="ctr">
                        <a:buNone/>
                      </a:pPr>
                      <a:r>
                        <a:rPr lang="en-US" sz="2000" b="0" i="0" u="none" strike="noStrike">
                          <a:solidFill>
                            <a:srgbClr val="000000"/>
                          </a:solidFill>
                          <a:effectLst/>
                          <a:latin typeface="Times New Roman" panose="02020603050405020304" pitchFamily="18" charset="0"/>
                        </a:rPr>
                        <a:t>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Mode of repayment of certain loans or deposits or specified advances.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269T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13869785"/>
                  </a:ext>
                </a:extLst>
              </a:tr>
              <a:tr h="423394">
                <a:tc rowSpan="3">
                  <a:txBody>
                    <a:bodyPr/>
                    <a:lstStyle/>
                    <a:p>
                      <a:pPr algn="ctr" fontAlgn="ctr">
                        <a:buNone/>
                      </a:pPr>
                      <a:r>
                        <a:rPr lang="en-US" sz="2000" b="0" i="0" u="none" strike="noStrike">
                          <a:solidFill>
                            <a:srgbClr val="000000"/>
                          </a:solidFill>
                          <a:effectLst/>
                          <a:latin typeface="Times New Roman" panose="02020603050405020304" pitchFamily="18" charset="0"/>
                        </a:rPr>
                        <a:t>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269SS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19961930"/>
                  </a:ext>
                </a:extLst>
              </a:tr>
              <a:tr h="42339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269ST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71435938"/>
                  </a:ext>
                </a:extLst>
              </a:tr>
              <a:tr h="391373">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269T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39779656"/>
                  </a:ext>
                </a:extLst>
              </a:tr>
            </a:tbl>
          </a:graphicData>
        </a:graphic>
      </p:graphicFrame>
      <p:sp>
        <p:nvSpPr>
          <p:cNvPr id="3" name="Footer Placeholder 2">
            <a:extLst>
              <a:ext uri="{FF2B5EF4-FFF2-40B4-BE49-F238E27FC236}">
                <a16:creationId xmlns:a16="http://schemas.microsoft.com/office/drawing/2014/main" id="{D54B37A7-2448-24A5-E8DE-F75F4B1BBEB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59310412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66F7B-22B7-3953-56A7-9DC4B6973B1A}"/>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86BE2FA-188D-A436-DC86-E59E0D3B5362}"/>
              </a:ext>
            </a:extLst>
          </p:cNvPr>
          <p:cNvGraphicFramePr>
            <a:graphicFrameLocks noGrp="1"/>
          </p:cNvGraphicFramePr>
          <p:nvPr>
            <p:ph idx="1"/>
          </p:nvPr>
        </p:nvGraphicFramePr>
        <p:xfrm>
          <a:off x="640080" y="289560"/>
          <a:ext cx="11003280" cy="5627641"/>
        </p:xfrm>
        <a:graphic>
          <a:graphicData uri="http://schemas.openxmlformats.org/drawingml/2006/table">
            <a:tbl>
              <a:tblPr/>
              <a:tblGrid>
                <a:gridCol w="1878609">
                  <a:extLst>
                    <a:ext uri="{9D8B030D-6E8A-4147-A177-3AD203B41FA5}">
                      <a16:colId xmlns:a16="http://schemas.microsoft.com/office/drawing/2014/main" val="154258428"/>
                    </a:ext>
                  </a:extLst>
                </a:gridCol>
                <a:gridCol w="7246062">
                  <a:extLst>
                    <a:ext uri="{9D8B030D-6E8A-4147-A177-3AD203B41FA5}">
                      <a16:colId xmlns:a16="http://schemas.microsoft.com/office/drawing/2014/main" val="3695890303"/>
                    </a:ext>
                  </a:extLst>
                </a:gridCol>
                <a:gridCol w="1878609">
                  <a:extLst>
                    <a:ext uri="{9D8B030D-6E8A-4147-A177-3AD203B41FA5}">
                      <a16:colId xmlns:a16="http://schemas.microsoft.com/office/drawing/2014/main" val="1576547056"/>
                    </a:ext>
                  </a:extLst>
                </a:gridCol>
              </a:tblGrid>
              <a:tr h="511187">
                <a:tc>
                  <a:txBody>
                    <a:bodyPr/>
                    <a:lstStyle/>
                    <a:p>
                      <a:pPr algn="ctr" fontAlgn="ctr">
                        <a:buNone/>
                      </a:pPr>
                      <a:r>
                        <a:rPr lang="en-US" sz="2000" b="1" i="0" u="none" strike="noStrike" dirty="0">
                          <a:solidFill>
                            <a:srgbClr val="000000"/>
                          </a:solidFill>
                          <a:effectLst/>
                          <a:latin typeface="Times New Roman" panose="02020603050405020304" pitchFamily="18" charset="0"/>
                        </a:rPr>
                        <a:t>[190- 235]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CHAPTER XIII- DETERMINATION OF TAX IN SPECIAL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dirty="0">
                          <a:solidFill>
                            <a:srgbClr val="000000"/>
                          </a:solidFill>
                          <a:effectLst/>
                          <a:latin typeface="Times New Roman" panose="02020603050405020304" pitchFamily="18" charset="0"/>
                        </a:rPr>
                        <a:t>110-115VZ</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72213801"/>
                  </a:ext>
                </a:extLst>
              </a:tr>
              <a:tr h="321858">
                <a:tc>
                  <a:txBody>
                    <a:bodyPr/>
                    <a:lstStyle/>
                    <a:p>
                      <a:pPr algn="ctr" fontAlgn="ctr">
                        <a:buNone/>
                      </a:pPr>
                      <a:r>
                        <a:rPr lang="en-US" sz="2000" b="1" i="0" u="none" strike="noStrike">
                          <a:solidFill>
                            <a:srgbClr val="000000"/>
                          </a:solidFill>
                          <a:effectLst/>
                          <a:latin typeface="Times New Roman" panose="02020603050405020304" pitchFamily="18" charset="0"/>
                        </a:rPr>
                        <a:t>[190-195]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A- Determination of tax in Certain Special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41810047"/>
                  </a:ext>
                </a:extLst>
              </a:tr>
              <a:tr h="511187">
                <a:tc>
                  <a:txBody>
                    <a:bodyPr/>
                    <a:lstStyle/>
                    <a:p>
                      <a:pPr algn="ctr" fontAlgn="ctr">
                        <a:buNone/>
                      </a:pPr>
                      <a:r>
                        <a:rPr lang="en-US" sz="2000" b="0" i="0" u="none" strike="noStrike">
                          <a:solidFill>
                            <a:srgbClr val="000000"/>
                          </a:solidFill>
                          <a:effectLst/>
                          <a:latin typeface="Times New Roman" panose="02020603050405020304" pitchFamily="18" charset="0"/>
                        </a:rPr>
                        <a:t>190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Determination  of  tax  where  total  income  includes income on which no tax is payable.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90804984"/>
                  </a:ext>
                </a:extLst>
              </a:tr>
              <a:tr h="511187">
                <a:tc>
                  <a:txBody>
                    <a:bodyPr/>
                    <a:lstStyle/>
                    <a:p>
                      <a:pPr algn="ctr" fontAlgn="ctr">
                        <a:buNone/>
                      </a:pPr>
                      <a:r>
                        <a:rPr lang="en-US" sz="2000" b="0" i="0" u="none" strike="noStrike">
                          <a:solidFill>
                            <a:srgbClr val="000000"/>
                          </a:solidFill>
                          <a:effectLst/>
                          <a:latin typeface="Times New Roman" panose="02020603050405020304" pitchFamily="18" charset="0"/>
                        </a:rPr>
                        <a:t>191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accumulated    balance    of    recognised provident fund.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93042946"/>
                  </a:ext>
                </a:extLst>
              </a:tr>
              <a:tr h="321858">
                <a:tc>
                  <a:txBody>
                    <a:bodyPr/>
                    <a:lstStyle/>
                    <a:p>
                      <a:pPr algn="ctr" fontAlgn="ctr">
                        <a:buNone/>
                      </a:pPr>
                      <a:r>
                        <a:rPr lang="en-US" sz="2000" b="0" i="0" u="none" strike="noStrike">
                          <a:solidFill>
                            <a:srgbClr val="000000"/>
                          </a:solidFill>
                          <a:effectLst/>
                          <a:latin typeface="Times New Roman" panose="02020603050405020304" pitchFamily="18" charset="0"/>
                        </a:rPr>
                        <a:t>192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in case of block assessment of search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24851200"/>
                  </a:ext>
                </a:extLst>
              </a:tr>
              <a:tr h="760018">
                <a:tc>
                  <a:txBody>
                    <a:bodyPr/>
                    <a:lstStyle/>
                    <a:p>
                      <a:pPr algn="ctr" fontAlgn="ctr">
                        <a:buNone/>
                      </a:pPr>
                      <a:r>
                        <a:rPr lang="en-US" sz="2000" b="0" i="0" u="none" strike="noStrike">
                          <a:solidFill>
                            <a:srgbClr val="000000"/>
                          </a:solidFill>
                          <a:effectLst/>
                          <a:latin typeface="Times New Roman" panose="02020603050405020304" pitchFamily="18" charset="0"/>
                        </a:rPr>
                        <a:t>193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from  Global  Depository  Receipts purchased   in   foreign   currency   or   capital   gains arising from their transfer.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115ACA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90829483"/>
                  </a:ext>
                </a:extLst>
              </a:tr>
              <a:tr h="375952">
                <a:tc rowSpan="6">
                  <a:txBody>
                    <a:bodyPr/>
                    <a:lstStyle/>
                    <a:p>
                      <a:pPr algn="ctr" fontAlgn="ctr">
                        <a:buNone/>
                      </a:pPr>
                      <a:r>
                        <a:rPr lang="en-US" sz="2000" b="0" i="0" u="none" strike="noStrike">
                          <a:solidFill>
                            <a:srgbClr val="000000"/>
                          </a:solidFill>
                          <a:effectLst/>
                          <a:latin typeface="Times New Roman" panose="02020603050405020304" pitchFamily="18" charset="0"/>
                        </a:rPr>
                        <a:t>194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6">
                  <a:txBody>
                    <a:bodyPr/>
                    <a:lstStyle/>
                    <a:p>
                      <a:pPr algn="just" fontAlgn="ctr">
                        <a:buNone/>
                      </a:pPr>
                      <a:r>
                        <a:rPr lang="en-US" sz="2000" b="0" i="0" u="none" strike="noStrike" dirty="0">
                          <a:solidFill>
                            <a:srgbClr val="000000"/>
                          </a:solidFill>
                          <a:effectLst/>
                          <a:latin typeface="Times New Roman" panose="02020603050405020304" pitchFamily="18" charset="0"/>
                        </a:rPr>
                        <a:t>Tax on certain incomes.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6670830"/>
                  </a:ext>
                </a:extLst>
              </a:tr>
              <a:tr h="29751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115BB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81117015"/>
                  </a:ext>
                </a:extLst>
              </a:tr>
              <a:tr h="32185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115BBF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04587899"/>
                  </a:ext>
                </a:extLst>
              </a:tr>
              <a:tr h="32185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115BBG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09860068"/>
                  </a:ext>
                </a:extLst>
              </a:tr>
              <a:tr h="314645">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115BBH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44213968"/>
                  </a:ext>
                </a:extLst>
              </a:tr>
              <a:tr h="32185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115BBJ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10245021"/>
                  </a:ext>
                </a:extLst>
              </a:tr>
              <a:tr h="503974">
                <a:tc>
                  <a:txBody>
                    <a:bodyPr/>
                    <a:lstStyle/>
                    <a:p>
                      <a:pPr algn="ctr" fontAlgn="ctr">
                        <a:buNone/>
                      </a:pPr>
                      <a:r>
                        <a:rPr lang="en-US" sz="2000" b="0" i="0" u="none" strike="noStrike">
                          <a:solidFill>
                            <a:srgbClr val="000000"/>
                          </a:solidFill>
                          <a:effectLst/>
                          <a:latin typeface="Times New Roman" panose="02020603050405020304" pitchFamily="18" charset="0"/>
                        </a:rPr>
                        <a:t>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referred to in sections 102 to 106.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115BBE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14208959"/>
                  </a:ext>
                </a:extLst>
              </a:tr>
            </a:tbl>
          </a:graphicData>
        </a:graphic>
      </p:graphicFrame>
      <p:sp>
        <p:nvSpPr>
          <p:cNvPr id="3" name="Footer Placeholder 2">
            <a:extLst>
              <a:ext uri="{FF2B5EF4-FFF2-40B4-BE49-F238E27FC236}">
                <a16:creationId xmlns:a16="http://schemas.microsoft.com/office/drawing/2014/main" id="{701DAEC4-400F-789E-06CE-12377839AEF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59687111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852C6-0C53-B133-1DE1-169AC3B8606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1E2B3F2C-F5CE-BDA5-B878-A6D3FAA3739E}"/>
              </a:ext>
            </a:extLst>
          </p:cNvPr>
          <p:cNvGraphicFramePr>
            <a:graphicFrameLocks noGrp="1"/>
          </p:cNvGraphicFramePr>
          <p:nvPr>
            <p:ph idx="1"/>
          </p:nvPr>
        </p:nvGraphicFramePr>
        <p:xfrm>
          <a:off x="498013" y="387457"/>
          <a:ext cx="10668001" cy="5720779"/>
        </p:xfrm>
        <a:graphic>
          <a:graphicData uri="http://schemas.openxmlformats.org/drawingml/2006/table">
            <a:tbl>
              <a:tblPr/>
              <a:tblGrid>
                <a:gridCol w="1479636">
                  <a:extLst>
                    <a:ext uri="{9D8B030D-6E8A-4147-A177-3AD203B41FA5}">
                      <a16:colId xmlns:a16="http://schemas.microsoft.com/office/drawing/2014/main" val="1802224572"/>
                    </a:ext>
                  </a:extLst>
                </a:gridCol>
                <a:gridCol w="7786284">
                  <a:extLst>
                    <a:ext uri="{9D8B030D-6E8A-4147-A177-3AD203B41FA5}">
                      <a16:colId xmlns:a16="http://schemas.microsoft.com/office/drawing/2014/main" val="41805876"/>
                    </a:ext>
                  </a:extLst>
                </a:gridCol>
                <a:gridCol w="1402081">
                  <a:extLst>
                    <a:ext uri="{9D8B030D-6E8A-4147-A177-3AD203B41FA5}">
                      <a16:colId xmlns:a16="http://schemas.microsoft.com/office/drawing/2014/main" val="188355085"/>
                    </a:ext>
                  </a:extLst>
                </a:gridCol>
              </a:tblGrid>
              <a:tr h="525072">
                <a:tc>
                  <a:txBody>
                    <a:bodyPr/>
                    <a:lstStyle/>
                    <a:p>
                      <a:pPr algn="ctr" fontAlgn="ctr">
                        <a:buNone/>
                      </a:pPr>
                      <a:r>
                        <a:rPr lang="en-US" sz="2000" b="1" i="0" u="none" strike="noStrike" dirty="0">
                          <a:solidFill>
                            <a:srgbClr val="000000"/>
                          </a:solidFill>
                          <a:effectLst/>
                          <a:latin typeface="Times New Roman" panose="02020603050405020304" pitchFamily="18" charset="0"/>
                        </a:rPr>
                        <a:t>[196-198]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B- Special Provisions relating to tax on Capital 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90609068"/>
                  </a:ext>
                </a:extLst>
              </a:tr>
              <a:tr h="337749">
                <a:tc>
                  <a:txBody>
                    <a:bodyPr/>
                    <a:lstStyle/>
                    <a:p>
                      <a:pPr algn="ctr" fontAlgn="ctr">
                        <a:buNone/>
                      </a:pPr>
                      <a:r>
                        <a:rPr lang="en-US" sz="2000" b="0" i="0" u="none" strike="noStrike">
                          <a:solidFill>
                            <a:srgbClr val="000000"/>
                          </a:solidFill>
                          <a:effectLst/>
                          <a:latin typeface="Times New Roman" panose="02020603050405020304" pitchFamily="18" charset="0"/>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short-term capital gains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111A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53733927"/>
                  </a:ext>
                </a:extLst>
              </a:tr>
              <a:tr h="337749">
                <a:tc>
                  <a:txBody>
                    <a:bodyPr/>
                    <a:lstStyle/>
                    <a:p>
                      <a:pPr algn="ctr" fontAlgn="ctr">
                        <a:buNone/>
                      </a:pPr>
                      <a:r>
                        <a:rPr lang="en-US" sz="2000" b="0" i="0" u="none" strike="noStrike">
                          <a:solidFill>
                            <a:srgbClr val="000000"/>
                          </a:solidFill>
                          <a:effectLst/>
                          <a:latin typeface="Times New Roman" panose="02020603050405020304" pitchFamily="18" charset="0"/>
                        </a:rPr>
                        <a:t>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long-term capital 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69706430"/>
                  </a:ext>
                </a:extLst>
              </a:tr>
              <a:tr h="337749">
                <a:tc>
                  <a:txBody>
                    <a:bodyPr/>
                    <a:lstStyle/>
                    <a:p>
                      <a:pPr algn="ctr" fontAlgn="ctr">
                        <a:buNone/>
                      </a:pPr>
                      <a:r>
                        <a:rPr lang="en-US" sz="2000" b="0" i="0" u="none" strike="noStrike">
                          <a:solidFill>
                            <a:srgbClr val="000000"/>
                          </a:solidFill>
                          <a:effectLst/>
                          <a:latin typeface="Times New Roman" panose="02020603050405020304" pitchFamily="18" charset="0"/>
                        </a:rPr>
                        <a:t>198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long-term capital gains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112A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62259768"/>
                  </a:ext>
                </a:extLst>
              </a:tr>
              <a:tr h="337749">
                <a:tc>
                  <a:txBody>
                    <a:bodyPr/>
                    <a:lstStyle/>
                    <a:p>
                      <a:pPr algn="ctr" fontAlgn="ctr">
                        <a:buNone/>
                      </a:pPr>
                      <a:r>
                        <a:rPr lang="en-US" sz="2000" b="1" i="0" u="none" strike="noStrike" dirty="0">
                          <a:solidFill>
                            <a:srgbClr val="000000"/>
                          </a:solidFill>
                          <a:effectLst/>
                          <a:latin typeface="Times New Roman" panose="02020603050405020304" pitchFamily="18" charset="0"/>
                        </a:rPr>
                        <a:t>[199-205]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C- New Tax Regimes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59543435"/>
                  </a:ext>
                </a:extLst>
              </a:tr>
              <a:tr h="337749">
                <a:tc>
                  <a:txBody>
                    <a:bodyPr/>
                    <a:lstStyle/>
                    <a:p>
                      <a:pPr algn="ctr" fontAlgn="ctr">
                        <a:buNone/>
                      </a:pPr>
                      <a:r>
                        <a:rPr lang="en-US" sz="2000" b="0" i="0" u="none" strike="noStrike" dirty="0">
                          <a:solidFill>
                            <a:srgbClr val="000000"/>
                          </a:solidFill>
                          <a:effectLst/>
                          <a:latin typeface="Times New Roman" panose="02020603050405020304" pitchFamily="18" charset="0"/>
                        </a:rPr>
                        <a:t>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of  certain  manufacturing  domestic companies.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52098678"/>
                  </a:ext>
                </a:extLst>
              </a:tr>
              <a:tr h="337749">
                <a:tc>
                  <a:txBody>
                    <a:bodyPr/>
                    <a:lstStyle/>
                    <a:p>
                      <a:pPr algn="ctr" fontAlgn="ctr">
                        <a:buNone/>
                      </a:pPr>
                      <a:r>
                        <a:rPr lang="en-US" sz="2000" b="0" i="0" u="none" strike="noStrike">
                          <a:solidFill>
                            <a:srgbClr val="000000"/>
                          </a:solidFill>
                          <a:effectLst/>
                          <a:latin typeface="Times New Roman" panose="02020603050405020304" pitchFamily="18" charset="0"/>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of certain domestic companies.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42558188"/>
                  </a:ext>
                </a:extLst>
              </a:tr>
              <a:tr h="337749">
                <a:tc>
                  <a:txBody>
                    <a:bodyPr/>
                    <a:lstStyle/>
                    <a:p>
                      <a:pPr algn="ctr" fontAlgn="ctr">
                        <a:buNone/>
                      </a:pPr>
                      <a:r>
                        <a:rPr lang="en-US" sz="2000" b="0" i="0" u="none" strike="noStrike">
                          <a:solidFill>
                            <a:srgbClr val="000000"/>
                          </a:solidFill>
                          <a:effectLst/>
                          <a:latin typeface="Times New Roman" panose="02020603050405020304" pitchFamily="18" charset="0"/>
                        </a:rPr>
                        <a:t>201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income  of  new  manufacturing  domestic companies.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47151989"/>
                  </a:ext>
                </a:extLst>
              </a:tr>
              <a:tr h="402485">
                <a:tc>
                  <a:txBody>
                    <a:bodyPr/>
                    <a:lstStyle/>
                    <a:p>
                      <a:pPr algn="ctr" fontAlgn="ctr">
                        <a:buNone/>
                      </a:pPr>
                      <a:r>
                        <a:rPr lang="en-US" sz="2000" b="0" i="0" u="none" strike="noStrike">
                          <a:solidFill>
                            <a:srgbClr val="000000"/>
                          </a:solidFill>
                          <a:effectLst/>
                          <a:latin typeface="Times New Roman" panose="02020603050405020304" pitchFamily="18" charset="0"/>
                        </a:rPr>
                        <a:t>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New  tax  regime  for  individuals,  Hindu  undivided family and others.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34626445"/>
                  </a:ext>
                </a:extLst>
              </a:tr>
              <a:tr h="337749">
                <a:tc>
                  <a:txBody>
                    <a:bodyPr/>
                    <a:lstStyle/>
                    <a:p>
                      <a:pPr algn="ctr" fontAlgn="ctr">
                        <a:buNone/>
                      </a:pPr>
                      <a:r>
                        <a:rPr lang="en-US" sz="2000" b="0" i="0" u="none" strike="noStrike">
                          <a:solidFill>
                            <a:srgbClr val="000000"/>
                          </a:solidFill>
                          <a:effectLst/>
                          <a:latin typeface="Times New Roman" panose="02020603050405020304" pitchFamily="18" charset="0"/>
                        </a:rPr>
                        <a:t>203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of  certain  resident  co-operative societies.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62437988"/>
                  </a:ext>
                </a:extLst>
              </a:tr>
              <a:tr h="402485">
                <a:tc>
                  <a:txBody>
                    <a:bodyPr/>
                    <a:lstStyle/>
                    <a:p>
                      <a:pPr algn="ctr" fontAlgn="ctr">
                        <a:buNone/>
                      </a:pPr>
                      <a:r>
                        <a:rPr lang="en-US" sz="2000" b="0" i="0" u="none" strike="noStrike">
                          <a:solidFill>
                            <a:srgbClr val="000000"/>
                          </a:solidFill>
                          <a:effectLst/>
                          <a:latin typeface="Times New Roman" panose="02020603050405020304" pitchFamily="18" charset="0"/>
                        </a:rPr>
                        <a:t>204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income  of  certain  new  manufacturing  co- operative societies.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1854342"/>
                  </a:ext>
                </a:extLst>
              </a:tr>
              <a:tr h="337749">
                <a:tc rowSpan="5">
                  <a:txBody>
                    <a:bodyPr/>
                    <a:lstStyle/>
                    <a:p>
                      <a:pPr algn="ctr" fontAlgn="ctr">
                        <a:buNone/>
                      </a:pPr>
                      <a:r>
                        <a:rPr lang="en-US" sz="2000" b="0" i="0" u="none" strike="noStrike">
                          <a:solidFill>
                            <a:srgbClr val="000000"/>
                          </a:solidFill>
                          <a:effectLst/>
                          <a:latin typeface="Times New Roman" panose="02020603050405020304" pitchFamily="18" charset="0"/>
                        </a:rPr>
                        <a:t>205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5">
                  <a:txBody>
                    <a:bodyPr/>
                    <a:lstStyle/>
                    <a:p>
                      <a:pPr algn="just" fontAlgn="ctr">
                        <a:buNone/>
                      </a:pPr>
                      <a:r>
                        <a:rPr lang="en-IN" sz="2000" b="0" i="0" u="none" strike="noStrike" dirty="0">
                          <a:solidFill>
                            <a:srgbClr val="000000"/>
                          </a:solidFill>
                          <a:effectLst/>
                          <a:latin typeface="Times New Roman" panose="02020603050405020304" pitchFamily="18" charset="0"/>
                        </a:rPr>
                        <a:t>Conditions for tax on income of certain companies and cooperative societies.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92339289"/>
                  </a:ext>
                </a:extLst>
              </a:tr>
              <a:tr h="337749">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0478713"/>
                  </a:ext>
                </a:extLst>
              </a:tr>
              <a:tr h="337749">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115BAB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81727854"/>
                  </a:ext>
                </a:extLst>
              </a:tr>
              <a:tr h="337749">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115BAD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60358774"/>
                  </a:ext>
                </a:extLst>
              </a:tr>
              <a:tr h="337749">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115BAE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9199915"/>
                  </a:ext>
                </a:extLst>
              </a:tr>
            </a:tbl>
          </a:graphicData>
        </a:graphic>
      </p:graphicFrame>
      <p:sp>
        <p:nvSpPr>
          <p:cNvPr id="3" name="Footer Placeholder 2">
            <a:extLst>
              <a:ext uri="{FF2B5EF4-FFF2-40B4-BE49-F238E27FC236}">
                <a16:creationId xmlns:a16="http://schemas.microsoft.com/office/drawing/2014/main" id="{A4864A5D-58A5-9F2A-4359-A1E390E7823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05350195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05B3A-FEBF-B2AC-E2A8-BEAC6641A2D6}"/>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A219402-BA5F-D5FB-D2DC-A5B126B28DC8}"/>
              </a:ext>
            </a:extLst>
          </p:cNvPr>
          <p:cNvGraphicFramePr>
            <a:graphicFrameLocks noGrp="1"/>
          </p:cNvGraphicFramePr>
          <p:nvPr>
            <p:ph idx="1"/>
          </p:nvPr>
        </p:nvGraphicFramePr>
        <p:xfrm>
          <a:off x="934799" y="885637"/>
          <a:ext cx="10322401" cy="2743200"/>
        </p:xfrm>
        <a:graphic>
          <a:graphicData uri="http://schemas.openxmlformats.org/drawingml/2006/table">
            <a:tbl>
              <a:tblPr/>
              <a:tblGrid>
                <a:gridCol w="1343452">
                  <a:extLst>
                    <a:ext uri="{9D8B030D-6E8A-4147-A177-3AD203B41FA5}">
                      <a16:colId xmlns:a16="http://schemas.microsoft.com/office/drawing/2014/main" val="2972044960"/>
                    </a:ext>
                  </a:extLst>
                </a:gridCol>
                <a:gridCol w="7216588">
                  <a:extLst>
                    <a:ext uri="{9D8B030D-6E8A-4147-A177-3AD203B41FA5}">
                      <a16:colId xmlns:a16="http://schemas.microsoft.com/office/drawing/2014/main" val="1420202053"/>
                    </a:ext>
                  </a:extLst>
                </a:gridCol>
                <a:gridCol w="1762361">
                  <a:extLst>
                    <a:ext uri="{9D8B030D-6E8A-4147-A177-3AD203B41FA5}">
                      <a16:colId xmlns:a16="http://schemas.microsoft.com/office/drawing/2014/main" val="2701228810"/>
                    </a:ext>
                  </a:extLst>
                </a:gridCol>
              </a:tblGrid>
              <a:tr h="409698">
                <a:tc>
                  <a:txBody>
                    <a:bodyPr/>
                    <a:lstStyle/>
                    <a:p>
                      <a:pPr algn="ctr" fontAlgn="ctr">
                        <a:buNone/>
                      </a:pPr>
                      <a:r>
                        <a:rPr lang="en-US" sz="2000" b="1" i="0" u="none" strike="noStrike">
                          <a:solidFill>
                            <a:srgbClr val="000000"/>
                          </a:solidFill>
                          <a:effectLst/>
                          <a:latin typeface="Times New Roman" panose="02020603050405020304" pitchFamily="18" charset="0"/>
                        </a:rPr>
                        <a:t>206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IN" sz="2000" b="1" i="0" u="none" strike="noStrike" dirty="0">
                          <a:solidFill>
                            <a:srgbClr val="000000"/>
                          </a:solidFill>
                          <a:effectLst/>
                          <a:latin typeface="Times New Roman" panose="02020603050405020304" pitchFamily="18" charset="0"/>
                        </a:rPr>
                        <a:t>D.    Special   provisions   relating   to   Minimum Alternate Tax and Alternate Minimum Tax</a:t>
                      </a:r>
                      <a:endParaRPr lang="en-IN" sz="2000" b="0" i="0" u="none" strike="noStrike" dirty="0">
                        <a:solidFill>
                          <a:srgbClr val="000000"/>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03641498"/>
                  </a:ext>
                </a:extLst>
              </a:tr>
              <a:tr h="261650">
                <a:tc rowSpan="7">
                  <a:txBody>
                    <a:bodyPr/>
                    <a:lstStyle/>
                    <a:p>
                      <a:pPr algn="ctr" fontAlgn="ctr">
                        <a:buNone/>
                      </a:pPr>
                      <a:r>
                        <a:rPr lang="en-US" sz="2000" b="0" i="0" u="none" strike="noStrike" dirty="0">
                          <a:solidFill>
                            <a:srgbClr val="000000"/>
                          </a:solidFill>
                          <a:effectLst/>
                          <a:latin typeface="Times New Roman" panose="02020603050405020304" pitchFamily="18" charset="0"/>
                        </a:rPr>
                        <a:t>206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7">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  for  minimum  alternate  tax  and alternate minimum tax.</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115JAA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26107872"/>
                  </a:ext>
                </a:extLst>
              </a:tr>
              <a:tr h="25578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115JB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71861378"/>
                  </a:ext>
                </a:extLst>
              </a:tr>
              <a:tr h="261650">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115JC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45454793"/>
                  </a:ext>
                </a:extLst>
              </a:tr>
              <a:tr h="25578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115JD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42359126"/>
                  </a:ext>
                </a:extLst>
              </a:tr>
              <a:tr h="261650">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115JE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37129467"/>
                  </a:ext>
                </a:extLst>
              </a:tr>
              <a:tr h="261650">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115JEE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28323964"/>
                  </a:ext>
                </a:extLst>
              </a:tr>
              <a:tr h="261650">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115JF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15327969"/>
                  </a:ext>
                </a:extLst>
              </a:tr>
            </a:tbl>
          </a:graphicData>
        </a:graphic>
      </p:graphicFrame>
      <p:sp>
        <p:nvSpPr>
          <p:cNvPr id="2" name="Footer Placeholder 1">
            <a:extLst>
              <a:ext uri="{FF2B5EF4-FFF2-40B4-BE49-F238E27FC236}">
                <a16:creationId xmlns:a16="http://schemas.microsoft.com/office/drawing/2014/main" id="{29B7ABD5-EF0E-7DE3-0317-A86295CBCBE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78963677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9F5E7-ED64-8159-625B-65DD2D4B4736}"/>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70F5191-02F8-F8F6-D367-375C49B28D74}"/>
              </a:ext>
            </a:extLst>
          </p:cNvPr>
          <p:cNvGraphicFramePr>
            <a:graphicFrameLocks noGrp="1"/>
          </p:cNvGraphicFramePr>
          <p:nvPr>
            <p:ph idx="1"/>
          </p:nvPr>
        </p:nvGraphicFramePr>
        <p:xfrm>
          <a:off x="445136" y="177800"/>
          <a:ext cx="11167745" cy="4848277"/>
        </p:xfrm>
        <a:graphic>
          <a:graphicData uri="http://schemas.openxmlformats.org/drawingml/2006/table">
            <a:tbl>
              <a:tblPr/>
              <a:tblGrid>
                <a:gridCol w="1585142">
                  <a:extLst>
                    <a:ext uri="{9D8B030D-6E8A-4147-A177-3AD203B41FA5}">
                      <a16:colId xmlns:a16="http://schemas.microsoft.com/office/drawing/2014/main" val="795345538"/>
                    </a:ext>
                  </a:extLst>
                </a:gridCol>
                <a:gridCol w="7675915">
                  <a:extLst>
                    <a:ext uri="{9D8B030D-6E8A-4147-A177-3AD203B41FA5}">
                      <a16:colId xmlns:a16="http://schemas.microsoft.com/office/drawing/2014/main" val="1395646271"/>
                    </a:ext>
                  </a:extLst>
                </a:gridCol>
                <a:gridCol w="1906688">
                  <a:extLst>
                    <a:ext uri="{9D8B030D-6E8A-4147-A177-3AD203B41FA5}">
                      <a16:colId xmlns:a16="http://schemas.microsoft.com/office/drawing/2014/main" val="2041132648"/>
                    </a:ext>
                  </a:extLst>
                </a:gridCol>
              </a:tblGrid>
              <a:tr h="628059">
                <a:tc>
                  <a:txBody>
                    <a:bodyPr/>
                    <a:lstStyle/>
                    <a:p>
                      <a:pPr algn="ctr" fontAlgn="ctr">
                        <a:buNone/>
                      </a:pPr>
                      <a:r>
                        <a:rPr lang="en-US" sz="2000" b="1" i="0" u="none" strike="noStrike">
                          <a:solidFill>
                            <a:srgbClr val="000000"/>
                          </a:solidFill>
                          <a:effectLst/>
                          <a:latin typeface="Times New Roman" panose="02020603050405020304" pitchFamily="18" charset="0"/>
                        </a:rPr>
                        <a:t>[207-220]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IN" sz="2000" b="1" i="0" u="none" strike="noStrike">
                          <a:solidFill>
                            <a:srgbClr val="000000"/>
                          </a:solidFill>
                          <a:effectLst/>
                          <a:latin typeface="Times New Roman" panose="02020603050405020304" pitchFamily="18" charset="0"/>
                        </a:rPr>
                        <a:t>E.    Special provisions relating to Non-residents and Foreign Companies</a:t>
                      </a:r>
                      <a:endParaRPr lang="en-IN" sz="2000" b="0" i="0" u="none" strike="noStrike">
                        <a:solidFill>
                          <a:srgbClr val="000000"/>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05020261"/>
                  </a:ext>
                </a:extLst>
              </a:tr>
              <a:tr h="628059">
                <a:tc>
                  <a:txBody>
                    <a:bodyPr/>
                    <a:lstStyle/>
                    <a:p>
                      <a:pPr algn="ctr" fontAlgn="ctr">
                        <a:buNone/>
                      </a:pPr>
                      <a:r>
                        <a:rPr lang="en-US" sz="2000" b="0" i="0" u="none" strike="noStrike">
                          <a:solidFill>
                            <a:srgbClr val="000000"/>
                          </a:solidFill>
                          <a:effectLst/>
                          <a:latin typeface="Times New Roman" panose="02020603050405020304" pitchFamily="18" charset="0"/>
                        </a:rPr>
                        <a:t>207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dividends,  royalty  and  fees  for  technical services in case of foreign companies.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61225042"/>
                  </a:ext>
                </a:extLst>
              </a:tr>
              <a:tr h="628059">
                <a:tc>
                  <a:txBody>
                    <a:bodyPr/>
                    <a:lstStyle/>
                    <a:p>
                      <a:pPr algn="ctr" fontAlgn="ctr">
                        <a:buNone/>
                      </a:pPr>
                      <a:r>
                        <a:rPr lang="en-US" sz="2000" b="0" i="0" u="none" strike="noStrike">
                          <a:solidFill>
                            <a:srgbClr val="000000"/>
                          </a:solidFill>
                          <a:effectLst/>
                          <a:latin typeface="Times New Roman" panose="02020603050405020304" pitchFamily="18" charset="0"/>
                        </a:rPr>
                        <a:t>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income  from  units  purchased  in  foreign currency or capital gains arising from their transfer.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115AB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92663754"/>
                  </a:ext>
                </a:extLst>
              </a:tr>
              <a:tr h="942089">
                <a:tc>
                  <a:txBody>
                    <a:bodyPr/>
                    <a:lstStyle/>
                    <a:p>
                      <a:pPr algn="ctr" fontAlgn="ctr">
                        <a:buNone/>
                      </a:pPr>
                      <a:r>
                        <a:rPr lang="en-US" sz="2000" b="0" i="0" u="none" strike="noStrike">
                          <a:solidFill>
                            <a:srgbClr val="000000"/>
                          </a:solidFill>
                          <a:effectLst/>
                          <a:latin typeface="Times New Roman" panose="02020603050405020304" pitchFamily="18" charset="0"/>
                        </a:rPr>
                        <a:t>209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income  from  bonds  or  Global  Depository Receipts  purchased  in  foreign  currency  or  capital gains arising from their transfer.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115AC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73263851"/>
                  </a:ext>
                </a:extLst>
              </a:tr>
              <a:tr h="942089">
                <a:tc>
                  <a:txBody>
                    <a:bodyPr/>
                    <a:lstStyle/>
                    <a:p>
                      <a:pPr algn="ctr" fontAlgn="ctr">
                        <a:buNone/>
                      </a:pPr>
                      <a:r>
                        <a:rPr lang="en-US" sz="2000" b="0" i="0" u="none" strike="noStrike">
                          <a:solidFill>
                            <a:srgbClr val="000000"/>
                          </a:solidFill>
                          <a:effectLst/>
                          <a:latin typeface="Times New Roman" panose="02020603050405020304" pitchFamily="18" charset="0"/>
                        </a:rPr>
                        <a:t>210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income  of  Foreign  Institutional  Investors from  securities  or  capital  gains  arising  from  their transfer.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68102186"/>
                  </a:ext>
                </a:extLst>
              </a:tr>
              <a:tr h="382946">
                <a:tc>
                  <a:txBody>
                    <a:bodyPr/>
                    <a:lstStyle/>
                    <a:p>
                      <a:pPr algn="ctr" fontAlgn="ctr">
                        <a:buNone/>
                      </a:pPr>
                      <a:r>
                        <a:rPr lang="en-US" sz="2000" b="0" i="0" u="none" strike="noStrike">
                          <a:solidFill>
                            <a:srgbClr val="000000"/>
                          </a:solidFill>
                          <a:effectLst/>
                          <a:latin typeface="Times New Roman" panose="02020603050405020304" pitchFamily="18" charset="0"/>
                        </a:rPr>
                        <a:t>211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Tax on non-resident sportsmen or sports associations.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115BBA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42956224"/>
                  </a:ext>
                </a:extLst>
              </a:tr>
              <a:tr h="314030">
                <a:tc>
                  <a:txBody>
                    <a:bodyPr/>
                    <a:lstStyle/>
                    <a:p>
                      <a:pPr algn="ctr" fontAlgn="ctr">
                        <a:buNone/>
                      </a:pPr>
                      <a:r>
                        <a:rPr lang="en-US" sz="2000" b="0" i="0" u="none" strike="noStrike">
                          <a:solidFill>
                            <a:srgbClr val="000000"/>
                          </a:solidFill>
                          <a:effectLst/>
                          <a:latin typeface="Times New Roman" panose="02020603050405020304" pitchFamily="18" charset="0"/>
                        </a:rPr>
                        <a:t>212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Interpretation.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32421763"/>
                  </a:ext>
                </a:extLst>
              </a:tr>
              <a:tr h="382946">
                <a:tc>
                  <a:txBody>
                    <a:bodyPr/>
                    <a:lstStyle/>
                    <a:p>
                      <a:pPr algn="ctr" fontAlgn="ctr">
                        <a:buNone/>
                      </a:pPr>
                      <a:r>
                        <a:rPr lang="en-US" sz="2000" b="0" i="0" u="none" strike="noStrike">
                          <a:solidFill>
                            <a:srgbClr val="000000"/>
                          </a:solidFill>
                          <a:effectLst/>
                          <a:latin typeface="Times New Roman" panose="02020603050405020304" pitchFamily="18" charset="0"/>
                        </a:rPr>
                        <a:t>213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Special provision for computation of total income of non-residents.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07387848"/>
                  </a:ext>
                </a:extLst>
              </a:tr>
            </a:tbl>
          </a:graphicData>
        </a:graphic>
      </p:graphicFrame>
      <p:sp>
        <p:nvSpPr>
          <p:cNvPr id="3" name="Footer Placeholder 2">
            <a:extLst>
              <a:ext uri="{FF2B5EF4-FFF2-40B4-BE49-F238E27FC236}">
                <a16:creationId xmlns:a16="http://schemas.microsoft.com/office/drawing/2014/main" id="{267ADE4D-E6AF-EE0F-54B5-4B625EF0798F}"/>
              </a:ext>
            </a:extLst>
          </p:cNvPr>
          <p:cNvSpPr>
            <a:spLocks noGrp="1"/>
          </p:cNvSpPr>
          <p:nvPr>
            <p:ph type="ftr" sz="quarter" idx="11"/>
          </p:nvPr>
        </p:nvSpPr>
        <p:spPr/>
        <p:txBody>
          <a:bodyPr/>
          <a:lstStyle/>
          <a:p>
            <a:r>
              <a:rPr lang="en-IN"/>
              <a:t>H.C. Khincha &amp; Co</a:t>
            </a:r>
          </a:p>
        </p:txBody>
      </p:sp>
      <p:sp>
        <p:nvSpPr>
          <p:cNvPr id="4" name="Shape 20">
            <a:extLst>
              <a:ext uri="{FF2B5EF4-FFF2-40B4-BE49-F238E27FC236}">
                <a16:creationId xmlns:a16="http://schemas.microsoft.com/office/drawing/2014/main" id="{59D1F29C-B3AA-8E08-4D6E-F4E2CA4559E9}"/>
              </a:ext>
            </a:extLst>
          </p:cNvPr>
          <p:cNvSpPr/>
          <p:nvPr/>
        </p:nvSpPr>
        <p:spPr>
          <a:xfrm>
            <a:off x="4575175" y="86693375"/>
            <a:ext cx="155575" cy="12700"/>
          </a:xfrm>
          <a:custGeom>
            <a:avLst/>
            <a:gdLst/>
            <a:ahLst/>
            <a:cxnLst/>
            <a:rect l="0" t="0" r="0" b="0"/>
            <a:pathLst>
              <a:path w="155575" h="12700">
                <a:moveTo>
                  <a:pt x="155448" y="12191"/>
                </a:moveTo>
                <a:lnTo>
                  <a:pt x="0" y="12191"/>
                </a:lnTo>
                <a:lnTo>
                  <a:pt x="0" y="0"/>
                </a:lnTo>
                <a:lnTo>
                  <a:pt x="155448" y="0"/>
                </a:lnTo>
                <a:lnTo>
                  <a:pt x="155448" y="12191"/>
                </a:lnTo>
                <a:close/>
              </a:path>
            </a:pathLst>
          </a:custGeom>
          <a:solidFill>
            <a:srgbClr val="000000">
              <a:alpha val="50000"/>
            </a:srgbClr>
          </a:solidFill>
        </p:spPr>
        <p:txBody>
          <a:bodyPr/>
          <a:lstStyle/>
          <a:p>
            <a:endParaRPr lang="en-US"/>
          </a:p>
        </p:txBody>
      </p:sp>
    </p:spTree>
    <p:extLst>
      <p:ext uri="{BB962C8B-B14F-4D97-AF65-F5344CB8AC3E}">
        <p14:creationId xmlns:p14="http://schemas.microsoft.com/office/powerpoint/2010/main" val="381771342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B0C1D-44B6-5427-8D8B-00BB13346F61}"/>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988770F-AC79-CE0C-CDD0-279F22EE7477}"/>
              </a:ext>
            </a:extLst>
          </p:cNvPr>
          <p:cNvGraphicFramePr>
            <a:graphicFrameLocks noGrp="1"/>
          </p:cNvGraphicFramePr>
          <p:nvPr>
            <p:ph idx="1"/>
          </p:nvPr>
        </p:nvGraphicFramePr>
        <p:xfrm>
          <a:off x="427038" y="334963"/>
          <a:ext cx="11167745" cy="3275390"/>
        </p:xfrm>
        <a:graphic>
          <a:graphicData uri="http://schemas.openxmlformats.org/drawingml/2006/table">
            <a:tbl>
              <a:tblPr/>
              <a:tblGrid>
                <a:gridCol w="1906688">
                  <a:extLst>
                    <a:ext uri="{9D8B030D-6E8A-4147-A177-3AD203B41FA5}">
                      <a16:colId xmlns:a16="http://schemas.microsoft.com/office/drawing/2014/main" val="3914203242"/>
                    </a:ext>
                  </a:extLst>
                </a:gridCol>
                <a:gridCol w="7354369">
                  <a:extLst>
                    <a:ext uri="{9D8B030D-6E8A-4147-A177-3AD203B41FA5}">
                      <a16:colId xmlns:a16="http://schemas.microsoft.com/office/drawing/2014/main" val="1943693698"/>
                    </a:ext>
                  </a:extLst>
                </a:gridCol>
                <a:gridCol w="1906688">
                  <a:extLst>
                    <a:ext uri="{9D8B030D-6E8A-4147-A177-3AD203B41FA5}">
                      <a16:colId xmlns:a16="http://schemas.microsoft.com/office/drawing/2014/main" val="534192934"/>
                    </a:ext>
                  </a:extLst>
                </a:gridCol>
              </a:tblGrid>
              <a:tr h="382946">
                <a:tc>
                  <a:txBody>
                    <a:bodyPr/>
                    <a:lstStyle/>
                    <a:p>
                      <a:pPr algn="ctr" fontAlgn="ctr">
                        <a:buNone/>
                      </a:pPr>
                      <a:r>
                        <a:rPr lang="en-US" sz="2000" b="0" i="0" u="none" strike="noStrike" dirty="0">
                          <a:solidFill>
                            <a:srgbClr val="000000"/>
                          </a:solidFill>
                          <a:effectLst/>
                          <a:latin typeface="Times New Roman" panose="02020603050405020304" pitchFamily="18" charset="0"/>
                        </a:rPr>
                        <a:t>214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investment  income  and  long-term  capital gains.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06308665"/>
                  </a:ext>
                </a:extLst>
              </a:tr>
              <a:tr h="628059">
                <a:tc>
                  <a:txBody>
                    <a:bodyPr/>
                    <a:lstStyle/>
                    <a:p>
                      <a:pPr algn="ctr" fontAlgn="ctr">
                        <a:buNone/>
                      </a:pPr>
                      <a:r>
                        <a:rPr lang="en-US" sz="2000" b="0" i="0" u="none" strike="noStrike">
                          <a:solidFill>
                            <a:srgbClr val="000000"/>
                          </a:solidFill>
                          <a:effectLst/>
                          <a:latin typeface="Times New Roman" panose="02020603050405020304" pitchFamily="18" charset="0"/>
                        </a:rPr>
                        <a:t>215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Capital gains on transfer of foreign exchange assets not to be charged in certain cases.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65784697"/>
                  </a:ext>
                </a:extLst>
              </a:tr>
              <a:tr h="380207">
                <a:tc>
                  <a:txBody>
                    <a:bodyPr/>
                    <a:lstStyle/>
                    <a:p>
                      <a:pPr algn="ctr" fontAlgn="ctr">
                        <a:buNone/>
                      </a:pPr>
                      <a:r>
                        <a:rPr lang="en-US" sz="2000" b="0" i="0" u="none" strike="noStrike">
                          <a:solidFill>
                            <a:srgbClr val="000000"/>
                          </a:solidFill>
                          <a:effectLst/>
                          <a:latin typeface="Times New Roman" panose="02020603050405020304" pitchFamily="18" charset="0"/>
                        </a:rPr>
                        <a:t>216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Return  of  income  not  to  be  furnished  in  certain cases.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99541682"/>
                  </a:ext>
                </a:extLst>
              </a:tr>
              <a:tr h="628059">
                <a:tc>
                  <a:txBody>
                    <a:bodyPr/>
                    <a:lstStyle/>
                    <a:p>
                      <a:pPr algn="ctr" fontAlgn="ctr">
                        <a:buNone/>
                      </a:pPr>
                      <a:r>
                        <a:rPr lang="en-US" sz="2000" b="0" i="0" u="none" strike="noStrike">
                          <a:solidFill>
                            <a:srgbClr val="000000"/>
                          </a:solidFill>
                          <a:effectLst/>
                          <a:latin typeface="Times New Roman" panose="02020603050405020304" pitchFamily="18" charset="0"/>
                        </a:rPr>
                        <a:t>217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Benefit  to  be  available  in  certain  cases  even  after assessee becomes resident.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34110991"/>
                  </a:ext>
                </a:extLst>
              </a:tr>
              <a:tr h="314030">
                <a:tc>
                  <a:txBody>
                    <a:bodyPr/>
                    <a:lstStyle/>
                    <a:p>
                      <a:pPr algn="ctr" fontAlgn="ctr">
                        <a:buNone/>
                      </a:pPr>
                      <a:r>
                        <a:rPr lang="en-US" sz="2000" b="0" i="0" u="none" strike="noStrike">
                          <a:solidFill>
                            <a:srgbClr val="000000"/>
                          </a:solidFill>
                          <a:effectLst/>
                          <a:latin typeface="Times New Roman" panose="02020603050405020304" pitchFamily="18" charset="0"/>
                        </a:rPr>
                        <a:t>218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Chapter not to apply if the assessee so chooses.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73031845"/>
                  </a:ext>
                </a:extLst>
              </a:tr>
              <a:tr h="628059">
                <a:tc>
                  <a:txBody>
                    <a:bodyPr/>
                    <a:lstStyle/>
                    <a:p>
                      <a:pPr algn="ctr" fontAlgn="ctr">
                        <a:buNone/>
                      </a:pPr>
                      <a:r>
                        <a:rPr lang="en-US" sz="2000" b="0" i="0" u="none" strike="noStrike">
                          <a:solidFill>
                            <a:srgbClr val="000000"/>
                          </a:solidFill>
                          <a:effectLst/>
                          <a:latin typeface="Times New Roman" panose="02020603050405020304" pitchFamily="18" charset="0"/>
                        </a:rPr>
                        <a:t>219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Conversion of an Indian branch of foreign company into subsidiary Indian company.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115JG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80665761"/>
                  </a:ext>
                </a:extLst>
              </a:tr>
              <a:tr h="314030">
                <a:tc>
                  <a:txBody>
                    <a:bodyPr/>
                    <a:lstStyle/>
                    <a:p>
                      <a:pPr algn="ctr" fontAlgn="ctr">
                        <a:buNone/>
                      </a:pPr>
                      <a:r>
                        <a:rPr lang="en-US" sz="2000" b="0" i="0" u="none" strike="noStrike">
                          <a:solidFill>
                            <a:srgbClr val="000000"/>
                          </a:solidFill>
                          <a:effectLst/>
                          <a:latin typeface="Times New Roman" panose="02020603050405020304" pitchFamily="18" charset="0"/>
                        </a:rPr>
                        <a:t>220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Foreign company said to be resident in India.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115JH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00253900"/>
                  </a:ext>
                </a:extLst>
              </a:tr>
            </a:tbl>
          </a:graphicData>
        </a:graphic>
      </p:graphicFrame>
      <p:sp>
        <p:nvSpPr>
          <p:cNvPr id="3" name="Footer Placeholder 2">
            <a:extLst>
              <a:ext uri="{FF2B5EF4-FFF2-40B4-BE49-F238E27FC236}">
                <a16:creationId xmlns:a16="http://schemas.microsoft.com/office/drawing/2014/main" id="{9653203E-A968-D831-DD3C-08D057BE20B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95218771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F9514-CED3-8F12-064A-7BA11738D88A}"/>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F070DE3-2D10-7190-9617-74F8867EF427}"/>
              </a:ext>
            </a:extLst>
          </p:cNvPr>
          <p:cNvGraphicFramePr>
            <a:graphicFrameLocks noGrp="1"/>
          </p:cNvGraphicFramePr>
          <p:nvPr>
            <p:ph idx="1"/>
          </p:nvPr>
        </p:nvGraphicFramePr>
        <p:xfrm>
          <a:off x="696118" y="431165"/>
          <a:ext cx="10627201" cy="1891960"/>
        </p:xfrm>
        <a:graphic>
          <a:graphicData uri="http://schemas.openxmlformats.org/drawingml/2006/table">
            <a:tbl>
              <a:tblPr/>
              <a:tblGrid>
                <a:gridCol w="1814400">
                  <a:extLst>
                    <a:ext uri="{9D8B030D-6E8A-4147-A177-3AD203B41FA5}">
                      <a16:colId xmlns:a16="http://schemas.microsoft.com/office/drawing/2014/main" val="323164928"/>
                    </a:ext>
                  </a:extLst>
                </a:gridCol>
                <a:gridCol w="6998401">
                  <a:extLst>
                    <a:ext uri="{9D8B030D-6E8A-4147-A177-3AD203B41FA5}">
                      <a16:colId xmlns:a16="http://schemas.microsoft.com/office/drawing/2014/main" val="3722233611"/>
                    </a:ext>
                  </a:extLst>
                </a:gridCol>
                <a:gridCol w="1814400">
                  <a:extLst>
                    <a:ext uri="{9D8B030D-6E8A-4147-A177-3AD203B41FA5}">
                      <a16:colId xmlns:a16="http://schemas.microsoft.com/office/drawing/2014/main" val="1599010441"/>
                    </a:ext>
                  </a:extLst>
                </a:gridCol>
              </a:tblGrid>
              <a:tr h="301950">
                <a:tc>
                  <a:txBody>
                    <a:bodyPr/>
                    <a:lstStyle/>
                    <a:p>
                      <a:pPr algn="ctr" fontAlgn="ctr">
                        <a:buNone/>
                      </a:pPr>
                      <a:r>
                        <a:rPr lang="en-US" sz="2000" b="1" i="0" u="none" strike="noStrike">
                          <a:solidFill>
                            <a:srgbClr val="000000"/>
                          </a:solidFill>
                          <a:effectLst/>
                          <a:latin typeface="Times New Roman" panose="02020603050405020304" pitchFamily="18" charset="0"/>
                        </a:rPr>
                        <a:t>[221-224]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F.-Special provisions relating to Pass-through entities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09680564"/>
                  </a:ext>
                </a:extLst>
              </a:tr>
              <a:tr h="301950">
                <a:tc>
                  <a:txBody>
                    <a:bodyPr/>
                    <a:lstStyle/>
                    <a:p>
                      <a:pPr algn="ctr" fontAlgn="ctr">
                        <a:buNone/>
                      </a:pPr>
                      <a:r>
                        <a:rPr lang="en-US" sz="2000" b="0" i="0" u="none" strike="noStrike">
                          <a:solidFill>
                            <a:srgbClr val="000000"/>
                          </a:solidFill>
                          <a:effectLst/>
                          <a:latin typeface="Times New Roman" panose="02020603050405020304" pitchFamily="18" charset="0"/>
                        </a:rPr>
                        <a:t>221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from securitisation trusts.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115TCA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61165927"/>
                  </a:ext>
                </a:extLst>
              </a:tr>
              <a:tr h="469418">
                <a:tc>
                  <a:txBody>
                    <a:bodyPr/>
                    <a:lstStyle/>
                    <a:p>
                      <a:pPr algn="ctr" fontAlgn="ctr">
                        <a:buNone/>
                      </a:pPr>
                      <a:r>
                        <a:rPr lang="en-US" sz="2000" b="0" i="0" u="none" strike="noStrike">
                          <a:solidFill>
                            <a:srgbClr val="000000"/>
                          </a:solidFill>
                          <a:effectLst/>
                          <a:latin typeface="Times New Roman" panose="02020603050405020304" pitchFamily="18" charset="0"/>
                        </a:rPr>
                        <a:t>222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Tax on income in case of venture capital undertakings.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36046304"/>
                  </a:ext>
                </a:extLst>
              </a:tr>
              <a:tr h="301950">
                <a:tc>
                  <a:txBody>
                    <a:bodyPr/>
                    <a:lstStyle/>
                    <a:p>
                      <a:pPr algn="ctr" fontAlgn="ctr">
                        <a:buNone/>
                      </a:pPr>
                      <a:r>
                        <a:rPr lang="en-US" sz="2000" b="0" i="0" u="none" strike="noStrike">
                          <a:solidFill>
                            <a:srgbClr val="000000"/>
                          </a:solidFill>
                          <a:effectLst/>
                          <a:latin typeface="Times New Roman" panose="02020603050405020304" pitchFamily="18" charset="0"/>
                        </a:rPr>
                        <a:t>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of unit holder and business trust.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115UA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4555275"/>
                  </a:ext>
                </a:extLst>
              </a:tr>
              <a:tr h="479567">
                <a:tc>
                  <a:txBody>
                    <a:bodyPr/>
                    <a:lstStyle/>
                    <a:p>
                      <a:pPr algn="ctr" fontAlgn="ctr">
                        <a:buNone/>
                      </a:pPr>
                      <a:r>
                        <a:rPr lang="en-US" sz="2000" b="0" i="0" u="none" strike="noStrike">
                          <a:solidFill>
                            <a:srgbClr val="000000"/>
                          </a:solidFill>
                          <a:effectLst/>
                          <a:latin typeface="Times New Roman" panose="02020603050405020304" pitchFamily="18" charset="0"/>
                        </a:rPr>
                        <a:t>224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of  investment  fund  and  its  unit holders.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115UB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12705960"/>
                  </a:ext>
                </a:extLst>
              </a:tr>
            </a:tbl>
          </a:graphicData>
        </a:graphic>
      </p:graphicFrame>
      <p:sp>
        <p:nvSpPr>
          <p:cNvPr id="3" name="Footer Placeholder 2">
            <a:extLst>
              <a:ext uri="{FF2B5EF4-FFF2-40B4-BE49-F238E27FC236}">
                <a16:creationId xmlns:a16="http://schemas.microsoft.com/office/drawing/2014/main" id="{4704F806-85E0-216C-77E6-4F8DE21F569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1597244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08826-FC74-1C53-071D-6794859BBBD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7DF4F475-EDD1-7C18-7EC2-439157E7336E}"/>
              </a:ext>
            </a:extLst>
          </p:cNvPr>
          <p:cNvGraphicFramePr>
            <a:graphicFrameLocks noGrp="1"/>
          </p:cNvGraphicFramePr>
          <p:nvPr>
            <p:ph idx="1"/>
          </p:nvPr>
        </p:nvGraphicFramePr>
        <p:xfrm>
          <a:off x="868680" y="334962"/>
          <a:ext cx="10424159" cy="4914630"/>
        </p:xfrm>
        <a:graphic>
          <a:graphicData uri="http://schemas.openxmlformats.org/drawingml/2006/table">
            <a:tbl>
              <a:tblPr/>
              <a:tblGrid>
                <a:gridCol w="1779734">
                  <a:extLst>
                    <a:ext uri="{9D8B030D-6E8A-4147-A177-3AD203B41FA5}">
                      <a16:colId xmlns:a16="http://schemas.microsoft.com/office/drawing/2014/main" val="842669689"/>
                    </a:ext>
                  </a:extLst>
                </a:gridCol>
                <a:gridCol w="6864691">
                  <a:extLst>
                    <a:ext uri="{9D8B030D-6E8A-4147-A177-3AD203B41FA5}">
                      <a16:colId xmlns:a16="http://schemas.microsoft.com/office/drawing/2014/main" val="4230130020"/>
                    </a:ext>
                  </a:extLst>
                </a:gridCol>
                <a:gridCol w="1779734">
                  <a:extLst>
                    <a:ext uri="{9D8B030D-6E8A-4147-A177-3AD203B41FA5}">
                      <a16:colId xmlns:a16="http://schemas.microsoft.com/office/drawing/2014/main" val="4259296068"/>
                    </a:ext>
                  </a:extLst>
                </a:gridCol>
              </a:tblGrid>
              <a:tr h="290198">
                <a:tc>
                  <a:txBody>
                    <a:bodyPr/>
                    <a:lstStyle/>
                    <a:p>
                      <a:pPr algn="ctr" fontAlgn="ctr">
                        <a:buNone/>
                      </a:pPr>
                      <a:r>
                        <a:rPr lang="en-US" sz="2000" b="1" i="0" u="none" strike="noStrike" dirty="0">
                          <a:solidFill>
                            <a:srgbClr val="000000"/>
                          </a:solidFill>
                          <a:effectLst/>
                          <a:latin typeface="Times New Roman" panose="02020603050405020304" pitchFamily="18" charset="0"/>
                        </a:rPr>
                        <a:t>[225-235]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IN" sz="2000" b="1" i="0" u="none" strike="noStrike" dirty="0">
                          <a:solidFill>
                            <a:srgbClr val="000000"/>
                          </a:solidFill>
                          <a:effectLst/>
                          <a:latin typeface="Times New Roman" panose="02020603050405020304" pitchFamily="18" charset="0"/>
                        </a:rPr>
                        <a:t>G.    Special provisions relating to income of Shipping Companies</a:t>
                      </a:r>
                      <a:endParaRPr lang="en-IN" sz="2000" b="0" i="0" u="none" strike="noStrike" dirty="0">
                        <a:solidFill>
                          <a:srgbClr val="000000"/>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11865441"/>
                  </a:ext>
                </a:extLst>
              </a:tr>
              <a:tr h="342630">
                <a:tc>
                  <a:txBody>
                    <a:bodyPr/>
                    <a:lstStyle/>
                    <a:p>
                      <a:pPr algn="ctr" fontAlgn="ctr">
                        <a:buNone/>
                      </a:pPr>
                      <a:r>
                        <a:rPr lang="en-US" sz="2000" b="0" i="0" u="none" strike="noStrike">
                          <a:solidFill>
                            <a:srgbClr val="000000"/>
                          </a:solidFill>
                          <a:effectLst/>
                          <a:latin typeface="Times New Roman" panose="02020603050405020304" pitchFamily="18" charset="0"/>
                        </a:rPr>
                        <a:t>225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Income  from  the  business  of  operating  qualifying ships.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77541621"/>
                  </a:ext>
                </a:extLst>
              </a:tr>
              <a:tr h="185332">
                <a:tc rowSpan="3">
                  <a:txBody>
                    <a:bodyPr/>
                    <a:lstStyle/>
                    <a:p>
                      <a:pPr algn="ctr" fontAlgn="ctr">
                        <a:buNone/>
                      </a:pPr>
                      <a:r>
                        <a:rPr lang="en-US" sz="2000" b="0" i="0" u="none" strike="noStrike">
                          <a:solidFill>
                            <a:srgbClr val="000000"/>
                          </a:solidFill>
                          <a:effectLst/>
                          <a:latin typeface="Times New Roman" panose="02020603050405020304" pitchFamily="18" charset="0"/>
                        </a:rPr>
                        <a:t>226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US" sz="2000" b="0" i="0" u="none" strike="noStrike" dirty="0">
                          <a:solidFill>
                            <a:srgbClr val="000000"/>
                          </a:solidFill>
                          <a:effectLst/>
                          <a:latin typeface="Times New Roman" panose="02020603050405020304" pitchFamily="18" charset="0"/>
                        </a:rPr>
                        <a:t>Tonnage tax scheme.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72440745"/>
                  </a:ext>
                </a:extLst>
              </a:tr>
              <a:tr h="18533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24844263"/>
                  </a:ext>
                </a:extLst>
              </a:tr>
              <a:tr h="18533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69011750"/>
                  </a:ext>
                </a:extLst>
              </a:tr>
              <a:tr h="185332">
                <a:tc rowSpan="3">
                  <a:txBody>
                    <a:bodyPr/>
                    <a:lstStyle/>
                    <a:p>
                      <a:pPr algn="ctr" fontAlgn="ctr">
                        <a:buNone/>
                      </a:pPr>
                      <a:r>
                        <a:rPr lang="en-US" sz="2000" b="0" i="0" u="none" strike="noStrike">
                          <a:solidFill>
                            <a:srgbClr val="000000"/>
                          </a:solidFill>
                          <a:effectLst/>
                          <a:latin typeface="Times New Roman" panose="02020603050405020304" pitchFamily="18" charset="0"/>
                        </a:rPr>
                        <a:t>227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US" sz="2000" b="0" i="0" u="none" strike="noStrike" dirty="0">
                          <a:solidFill>
                            <a:srgbClr val="000000"/>
                          </a:solidFill>
                          <a:effectLst/>
                          <a:latin typeface="Times New Roman" panose="02020603050405020304" pitchFamily="18" charset="0"/>
                        </a:rPr>
                        <a:t>Computation of tonnage income.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19443140"/>
                  </a:ext>
                </a:extLst>
              </a:tr>
              <a:tr h="18117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12048298"/>
                  </a:ext>
                </a:extLst>
              </a:tr>
              <a:tr h="204540">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115VX</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37634070"/>
                  </a:ext>
                </a:extLst>
              </a:tr>
              <a:tr h="185332">
                <a:tc rowSpan="3">
                  <a:txBody>
                    <a:bodyPr/>
                    <a:lstStyle/>
                    <a:p>
                      <a:pPr algn="ctr" fontAlgn="ctr">
                        <a:buNone/>
                      </a:pPr>
                      <a:r>
                        <a:rPr lang="en-US" sz="2000" b="0" i="0" u="none" strike="noStrike">
                          <a:solidFill>
                            <a:srgbClr val="000000"/>
                          </a:solidFill>
                          <a:effectLst/>
                          <a:latin typeface="Times New Roman" panose="02020603050405020304" pitchFamily="18" charset="0"/>
                        </a:rPr>
                        <a:t>228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IN" sz="2000" b="0" i="0" u="none" strike="noStrike" dirty="0">
                          <a:solidFill>
                            <a:srgbClr val="000000"/>
                          </a:solidFill>
                          <a:effectLst/>
                          <a:latin typeface="Times New Roman" panose="02020603050405020304" pitchFamily="18" charset="0"/>
                        </a:rPr>
                        <a:t>Relevant shipping income and exclusion from book profit.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91612404"/>
                  </a:ext>
                </a:extLst>
              </a:tr>
              <a:tr h="18533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115VJ</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89553336"/>
                  </a:ext>
                </a:extLst>
              </a:tr>
              <a:tr h="18533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29084124"/>
                  </a:ext>
                </a:extLst>
              </a:tr>
              <a:tr h="181179">
                <a:tc rowSpan="2">
                  <a:txBody>
                    <a:bodyPr/>
                    <a:lstStyle/>
                    <a:p>
                      <a:pPr algn="ctr" fontAlgn="ctr">
                        <a:buNone/>
                      </a:pPr>
                      <a:r>
                        <a:rPr lang="en-US" sz="2000" b="0" i="0" u="none" strike="noStrike">
                          <a:solidFill>
                            <a:srgbClr val="000000"/>
                          </a:solidFill>
                          <a:effectLst/>
                          <a:latin typeface="Times New Roman" panose="02020603050405020304" pitchFamily="18" charset="0"/>
                        </a:rPr>
                        <a:t>229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Depreciation   and   gains   relating   to   tonnage   tax assets.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47831444"/>
                  </a:ext>
                </a:extLst>
              </a:tr>
              <a:tr h="18533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06011509"/>
                  </a:ext>
                </a:extLst>
              </a:tr>
              <a:tr h="181179">
                <a:tc rowSpan="2">
                  <a:txBody>
                    <a:bodyPr/>
                    <a:lstStyle/>
                    <a:p>
                      <a:pPr algn="ctr" fontAlgn="ctr">
                        <a:buNone/>
                      </a:pPr>
                      <a:r>
                        <a:rPr lang="en-US" sz="2000" b="0" i="0" u="none" strike="noStrike">
                          <a:solidFill>
                            <a:srgbClr val="000000"/>
                          </a:solidFill>
                          <a:effectLst/>
                          <a:latin typeface="Times New Roman" panose="02020603050405020304" pitchFamily="18" charset="0"/>
                        </a:rPr>
                        <a:t>230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Exclusion of deduction, loss, set off, etc.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42370428"/>
                  </a:ext>
                </a:extLst>
              </a:tr>
              <a:tr h="171315">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30039904"/>
                  </a:ext>
                </a:extLst>
              </a:tr>
            </a:tbl>
          </a:graphicData>
        </a:graphic>
      </p:graphicFrame>
      <p:sp>
        <p:nvSpPr>
          <p:cNvPr id="3" name="Footer Placeholder 2">
            <a:extLst>
              <a:ext uri="{FF2B5EF4-FFF2-40B4-BE49-F238E27FC236}">
                <a16:creationId xmlns:a16="http://schemas.microsoft.com/office/drawing/2014/main" id="{7AE38688-1D7A-F8A1-86FC-DA055AD8B1B2}"/>
              </a:ext>
            </a:extLst>
          </p:cNvPr>
          <p:cNvSpPr>
            <a:spLocks noGrp="1"/>
          </p:cNvSpPr>
          <p:nvPr>
            <p:ph type="ftr" sz="quarter" idx="11"/>
          </p:nvPr>
        </p:nvSpPr>
        <p:spPr/>
        <p:txBody>
          <a:bodyPr/>
          <a:lstStyle/>
          <a:p>
            <a:r>
              <a:rPr lang="en-IN"/>
              <a:t>H.C. Khincha &amp; Co</a:t>
            </a:r>
          </a:p>
        </p:txBody>
      </p:sp>
      <p:sp>
        <p:nvSpPr>
          <p:cNvPr id="4" name="Shape 21">
            <a:extLst>
              <a:ext uri="{FF2B5EF4-FFF2-40B4-BE49-F238E27FC236}">
                <a16:creationId xmlns:a16="http://schemas.microsoft.com/office/drawing/2014/main" id="{00000000-0008-0000-0000-000015000000}"/>
              </a:ext>
            </a:extLst>
          </p:cNvPr>
          <p:cNvSpPr/>
          <p:nvPr/>
        </p:nvSpPr>
        <p:spPr>
          <a:xfrm>
            <a:off x="1075562" y="92619954"/>
            <a:ext cx="155575" cy="12700"/>
          </a:xfrm>
          <a:custGeom>
            <a:avLst/>
            <a:gdLst/>
            <a:ahLst/>
            <a:cxnLst/>
            <a:rect l="0" t="0" r="0" b="0"/>
            <a:pathLst>
              <a:path w="155575" h="12700">
                <a:moveTo>
                  <a:pt x="155447" y="12192"/>
                </a:moveTo>
                <a:lnTo>
                  <a:pt x="0" y="12192"/>
                </a:lnTo>
                <a:lnTo>
                  <a:pt x="0" y="0"/>
                </a:lnTo>
                <a:lnTo>
                  <a:pt x="155447" y="0"/>
                </a:lnTo>
                <a:lnTo>
                  <a:pt x="155447" y="12192"/>
                </a:lnTo>
                <a:close/>
              </a:path>
            </a:pathLst>
          </a:custGeom>
          <a:solidFill>
            <a:srgbClr val="000000">
              <a:alpha val="50000"/>
            </a:srgbClr>
          </a:solidFill>
        </p:spPr>
        <p:txBody>
          <a:bodyPr/>
          <a:lstStyle/>
          <a:p>
            <a:endParaRPr lang="en-US"/>
          </a:p>
        </p:txBody>
      </p:sp>
    </p:spTree>
    <p:extLst>
      <p:ext uri="{BB962C8B-B14F-4D97-AF65-F5344CB8AC3E}">
        <p14:creationId xmlns:p14="http://schemas.microsoft.com/office/powerpoint/2010/main" val="222126979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8C5D0-DF03-CA7A-E469-CABD9299289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AC7A4D8E-E0DA-3421-6366-7C93AC912DBA}"/>
              </a:ext>
            </a:extLst>
          </p:cNvPr>
          <p:cNvGraphicFramePr>
            <a:graphicFrameLocks noGrp="1"/>
          </p:cNvGraphicFramePr>
          <p:nvPr>
            <p:ph idx="1"/>
          </p:nvPr>
        </p:nvGraphicFramePr>
        <p:xfrm>
          <a:off x="427038" y="334963"/>
          <a:ext cx="10424159" cy="4876800"/>
        </p:xfrm>
        <a:graphic>
          <a:graphicData uri="http://schemas.openxmlformats.org/drawingml/2006/table">
            <a:tbl>
              <a:tblPr/>
              <a:tblGrid>
                <a:gridCol w="1779734">
                  <a:extLst>
                    <a:ext uri="{9D8B030D-6E8A-4147-A177-3AD203B41FA5}">
                      <a16:colId xmlns:a16="http://schemas.microsoft.com/office/drawing/2014/main" val="3191433724"/>
                    </a:ext>
                  </a:extLst>
                </a:gridCol>
                <a:gridCol w="6864691">
                  <a:extLst>
                    <a:ext uri="{9D8B030D-6E8A-4147-A177-3AD203B41FA5}">
                      <a16:colId xmlns:a16="http://schemas.microsoft.com/office/drawing/2014/main" val="1318363828"/>
                    </a:ext>
                  </a:extLst>
                </a:gridCol>
                <a:gridCol w="1779734">
                  <a:extLst>
                    <a:ext uri="{9D8B030D-6E8A-4147-A177-3AD203B41FA5}">
                      <a16:colId xmlns:a16="http://schemas.microsoft.com/office/drawing/2014/main" val="1342014048"/>
                    </a:ext>
                  </a:extLst>
                </a:gridCol>
              </a:tblGrid>
              <a:tr h="236724">
                <a:tc rowSpan="4">
                  <a:txBody>
                    <a:bodyPr/>
                    <a:lstStyle/>
                    <a:p>
                      <a:pPr algn="ctr" fontAlgn="ctr">
                        <a:buNone/>
                      </a:pPr>
                      <a:r>
                        <a:rPr lang="en-US" sz="2000" b="0" i="0" u="none" strike="noStrike" dirty="0">
                          <a:solidFill>
                            <a:srgbClr val="000000"/>
                          </a:solidFill>
                          <a:effectLst/>
                          <a:latin typeface="Times New Roman" panose="02020603050405020304" pitchFamily="18" charset="0"/>
                        </a:rPr>
                        <a:t>231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just" fontAlgn="ctr">
                        <a:buNone/>
                      </a:pPr>
                      <a:r>
                        <a:rPr lang="en-IN" sz="2000" b="0" i="0" u="none" strike="noStrike" dirty="0">
                          <a:solidFill>
                            <a:srgbClr val="000000"/>
                          </a:solidFill>
                          <a:effectLst/>
                          <a:latin typeface="Times New Roman" panose="02020603050405020304" pitchFamily="18" charset="0"/>
                        </a:rPr>
                        <a:t>Method   of   opting   of   tonnage   tax   scheme   and validity.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55102702"/>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115VQ</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43689746"/>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09486036"/>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72443254"/>
                  </a:ext>
                </a:extLst>
              </a:tr>
              <a:tr h="236724">
                <a:tc rowSpan="5">
                  <a:txBody>
                    <a:bodyPr/>
                    <a:lstStyle/>
                    <a:p>
                      <a:pPr algn="ctr" fontAlgn="ctr">
                        <a:buNone/>
                      </a:pPr>
                      <a:r>
                        <a:rPr lang="en-US" sz="2000" b="0" i="0" u="none" strike="noStrike">
                          <a:solidFill>
                            <a:srgbClr val="000000"/>
                          </a:solidFill>
                          <a:effectLst/>
                          <a:latin typeface="Times New Roman" panose="02020603050405020304" pitchFamily="18" charset="0"/>
                        </a:rPr>
                        <a:t>232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5">
                  <a:txBody>
                    <a:bodyPr/>
                    <a:lstStyle/>
                    <a:p>
                      <a:pPr algn="just" fontAlgn="ctr">
                        <a:buNone/>
                      </a:pPr>
                      <a:r>
                        <a:rPr lang="en-IN" sz="2000" b="0" i="0" u="none" strike="noStrike" dirty="0">
                          <a:solidFill>
                            <a:srgbClr val="000000"/>
                          </a:solidFill>
                          <a:effectLst/>
                          <a:latin typeface="Times New Roman" panose="02020603050405020304" pitchFamily="18" charset="0"/>
                        </a:rPr>
                        <a:t>Certain  conditions  for  applicability  of  tonnage  tax scheme.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43213740"/>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115VU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76116898"/>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8417471"/>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66106212"/>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115VZA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0406614"/>
                  </a:ext>
                </a:extLst>
              </a:tr>
              <a:tr h="236724">
                <a:tc rowSpan="2">
                  <a:txBody>
                    <a:bodyPr/>
                    <a:lstStyle/>
                    <a:p>
                      <a:pPr algn="ctr" fontAlgn="ctr">
                        <a:buNone/>
                      </a:pPr>
                      <a:r>
                        <a:rPr lang="en-US" sz="2000" b="0" i="0" u="none" strike="noStrike">
                          <a:solidFill>
                            <a:srgbClr val="000000"/>
                          </a:solidFill>
                          <a:effectLst/>
                          <a:latin typeface="Times New Roman" panose="02020603050405020304" pitchFamily="18" charset="0"/>
                        </a:rPr>
                        <a:t>233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dirty="0">
                          <a:solidFill>
                            <a:srgbClr val="000000"/>
                          </a:solidFill>
                          <a:effectLst/>
                          <a:latin typeface="Times New Roman" panose="02020603050405020304" pitchFamily="18" charset="0"/>
                        </a:rPr>
                        <a:t>Amalgamation and demerger.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26850132"/>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115VZ</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90709774"/>
                  </a:ext>
                </a:extLst>
              </a:tr>
              <a:tr h="236724">
                <a:tc rowSpan="2">
                  <a:txBody>
                    <a:bodyPr/>
                    <a:lstStyle/>
                    <a:p>
                      <a:pPr algn="ctr" fontAlgn="ctr">
                        <a:buNone/>
                      </a:pPr>
                      <a:r>
                        <a:rPr lang="en-US" sz="2000" b="0" i="0" u="none" strike="noStrike">
                          <a:solidFill>
                            <a:srgbClr val="000000"/>
                          </a:solidFill>
                          <a:effectLst/>
                          <a:latin typeface="Times New Roman" panose="02020603050405020304" pitchFamily="18" charset="0"/>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Avoidance  of  tax  and  exclusion  from  tonnage  tax scheme.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115VZB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07209414"/>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115VZC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24427358"/>
                  </a:ext>
                </a:extLst>
              </a:tr>
              <a:tr h="236724">
                <a:tc rowSpan="3">
                  <a:txBody>
                    <a:bodyPr/>
                    <a:lstStyle/>
                    <a:p>
                      <a:pPr algn="ctr" fontAlgn="ctr">
                        <a:buNone/>
                      </a:pPr>
                      <a:r>
                        <a:rPr lang="en-US" sz="2000" b="0" i="0" u="none" strike="noStrike">
                          <a:solidFill>
                            <a:srgbClr val="000000"/>
                          </a:solidFill>
                          <a:effectLst/>
                          <a:latin typeface="Times New Roman" panose="02020603050405020304" pitchFamily="18" charset="0"/>
                        </a:rPr>
                        <a:t>235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115V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95780246"/>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82087880"/>
                  </a:ext>
                </a:extLst>
              </a:tr>
              <a:tr h="23672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115VD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49106152"/>
                  </a:ext>
                </a:extLst>
              </a:tr>
            </a:tbl>
          </a:graphicData>
        </a:graphic>
      </p:graphicFrame>
      <p:sp>
        <p:nvSpPr>
          <p:cNvPr id="3" name="Footer Placeholder 2">
            <a:extLst>
              <a:ext uri="{FF2B5EF4-FFF2-40B4-BE49-F238E27FC236}">
                <a16:creationId xmlns:a16="http://schemas.microsoft.com/office/drawing/2014/main" id="{95E3BA9E-8765-FBB4-9657-96A01C94887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43849263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6574-CD32-F87E-415E-85A74D08AF0E}"/>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76B7B484-A4AB-4B6F-5021-7E08AE9308BA}"/>
              </a:ext>
            </a:extLst>
          </p:cNvPr>
          <p:cNvGraphicFramePr>
            <a:graphicFrameLocks noGrp="1"/>
          </p:cNvGraphicFramePr>
          <p:nvPr>
            <p:ph idx="1"/>
          </p:nvPr>
        </p:nvGraphicFramePr>
        <p:xfrm>
          <a:off x="396240" y="411480"/>
          <a:ext cx="11018520" cy="4526278"/>
        </p:xfrm>
        <a:graphic>
          <a:graphicData uri="http://schemas.openxmlformats.org/drawingml/2006/table">
            <a:tbl>
              <a:tblPr/>
              <a:tblGrid>
                <a:gridCol w="1881211">
                  <a:extLst>
                    <a:ext uri="{9D8B030D-6E8A-4147-A177-3AD203B41FA5}">
                      <a16:colId xmlns:a16="http://schemas.microsoft.com/office/drawing/2014/main" val="2272850530"/>
                    </a:ext>
                  </a:extLst>
                </a:gridCol>
                <a:gridCol w="7256098">
                  <a:extLst>
                    <a:ext uri="{9D8B030D-6E8A-4147-A177-3AD203B41FA5}">
                      <a16:colId xmlns:a16="http://schemas.microsoft.com/office/drawing/2014/main" val="4276712809"/>
                    </a:ext>
                  </a:extLst>
                </a:gridCol>
                <a:gridCol w="1881211">
                  <a:extLst>
                    <a:ext uri="{9D8B030D-6E8A-4147-A177-3AD203B41FA5}">
                      <a16:colId xmlns:a16="http://schemas.microsoft.com/office/drawing/2014/main" val="284370866"/>
                    </a:ext>
                  </a:extLst>
                </a:gridCol>
              </a:tblGrid>
              <a:tr h="370785">
                <a:tc>
                  <a:txBody>
                    <a:bodyPr/>
                    <a:lstStyle/>
                    <a:p>
                      <a:pPr algn="ctr" fontAlgn="ctr">
                        <a:buNone/>
                      </a:pPr>
                      <a:r>
                        <a:rPr lang="en-US" sz="2000" b="1" i="0" u="none" strike="noStrike">
                          <a:solidFill>
                            <a:srgbClr val="000000"/>
                          </a:solidFill>
                          <a:effectLst/>
                          <a:latin typeface="Times New Roman" panose="02020603050405020304" pitchFamily="18" charset="0"/>
                        </a:rPr>
                        <a:t>[236- 261]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CHAPTER XIV- TAX ADMINISTRATION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116-138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03008328"/>
                  </a:ext>
                </a:extLst>
              </a:tr>
              <a:tr h="362476">
                <a:tc>
                  <a:txBody>
                    <a:bodyPr/>
                    <a:lstStyle/>
                    <a:p>
                      <a:pPr algn="ctr" fontAlgn="ctr">
                        <a:buNone/>
                      </a:pPr>
                      <a:r>
                        <a:rPr lang="en-US" sz="2000" b="1" i="0" u="none" strike="noStrike">
                          <a:solidFill>
                            <a:srgbClr val="000000"/>
                          </a:solidFill>
                          <a:effectLst/>
                          <a:latin typeface="Times New Roman" panose="02020603050405020304" pitchFamily="18" charset="0"/>
                        </a:rPr>
                        <a:t>[236-245]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A- Authorities, Jurisdiction and Functions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70397193"/>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Income-tax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64655515"/>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Appointment of income-tax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13431951"/>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Control of income-tax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2348910"/>
                  </a:ext>
                </a:extLst>
              </a:tr>
              <a:tr h="362476">
                <a:tc>
                  <a:txBody>
                    <a:bodyPr/>
                    <a:lstStyle/>
                    <a:p>
                      <a:pPr algn="ctr" fontAlgn="ctr">
                        <a:buNone/>
                      </a:pPr>
                      <a:r>
                        <a:rPr lang="en-US" sz="2000" b="0" i="0" u="none" strike="noStrike">
                          <a:solidFill>
                            <a:srgbClr val="000000"/>
                          </a:solidFill>
                          <a:effectLst/>
                          <a:latin typeface="Times New Roman" panose="02020603050405020304" pitchFamily="18" charset="0"/>
                        </a:rPr>
                        <a:t>239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 Instructions to subordinate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121154"/>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Tax payer's Charter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119A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92541093"/>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Jurisdiction of income-tax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68023043"/>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Jurisdiction of Assessing Officers.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31515962"/>
                  </a:ext>
                </a:extLst>
              </a:tr>
              <a:tr h="464261">
                <a:tc>
                  <a:txBody>
                    <a:bodyPr/>
                    <a:lstStyle/>
                    <a:p>
                      <a:pPr algn="ctr" fontAlgn="ctr">
                        <a:buNone/>
                      </a:pPr>
                      <a:r>
                        <a:rPr lang="en-US" sz="2000" b="0" i="0" u="none" strike="noStrike">
                          <a:solidFill>
                            <a:srgbClr val="000000"/>
                          </a:solidFill>
                          <a:effectLst/>
                          <a:latin typeface="Times New Roman" panose="02020603050405020304" pitchFamily="18" charset="0"/>
                        </a:rPr>
                        <a:t>243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Power to transfer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53335182"/>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Change of incumbent of an office.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56440164"/>
                  </a:ext>
                </a:extLst>
              </a:tr>
              <a:tr h="370785">
                <a:tc>
                  <a:txBody>
                    <a:bodyPr/>
                    <a:lstStyle/>
                    <a:p>
                      <a:pPr algn="ctr" fontAlgn="ctr">
                        <a:buNone/>
                      </a:pPr>
                      <a:r>
                        <a:rPr lang="en-US" sz="2000" b="0" i="0" u="none" strike="noStrike">
                          <a:solidFill>
                            <a:srgbClr val="000000"/>
                          </a:solidFill>
                          <a:effectLst/>
                          <a:latin typeface="Times New Roman" panose="02020603050405020304" pitchFamily="18" charset="0"/>
                        </a:rPr>
                        <a:t>245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Faceless jurisdiction of income-tax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32909438"/>
                  </a:ext>
                </a:extLst>
              </a:tr>
            </a:tbl>
          </a:graphicData>
        </a:graphic>
      </p:graphicFrame>
      <p:sp>
        <p:nvSpPr>
          <p:cNvPr id="3" name="Footer Placeholder 2">
            <a:extLst>
              <a:ext uri="{FF2B5EF4-FFF2-40B4-BE49-F238E27FC236}">
                <a16:creationId xmlns:a16="http://schemas.microsoft.com/office/drawing/2014/main" id="{CA0D5BA4-B49E-0958-CD33-E4C212C2475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470550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19F2E-8B1F-AFBB-D77E-ACF4B1D5A60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048FA6B5-74D0-27B4-E0E7-2B8EE435A66A}"/>
              </a:ext>
            </a:extLst>
          </p:cNvPr>
          <p:cNvGraphicFramePr>
            <a:graphicFrameLocks noGrp="1"/>
          </p:cNvGraphicFramePr>
          <p:nvPr>
            <p:ph idx="1"/>
            <p:extLst>
              <p:ext uri="{D42A27DB-BD31-4B8C-83A1-F6EECF244321}">
                <p14:modId xmlns:p14="http://schemas.microsoft.com/office/powerpoint/2010/main" val="4265962315"/>
              </p:ext>
            </p:extLst>
          </p:nvPr>
        </p:nvGraphicFramePr>
        <p:xfrm>
          <a:off x="403860" y="179842"/>
          <a:ext cx="11384279" cy="6003110"/>
        </p:xfrm>
        <a:graphic>
          <a:graphicData uri="http://schemas.openxmlformats.org/drawingml/2006/table">
            <a:tbl>
              <a:tblPr/>
              <a:tblGrid>
                <a:gridCol w="1489108">
                  <a:extLst>
                    <a:ext uri="{9D8B030D-6E8A-4147-A177-3AD203B41FA5}">
                      <a16:colId xmlns:a16="http://schemas.microsoft.com/office/drawing/2014/main" val="1027716489"/>
                    </a:ext>
                  </a:extLst>
                </a:gridCol>
                <a:gridCol w="7951514">
                  <a:extLst>
                    <a:ext uri="{9D8B030D-6E8A-4147-A177-3AD203B41FA5}">
                      <a16:colId xmlns:a16="http://schemas.microsoft.com/office/drawing/2014/main" val="1409234837"/>
                    </a:ext>
                  </a:extLst>
                </a:gridCol>
                <a:gridCol w="1943657">
                  <a:extLst>
                    <a:ext uri="{9D8B030D-6E8A-4147-A177-3AD203B41FA5}">
                      <a16:colId xmlns:a16="http://schemas.microsoft.com/office/drawing/2014/main" val="3987413204"/>
                    </a:ext>
                  </a:extLst>
                </a:gridCol>
              </a:tblGrid>
              <a:tr h="280026">
                <a:tc>
                  <a:txBody>
                    <a:bodyPr/>
                    <a:lstStyle/>
                    <a:p>
                      <a:pPr algn="ctr" fontAlgn="ctr">
                        <a:buNone/>
                      </a:pPr>
                      <a:r>
                        <a:rPr lang="en-US" sz="2000" b="1" i="0" u="none" strike="noStrike">
                          <a:solidFill>
                            <a:srgbClr val="000000"/>
                          </a:solidFill>
                          <a:effectLst/>
                          <a:latin typeface="Times New Roman" panose="02020603050405020304" pitchFamily="18" charset="0"/>
                        </a:rPr>
                        <a:t>[246-261]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B- Powers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40582154"/>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Power regarding discovery, production of evidence,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88482317"/>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Search and seizure.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1899912"/>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Powers to requisition.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132A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41377028"/>
                  </a:ext>
                </a:extLst>
              </a:tr>
              <a:tr h="280026">
                <a:tc rowSpan="2">
                  <a:txBody>
                    <a:bodyPr/>
                    <a:lstStyle/>
                    <a:p>
                      <a:pPr algn="ctr" fontAlgn="ctr">
                        <a:buNone/>
                      </a:pPr>
                      <a:r>
                        <a:rPr lang="en-US" sz="2000" b="0" i="0" u="none" strike="noStrike">
                          <a:solidFill>
                            <a:srgbClr val="000000"/>
                          </a:solidFill>
                          <a:effectLst/>
                          <a:latin typeface="Times New Roman" panose="02020603050405020304" pitchFamily="18" charset="0"/>
                        </a:rPr>
                        <a:t>249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Reasons not to be disclosed.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99485881"/>
                  </a:ext>
                </a:extLst>
              </a:tr>
              <a:tr h="280026">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132A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90418841"/>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Application of seized or requisitioned assets.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132B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05562645"/>
                  </a:ext>
                </a:extLst>
              </a:tr>
              <a:tr h="551567">
                <a:tc>
                  <a:txBody>
                    <a:bodyPr/>
                    <a:lstStyle/>
                    <a:p>
                      <a:pPr algn="ctr" fontAlgn="ctr">
                        <a:buNone/>
                      </a:pPr>
                      <a:r>
                        <a:rPr lang="en-US" sz="2000" b="0" i="0" u="none" strike="noStrike">
                          <a:solidFill>
                            <a:srgbClr val="000000"/>
                          </a:solidFill>
                          <a:effectLst/>
                          <a:latin typeface="Times New Roman" panose="02020603050405020304" pitchFamily="18" charset="0"/>
                        </a:rPr>
                        <a:t>251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Copying, extraction, retention and release of books of account and documents seized or requisitioned.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132 &amp; 132A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20812053"/>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Power to call for information.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59262259"/>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Powers of 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133A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10080240"/>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Power to collect certain information.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133B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48577225"/>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Power to inspect registers of companies.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88914359"/>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Power of certain income-tax authorities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63370793"/>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Proceedings  before  income-tax  authorities  to  be judicial proceedings.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15437326"/>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Disclosure of information relating to assessees.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06797068"/>
                  </a:ext>
                </a:extLst>
              </a:tr>
              <a:tr h="354785">
                <a:tc>
                  <a:txBody>
                    <a:bodyPr/>
                    <a:lstStyle/>
                    <a:p>
                      <a:pPr algn="ctr" fontAlgn="ctr">
                        <a:buNone/>
                      </a:pPr>
                      <a:r>
                        <a:rPr lang="en-US" sz="2000" b="0" i="0" u="none" strike="noStrike">
                          <a:solidFill>
                            <a:srgbClr val="000000"/>
                          </a:solidFill>
                          <a:effectLst/>
                          <a:latin typeface="Times New Roman" panose="02020603050405020304" pitchFamily="18" charset="0"/>
                        </a:rPr>
                        <a:t>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to call for information by prescribed income- tax authority.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133C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9245096"/>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Faceless collection of information.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135A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97095109"/>
                  </a:ext>
                </a:extLst>
              </a:tr>
              <a:tr h="280026">
                <a:tc>
                  <a:txBody>
                    <a:bodyPr/>
                    <a:lstStyle/>
                    <a:p>
                      <a:pPr algn="ctr" fontAlgn="ctr">
                        <a:buNone/>
                      </a:pPr>
                      <a:r>
                        <a:rPr lang="en-US" sz="2000" b="0" i="0" u="none" strike="noStrike">
                          <a:solidFill>
                            <a:srgbClr val="000000"/>
                          </a:solidFill>
                          <a:effectLst/>
                          <a:latin typeface="Times New Roman" panose="02020603050405020304" pitchFamily="18" charset="0"/>
                        </a:rPr>
                        <a:t>261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131 to 135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72551729"/>
                  </a:ext>
                </a:extLst>
              </a:tr>
            </a:tbl>
          </a:graphicData>
        </a:graphic>
      </p:graphicFrame>
      <p:sp>
        <p:nvSpPr>
          <p:cNvPr id="3" name="Footer Placeholder 2">
            <a:extLst>
              <a:ext uri="{FF2B5EF4-FFF2-40B4-BE49-F238E27FC236}">
                <a16:creationId xmlns:a16="http://schemas.microsoft.com/office/drawing/2014/main" id="{CD5E2690-3F4B-C985-B6CB-3691AAFFFD5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7124247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77CB6-92E2-A45E-1DAD-D1B620631E16}"/>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0D413263-4C06-0E7F-CF11-1167C92439FC}"/>
              </a:ext>
            </a:extLst>
          </p:cNvPr>
          <p:cNvGraphicFramePr>
            <a:graphicFrameLocks noGrp="1"/>
          </p:cNvGraphicFramePr>
          <p:nvPr>
            <p:ph idx="1"/>
          </p:nvPr>
        </p:nvGraphicFramePr>
        <p:xfrm>
          <a:off x="609600" y="441960"/>
          <a:ext cx="10927079" cy="4068048"/>
        </p:xfrm>
        <a:graphic>
          <a:graphicData uri="http://schemas.openxmlformats.org/drawingml/2006/table">
            <a:tbl>
              <a:tblPr/>
              <a:tblGrid>
                <a:gridCol w="1865599">
                  <a:extLst>
                    <a:ext uri="{9D8B030D-6E8A-4147-A177-3AD203B41FA5}">
                      <a16:colId xmlns:a16="http://schemas.microsoft.com/office/drawing/2014/main" val="641475797"/>
                    </a:ext>
                  </a:extLst>
                </a:gridCol>
                <a:gridCol w="7195881">
                  <a:extLst>
                    <a:ext uri="{9D8B030D-6E8A-4147-A177-3AD203B41FA5}">
                      <a16:colId xmlns:a16="http://schemas.microsoft.com/office/drawing/2014/main" val="2134249728"/>
                    </a:ext>
                  </a:extLst>
                </a:gridCol>
                <a:gridCol w="1865599">
                  <a:extLst>
                    <a:ext uri="{9D8B030D-6E8A-4147-A177-3AD203B41FA5}">
                      <a16:colId xmlns:a16="http://schemas.microsoft.com/office/drawing/2014/main" val="255404371"/>
                    </a:ext>
                  </a:extLst>
                </a:gridCol>
              </a:tblGrid>
              <a:tr h="323739">
                <a:tc>
                  <a:txBody>
                    <a:bodyPr/>
                    <a:lstStyle/>
                    <a:p>
                      <a:pPr algn="ctr" fontAlgn="ctr">
                        <a:buNone/>
                      </a:pPr>
                      <a:r>
                        <a:rPr lang="en-US" sz="2000" b="1" i="0" u="none" strike="noStrike">
                          <a:solidFill>
                            <a:srgbClr val="000000"/>
                          </a:solidFill>
                          <a:effectLst/>
                          <a:latin typeface="Times New Roman" panose="02020603050405020304" pitchFamily="18" charset="0"/>
                        </a:rPr>
                        <a:t>[262- 267]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XV- RETURN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139-140B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07363555"/>
                  </a:ext>
                </a:extLst>
              </a:tr>
              <a:tr h="32373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A- Allotment of Permanent Account Number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52163558"/>
                  </a:ext>
                </a:extLst>
              </a:tr>
              <a:tr h="323739">
                <a:tc rowSpan="2">
                  <a:txBody>
                    <a:bodyPr/>
                    <a:lstStyle/>
                    <a:p>
                      <a:pPr algn="ctr" fontAlgn="ctr">
                        <a:buNone/>
                      </a:pPr>
                      <a:r>
                        <a:rPr lang="en-US" sz="2000" b="0" i="0" u="none" strike="noStrike">
                          <a:solidFill>
                            <a:srgbClr val="000000"/>
                          </a:solidFill>
                          <a:effectLst/>
                          <a:latin typeface="Times New Roman" panose="02020603050405020304" pitchFamily="18" charset="0"/>
                        </a:rPr>
                        <a:t>262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a:solidFill>
                            <a:srgbClr val="000000"/>
                          </a:solidFill>
                          <a:effectLst/>
                          <a:latin typeface="Times New Roman" panose="02020603050405020304" pitchFamily="18" charset="0"/>
                        </a:rPr>
                        <a:t>Permanent Account Number.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139A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08920262"/>
                  </a:ext>
                </a:extLst>
              </a:tr>
              <a:tr h="32373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139AA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90412454"/>
                  </a:ext>
                </a:extLst>
              </a:tr>
              <a:tr h="32373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B- Filing of Return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10394978"/>
                  </a:ext>
                </a:extLst>
              </a:tr>
              <a:tr h="323739">
                <a:tc rowSpan="3">
                  <a:txBody>
                    <a:bodyPr/>
                    <a:lstStyle/>
                    <a:p>
                      <a:pPr algn="ctr" fontAlgn="ctr">
                        <a:buNone/>
                      </a:pPr>
                      <a:r>
                        <a:rPr lang="en-US" sz="2000" b="0" i="0" u="none" strike="noStrike">
                          <a:solidFill>
                            <a:srgbClr val="000000"/>
                          </a:solidFill>
                          <a:effectLst/>
                          <a:latin typeface="Times New Roman" panose="02020603050405020304" pitchFamily="18" charset="0"/>
                        </a:rPr>
                        <a:t>263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US" sz="2000" b="0" i="0" u="none" strike="noStrike" dirty="0">
                          <a:solidFill>
                            <a:srgbClr val="000000"/>
                          </a:solidFill>
                          <a:effectLst/>
                          <a:latin typeface="Times New Roman" panose="02020603050405020304" pitchFamily="18" charset="0"/>
                        </a:rPr>
                        <a:t>Return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32216164"/>
                  </a:ext>
                </a:extLst>
              </a:tr>
              <a:tr h="32373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139D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01825201"/>
                  </a:ext>
                </a:extLst>
              </a:tr>
              <a:tr h="32373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5000963"/>
                  </a:ext>
                </a:extLst>
              </a:tr>
              <a:tr h="514174">
                <a:tc>
                  <a:txBody>
                    <a:bodyPr/>
                    <a:lstStyle/>
                    <a:p>
                      <a:pPr algn="ctr" fontAlgn="ctr">
                        <a:buNone/>
                      </a:pPr>
                      <a:r>
                        <a:rPr lang="en-US" sz="2000" b="0" i="0" u="none" strike="noStrike">
                          <a:solidFill>
                            <a:srgbClr val="000000"/>
                          </a:solidFill>
                          <a:effectLst/>
                          <a:latin typeface="Times New Roman" panose="02020603050405020304" pitchFamily="18" charset="0"/>
                        </a:rPr>
                        <a:t>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Scheme for submission of returns through tax return preparers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139B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88733867"/>
                  </a:ext>
                </a:extLst>
              </a:tr>
              <a:tr h="316484">
                <a:tc>
                  <a:txBody>
                    <a:bodyPr/>
                    <a:lstStyle/>
                    <a:p>
                      <a:pPr algn="ctr" fontAlgn="ctr">
                        <a:buNone/>
                      </a:pPr>
                      <a:r>
                        <a:rPr lang="en-US" sz="2000" b="0" i="0" u="none" strike="noStrike">
                          <a:solidFill>
                            <a:srgbClr val="000000"/>
                          </a:solidFill>
                          <a:effectLst/>
                          <a:latin typeface="Times New Roman" panose="02020603050405020304" pitchFamily="18" charset="0"/>
                        </a:rPr>
                        <a:t>265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Return by whom to be verified.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5629187"/>
                  </a:ext>
                </a:extLst>
              </a:tr>
              <a:tr h="323739">
                <a:tc>
                  <a:txBody>
                    <a:bodyPr/>
                    <a:lstStyle/>
                    <a:p>
                      <a:pPr algn="ctr" fontAlgn="ctr">
                        <a:buNone/>
                      </a:pPr>
                      <a:r>
                        <a:rPr lang="en-US" sz="2000" b="0" i="0" u="none" strike="noStrike">
                          <a:solidFill>
                            <a:srgbClr val="000000"/>
                          </a:solidFill>
                          <a:effectLst/>
                          <a:latin typeface="Times New Roman" panose="02020603050405020304" pitchFamily="18" charset="0"/>
                        </a:rPr>
                        <a:t>266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Self-assessment.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140A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54447548"/>
                  </a:ext>
                </a:extLst>
              </a:tr>
              <a:tr h="323739">
                <a:tc>
                  <a:txBody>
                    <a:bodyPr/>
                    <a:lstStyle/>
                    <a:p>
                      <a:pPr algn="ctr" fontAlgn="ctr">
                        <a:buNone/>
                      </a:pPr>
                      <a:r>
                        <a:rPr lang="en-US" sz="2000" b="0" i="0" u="none" strike="noStrike">
                          <a:solidFill>
                            <a:srgbClr val="000000"/>
                          </a:solidFill>
                          <a:effectLst/>
                          <a:latin typeface="Times New Roman" panose="02020603050405020304" pitchFamily="18" charset="0"/>
                        </a:rPr>
                        <a:t>267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Tax on updated return.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140B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69881599"/>
                  </a:ext>
                </a:extLst>
              </a:tr>
            </a:tbl>
          </a:graphicData>
        </a:graphic>
      </p:graphicFrame>
      <p:sp>
        <p:nvSpPr>
          <p:cNvPr id="3" name="Footer Placeholder 2">
            <a:extLst>
              <a:ext uri="{FF2B5EF4-FFF2-40B4-BE49-F238E27FC236}">
                <a16:creationId xmlns:a16="http://schemas.microsoft.com/office/drawing/2014/main" id="{B2D277F2-BC42-5902-9C4F-2E6312D3D35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82332585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91A80-4632-B0EA-AF02-E7ECF4BC898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E7414BD0-83EA-29CD-771D-A52760EE9EC5}"/>
              </a:ext>
            </a:extLst>
          </p:cNvPr>
          <p:cNvGraphicFramePr>
            <a:graphicFrameLocks noGrp="1"/>
          </p:cNvGraphicFramePr>
          <p:nvPr>
            <p:ph idx="1"/>
          </p:nvPr>
        </p:nvGraphicFramePr>
        <p:xfrm>
          <a:off x="960895" y="319480"/>
          <a:ext cx="10678332" cy="5626276"/>
        </p:xfrm>
        <a:graphic>
          <a:graphicData uri="http://schemas.openxmlformats.org/drawingml/2006/table">
            <a:tbl>
              <a:tblPr/>
              <a:tblGrid>
                <a:gridCol w="1823130">
                  <a:extLst>
                    <a:ext uri="{9D8B030D-6E8A-4147-A177-3AD203B41FA5}">
                      <a16:colId xmlns:a16="http://schemas.microsoft.com/office/drawing/2014/main" val="1416856024"/>
                    </a:ext>
                  </a:extLst>
                </a:gridCol>
                <a:gridCol w="7032072">
                  <a:extLst>
                    <a:ext uri="{9D8B030D-6E8A-4147-A177-3AD203B41FA5}">
                      <a16:colId xmlns:a16="http://schemas.microsoft.com/office/drawing/2014/main" val="2449824335"/>
                    </a:ext>
                  </a:extLst>
                </a:gridCol>
                <a:gridCol w="1823130">
                  <a:extLst>
                    <a:ext uri="{9D8B030D-6E8A-4147-A177-3AD203B41FA5}">
                      <a16:colId xmlns:a16="http://schemas.microsoft.com/office/drawing/2014/main" val="1774924107"/>
                    </a:ext>
                  </a:extLst>
                </a:gridCol>
              </a:tblGrid>
              <a:tr h="290159">
                <a:tc>
                  <a:txBody>
                    <a:bodyPr/>
                    <a:lstStyle/>
                    <a:p>
                      <a:pPr algn="ctr" fontAlgn="ctr">
                        <a:buNone/>
                      </a:pPr>
                      <a:r>
                        <a:rPr lang="en-US" sz="2000" b="1" i="0" u="none" strike="noStrike">
                          <a:solidFill>
                            <a:srgbClr val="000000"/>
                          </a:solidFill>
                          <a:effectLst/>
                          <a:latin typeface="Times New Roman" panose="02020603050405020304" pitchFamily="18" charset="0"/>
                        </a:rPr>
                        <a:t>[268- 301]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XVI - PROCEDURE FOR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142-158B</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30123715"/>
                  </a:ext>
                </a:extLst>
              </a:tr>
              <a:tr h="191428">
                <a:tc>
                  <a:txBody>
                    <a:bodyPr/>
                    <a:lstStyle/>
                    <a:p>
                      <a:pPr algn="ctr" fontAlgn="ctr">
                        <a:buNone/>
                      </a:pPr>
                      <a:r>
                        <a:rPr lang="en-US" sz="2000" b="1" i="0" u="none" strike="noStrike">
                          <a:solidFill>
                            <a:srgbClr val="000000"/>
                          </a:solidFill>
                          <a:effectLst/>
                          <a:latin typeface="Times New Roman" panose="02020603050405020304" pitchFamily="18" charset="0"/>
                        </a:rPr>
                        <a:t>[268- 291]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A- Procedure for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75405058"/>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268</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Inquiry before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142</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55831045"/>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269</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Estimation of value of assets by Valuation Officer.</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142A</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11171125"/>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270</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143</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62904669"/>
                  </a:ext>
                </a:extLst>
              </a:tr>
              <a:tr h="191428">
                <a:tc>
                  <a:txBody>
                    <a:bodyPr/>
                    <a:lstStyle/>
                    <a:p>
                      <a:pPr algn="ctr" fontAlgn="ctr">
                        <a:buNone/>
                      </a:pPr>
                      <a:r>
                        <a:rPr lang="en-US" sz="2000" b="0" i="0" u="none" strike="noStrike">
                          <a:solidFill>
                            <a:srgbClr val="000000"/>
                          </a:solidFill>
                          <a:effectLst/>
                          <a:latin typeface="Times New Roman" panose="02020603050405020304" pitchFamily="18" charset="0"/>
                        </a:rPr>
                        <a:t>271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Best judgment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144</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4651896"/>
                  </a:ext>
                </a:extLst>
              </a:tr>
              <a:tr h="311002">
                <a:tc>
                  <a:txBody>
                    <a:bodyPr/>
                    <a:lstStyle/>
                    <a:p>
                      <a:pPr algn="ctr" fontAlgn="ctr">
                        <a:buNone/>
                      </a:pPr>
                      <a:r>
                        <a:rPr lang="en-US" sz="2000" b="0" i="0" u="none" strike="noStrike">
                          <a:solidFill>
                            <a:srgbClr val="000000"/>
                          </a:solidFill>
                          <a:effectLst/>
                          <a:latin typeface="Times New Roman" panose="02020603050405020304" pitchFamily="18" charset="0"/>
                        </a:rPr>
                        <a:t>272</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of Joint Commissioner to issue directions in certain cases.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144A</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95709324"/>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273</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Faceless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144B</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59211741"/>
                  </a:ext>
                </a:extLst>
              </a:tr>
              <a:tr h="362013">
                <a:tc>
                  <a:txBody>
                    <a:bodyPr/>
                    <a:lstStyle/>
                    <a:p>
                      <a:pPr algn="ctr" fontAlgn="ctr">
                        <a:buNone/>
                      </a:pPr>
                      <a:r>
                        <a:rPr lang="en-US" sz="2000" b="0" i="0" u="none" strike="noStrike">
                          <a:solidFill>
                            <a:srgbClr val="000000"/>
                          </a:solidFill>
                          <a:effectLst/>
                          <a:latin typeface="Times New Roman" panose="02020603050405020304" pitchFamily="18" charset="0"/>
                        </a:rPr>
                        <a:t>274</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Reference to Principal Commissioner or Commissioner in certain cases.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144BA</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27656965"/>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275</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Reference to Dispute Resolution Panel.</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144C</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34591180"/>
                  </a:ext>
                </a:extLst>
              </a:tr>
              <a:tr h="191428">
                <a:tc>
                  <a:txBody>
                    <a:bodyPr/>
                    <a:lstStyle/>
                    <a:p>
                      <a:pPr algn="ctr" fontAlgn="ctr">
                        <a:buNone/>
                      </a:pPr>
                      <a:r>
                        <a:rPr lang="en-US" sz="2000" b="0" i="0" u="none" strike="noStrike">
                          <a:solidFill>
                            <a:srgbClr val="000000"/>
                          </a:solidFill>
                          <a:effectLst/>
                          <a:latin typeface="Times New Roman" panose="02020603050405020304" pitchFamily="18" charset="0"/>
                        </a:rPr>
                        <a:t>276</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Method of accounting.</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145</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75869060"/>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277</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Method of accounting in certain cases.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145A</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30975321"/>
                  </a:ext>
                </a:extLst>
              </a:tr>
              <a:tr h="191428">
                <a:tc>
                  <a:txBody>
                    <a:bodyPr/>
                    <a:lstStyle/>
                    <a:p>
                      <a:pPr algn="ctr" fontAlgn="ctr">
                        <a:buNone/>
                      </a:pPr>
                      <a:r>
                        <a:rPr lang="en-US" sz="2000" b="0" i="0" u="none" strike="noStrike">
                          <a:solidFill>
                            <a:srgbClr val="000000"/>
                          </a:solidFill>
                          <a:effectLst/>
                          <a:latin typeface="Times New Roman" panose="02020603050405020304" pitchFamily="18" charset="0"/>
                        </a:rPr>
                        <a:t>278</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Taxability of certain income.</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145B</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10375990"/>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279</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Income escaping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147</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83574754"/>
                  </a:ext>
                </a:extLst>
              </a:tr>
              <a:tr h="195816">
                <a:tc>
                  <a:txBody>
                    <a:bodyPr/>
                    <a:lstStyle/>
                    <a:p>
                      <a:pPr algn="ctr" fontAlgn="ctr">
                        <a:buNone/>
                      </a:pPr>
                      <a:r>
                        <a:rPr lang="en-US" sz="2000" b="0" i="0" u="none" strike="noStrike" dirty="0">
                          <a:solidFill>
                            <a:srgbClr val="000000"/>
                          </a:solidFill>
                          <a:effectLst/>
                          <a:latin typeface="Times New Roman" panose="02020603050405020304" pitchFamily="18" charset="0"/>
                        </a:rPr>
                        <a:t>280</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N" sz="2000" b="0" i="0" u="none" strike="noStrike" dirty="0">
                          <a:solidFill>
                            <a:srgbClr val="000000"/>
                          </a:solidFill>
                          <a:effectLst/>
                          <a:latin typeface="Times New Roman" panose="02020603050405020304" pitchFamily="18" charset="0"/>
                        </a:rPr>
                        <a:t>Issue    of    notice    where    income    has    escaped assessment.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148</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02834509"/>
                  </a:ext>
                </a:extLst>
              </a:tr>
              <a:tr h="195816">
                <a:tc>
                  <a:txBody>
                    <a:bodyPr/>
                    <a:lstStyle/>
                    <a:p>
                      <a:pPr algn="ctr" fontAlgn="ctr">
                        <a:buNone/>
                      </a:pPr>
                      <a:r>
                        <a:rPr lang="en-US" sz="2000" b="0" i="0" u="none" strike="noStrike" dirty="0">
                          <a:solidFill>
                            <a:srgbClr val="000000"/>
                          </a:solidFill>
                          <a:effectLst/>
                          <a:latin typeface="Times New Roman" panose="02020603050405020304" pitchFamily="18" charset="0"/>
                        </a:rPr>
                        <a:t>281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Procedure  before  issuance  of  notice  under  section 280.</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148A</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92957645"/>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282</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Time limit for notices under sections 280 and 281.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149</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2836326"/>
                  </a:ext>
                </a:extLst>
              </a:tr>
            </a:tbl>
          </a:graphicData>
        </a:graphic>
      </p:graphicFrame>
      <p:sp>
        <p:nvSpPr>
          <p:cNvPr id="3" name="Footer Placeholder 2">
            <a:extLst>
              <a:ext uri="{FF2B5EF4-FFF2-40B4-BE49-F238E27FC236}">
                <a16:creationId xmlns:a16="http://schemas.microsoft.com/office/drawing/2014/main" id="{343D7216-6FCD-F6E4-37E1-06F149050C79}"/>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39944995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483A2-E20C-BBEA-DD08-BE08D98AEAD8}"/>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5721CFEF-6057-E574-F2F3-09706A678120}"/>
              </a:ext>
            </a:extLst>
          </p:cNvPr>
          <p:cNvGraphicFramePr>
            <a:graphicFrameLocks noGrp="1"/>
          </p:cNvGraphicFramePr>
          <p:nvPr>
            <p:ph idx="1"/>
          </p:nvPr>
        </p:nvGraphicFramePr>
        <p:xfrm>
          <a:off x="427038" y="334963"/>
          <a:ext cx="11018203" cy="3426852"/>
        </p:xfrm>
        <a:graphic>
          <a:graphicData uri="http://schemas.openxmlformats.org/drawingml/2006/table">
            <a:tbl>
              <a:tblPr/>
              <a:tblGrid>
                <a:gridCol w="1881157">
                  <a:extLst>
                    <a:ext uri="{9D8B030D-6E8A-4147-A177-3AD203B41FA5}">
                      <a16:colId xmlns:a16="http://schemas.microsoft.com/office/drawing/2014/main" val="4207220326"/>
                    </a:ext>
                  </a:extLst>
                </a:gridCol>
                <a:gridCol w="7255889">
                  <a:extLst>
                    <a:ext uri="{9D8B030D-6E8A-4147-A177-3AD203B41FA5}">
                      <a16:colId xmlns:a16="http://schemas.microsoft.com/office/drawing/2014/main" val="2582905446"/>
                    </a:ext>
                  </a:extLst>
                </a:gridCol>
                <a:gridCol w="1881157">
                  <a:extLst>
                    <a:ext uri="{9D8B030D-6E8A-4147-A177-3AD203B41FA5}">
                      <a16:colId xmlns:a16="http://schemas.microsoft.com/office/drawing/2014/main" val="2472610130"/>
                    </a:ext>
                  </a:extLst>
                </a:gridCol>
              </a:tblGrid>
              <a:tr h="362013">
                <a:tc>
                  <a:txBody>
                    <a:bodyPr/>
                    <a:lstStyle/>
                    <a:p>
                      <a:pPr algn="ctr" fontAlgn="ctr">
                        <a:buNone/>
                      </a:pPr>
                      <a:r>
                        <a:rPr lang="en-US" sz="2000" b="0" i="0" u="none" strike="noStrike" dirty="0">
                          <a:solidFill>
                            <a:srgbClr val="000000"/>
                          </a:solidFill>
                          <a:effectLst/>
                          <a:latin typeface="Times New Roman" panose="02020603050405020304" pitchFamily="18" charset="0"/>
                        </a:rPr>
                        <a:t>283</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Provision for cases where assessment is in pursuance of an order on appeal, etc.</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150</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7914392"/>
                  </a:ext>
                </a:extLst>
              </a:tr>
              <a:tr h="191428">
                <a:tc>
                  <a:txBody>
                    <a:bodyPr/>
                    <a:lstStyle/>
                    <a:p>
                      <a:pPr algn="ctr" fontAlgn="ctr">
                        <a:buNone/>
                      </a:pPr>
                      <a:r>
                        <a:rPr lang="en-US" sz="2000" b="0" i="0" u="none" strike="noStrike">
                          <a:solidFill>
                            <a:srgbClr val="000000"/>
                          </a:solidFill>
                          <a:effectLst/>
                          <a:latin typeface="Times New Roman" panose="02020603050405020304" pitchFamily="18" charset="0"/>
                        </a:rPr>
                        <a:t>284</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Sanction for issue of notice.</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7806224"/>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285</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Other provisions.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152</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97395577"/>
                  </a:ext>
                </a:extLst>
              </a:tr>
              <a:tr h="311002">
                <a:tc>
                  <a:txBody>
                    <a:bodyPr/>
                    <a:lstStyle/>
                    <a:p>
                      <a:pPr algn="ctr" fontAlgn="ctr">
                        <a:buNone/>
                      </a:pPr>
                      <a:r>
                        <a:rPr lang="en-US" sz="2000" b="0" i="0" u="none" strike="noStrike">
                          <a:solidFill>
                            <a:srgbClr val="000000"/>
                          </a:solidFill>
                          <a:effectLst/>
                          <a:latin typeface="Times New Roman" panose="02020603050405020304" pitchFamily="18" charset="0"/>
                        </a:rPr>
                        <a:t>286</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Time limit for completion of assessment, reassessment and </a:t>
                      </a:r>
                      <a:r>
                        <a:rPr lang="en-IN" sz="2000" b="0" i="0" u="none" strike="noStrike" dirty="0" err="1">
                          <a:solidFill>
                            <a:srgbClr val="000000"/>
                          </a:solidFill>
                          <a:effectLst/>
                          <a:latin typeface="Times New Roman" panose="02020603050405020304" pitchFamily="18" charset="0"/>
                        </a:rPr>
                        <a:t>recomputation</a:t>
                      </a:r>
                      <a:r>
                        <a:rPr lang="en-IN" sz="2000" b="0" i="0" u="none" strike="noStrike" dirty="0">
                          <a:solidFill>
                            <a:srgbClr val="000000"/>
                          </a:solidFill>
                          <a:effectLst/>
                          <a:latin typeface="Times New Roman" panose="02020603050405020304" pitchFamily="18" charset="0"/>
                        </a:rPr>
                        <a:t>.</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153</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43704762"/>
                  </a:ext>
                </a:extLst>
              </a:tr>
              <a:tr h="191428">
                <a:tc>
                  <a:txBody>
                    <a:bodyPr/>
                    <a:lstStyle/>
                    <a:p>
                      <a:pPr algn="ctr" fontAlgn="ctr">
                        <a:buNone/>
                      </a:pPr>
                      <a:r>
                        <a:rPr lang="en-US" sz="2000" b="0" i="0" u="none" strike="noStrike">
                          <a:solidFill>
                            <a:srgbClr val="000000"/>
                          </a:solidFill>
                          <a:effectLst/>
                          <a:latin typeface="Times New Roman" panose="02020603050405020304" pitchFamily="18" charset="0"/>
                        </a:rPr>
                        <a:t>287</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Rectification of mistake.</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154</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86117471"/>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288</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Other amendments.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155</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69321411"/>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289</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Notice of demand.</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156</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67311002"/>
                  </a:ext>
                </a:extLst>
              </a:tr>
              <a:tr h="195816">
                <a:tc>
                  <a:txBody>
                    <a:bodyPr/>
                    <a:lstStyle/>
                    <a:p>
                      <a:pPr algn="ctr" fontAlgn="ctr">
                        <a:buNone/>
                      </a:pPr>
                      <a:r>
                        <a:rPr lang="en-US" sz="2000" b="0" i="0" u="none" strike="noStrike">
                          <a:solidFill>
                            <a:srgbClr val="000000"/>
                          </a:solidFill>
                          <a:effectLst/>
                          <a:latin typeface="Times New Roman" panose="02020603050405020304" pitchFamily="18" charset="0"/>
                        </a:rPr>
                        <a:t>290</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Modification and revision of notice in certain cases.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156A</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39645145"/>
                  </a:ext>
                </a:extLst>
              </a:tr>
              <a:tr h="191428">
                <a:tc>
                  <a:txBody>
                    <a:bodyPr/>
                    <a:lstStyle/>
                    <a:p>
                      <a:pPr algn="ctr" fontAlgn="ctr">
                        <a:buNone/>
                      </a:pPr>
                      <a:r>
                        <a:rPr lang="en-US" sz="2000" b="0" i="0" u="none" strike="noStrike">
                          <a:solidFill>
                            <a:srgbClr val="000000"/>
                          </a:solidFill>
                          <a:effectLst/>
                          <a:latin typeface="Times New Roman" panose="02020603050405020304" pitchFamily="18" charset="0"/>
                        </a:rPr>
                        <a:t>291</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Intimation of loss.</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157</a:t>
                      </a:r>
                    </a:p>
                  </a:txBody>
                  <a:tcPr marL="8228" marR="8228" marT="82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75827637"/>
                  </a:ext>
                </a:extLst>
              </a:tr>
            </a:tbl>
          </a:graphicData>
        </a:graphic>
      </p:graphicFrame>
      <p:sp>
        <p:nvSpPr>
          <p:cNvPr id="3" name="Footer Placeholder 2">
            <a:extLst>
              <a:ext uri="{FF2B5EF4-FFF2-40B4-BE49-F238E27FC236}">
                <a16:creationId xmlns:a16="http://schemas.microsoft.com/office/drawing/2014/main" id="{504A6E9B-3133-7535-F006-3A4E2031DA7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8810338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09271-FEAF-2E30-CE82-18FB30183E05}"/>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D0603499-F9A5-ECF8-5951-C353EE15728F}"/>
              </a:ext>
            </a:extLst>
          </p:cNvPr>
          <p:cNvGraphicFramePr>
            <a:graphicFrameLocks noGrp="1"/>
          </p:cNvGraphicFramePr>
          <p:nvPr>
            <p:ph idx="1"/>
          </p:nvPr>
        </p:nvGraphicFramePr>
        <p:xfrm>
          <a:off x="655320" y="411481"/>
          <a:ext cx="11033760" cy="3638479"/>
        </p:xfrm>
        <a:graphic>
          <a:graphicData uri="http://schemas.openxmlformats.org/drawingml/2006/table">
            <a:tbl>
              <a:tblPr/>
              <a:tblGrid>
                <a:gridCol w="1883813">
                  <a:extLst>
                    <a:ext uri="{9D8B030D-6E8A-4147-A177-3AD203B41FA5}">
                      <a16:colId xmlns:a16="http://schemas.microsoft.com/office/drawing/2014/main" val="1495573146"/>
                    </a:ext>
                  </a:extLst>
                </a:gridCol>
                <a:gridCol w="7266134">
                  <a:extLst>
                    <a:ext uri="{9D8B030D-6E8A-4147-A177-3AD203B41FA5}">
                      <a16:colId xmlns:a16="http://schemas.microsoft.com/office/drawing/2014/main" val="3585620494"/>
                    </a:ext>
                  </a:extLst>
                </a:gridCol>
                <a:gridCol w="1883813">
                  <a:extLst>
                    <a:ext uri="{9D8B030D-6E8A-4147-A177-3AD203B41FA5}">
                      <a16:colId xmlns:a16="http://schemas.microsoft.com/office/drawing/2014/main" val="1591694900"/>
                    </a:ext>
                  </a:extLst>
                </a:gridCol>
              </a:tblGrid>
              <a:tr h="404777">
                <a:tc>
                  <a:txBody>
                    <a:bodyPr/>
                    <a:lstStyle/>
                    <a:p>
                      <a:pPr algn="ctr" fontAlgn="ctr">
                        <a:buNone/>
                      </a:pPr>
                      <a:r>
                        <a:rPr lang="en-US" sz="2000" b="1" i="0" u="none" strike="noStrike">
                          <a:solidFill>
                            <a:srgbClr val="000000"/>
                          </a:solidFill>
                          <a:effectLst/>
                          <a:latin typeface="Times New Roman" panose="02020603050405020304" pitchFamily="18" charset="0"/>
                        </a:rPr>
                        <a:t>[292-301]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B- Special Procedure for Assessment in Search Cases</a:t>
                      </a:r>
                      <a:endParaRPr lang="en-IN"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71646451"/>
                  </a:ext>
                </a:extLst>
              </a:tr>
              <a:tr h="274076">
                <a:tc>
                  <a:txBody>
                    <a:bodyPr/>
                    <a:lstStyle/>
                    <a:p>
                      <a:pPr algn="ctr" fontAlgn="ctr">
                        <a:buNone/>
                      </a:pPr>
                      <a:r>
                        <a:rPr lang="en-US" sz="2000" b="0" i="0" u="none" strike="noStrike">
                          <a:solidFill>
                            <a:srgbClr val="000000"/>
                          </a:solidFill>
                          <a:effectLst/>
                          <a:latin typeface="Times New Roman" panose="02020603050405020304" pitchFamily="18" charset="0"/>
                        </a:rPr>
                        <a:t>292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Assessment of total undisclosed income as a result of search.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48174041"/>
                  </a:ext>
                </a:extLst>
              </a:tr>
              <a:tr h="274076">
                <a:tc>
                  <a:txBody>
                    <a:bodyPr/>
                    <a:lstStyle/>
                    <a:p>
                      <a:pPr algn="ctr" fontAlgn="ctr">
                        <a:buNone/>
                      </a:pPr>
                      <a:r>
                        <a:rPr lang="en-US" sz="2000" b="0" i="0" u="none" strike="noStrike">
                          <a:solidFill>
                            <a:srgbClr val="000000"/>
                          </a:solidFill>
                          <a:effectLst/>
                          <a:latin typeface="Times New Roman" panose="02020603050405020304" pitchFamily="18" charset="0"/>
                        </a:rPr>
                        <a:t>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Computation  of  total undisclosed income of  block period.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81509889"/>
                  </a:ext>
                </a:extLst>
              </a:tr>
              <a:tr h="227976">
                <a:tc>
                  <a:txBody>
                    <a:bodyPr/>
                    <a:lstStyle/>
                    <a:p>
                      <a:pPr algn="ctr" fontAlgn="ctr">
                        <a:buNone/>
                      </a:pPr>
                      <a:r>
                        <a:rPr lang="en-US" sz="2000" b="0" i="0" u="none" strike="noStrike">
                          <a:solidFill>
                            <a:srgbClr val="000000"/>
                          </a:solidFill>
                          <a:effectLst/>
                          <a:latin typeface="Times New Roman" panose="02020603050405020304" pitchFamily="18" charset="0"/>
                        </a:rPr>
                        <a:t>294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Procedure for block assessment.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40017642"/>
                  </a:ext>
                </a:extLst>
              </a:tr>
              <a:tr h="227976">
                <a:tc>
                  <a:txBody>
                    <a:bodyPr/>
                    <a:lstStyle/>
                    <a:p>
                      <a:pPr algn="ctr" fontAlgn="ctr">
                        <a:buNone/>
                      </a:pPr>
                      <a:r>
                        <a:rPr lang="en-US" sz="2000" b="0" i="0" u="none" strike="noStrike">
                          <a:solidFill>
                            <a:srgbClr val="000000"/>
                          </a:solidFill>
                          <a:effectLst/>
                          <a:latin typeface="Times New Roman" panose="02020603050405020304" pitchFamily="18" charset="0"/>
                        </a:rPr>
                        <a:t>295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Undisclosed income of any other person.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9906308"/>
                  </a:ext>
                </a:extLst>
              </a:tr>
              <a:tr h="227976">
                <a:tc>
                  <a:txBody>
                    <a:bodyPr/>
                    <a:lstStyle/>
                    <a:p>
                      <a:pPr algn="ctr" fontAlgn="ctr">
                        <a:buNone/>
                      </a:pPr>
                      <a:r>
                        <a:rPr lang="en-US" sz="2000" b="0" i="0" u="none" strike="noStrike">
                          <a:solidFill>
                            <a:srgbClr val="000000"/>
                          </a:solidFill>
                          <a:effectLst/>
                          <a:latin typeface="Times New Roman" panose="02020603050405020304" pitchFamily="18" charset="0"/>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Time-limit for completion of block assessment.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61861544"/>
                  </a:ext>
                </a:extLst>
              </a:tr>
              <a:tr h="404777">
                <a:tc>
                  <a:txBody>
                    <a:bodyPr/>
                    <a:lstStyle/>
                    <a:p>
                      <a:pPr algn="ctr" fontAlgn="ctr">
                        <a:buNone/>
                      </a:pPr>
                      <a:r>
                        <a:rPr lang="en-US" sz="2000" b="0" i="0" u="none" strike="noStrike">
                          <a:solidFill>
                            <a:srgbClr val="000000"/>
                          </a:solidFill>
                          <a:effectLst/>
                          <a:latin typeface="Times New Roman" panose="02020603050405020304" pitchFamily="18" charset="0"/>
                        </a:rPr>
                        <a:t>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Certain interests and penalties not to be levied or imposed.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24293522"/>
                  </a:ext>
                </a:extLst>
              </a:tr>
              <a:tr h="227976">
                <a:tc>
                  <a:txBody>
                    <a:bodyPr/>
                    <a:lstStyle/>
                    <a:p>
                      <a:pPr algn="ctr" fontAlgn="ctr">
                        <a:buNone/>
                      </a:pPr>
                      <a:r>
                        <a:rPr lang="en-US" sz="2000" b="0" i="0" u="none" strike="noStrike">
                          <a:solidFill>
                            <a:srgbClr val="000000"/>
                          </a:solidFill>
                          <a:effectLst/>
                          <a:latin typeface="Times New Roman" panose="02020603050405020304" pitchFamily="18" charset="0"/>
                        </a:rPr>
                        <a:t>298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Levy of interest and penalty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158BFA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82684535"/>
                  </a:ext>
                </a:extLst>
              </a:tr>
              <a:tr h="291960">
                <a:tc>
                  <a:txBody>
                    <a:bodyPr/>
                    <a:lstStyle/>
                    <a:p>
                      <a:pPr algn="ctr" fontAlgn="ctr">
                        <a:buNone/>
                      </a:pPr>
                      <a:r>
                        <a:rPr lang="en-US" sz="2000" b="0" i="0" u="none" strike="noStrike">
                          <a:solidFill>
                            <a:srgbClr val="000000"/>
                          </a:solidFill>
                          <a:effectLst/>
                          <a:latin typeface="Times New Roman" panose="02020603050405020304" pitchFamily="18" charset="0"/>
                        </a:rPr>
                        <a:t>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Authority  competent  to  make  assessment  of  block period.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26433958"/>
                  </a:ext>
                </a:extLst>
              </a:tr>
              <a:tr h="227976">
                <a:tc>
                  <a:txBody>
                    <a:bodyPr/>
                    <a:lstStyle/>
                    <a:p>
                      <a:pPr algn="ctr" fontAlgn="ctr">
                        <a:buNone/>
                      </a:pPr>
                      <a:r>
                        <a:rPr lang="en-US" sz="2000" b="0" i="0" u="none" strike="noStrike">
                          <a:solidFill>
                            <a:srgbClr val="000000"/>
                          </a:solidFill>
                          <a:effectLst/>
                          <a:latin typeface="Times New Roman" panose="02020603050405020304" pitchFamily="18" charset="0"/>
                        </a:rPr>
                        <a:t>300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Application of other provisions of Act.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158BH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877887"/>
                  </a:ext>
                </a:extLst>
              </a:tr>
              <a:tr h="227976">
                <a:tc>
                  <a:txBody>
                    <a:bodyPr/>
                    <a:lstStyle/>
                    <a:p>
                      <a:pPr algn="ctr" fontAlgn="ctr">
                        <a:buNone/>
                      </a:pPr>
                      <a:r>
                        <a:rPr lang="en-US" sz="2000" b="0" i="0" u="none" strike="noStrike">
                          <a:solidFill>
                            <a:srgbClr val="000000"/>
                          </a:solidFill>
                          <a:effectLst/>
                          <a:latin typeface="Times New Roman" panose="02020603050405020304" pitchFamily="18" charset="0"/>
                        </a:rPr>
                        <a:t>301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158B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89339676"/>
                  </a:ext>
                </a:extLst>
              </a:tr>
            </a:tbl>
          </a:graphicData>
        </a:graphic>
      </p:graphicFrame>
      <p:sp>
        <p:nvSpPr>
          <p:cNvPr id="3" name="Footer Placeholder 2">
            <a:extLst>
              <a:ext uri="{FF2B5EF4-FFF2-40B4-BE49-F238E27FC236}">
                <a16:creationId xmlns:a16="http://schemas.microsoft.com/office/drawing/2014/main" id="{E92EEA25-781F-E1D1-A3E3-C19CC15EACD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45932995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9C89C-786A-82AE-CCFF-0C2B145D1F0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2628C0E1-181F-93FA-D5FC-2F2195344F65}"/>
              </a:ext>
            </a:extLst>
          </p:cNvPr>
          <p:cNvGraphicFramePr>
            <a:graphicFrameLocks noGrp="1"/>
          </p:cNvGraphicFramePr>
          <p:nvPr>
            <p:ph idx="1"/>
          </p:nvPr>
        </p:nvGraphicFramePr>
        <p:xfrm>
          <a:off x="594360" y="306231"/>
          <a:ext cx="11125199" cy="4933755"/>
        </p:xfrm>
        <a:graphic>
          <a:graphicData uri="http://schemas.openxmlformats.org/drawingml/2006/table">
            <a:tbl>
              <a:tblPr/>
              <a:tblGrid>
                <a:gridCol w="1899426">
                  <a:extLst>
                    <a:ext uri="{9D8B030D-6E8A-4147-A177-3AD203B41FA5}">
                      <a16:colId xmlns:a16="http://schemas.microsoft.com/office/drawing/2014/main" val="2509711702"/>
                    </a:ext>
                  </a:extLst>
                </a:gridCol>
                <a:gridCol w="7326347">
                  <a:extLst>
                    <a:ext uri="{9D8B030D-6E8A-4147-A177-3AD203B41FA5}">
                      <a16:colId xmlns:a16="http://schemas.microsoft.com/office/drawing/2014/main" val="1947871039"/>
                    </a:ext>
                  </a:extLst>
                </a:gridCol>
                <a:gridCol w="1899426">
                  <a:extLst>
                    <a:ext uri="{9D8B030D-6E8A-4147-A177-3AD203B41FA5}">
                      <a16:colId xmlns:a16="http://schemas.microsoft.com/office/drawing/2014/main" val="3655047967"/>
                    </a:ext>
                  </a:extLst>
                </a:gridCol>
              </a:tblGrid>
              <a:tr h="517791">
                <a:tc>
                  <a:txBody>
                    <a:bodyPr/>
                    <a:lstStyle/>
                    <a:p>
                      <a:pPr algn="ctr" fontAlgn="ctr">
                        <a:buNone/>
                      </a:pPr>
                      <a:r>
                        <a:rPr lang="en-US" sz="2000" b="1" i="0" u="none" strike="noStrike">
                          <a:solidFill>
                            <a:srgbClr val="000000"/>
                          </a:solidFill>
                          <a:effectLst/>
                          <a:latin typeface="Times New Roman" panose="02020603050405020304" pitchFamily="18" charset="0"/>
                        </a:rPr>
                        <a:t>[302- 355]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XVII- SPECIAL PROVISIONS RELATING TO CERTAIN PERSONS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159-189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43398602"/>
                  </a:ext>
                </a:extLst>
              </a:tr>
              <a:tr h="260498">
                <a:tc>
                  <a:txBody>
                    <a:bodyPr/>
                    <a:lstStyle/>
                    <a:p>
                      <a:pPr algn="ctr" fontAlgn="ctr">
                        <a:buNone/>
                      </a:pPr>
                      <a:r>
                        <a:rPr lang="en-US" sz="2000" b="1" i="0" u="none" strike="noStrike">
                          <a:solidFill>
                            <a:srgbClr val="000000"/>
                          </a:solidFill>
                          <a:effectLst/>
                          <a:latin typeface="Times New Roman" panose="02020603050405020304" pitchFamily="18" charset="0"/>
                        </a:rPr>
                        <a:t>[302-331]</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A- Association of Persons,  Firm, Hindu Undivided Family, etc.</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36236705"/>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1. Legal Representatives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91781736"/>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302</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Legal representative</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159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48808261"/>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2. Representative assessees - General Provisions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84002694"/>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303</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Representative assessee.</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160</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34765424"/>
                  </a:ext>
                </a:extLst>
              </a:tr>
              <a:tr h="260498">
                <a:tc rowSpan="4">
                  <a:txBody>
                    <a:bodyPr/>
                    <a:lstStyle/>
                    <a:p>
                      <a:pPr algn="ctr" fontAlgn="ctr">
                        <a:buNone/>
                      </a:pPr>
                      <a:r>
                        <a:rPr lang="en-US" sz="2000" b="0" i="0" u="none" strike="noStrike" dirty="0">
                          <a:solidFill>
                            <a:srgbClr val="000000"/>
                          </a:solidFill>
                          <a:effectLst/>
                          <a:latin typeface="Times New Roman" panose="02020603050405020304" pitchFamily="18" charset="0"/>
                        </a:rPr>
                        <a:t>304</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just" fontAlgn="ctr">
                        <a:buNone/>
                      </a:pPr>
                      <a:r>
                        <a:rPr lang="en-US" sz="2000" b="0" i="0" u="none" strike="noStrike" dirty="0">
                          <a:solidFill>
                            <a:srgbClr val="000000"/>
                          </a:solidFill>
                          <a:effectLst/>
                          <a:latin typeface="Times New Roman" panose="02020603050405020304" pitchFamily="18" charset="0"/>
                        </a:rPr>
                        <a:t>Liability of representative assessee.</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161</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31428284"/>
                  </a:ext>
                </a:extLst>
              </a:tr>
              <a:tr h="26049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165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71410762"/>
                  </a:ext>
                </a:extLst>
              </a:tr>
              <a:tr h="26049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166</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8808900"/>
                  </a:ext>
                </a:extLst>
              </a:tr>
              <a:tr h="26049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167</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82532348"/>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305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Right of representative assessee to recover tax paid.</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162</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43705911"/>
                  </a:ext>
                </a:extLst>
              </a:tr>
              <a:tr h="260498">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3. Representative </a:t>
                      </a:r>
                      <a:r>
                        <a:rPr lang="en-IN" sz="2000" b="1" i="0" u="none" strike="noStrike" dirty="0" err="1">
                          <a:solidFill>
                            <a:srgbClr val="000000"/>
                          </a:solidFill>
                          <a:effectLst/>
                          <a:latin typeface="Times New Roman" panose="02020603050405020304" pitchFamily="18" charset="0"/>
                        </a:rPr>
                        <a:t>assessees</a:t>
                      </a:r>
                      <a:r>
                        <a:rPr lang="en-IN" sz="2000" b="1" i="0" u="none" strike="noStrike" dirty="0">
                          <a:solidFill>
                            <a:srgbClr val="000000"/>
                          </a:solidFill>
                          <a:effectLst/>
                          <a:latin typeface="Times New Roman" panose="02020603050405020304" pitchFamily="18" charset="0"/>
                        </a:rPr>
                        <a:t> - Special cases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76553498"/>
                  </a:ext>
                </a:extLst>
              </a:tr>
              <a:tr h="260498">
                <a:tc>
                  <a:txBody>
                    <a:bodyPr/>
                    <a:lstStyle/>
                    <a:p>
                      <a:pPr algn="ctr" fontAlgn="ctr">
                        <a:buNone/>
                      </a:pPr>
                      <a:r>
                        <a:rPr lang="en-US" sz="2000" b="0" i="0" u="none" strike="noStrike" dirty="0">
                          <a:solidFill>
                            <a:srgbClr val="000000"/>
                          </a:solidFill>
                          <a:effectLst/>
                          <a:latin typeface="Times New Roman" panose="02020603050405020304" pitchFamily="18" charset="0"/>
                        </a:rPr>
                        <a:t>306</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Who may be regarded as agent.</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163</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76962299"/>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307</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Charge of tax where share of beneficiaries unknown.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164</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0459080"/>
                  </a:ext>
                </a:extLst>
              </a:tr>
              <a:tr h="260498">
                <a:tc>
                  <a:txBody>
                    <a:bodyPr/>
                    <a:lstStyle/>
                    <a:p>
                      <a:pPr algn="ctr" fontAlgn="ctr">
                        <a:buNone/>
                      </a:pPr>
                      <a:r>
                        <a:rPr lang="en-US" sz="2000" b="0" i="0" u="none" strike="noStrike">
                          <a:solidFill>
                            <a:srgbClr val="000000"/>
                          </a:solidFill>
                          <a:effectLst/>
                          <a:latin typeface="Times New Roman" panose="02020603050405020304" pitchFamily="18" charset="0"/>
                        </a:rPr>
                        <a:t>308</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Charge of tax in case of oral trust.</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164A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59200362"/>
                  </a:ext>
                </a:extLst>
              </a:tr>
            </a:tbl>
          </a:graphicData>
        </a:graphic>
      </p:graphicFrame>
      <p:sp>
        <p:nvSpPr>
          <p:cNvPr id="3" name="Footer Placeholder 2">
            <a:extLst>
              <a:ext uri="{FF2B5EF4-FFF2-40B4-BE49-F238E27FC236}">
                <a16:creationId xmlns:a16="http://schemas.microsoft.com/office/drawing/2014/main" id="{60D2B18D-58AB-99D4-A24D-915DFF6CE354}"/>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6622461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BE300-0683-9EE1-A4BA-74FC8815ACD9}"/>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91F6B9C5-1DCF-1AA1-847E-AE4E64746632}"/>
              </a:ext>
            </a:extLst>
          </p:cNvPr>
          <p:cNvGraphicFramePr>
            <a:graphicFrameLocks noGrp="1"/>
          </p:cNvGraphicFramePr>
          <p:nvPr>
            <p:ph idx="1"/>
            <p:extLst>
              <p:ext uri="{D42A27DB-BD31-4B8C-83A1-F6EECF244321}">
                <p14:modId xmlns:p14="http://schemas.microsoft.com/office/powerpoint/2010/main" val="1167533051"/>
              </p:ext>
            </p:extLst>
          </p:nvPr>
        </p:nvGraphicFramePr>
        <p:xfrm>
          <a:off x="427038" y="174543"/>
          <a:ext cx="11125199" cy="6075122"/>
        </p:xfrm>
        <a:graphic>
          <a:graphicData uri="http://schemas.openxmlformats.org/drawingml/2006/table">
            <a:tbl>
              <a:tblPr/>
              <a:tblGrid>
                <a:gridCol w="1305509">
                  <a:extLst>
                    <a:ext uri="{9D8B030D-6E8A-4147-A177-3AD203B41FA5}">
                      <a16:colId xmlns:a16="http://schemas.microsoft.com/office/drawing/2014/main" val="2877947922"/>
                    </a:ext>
                  </a:extLst>
                </a:gridCol>
                <a:gridCol w="7920264">
                  <a:extLst>
                    <a:ext uri="{9D8B030D-6E8A-4147-A177-3AD203B41FA5}">
                      <a16:colId xmlns:a16="http://schemas.microsoft.com/office/drawing/2014/main" val="231298356"/>
                    </a:ext>
                  </a:extLst>
                </a:gridCol>
                <a:gridCol w="1899426">
                  <a:extLst>
                    <a:ext uri="{9D8B030D-6E8A-4147-A177-3AD203B41FA5}">
                      <a16:colId xmlns:a16="http://schemas.microsoft.com/office/drawing/2014/main" val="3404444943"/>
                    </a:ext>
                  </a:extLst>
                </a:gridCol>
              </a:tblGrid>
              <a:tr h="26752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4. Association of Persons and body of individuals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73577300"/>
                  </a:ext>
                </a:extLst>
              </a:tr>
              <a:tr h="531767">
                <a:tc>
                  <a:txBody>
                    <a:bodyPr/>
                    <a:lstStyle/>
                    <a:p>
                      <a:pPr algn="ctr" fontAlgn="ctr">
                        <a:buNone/>
                      </a:pPr>
                      <a:r>
                        <a:rPr lang="en-US" sz="2000" b="0" i="0" u="none" strike="noStrike">
                          <a:solidFill>
                            <a:srgbClr val="000000"/>
                          </a:solidFill>
                          <a:effectLst/>
                          <a:latin typeface="Times New Roman" panose="02020603050405020304" pitchFamily="18" charset="0"/>
                        </a:rPr>
                        <a:t>309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Method of computing a member's share in income of association of persons or body of individuals.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67A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89962389"/>
                  </a:ext>
                </a:extLst>
              </a:tr>
              <a:tr h="531767">
                <a:tc>
                  <a:txBody>
                    <a:bodyPr/>
                    <a:lstStyle/>
                    <a:p>
                      <a:pPr algn="ctr" fontAlgn="ctr">
                        <a:buNone/>
                      </a:pPr>
                      <a:r>
                        <a:rPr lang="en-US" sz="2000" b="0" i="0" u="none" strike="noStrike">
                          <a:solidFill>
                            <a:srgbClr val="000000"/>
                          </a:solidFill>
                          <a:effectLst/>
                          <a:latin typeface="Times New Roman" panose="02020603050405020304" pitchFamily="18" charset="0"/>
                        </a:rPr>
                        <a:t>310</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Share of member of association of persons or body of individuals in income of association or body.</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86</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7857040"/>
                  </a:ext>
                </a:extLst>
              </a:tr>
              <a:tr h="531767">
                <a:tc>
                  <a:txBody>
                    <a:bodyPr/>
                    <a:lstStyle/>
                    <a:p>
                      <a:pPr algn="ctr" fontAlgn="ctr">
                        <a:buNone/>
                      </a:pPr>
                      <a:r>
                        <a:rPr lang="en-US" sz="2000" b="0" i="0" u="none" strike="noStrike">
                          <a:solidFill>
                            <a:srgbClr val="000000"/>
                          </a:solidFill>
                          <a:effectLst/>
                          <a:latin typeface="Times New Roman" panose="02020603050405020304" pitchFamily="18" charset="0"/>
                        </a:rPr>
                        <a:t>311</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Charge   of   tax   where   shares   of   members   in association   of   persons   or   body   of   individuals unknown, etc.</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167B</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04892957"/>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5. Executors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11315691"/>
                  </a:ext>
                </a:extLst>
              </a:tr>
              <a:tr h="267529">
                <a:tc rowSpan="2">
                  <a:txBody>
                    <a:bodyPr/>
                    <a:lstStyle/>
                    <a:p>
                      <a:pPr algn="ctr" fontAlgn="ctr">
                        <a:buNone/>
                      </a:pPr>
                      <a:r>
                        <a:rPr lang="en-US" sz="2000" b="0" i="0" u="none" strike="noStrike">
                          <a:solidFill>
                            <a:srgbClr val="000000"/>
                          </a:solidFill>
                          <a:effectLst/>
                          <a:latin typeface="Times New Roman" panose="02020603050405020304" pitchFamily="18" charset="0"/>
                        </a:rPr>
                        <a:t>312</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a:solidFill>
                            <a:srgbClr val="000000"/>
                          </a:solidFill>
                          <a:effectLst/>
                          <a:latin typeface="Times New Roman" panose="02020603050405020304" pitchFamily="18" charset="0"/>
                        </a:rPr>
                        <a:t>Executor.</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168</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91306903"/>
                  </a:ext>
                </a:extLst>
              </a:tr>
              <a:tr h="26752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169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63490987"/>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6. Succession to business or profession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96194647"/>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313</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Succession to business or profession otherwise than on death.</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170</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7107308"/>
                  </a:ext>
                </a:extLst>
              </a:tr>
              <a:tr h="531767">
                <a:tc>
                  <a:txBody>
                    <a:bodyPr/>
                    <a:lstStyle/>
                    <a:p>
                      <a:pPr algn="ctr" fontAlgn="ctr">
                        <a:buNone/>
                      </a:pPr>
                      <a:r>
                        <a:rPr lang="en-US" sz="2000" b="0" i="0" u="none" strike="noStrike">
                          <a:solidFill>
                            <a:srgbClr val="000000"/>
                          </a:solidFill>
                          <a:effectLst/>
                          <a:latin typeface="Times New Roman" panose="02020603050405020304" pitchFamily="18" charset="0"/>
                        </a:rPr>
                        <a:t>314</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Effect  of  order  of  tribunal  or  court  in  respect  of business reorganisation.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170A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83113849"/>
                  </a:ext>
                </a:extLst>
              </a:tr>
              <a:tr h="267529">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7. Partition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59513236"/>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315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Assessment  after  partition  of  a  Hindu  undivided family.</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171</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7339753"/>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8. Shipping business of non-residents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40505074"/>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316</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Shipping business of non-residents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172</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14162221"/>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9. Persons leaving India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88256105"/>
                  </a:ext>
                </a:extLst>
              </a:tr>
              <a:tr h="267529">
                <a:tc>
                  <a:txBody>
                    <a:bodyPr/>
                    <a:lstStyle/>
                    <a:p>
                      <a:pPr algn="ctr" fontAlgn="ctr">
                        <a:buNone/>
                      </a:pPr>
                      <a:r>
                        <a:rPr lang="en-US" sz="2000" b="0" i="0" u="none" strike="noStrike">
                          <a:solidFill>
                            <a:srgbClr val="000000"/>
                          </a:solidFill>
                          <a:effectLst/>
                          <a:latin typeface="Times New Roman" panose="02020603050405020304" pitchFamily="18" charset="0"/>
                        </a:rPr>
                        <a:t>317</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Assessment of persons leaving India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174</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85123508"/>
                  </a:ext>
                </a:extLst>
              </a:tr>
            </a:tbl>
          </a:graphicData>
        </a:graphic>
      </p:graphicFrame>
      <p:sp>
        <p:nvSpPr>
          <p:cNvPr id="3" name="Footer Placeholder 2">
            <a:extLst>
              <a:ext uri="{FF2B5EF4-FFF2-40B4-BE49-F238E27FC236}">
                <a16:creationId xmlns:a16="http://schemas.microsoft.com/office/drawing/2014/main" id="{46E72A0D-4199-42C5-4983-97D7007C395D}"/>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2263351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D34C4-8292-2519-8624-D6A6ACC50197}"/>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E5452AA5-BE88-CAE8-7C6F-37BB170064F9}"/>
              </a:ext>
            </a:extLst>
          </p:cNvPr>
          <p:cNvGraphicFramePr>
            <a:graphicFrameLocks noGrp="1"/>
          </p:cNvGraphicFramePr>
          <p:nvPr>
            <p:ph idx="1"/>
          </p:nvPr>
        </p:nvGraphicFramePr>
        <p:xfrm>
          <a:off x="427038" y="334963"/>
          <a:ext cx="11125199" cy="5290922"/>
        </p:xfrm>
        <a:graphic>
          <a:graphicData uri="http://schemas.openxmlformats.org/drawingml/2006/table">
            <a:tbl>
              <a:tblPr/>
              <a:tblGrid>
                <a:gridCol w="1899426">
                  <a:extLst>
                    <a:ext uri="{9D8B030D-6E8A-4147-A177-3AD203B41FA5}">
                      <a16:colId xmlns:a16="http://schemas.microsoft.com/office/drawing/2014/main" val="2312956247"/>
                    </a:ext>
                  </a:extLst>
                </a:gridCol>
                <a:gridCol w="7326347">
                  <a:extLst>
                    <a:ext uri="{9D8B030D-6E8A-4147-A177-3AD203B41FA5}">
                      <a16:colId xmlns:a16="http://schemas.microsoft.com/office/drawing/2014/main" val="4188265284"/>
                    </a:ext>
                  </a:extLst>
                </a:gridCol>
                <a:gridCol w="1899426">
                  <a:extLst>
                    <a:ext uri="{9D8B030D-6E8A-4147-A177-3AD203B41FA5}">
                      <a16:colId xmlns:a16="http://schemas.microsoft.com/office/drawing/2014/main" val="4249706042"/>
                    </a:ext>
                  </a:extLst>
                </a:gridCol>
              </a:tblGrid>
              <a:tr h="658309">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10. Association of persons or body of individuals or artificial juridical person formed for a particular event or purpose</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7335460"/>
                  </a:ext>
                </a:extLst>
              </a:tr>
              <a:tr h="658309">
                <a:tc>
                  <a:txBody>
                    <a:bodyPr/>
                    <a:lstStyle/>
                    <a:p>
                      <a:pPr algn="ctr" fontAlgn="ctr">
                        <a:buNone/>
                      </a:pPr>
                      <a:r>
                        <a:rPr lang="en-US" sz="2000" b="0" i="0" u="none" strike="noStrike">
                          <a:solidFill>
                            <a:srgbClr val="000000"/>
                          </a:solidFill>
                          <a:effectLst/>
                          <a:latin typeface="Times New Roman" panose="02020603050405020304" pitchFamily="18" charset="0"/>
                        </a:rPr>
                        <a:t>318</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Assessment  of  association  of  persons  or  body  of individuals or artificial juridical person formed for a particular event or purpose.</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174A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79016181"/>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11. Persons trying to alienate their assets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2949781"/>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319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Assessment of persons likely to transfer property to avoid tax.</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29277505"/>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12. Discontinuance of business, or dissolution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18487864"/>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320</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Discontinued business.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176</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95109688"/>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321</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Association dissolved or business discontinued.</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177</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81639593"/>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322</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Company in liquidation.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178</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84111129"/>
                  </a:ext>
                </a:extLst>
              </a:tr>
              <a:tr h="331192">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13. Private companies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66134233"/>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323</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Liability of directors of private company</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21958991"/>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14. Assessment of firms</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71220448"/>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324</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Charge of tax in case of a firm.</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167A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45683204"/>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Assessment as a Firm.</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184</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4543046"/>
                  </a:ext>
                </a:extLst>
              </a:tr>
              <a:tr h="331192">
                <a:tc>
                  <a:txBody>
                    <a:bodyPr/>
                    <a:lstStyle/>
                    <a:p>
                      <a:pPr algn="ctr" fontAlgn="ctr">
                        <a:buNone/>
                      </a:pPr>
                      <a:r>
                        <a:rPr lang="en-US" sz="2000" b="0" i="0" u="none" strike="noStrike">
                          <a:solidFill>
                            <a:srgbClr val="000000"/>
                          </a:solidFill>
                          <a:effectLst/>
                          <a:latin typeface="Times New Roman" panose="02020603050405020304" pitchFamily="18" charset="0"/>
                        </a:rPr>
                        <a:t>326</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Assessment when section 325 not complied with.</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185</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57451749"/>
                  </a:ext>
                </a:extLst>
              </a:tr>
            </a:tbl>
          </a:graphicData>
        </a:graphic>
      </p:graphicFrame>
      <p:sp>
        <p:nvSpPr>
          <p:cNvPr id="3" name="Footer Placeholder 2">
            <a:extLst>
              <a:ext uri="{FF2B5EF4-FFF2-40B4-BE49-F238E27FC236}">
                <a16:creationId xmlns:a16="http://schemas.microsoft.com/office/drawing/2014/main" id="{E6C4C3F6-E29A-F42A-987C-2FDB3A21B54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2405673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DF899-2A61-5A39-E6F9-3BA72DB9362A}"/>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35181E5-612A-DA22-208F-EC012969F6DF}"/>
              </a:ext>
            </a:extLst>
          </p:cNvPr>
          <p:cNvGraphicFramePr>
            <a:graphicFrameLocks noGrp="1"/>
          </p:cNvGraphicFramePr>
          <p:nvPr>
            <p:ph idx="1"/>
          </p:nvPr>
        </p:nvGraphicFramePr>
        <p:xfrm>
          <a:off x="427038" y="334963"/>
          <a:ext cx="11125199" cy="2780197"/>
        </p:xfrm>
        <a:graphic>
          <a:graphicData uri="http://schemas.openxmlformats.org/drawingml/2006/table">
            <a:tbl>
              <a:tblPr/>
              <a:tblGrid>
                <a:gridCol w="1603240">
                  <a:extLst>
                    <a:ext uri="{9D8B030D-6E8A-4147-A177-3AD203B41FA5}">
                      <a16:colId xmlns:a16="http://schemas.microsoft.com/office/drawing/2014/main" val="3736891285"/>
                    </a:ext>
                  </a:extLst>
                </a:gridCol>
                <a:gridCol w="7622533">
                  <a:extLst>
                    <a:ext uri="{9D8B030D-6E8A-4147-A177-3AD203B41FA5}">
                      <a16:colId xmlns:a16="http://schemas.microsoft.com/office/drawing/2014/main" val="2803349027"/>
                    </a:ext>
                  </a:extLst>
                </a:gridCol>
                <a:gridCol w="1899426">
                  <a:extLst>
                    <a:ext uri="{9D8B030D-6E8A-4147-A177-3AD203B41FA5}">
                      <a16:colId xmlns:a16="http://schemas.microsoft.com/office/drawing/2014/main" val="343686855"/>
                    </a:ext>
                  </a:extLst>
                </a:gridCol>
              </a:tblGrid>
              <a:tr h="348060">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15. Change in constitution, succession and dissolution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28850241"/>
                  </a:ext>
                </a:extLst>
              </a:tr>
              <a:tr h="348060">
                <a:tc>
                  <a:txBody>
                    <a:bodyPr/>
                    <a:lstStyle/>
                    <a:p>
                      <a:pPr algn="ctr" fontAlgn="ctr">
                        <a:buNone/>
                      </a:pPr>
                      <a:r>
                        <a:rPr lang="en-US" sz="2000" b="0" i="0" u="none" strike="noStrike">
                          <a:solidFill>
                            <a:srgbClr val="000000"/>
                          </a:solidFill>
                          <a:effectLst/>
                          <a:latin typeface="Times New Roman" panose="02020603050405020304" pitchFamily="18" charset="0"/>
                        </a:rPr>
                        <a:t>327</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Change in constitution of a firm.</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187</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95023552"/>
                  </a:ext>
                </a:extLst>
              </a:tr>
              <a:tr h="348060">
                <a:tc>
                  <a:txBody>
                    <a:bodyPr/>
                    <a:lstStyle/>
                    <a:p>
                      <a:pPr algn="ctr" fontAlgn="ctr">
                        <a:buNone/>
                      </a:pPr>
                      <a:r>
                        <a:rPr lang="en-US" sz="2000" b="0" i="0" u="none" strike="noStrike">
                          <a:solidFill>
                            <a:srgbClr val="000000"/>
                          </a:solidFill>
                          <a:effectLst/>
                          <a:latin typeface="Times New Roman" panose="02020603050405020304" pitchFamily="18" charset="0"/>
                        </a:rPr>
                        <a:t>328</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Succession of one firm by another firm.</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188</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77580623"/>
                  </a:ext>
                </a:extLst>
              </a:tr>
              <a:tr h="348060">
                <a:tc>
                  <a:txBody>
                    <a:bodyPr/>
                    <a:lstStyle/>
                    <a:p>
                      <a:pPr algn="ctr" fontAlgn="ctr">
                        <a:buNone/>
                      </a:pPr>
                      <a:r>
                        <a:rPr lang="en-US" sz="2000" b="0" i="0" u="none" strike="noStrike">
                          <a:solidFill>
                            <a:srgbClr val="000000"/>
                          </a:solidFill>
                          <a:effectLst/>
                          <a:latin typeface="Times New Roman" panose="02020603050405020304" pitchFamily="18" charset="0"/>
                        </a:rPr>
                        <a:t>329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Joint and several liability of partners for tax payable by firm.</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188A</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97785424"/>
                  </a:ext>
                </a:extLst>
              </a:tr>
              <a:tr h="348060">
                <a:tc>
                  <a:txBody>
                    <a:bodyPr/>
                    <a:lstStyle/>
                    <a:p>
                      <a:pPr algn="ctr" fontAlgn="ctr">
                        <a:buNone/>
                      </a:pPr>
                      <a:r>
                        <a:rPr lang="en-US" sz="2000" b="0" i="0" u="none" strike="noStrike">
                          <a:solidFill>
                            <a:srgbClr val="000000"/>
                          </a:solidFill>
                          <a:effectLst/>
                          <a:latin typeface="Times New Roman" panose="02020603050405020304" pitchFamily="18" charset="0"/>
                        </a:rPr>
                        <a:t>330</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Firm dissolved or business discontinued.</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189</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32178912"/>
                  </a:ext>
                </a:extLst>
              </a:tr>
              <a:tr h="691837">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16. Liability of partners of limited liability partnership in liquidation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23601385"/>
                  </a:ext>
                </a:extLst>
              </a:tr>
              <a:tr h="348060">
                <a:tc>
                  <a:txBody>
                    <a:bodyPr/>
                    <a:lstStyle/>
                    <a:p>
                      <a:pPr algn="ctr" fontAlgn="ctr">
                        <a:buNone/>
                      </a:pPr>
                      <a:r>
                        <a:rPr lang="en-US" sz="2000" b="0" i="0" u="none" strike="noStrike">
                          <a:solidFill>
                            <a:srgbClr val="000000"/>
                          </a:solidFill>
                          <a:effectLst/>
                          <a:latin typeface="Times New Roman" panose="02020603050405020304" pitchFamily="18" charset="0"/>
                        </a:rPr>
                        <a:t>331</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Liability of partners of limited liability partnership in liquidation</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167C</a:t>
                      </a:r>
                    </a:p>
                  </a:txBody>
                  <a:tcPr marL="3797" marR="3797" marT="37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51974118"/>
                  </a:ext>
                </a:extLst>
              </a:tr>
            </a:tbl>
          </a:graphicData>
        </a:graphic>
      </p:graphicFrame>
      <p:sp>
        <p:nvSpPr>
          <p:cNvPr id="3" name="Footer Placeholder 2">
            <a:extLst>
              <a:ext uri="{FF2B5EF4-FFF2-40B4-BE49-F238E27FC236}">
                <a16:creationId xmlns:a16="http://schemas.microsoft.com/office/drawing/2014/main" id="{57A35CD9-DB00-30C6-EF88-5EFE6B7AFC4A}"/>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36325331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26185-B2A0-DBC5-25C1-900D3EC87E4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DD68C96-6B69-1142-BCE6-69D570DB9D98}"/>
              </a:ext>
            </a:extLst>
          </p:cNvPr>
          <p:cNvGraphicFramePr>
            <a:graphicFrameLocks noGrp="1"/>
          </p:cNvGraphicFramePr>
          <p:nvPr>
            <p:ph idx="1"/>
          </p:nvPr>
        </p:nvGraphicFramePr>
        <p:xfrm>
          <a:off x="807720" y="334961"/>
          <a:ext cx="10546081" cy="5574330"/>
        </p:xfrm>
        <a:graphic>
          <a:graphicData uri="http://schemas.openxmlformats.org/drawingml/2006/table">
            <a:tbl>
              <a:tblPr/>
              <a:tblGrid>
                <a:gridCol w="1517026">
                  <a:extLst>
                    <a:ext uri="{9D8B030D-6E8A-4147-A177-3AD203B41FA5}">
                      <a16:colId xmlns:a16="http://schemas.microsoft.com/office/drawing/2014/main" val="1196283271"/>
                    </a:ext>
                  </a:extLst>
                </a:gridCol>
                <a:gridCol w="7228504">
                  <a:extLst>
                    <a:ext uri="{9D8B030D-6E8A-4147-A177-3AD203B41FA5}">
                      <a16:colId xmlns:a16="http://schemas.microsoft.com/office/drawing/2014/main" val="2133610715"/>
                    </a:ext>
                  </a:extLst>
                </a:gridCol>
                <a:gridCol w="1800551">
                  <a:extLst>
                    <a:ext uri="{9D8B030D-6E8A-4147-A177-3AD203B41FA5}">
                      <a16:colId xmlns:a16="http://schemas.microsoft.com/office/drawing/2014/main" val="3178025343"/>
                    </a:ext>
                  </a:extLst>
                </a:gridCol>
              </a:tblGrid>
              <a:tr h="250817">
                <a:tc>
                  <a:txBody>
                    <a:bodyPr/>
                    <a:lstStyle/>
                    <a:p>
                      <a:pPr algn="ctr" fontAlgn="ctr">
                        <a:buNone/>
                      </a:pPr>
                      <a:r>
                        <a:rPr lang="en-US" sz="2000" b="1" i="0" u="none" strike="noStrike">
                          <a:solidFill>
                            <a:srgbClr val="000000"/>
                          </a:solidFill>
                          <a:effectLst/>
                          <a:latin typeface="Times New Roman" panose="02020603050405020304" pitchFamily="18" charset="0"/>
                        </a:rPr>
                        <a:t>[332-355]</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B- Special provisions for registered non-profit organisation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76184209"/>
                  </a:ext>
                </a:extLst>
              </a:tr>
              <a:tr h="496901">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1.Registration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 12A,</a:t>
                      </a:r>
                      <a:br>
                        <a:rPr lang="en-US" sz="2000" b="0" i="0" u="none" strike="noStrike">
                          <a:solidFill>
                            <a:srgbClr val="000000"/>
                          </a:solidFill>
                          <a:effectLst/>
                          <a:latin typeface="Times New Roman" panose="02020603050405020304" pitchFamily="18" charset="0"/>
                        </a:rPr>
                      </a:br>
                      <a:r>
                        <a:rPr lang="en-US" sz="2000" b="0" i="0" u="none" strike="noStrike">
                          <a:solidFill>
                            <a:srgbClr val="000000"/>
                          </a:solidFill>
                          <a:effectLst/>
                          <a:latin typeface="Times New Roman" panose="02020603050405020304" pitchFamily="18" charset="0"/>
                        </a:rPr>
                        <a:t>12AB, 80G</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99604295"/>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332</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Application for registration.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77209283"/>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333</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Switching over of regimes.</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84513747"/>
                  </a:ext>
                </a:extLst>
              </a:tr>
              <a:tr h="742986">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2. Income of registered non-profit organization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11, 12, 13,</a:t>
                      </a:r>
                      <a:br>
                        <a:rPr lang="en-US" sz="2000" b="0" i="0" u="none" strike="noStrike">
                          <a:solidFill>
                            <a:srgbClr val="000000"/>
                          </a:solidFill>
                          <a:effectLst/>
                          <a:latin typeface="Times New Roman" panose="02020603050405020304" pitchFamily="18" charset="0"/>
                        </a:rPr>
                      </a:br>
                      <a:r>
                        <a:rPr lang="en-US" sz="2000" b="0" i="0" u="none" strike="noStrike">
                          <a:solidFill>
                            <a:srgbClr val="000000"/>
                          </a:solidFill>
                          <a:effectLst/>
                          <a:latin typeface="Times New Roman" panose="02020603050405020304" pitchFamily="18" charset="0"/>
                        </a:rPr>
                        <a:t>115BBC,</a:t>
                      </a:r>
                      <a:br>
                        <a:rPr lang="en-US" sz="2000" b="0" i="0" u="none" strike="noStrike">
                          <a:solidFill>
                            <a:srgbClr val="000000"/>
                          </a:solidFill>
                          <a:effectLst/>
                          <a:latin typeface="Times New Roman" panose="02020603050405020304" pitchFamily="18" charset="0"/>
                        </a:rPr>
                      </a:br>
                      <a:r>
                        <a:rPr lang="en-US" sz="2000" b="0" i="0" u="none" strike="noStrike">
                          <a:solidFill>
                            <a:srgbClr val="000000"/>
                          </a:solidFill>
                          <a:effectLst/>
                          <a:latin typeface="Times New Roman" panose="02020603050405020304" pitchFamily="18" charset="0"/>
                        </a:rPr>
                        <a:t>115BBI</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66220400"/>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334</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on income of registered non-profit organisation.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10">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29714744"/>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335</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Regular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72199727"/>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336</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Taxable regular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007809928"/>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337</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Specified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548893510"/>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338</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Income not to be included in regular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874038808"/>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339</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Corpus donation.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245547147"/>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340</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Deemed corpus donation.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591158194"/>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341</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Application of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789209351"/>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342</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Accumulated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188711466"/>
                  </a:ext>
                </a:extLst>
              </a:tr>
              <a:tr h="250817">
                <a:tc>
                  <a:txBody>
                    <a:bodyPr/>
                    <a:lstStyle/>
                    <a:p>
                      <a:pPr algn="ctr" fontAlgn="ctr">
                        <a:buNone/>
                      </a:pPr>
                      <a:r>
                        <a:rPr lang="en-US" sz="2000" b="0" i="0" u="none" strike="noStrike">
                          <a:solidFill>
                            <a:srgbClr val="000000"/>
                          </a:solidFill>
                          <a:effectLst/>
                          <a:latin typeface="Times New Roman" panose="02020603050405020304" pitchFamily="18" charset="0"/>
                        </a:rPr>
                        <a:t>343</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Deemed accumulated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628543946"/>
                  </a:ext>
                </a:extLst>
              </a:tr>
            </a:tbl>
          </a:graphicData>
        </a:graphic>
      </p:graphicFrame>
      <p:sp>
        <p:nvSpPr>
          <p:cNvPr id="3" name="Footer Placeholder 2">
            <a:extLst>
              <a:ext uri="{FF2B5EF4-FFF2-40B4-BE49-F238E27FC236}">
                <a16:creationId xmlns:a16="http://schemas.microsoft.com/office/drawing/2014/main" id="{ADD5A970-8703-D41F-47E1-3EF77CF161D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08354305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95121-74F3-EACA-A95B-EB4115EC64C9}"/>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4048DDB1-B007-4CB7-0A6A-280763E4C02E}"/>
              </a:ext>
            </a:extLst>
          </p:cNvPr>
          <p:cNvGraphicFramePr>
            <a:graphicFrameLocks noGrp="1"/>
          </p:cNvGraphicFramePr>
          <p:nvPr>
            <p:ph idx="1"/>
          </p:nvPr>
        </p:nvGraphicFramePr>
        <p:xfrm>
          <a:off x="427038" y="334963"/>
          <a:ext cx="10964216" cy="4319958"/>
        </p:xfrm>
        <a:graphic>
          <a:graphicData uri="http://schemas.openxmlformats.org/drawingml/2006/table">
            <a:tbl>
              <a:tblPr/>
              <a:tblGrid>
                <a:gridCol w="1871940">
                  <a:extLst>
                    <a:ext uri="{9D8B030D-6E8A-4147-A177-3AD203B41FA5}">
                      <a16:colId xmlns:a16="http://schemas.microsoft.com/office/drawing/2014/main" val="2700660220"/>
                    </a:ext>
                  </a:extLst>
                </a:gridCol>
                <a:gridCol w="7383989">
                  <a:extLst>
                    <a:ext uri="{9D8B030D-6E8A-4147-A177-3AD203B41FA5}">
                      <a16:colId xmlns:a16="http://schemas.microsoft.com/office/drawing/2014/main" val="2494031078"/>
                    </a:ext>
                  </a:extLst>
                </a:gridCol>
                <a:gridCol w="1708287">
                  <a:extLst>
                    <a:ext uri="{9D8B030D-6E8A-4147-A177-3AD203B41FA5}">
                      <a16:colId xmlns:a16="http://schemas.microsoft.com/office/drawing/2014/main" val="2097912695"/>
                    </a:ext>
                  </a:extLst>
                </a:gridCol>
              </a:tblGrid>
              <a:tr h="222738">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3. Commercial activities by registered non-</a:t>
                      </a:r>
                      <a:br>
                        <a:rPr lang="en-IN" sz="2000" b="1" i="0" u="none" strike="noStrike">
                          <a:solidFill>
                            <a:srgbClr val="000000"/>
                          </a:solidFill>
                          <a:effectLst/>
                          <a:latin typeface="Times New Roman" panose="02020603050405020304" pitchFamily="18" charset="0"/>
                        </a:rPr>
                      </a:br>
                      <a:r>
                        <a:rPr lang="en-IN" sz="2000" b="1" i="0" u="none" strike="noStrike">
                          <a:solidFill>
                            <a:srgbClr val="000000"/>
                          </a:solidFill>
                          <a:effectLst/>
                          <a:latin typeface="Times New Roman" panose="02020603050405020304" pitchFamily="18" charset="0"/>
                        </a:rPr>
                        <a:t>profit organization</a:t>
                      </a:r>
                      <a:endParaRPr lang="en-IN" sz="2000" b="0" i="0" u="none" strike="noStrike">
                        <a:solidFill>
                          <a:srgbClr val="000000"/>
                        </a:solidFill>
                        <a:effectLst/>
                        <a:latin typeface="Times New Roman" panose="02020603050405020304" pitchFamily="18" charset="0"/>
                      </a:endParaRP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2(15) and 11</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66536213"/>
                  </a:ext>
                </a:extLst>
              </a:tr>
              <a:tr h="117231">
                <a:tc>
                  <a:txBody>
                    <a:bodyPr/>
                    <a:lstStyle/>
                    <a:p>
                      <a:pPr algn="ctr" fontAlgn="ctr">
                        <a:buNone/>
                      </a:pPr>
                      <a:r>
                        <a:rPr lang="en-US" sz="2000" b="0" i="0" u="none" strike="noStrike">
                          <a:solidFill>
                            <a:srgbClr val="000000"/>
                          </a:solidFill>
                          <a:effectLst/>
                          <a:latin typeface="Times New Roman" panose="02020603050405020304" pitchFamily="18" charset="0"/>
                        </a:rPr>
                        <a:t>344</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Business undertaking held as property.</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2941328"/>
                  </a:ext>
                </a:extLst>
              </a:tr>
              <a:tr h="234462">
                <a:tc>
                  <a:txBody>
                    <a:bodyPr/>
                    <a:lstStyle/>
                    <a:p>
                      <a:pPr algn="ctr" fontAlgn="ctr">
                        <a:buNone/>
                      </a:pPr>
                      <a:r>
                        <a:rPr lang="en-US" sz="2000" b="0" i="0" u="none" strike="noStrike">
                          <a:solidFill>
                            <a:srgbClr val="000000"/>
                          </a:solidFill>
                          <a:effectLst/>
                          <a:latin typeface="Times New Roman" panose="02020603050405020304" pitchFamily="18" charset="0"/>
                        </a:rPr>
                        <a:t>345</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Restriction on commercial activities by a registered non-profit </a:t>
                      </a:r>
                      <a:r>
                        <a:rPr lang="en-US" sz="2000" b="0" i="0" u="none" strike="noStrike" dirty="0" err="1">
                          <a:solidFill>
                            <a:srgbClr val="000000"/>
                          </a:solidFill>
                          <a:effectLst/>
                          <a:latin typeface="Times New Roman" panose="02020603050405020304" pitchFamily="18" charset="0"/>
                        </a:rPr>
                        <a:t>organisation</a:t>
                      </a:r>
                      <a:r>
                        <a:rPr lang="en-US" sz="2000" b="0" i="0" u="none" strike="noStrike" dirty="0">
                          <a:solidFill>
                            <a:srgbClr val="000000"/>
                          </a:solidFill>
                          <a:effectLst/>
                          <a:latin typeface="Times New Roman" panose="02020603050405020304" pitchFamily="18" charset="0"/>
                        </a:rPr>
                        <a:t>.</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538660727"/>
                  </a:ext>
                </a:extLst>
              </a:tr>
              <a:tr h="351692">
                <a:tc>
                  <a:txBody>
                    <a:bodyPr/>
                    <a:lstStyle/>
                    <a:p>
                      <a:pPr algn="ctr" fontAlgn="ctr">
                        <a:buNone/>
                      </a:pPr>
                      <a:r>
                        <a:rPr lang="en-US" sz="2000" b="0" i="0" u="none" strike="noStrike">
                          <a:solidFill>
                            <a:srgbClr val="000000"/>
                          </a:solidFill>
                          <a:effectLst/>
                          <a:latin typeface="Times New Roman" panose="02020603050405020304" pitchFamily="18" charset="0"/>
                        </a:rPr>
                        <a:t>346</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Restriction  on  commercial  activities  by  registered non-profit  organisation,  carrying  out  advancement of any other object of general public utility.</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135724855"/>
                  </a:ext>
                </a:extLst>
              </a:tr>
              <a:tr h="234462">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4. Compliances</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11, 12A and</a:t>
                      </a:r>
                      <a:br>
                        <a:rPr lang="en-US" sz="2000" b="0" i="0" u="none" strike="noStrike" dirty="0">
                          <a:solidFill>
                            <a:srgbClr val="000000"/>
                          </a:solidFill>
                          <a:effectLst/>
                          <a:latin typeface="Times New Roman" panose="02020603050405020304" pitchFamily="18" charset="0"/>
                        </a:rPr>
                      </a:br>
                      <a:r>
                        <a:rPr lang="en-US" sz="2000" b="0" i="0" u="none" strike="noStrike" dirty="0">
                          <a:solidFill>
                            <a:srgbClr val="000000"/>
                          </a:solidFill>
                          <a:effectLst/>
                          <a:latin typeface="Times New Roman" panose="02020603050405020304" pitchFamily="18" charset="0"/>
                        </a:rPr>
                        <a:t>139</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20981383"/>
                  </a:ext>
                </a:extLst>
              </a:tr>
              <a:tr h="117231">
                <a:tc>
                  <a:txBody>
                    <a:bodyPr/>
                    <a:lstStyle/>
                    <a:p>
                      <a:pPr algn="ctr" fontAlgn="ctr">
                        <a:buNone/>
                      </a:pPr>
                      <a:r>
                        <a:rPr lang="en-US" sz="2000" b="0" i="0" u="none" strike="noStrike">
                          <a:solidFill>
                            <a:srgbClr val="000000"/>
                          </a:solidFill>
                          <a:effectLst/>
                          <a:latin typeface="Times New Roman" panose="02020603050405020304" pitchFamily="18" charset="0"/>
                        </a:rPr>
                        <a:t>347</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Books of account.</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17911190"/>
                  </a:ext>
                </a:extLst>
              </a:tr>
              <a:tr h="117231">
                <a:tc>
                  <a:txBody>
                    <a:bodyPr/>
                    <a:lstStyle/>
                    <a:p>
                      <a:pPr algn="ctr" fontAlgn="ctr">
                        <a:buNone/>
                      </a:pPr>
                      <a:r>
                        <a:rPr lang="en-US" sz="2000" b="0" i="0" u="none" strike="noStrike">
                          <a:solidFill>
                            <a:srgbClr val="000000"/>
                          </a:solidFill>
                          <a:effectLst/>
                          <a:latin typeface="Times New Roman" panose="02020603050405020304" pitchFamily="18" charset="0"/>
                        </a:rPr>
                        <a:t>348</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Audit.</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715082150"/>
                  </a:ext>
                </a:extLst>
              </a:tr>
              <a:tr h="117231">
                <a:tc>
                  <a:txBody>
                    <a:bodyPr/>
                    <a:lstStyle/>
                    <a:p>
                      <a:pPr algn="ctr" fontAlgn="ctr">
                        <a:buNone/>
                      </a:pPr>
                      <a:r>
                        <a:rPr lang="en-US" sz="2000" b="0" i="0" u="none" strike="noStrike">
                          <a:solidFill>
                            <a:srgbClr val="000000"/>
                          </a:solidFill>
                          <a:effectLst/>
                          <a:latin typeface="Times New Roman" panose="02020603050405020304" pitchFamily="18" charset="0"/>
                        </a:rPr>
                        <a:t>349</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Return of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4128529918"/>
                  </a:ext>
                </a:extLst>
              </a:tr>
              <a:tr h="117231">
                <a:tc>
                  <a:txBody>
                    <a:bodyPr/>
                    <a:lstStyle/>
                    <a:p>
                      <a:pPr algn="ctr" fontAlgn="ctr">
                        <a:buNone/>
                      </a:pPr>
                      <a:r>
                        <a:rPr lang="en-US" sz="2000" b="0" i="0" u="none" strike="noStrike">
                          <a:solidFill>
                            <a:srgbClr val="000000"/>
                          </a:solidFill>
                          <a:effectLst/>
                          <a:latin typeface="Times New Roman" panose="02020603050405020304" pitchFamily="18" charset="0"/>
                        </a:rPr>
                        <a:t>350</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Permitted modes of investment.</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928646491"/>
                  </a:ext>
                </a:extLst>
              </a:tr>
            </a:tbl>
          </a:graphicData>
        </a:graphic>
      </p:graphicFrame>
      <p:sp>
        <p:nvSpPr>
          <p:cNvPr id="3" name="Footer Placeholder 2">
            <a:extLst>
              <a:ext uri="{FF2B5EF4-FFF2-40B4-BE49-F238E27FC236}">
                <a16:creationId xmlns:a16="http://schemas.microsoft.com/office/drawing/2014/main" id="{40A29CCB-700E-FA22-8FF5-DDAE8F95E80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0646413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763CB-E6EB-5080-D7C6-44EC971AB72B}"/>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1EDD1C2-C47C-5AF6-9E23-39323B2FFD90}"/>
              </a:ext>
            </a:extLst>
          </p:cNvPr>
          <p:cNvGraphicFramePr>
            <a:graphicFrameLocks noGrp="1"/>
          </p:cNvGraphicFramePr>
          <p:nvPr>
            <p:ph idx="1"/>
          </p:nvPr>
        </p:nvGraphicFramePr>
        <p:xfrm>
          <a:off x="427038" y="334963"/>
          <a:ext cx="11103700" cy="4923696"/>
        </p:xfrm>
        <a:graphic>
          <a:graphicData uri="http://schemas.openxmlformats.org/drawingml/2006/table">
            <a:tbl>
              <a:tblPr/>
              <a:tblGrid>
                <a:gridCol w="1895754">
                  <a:extLst>
                    <a:ext uri="{9D8B030D-6E8A-4147-A177-3AD203B41FA5}">
                      <a16:colId xmlns:a16="http://schemas.microsoft.com/office/drawing/2014/main" val="2265804463"/>
                    </a:ext>
                  </a:extLst>
                </a:gridCol>
                <a:gridCol w="7312192">
                  <a:extLst>
                    <a:ext uri="{9D8B030D-6E8A-4147-A177-3AD203B41FA5}">
                      <a16:colId xmlns:a16="http://schemas.microsoft.com/office/drawing/2014/main" val="460553862"/>
                    </a:ext>
                  </a:extLst>
                </a:gridCol>
                <a:gridCol w="1895754">
                  <a:extLst>
                    <a:ext uri="{9D8B030D-6E8A-4147-A177-3AD203B41FA5}">
                      <a16:colId xmlns:a16="http://schemas.microsoft.com/office/drawing/2014/main" val="2455689386"/>
                    </a:ext>
                  </a:extLst>
                </a:gridCol>
              </a:tblGrid>
              <a:tr h="1167226">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5. Violations</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2000" b="0" i="0" u="none" strike="noStrike" dirty="0">
                          <a:solidFill>
                            <a:srgbClr val="000000"/>
                          </a:solidFill>
                          <a:effectLst/>
                          <a:latin typeface="Times New Roman" panose="02020603050405020304" pitchFamily="18" charset="0"/>
                        </a:rPr>
                        <a:t>12AB,</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12AC, 13,</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115BBI,</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115TD to</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115TF</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50920079"/>
                  </a:ext>
                </a:extLst>
              </a:tr>
              <a:tr h="237023">
                <a:tc>
                  <a:txBody>
                    <a:bodyPr/>
                    <a:lstStyle/>
                    <a:p>
                      <a:pPr algn="ctr" fontAlgn="ctr">
                        <a:buNone/>
                      </a:pPr>
                      <a:r>
                        <a:rPr lang="en-US" sz="2000" b="0" i="0" u="none" strike="noStrike">
                          <a:solidFill>
                            <a:srgbClr val="000000"/>
                          </a:solidFill>
                          <a:effectLst/>
                          <a:latin typeface="Times New Roman" panose="02020603050405020304" pitchFamily="18" charset="0"/>
                        </a:rPr>
                        <a:t>351</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Specified violation.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85987946"/>
                  </a:ext>
                </a:extLst>
              </a:tr>
              <a:tr h="237023">
                <a:tc>
                  <a:txBody>
                    <a:bodyPr/>
                    <a:lstStyle/>
                    <a:p>
                      <a:pPr algn="ctr" fontAlgn="ctr">
                        <a:buNone/>
                      </a:pPr>
                      <a:r>
                        <a:rPr lang="en-US" sz="2000" b="0" i="0" u="none" strike="noStrike">
                          <a:solidFill>
                            <a:srgbClr val="000000"/>
                          </a:solidFill>
                          <a:effectLst/>
                          <a:latin typeface="Times New Roman" panose="02020603050405020304" pitchFamily="18" charset="0"/>
                        </a:rPr>
                        <a:t>352</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Tax on accreted income.</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851698292"/>
                  </a:ext>
                </a:extLst>
              </a:tr>
              <a:tr h="237023">
                <a:tc>
                  <a:txBody>
                    <a:bodyPr/>
                    <a:lstStyle/>
                    <a:p>
                      <a:pPr algn="ctr" fontAlgn="ctr">
                        <a:buNone/>
                      </a:pPr>
                      <a:r>
                        <a:rPr lang="en-US" sz="2000" b="0" i="0" u="none" strike="noStrike">
                          <a:solidFill>
                            <a:srgbClr val="000000"/>
                          </a:solidFill>
                          <a:effectLst/>
                          <a:latin typeface="Times New Roman" panose="02020603050405020304" pitchFamily="18" charset="0"/>
                        </a:rPr>
                        <a:t>353</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Other violations.</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1"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110753329"/>
                  </a:ext>
                </a:extLst>
              </a:tr>
              <a:tr h="237023">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6. Approval for purpose of deduction under section 133(1)(b)(ii)</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80G</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18710550"/>
                  </a:ext>
                </a:extLst>
              </a:tr>
              <a:tr h="237023">
                <a:tc>
                  <a:txBody>
                    <a:bodyPr/>
                    <a:lstStyle/>
                    <a:p>
                      <a:pPr algn="ctr" fontAlgn="ctr">
                        <a:buNone/>
                      </a:pPr>
                      <a:r>
                        <a:rPr lang="en-US" sz="2000" b="0" i="0" u="none" strike="noStrike">
                          <a:solidFill>
                            <a:srgbClr val="000000"/>
                          </a:solidFill>
                          <a:effectLst/>
                          <a:latin typeface="Times New Roman" panose="02020603050405020304" pitchFamily="18" charset="0"/>
                        </a:rPr>
                        <a:t>354</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Application  for  approval  for  purpose  of  section 133(1)(b)(ii).</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99977396"/>
                  </a:ext>
                </a:extLst>
              </a:tr>
              <a:tr h="1167226">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7. Interpretation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2000" b="0" i="0" u="none" strike="noStrike" dirty="0">
                          <a:solidFill>
                            <a:srgbClr val="000000"/>
                          </a:solidFill>
                          <a:effectLst/>
                          <a:latin typeface="Times New Roman" panose="02020603050405020304" pitchFamily="18" charset="0"/>
                        </a:rPr>
                        <a:t>2(15), 11,</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12, 13,</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115BBC,</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115TD to</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115TF</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09288188"/>
                  </a:ext>
                </a:extLst>
              </a:tr>
              <a:tr h="237023">
                <a:tc>
                  <a:txBody>
                    <a:bodyPr/>
                    <a:lstStyle/>
                    <a:p>
                      <a:pPr algn="ctr" fontAlgn="ctr">
                        <a:buNone/>
                      </a:pPr>
                      <a:r>
                        <a:rPr lang="en-US" sz="2000" b="0" i="0" u="none" strike="noStrike">
                          <a:solidFill>
                            <a:srgbClr val="000000"/>
                          </a:solidFill>
                          <a:effectLst/>
                          <a:latin typeface="Times New Roman" panose="02020603050405020304" pitchFamily="18" charset="0"/>
                        </a:rPr>
                        <a:t>355</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5862" marR="5862" marT="58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94805741"/>
                  </a:ext>
                </a:extLst>
              </a:tr>
            </a:tbl>
          </a:graphicData>
        </a:graphic>
      </p:graphicFrame>
      <p:sp>
        <p:nvSpPr>
          <p:cNvPr id="3" name="Footer Placeholder 2">
            <a:extLst>
              <a:ext uri="{FF2B5EF4-FFF2-40B4-BE49-F238E27FC236}">
                <a16:creationId xmlns:a16="http://schemas.microsoft.com/office/drawing/2014/main" id="{BED45930-C0DF-C78E-640A-B0D29706242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02260569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75165-BDE1-AE59-9A80-A1C7218F0ED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5AE1387-065D-EDDD-23E4-C471B345355C}"/>
              </a:ext>
            </a:extLst>
          </p:cNvPr>
          <p:cNvGraphicFramePr>
            <a:graphicFrameLocks noGrp="1"/>
          </p:cNvGraphicFramePr>
          <p:nvPr>
            <p:ph idx="1"/>
          </p:nvPr>
        </p:nvGraphicFramePr>
        <p:xfrm>
          <a:off x="701039" y="354497"/>
          <a:ext cx="10789921" cy="5929611"/>
        </p:xfrm>
        <a:graphic>
          <a:graphicData uri="http://schemas.openxmlformats.org/drawingml/2006/table">
            <a:tbl>
              <a:tblPr/>
              <a:tblGrid>
                <a:gridCol w="1842182">
                  <a:extLst>
                    <a:ext uri="{9D8B030D-6E8A-4147-A177-3AD203B41FA5}">
                      <a16:colId xmlns:a16="http://schemas.microsoft.com/office/drawing/2014/main" val="80102999"/>
                    </a:ext>
                  </a:extLst>
                </a:gridCol>
                <a:gridCol w="7313701">
                  <a:extLst>
                    <a:ext uri="{9D8B030D-6E8A-4147-A177-3AD203B41FA5}">
                      <a16:colId xmlns:a16="http://schemas.microsoft.com/office/drawing/2014/main" val="3459511181"/>
                    </a:ext>
                  </a:extLst>
                </a:gridCol>
                <a:gridCol w="1634038">
                  <a:extLst>
                    <a:ext uri="{9D8B030D-6E8A-4147-A177-3AD203B41FA5}">
                      <a16:colId xmlns:a16="http://schemas.microsoft.com/office/drawing/2014/main" val="1815006713"/>
                    </a:ext>
                  </a:extLst>
                </a:gridCol>
              </a:tblGrid>
              <a:tr h="499883">
                <a:tc>
                  <a:txBody>
                    <a:bodyPr/>
                    <a:lstStyle/>
                    <a:p>
                      <a:pPr algn="ctr" fontAlgn="ctr">
                        <a:buNone/>
                      </a:pPr>
                      <a:r>
                        <a:rPr lang="en-US" sz="2000" b="1" i="0" u="none" strike="noStrike">
                          <a:solidFill>
                            <a:srgbClr val="000000"/>
                          </a:solidFill>
                          <a:effectLst/>
                          <a:latin typeface="Times New Roman" panose="02020603050405020304" pitchFamily="18" charset="0"/>
                        </a:rPr>
                        <a:t>[356- 389]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CHAPTER XVIII- APPEALS, REVISIONS AND ALTERNATE DISPUTE RESOLUTIONS</a:t>
                      </a:r>
                      <a:endParaRPr lang="en-IN"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246-269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09710447"/>
                  </a:ext>
                </a:extLst>
              </a:tr>
              <a:tr h="253787">
                <a:tc>
                  <a:txBody>
                    <a:bodyPr/>
                    <a:lstStyle/>
                    <a:p>
                      <a:pPr algn="ctr" fontAlgn="ctr">
                        <a:buNone/>
                      </a:pPr>
                      <a:r>
                        <a:rPr lang="en-US" sz="2000" b="1" i="0" u="none" strike="noStrike">
                          <a:solidFill>
                            <a:srgbClr val="000000"/>
                          </a:solidFill>
                          <a:effectLst/>
                          <a:latin typeface="Times New Roman" panose="02020603050405020304" pitchFamily="18" charset="0"/>
                        </a:rPr>
                        <a:t>[356-378]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A- Appeals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88299471"/>
                  </a:ext>
                </a:extLst>
              </a:tr>
              <a:tr h="499883">
                <a:tc>
                  <a:txBody>
                    <a:bodyPr/>
                    <a:lstStyle/>
                    <a:p>
                      <a:pPr algn="ctr" fontAlgn="ctr">
                        <a:buNone/>
                      </a:pPr>
                      <a:r>
                        <a:rPr lang="en-US" sz="2000" b="0" i="0" u="none" strike="noStrike">
                          <a:solidFill>
                            <a:srgbClr val="000000"/>
                          </a:solidFill>
                          <a:effectLst/>
                          <a:latin typeface="Times New Roman" panose="02020603050405020304" pitchFamily="18" charset="0"/>
                        </a:rPr>
                        <a:t>[</a:t>
                      </a:r>
                      <a:r>
                        <a:rPr lang="en-US" sz="2000" b="1" i="0" u="none" strike="noStrike">
                          <a:solidFill>
                            <a:srgbClr val="000000"/>
                          </a:solidFill>
                          <a:effectLst/>
                          <a:latin typeface="Times New Roman" panose="02020603050405020304" pitchFamily="18" charset="0"/>
                        </a:rPr>
                        <a:t>356-360]</a:t>
                      </a:r>
                      <a:endParaRPr lang="en-US" sz="2000" b="0" i="0" u="none" strike="noStrike">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1. Appeals to Joint Commissioner (Appeals) and Commissioner (Appeals)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21083811"/>
                  </a:ext>
                </a:extLst>
              </a:tr>
              <a:tr h="253787">
                <a:tc>
                  <a:txBody>
                    <a:bodyPr/>
                    <a:lstStyle/>
                    <a:p>
                      <a:pPr algn="ctr" fontAlgn="ctr">
                        <a:buNone/>
                      </a:pPr>
                      <a:r>
                        <a:rPr lang="en-US" sz="2000" b="0" i="0" u="none" strike="noStrike">
                          <a:solidFill>
                            <a:srgbClr val="000000"/>
                          </a:solidFill>
                          <a:effectLst/>
                          <a:latin typeface="Times New Roman" panose="02020603050405020304" pitchFamily="18" charset="0"/>
                        </a:rPr>
                        <a:t>356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Appealable    orders   before   Joint   Commissioner (Appeals).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52685685"/>
                  </a:ext>
                </a:extLst>
              </a:tr>
              <a:tr h="253787">
                <a:tc>
                  <a:txBody>
                    <a:bodyPr/>
                    <a:lstStyle/>
                    <a:p>
                      <a:pPr algn="ctr" fontAlgn="ctr">
                        <a:buNone/>
                      </a:pPr>
                      <a:r>
                        <a:rPr lang="en-US" sz="2000" b="0" i="0" u="none" strike="noStrike">
                          <a:solidFill>
                            <a:srgbClr val="000000"/>
                          </a:solidFill>
                          <a:effectLst/>
                          <a:latin typeface="Times New Roman" panose="02020603050405020304" pitchFamily="18" charset="0"/>
                        </a:rPr>
                        <a:t>357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Appealable orders before Commissioner (Appeals).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246A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53546668"/>
                  </a:ext>
                </a:extLst>
              </a:tr>
              <a:tr h="253787">
                <a:tc>
                  <a:txBody>
                    <a:bodyPr/>
                    <a:lstStyle/>
                    <a:p>
                      <a:pPr algn="ctr" fontAlgn="ctr">
                        <a:buNone/>
                      </a:pPr>
                      <a:r>
                        <a:rPr lang="en-US" sz="2000" b="0" i="0" u="none" strike="noStrike">
                          <a:solidFill>
                            <a:srgbClr val="000000"/>
                          </a:solidFill>
                          <a:effectLst/>
                          <a:latin typeface="Times New Roman" panose="02020603050405020304" pitchFamily="18" charset="0"/>
                        </a:rPr>
                        <a:t>358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Form of appeal and limitation.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3526908"/>
                  </a:ext>
                </a:extLst>
              </a:tr>
              <a:tr h="253787">
                <a:tc>
                  <a:txBody>
                    <a:bodyPr/>
                    <a:lstStyle/>
                    <a:p>
                      <a:pPr algn="ctr" fontAlgn="ctr">
                        <a:buNone/>
                      </a:pPr>
                      <a:r>
                        <a:rPr lang="en-US" sz="2000" b="0" i="0" u="none" strike="noStrike">
                          <a:solidFill>
                            <a:srgbClr val="000000"/>
                          </a:solidFill>
                          <a:effectLst/>
                          <a:latin typeface="Times New Roman" panose="02020603050405020304" pitchFamily="18" charset="0"/>
                        </a:rPr>
                        <a:t>359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Procedure in appeal.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88867099"/>
                  </a:ext>
                </a:extLst>
              </a:tr>
              <a:tr h="315246">
                <a:tc>
                  <a:txBody>
                    <a:bodyPr/>
                    <a:lstStyle/>
                    <a:p>
                      <a:pPr algn="ctr" fontAlgn="ctr">
                        <a:buNone/>
                      </a:pPr>
                      <a:r>
                        <a:rPr lang="en-US" sz="2000" b="0" i="0" u="none" strike="noStrike">
                          <a:solidFill>
                            <a:srgbClr val="000000"/>
                          </a:solidFill>
                          <a:effectLst/>
                          <a:latin typeface="Times New Roman" panose="02020603050405020304" pitchFamily="18" charset="0"/>
                        </a:rPr>
                        <a:t>360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Powers of Joint Commissioner (Appeals) or Commissioner (Appeals).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16864725"/>
                  </a:ext>
                </a:extLst>
              </a:tr>
              <a:tr h="251595">
                <a:tc>
                  <a:txBody>
                    <a:bodyPr/>
                    <a:lstStyle/>
                    <a:p>
                      <a:pPr algn="ctr" fontAlgn="ctr">
                        <a:buNone/>
                      </a:pPr>
                      <a:r>
                        <a:rPr lang="en-US" sz="2000" b="1" i="0" u="none" strike="noStrike" dirty="0">
                          <a:solidFill>
                            <a:srgbClr val="000000"/>
                          </a:solidFill>
                          <a:effectLst/>
                          <a:latin typeface="Times New Roman" panose="02020603050405020304" pitchFamily="18" charset="0"/>
                        </a:rPr>
                        <a:t>[361-364]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2. Appeals to Appellate Tribunal.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17212865"/>
                  </a:ext>
                </a:extLst>
              </a:tr>
              <a:tr h="251595">
                <a:tc rowSpan="2">
                  <a:txBody>
                    <a:bodyPr/>
                    <a:lstStyle/>
                    <a:p>
                      <a:pPr algn="ctr" fontAlgn="ctr">
                        <a:buNone/>
                      </a:pPr>
                      <a:r>
                        <a:rPr lang="en-US" sz="2000" b="0" i="0" u="none" strike="noStrike">
                          <a:solidFill>
                            <a:srgbClr val="000000"/>
                          </a:solidFill>
                          <a:effectLst/>
                          <a:latin typeface="Times New Roman" panose="02020603050405020304" pitchFamily="18" charset="0"/>
                        </a:rPr>
                        <a:t>361</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dirty="0">
                          <a:solidFill>
                            <a:srgbClr val="000000"/>
                          </a:solidFill>
                          <a:effectLst/>
                          <a:latin typeface="Times New Roman" panose="02020603050405020304" pitchFamily="18" charset="0"/>
                        </a:rPr>
                        <a:t>Appellate Tribunal.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252</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96230642"/>
                  </a:ext>
                </a:extLst>
              </a:tr>
              <a:tr h="25159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252A</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7835707"/>
                  </a:ext>
                </a:extLst>
              </a:tr>
              <a:tr h="251595">
                <a:tc>
                  <a:txBody>
                    <a:bodyPr/>
                    <a:lstStyle/>
                    <a:p>
                      <a:pPr algn="ctr" fontAlgn="ctr">
                        <a:buNone/>
                      </a:pPr>
                      <a:r>
                        <a:rPr lang="en-US" sz="2000" b="0" i="0" u="none" strike="noStrike">
                          <a:solidFill>
                            <a:srgbClr val="000000"/>
                          </a:solidFill>
                          <a:effectLst/>
                          <a:latin typeface="Times New Roman" panose="02020603050405020304" pitchFamily="18" charset="0"/>
                        </a:rPr>
                        <a:t>362</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Appeals to Appellate Tribunal.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253</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61967410"/>
                  </a:ext>
                </a:extLst>
              </a:tr>
              <a:tr h="251595">
                <a:tc>
                  <a:txBody>
                    <a:bodyPr/>
                    <a:lstStyle/>
                    <a:p>
                      <a:pPr algn="ctr" fontAlgn="ctr">
                        <a:buNone/>
                      </a:pPr>
                      <a:r>
                        <a:rPr lang="en-US" sz="2000" b="0" i="0" u="none" strike="noStrike">
                          <a:solidFill>
                            <a:srgbClr val="000000"/>
                          </a:solidFill>
                          <a:effectLst/>
                          <a:latin typeface="Times New Roman" panose="02020603050405020304" pitchFamily="18" charset="0"/>
                        </a:rPr>
                        <a:t>363</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Orders of Appellate Tribunal.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254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94961075"/>
                  </a:ext>
                </a:extLst>
              </a:tr>
              <a:tr h="251595">
                <a:tc>
                  <a:txBody>
                    <a:bodyPr/>
                    <a:lstStyle/>
                    <a:p>
                      <a:pPr algn="ctr" fontAlgn="ctr">
                        <a:buNone/>
                      </a:pPr>
                      <a:r>
                        <a:rPr lang="en-US" sz="2000" b="0" i="0" u="none" strike="noStrike">
                          <a:solidFill>
                            <a:srgbClr val="000000"/>
                          </a:solidFill>
                          <a:effectLst/>
                          <a:latin typeface="Times New Roman" panose="02020603050405020304" pitchFamily="18" charset="0"/>
                        </a:rPr>
                        <a:t>364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Procedure of Appellate Tribunal.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255</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87991527"/>
                  </a:ext>
                </a:extLst>
              </a:tr>
              <a:tr h="251595">
                <a:tc>
                  <a:txBody>
                    <a:bodyPr/>
                    <a:lstStyle/>
                    <a:p>
                      <a:pPr algn="ctr" fontAlgn="ctr">
                        <a:buNone/>
                      </a:pPr>
                      <a:r>
                        <a:rPr lang="en-US" sz="2000" b="1" i="0" u="none" strike="noStrike" dirty="0">
                          <a:solidFill>
                            <a:srgbClr val="000000"/>
                          </a:solidFill>
                          <a:effectLst/>
                          <a:latin typeface="Times New Roman" panose="02020603050405020304" pitchFamily="18" charset="0"/>
                        </a:rPr>
                        <a:t>[365-366]</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3. Appeals to High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38253751"/>
                  </a:ext>
                </a:extLst>
              </a:tr>
              <a:tr h="251595">
                <a:tc>
                  <a:txBody>
                    <a:bodyPr/>
                    <a:lstStyle/>
                    <a:p>
                      <a:pPr algn="ctr" fontAlgn="ctr">
                        <a:buNone/>
                      </a:pPr>
                      <a:r>
                        <a:rPr lang="en-US" sz="2000" b="0" i="0" u="none" strike="noStrike">
                          <a:solidFill>
                            <a:srgbClr val="000000"/>
                          </a:solidFill>
                          <a:effectLst/>
                          <a:latin typeface="Times New Roman" panose="02020603050405020304" pitchFamily="18" charset="0"/>
                        </a:rPr>
                        <a:t>365</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Appeal to High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260A</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43585388"/>
                  </a:ext>
                </a:extLst>
              </a:tr>
              <a:tr h="251595">
                <a:tc>
                  <a:txBody>
                    <a:bodyPr/>
                    <a:lstStyle/>
                    <a:p>
                      <a:pPr algn="ctr" fontAlgn="ctr">
                        <a:buNone/>
                      </a:pPr>
                      <a:r>
                        <a:rPr lang="en-US" sz="2000" b="0" i="0" u="none" strike="noStrike">
                          <a:solidFill>
                            <a:srgbClr val="000000"/>
                          </a:solidFill>
                          <a:effectLst/>
                          <a:latin typeface="Times New Roman" panose="02020603050405020304" pitchFamily="18" charset="0"/>
                        </a:rPr>
                        <a:t>366</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Case before High Court to be heard by not less than two Judges.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260B</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39625931"/>
                  </a:ext>
                </a:extLst>
              </a:tr>
            </a:tbl>
          </a:graphicData>
        </a:graphic>
      </p:graphicFrame>
      <p:sp>
        <p:nvSpPr>
          <p:cNvPr id="3" name="Footer Placeholder 2">
            <a:extLst>
              <a:ext uri="{FF2B5EF4-FFF2-40B4-BE49-F238E27FC236}">
                <a16:creationId xmlns:a16="http://schemas.microsoft.com/office/drawing/2014/main" id="{57B3FF5E-390F-C21E-458B-A67A07E7695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66490195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5DEE-6604-A578-53FF-C242D467DEAC}"/>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5644C5FA-7279-FBF1-5F01-603C0A99C76D}"/>
              </a:ext>
            </a:extLst>
          </p:cNvPr>
          <p:cNvGraphicFramePr>
            <a:graphicFrameLocks noGrp="1"/>
          </p:cNvGraphicFramePr>
          <p:nvPr>
            <p:ph idx="1"/>
          </p:nvPr>
        </p:nvGraphicFramePr>
        <p:xfrm>
          <a:off x="624840" y="326520"/>
          <a:ext cx="10942319" cy="6088379"/>
        </p:xfrm>
        <a:graphic>
          <a:graphicData uri="http://schemas.openxmlformats.org/drawingml/2006/table">
            <a:tbl>
              <a:tblPr/>
              <a:tblGrid>
                <a:gridCol w="1868201">
                  <a:extLst>
                    <a:ext uri="{9D8B030D-6E8A-4147-A177-3AD203B41FA5}">
                      <a16:colId xmlns:a16="http://schemas.microsoft.com/office/drawing/2014/main" val="1772086516"/>
                    </a:ext>
                  </a:extLst>
                </a:gridCol>
                <a:gridCol w="7205917">
                  <a:extLst>
                    <a:ext uri="{9D8B030D-6E8A-4147-A177-3AD203B41FA5}">
                      <a16:colId xmlns:a16="http://schemas.microsoft.com/office/drawing/2014/main" val="2753199272"/>
                    </a:ext>
                  </a:extLst>
                </a:gridCol>
                <a:gridCol w="1868201">
                  <a:extLst>
                    <a:ext uri="{9D8B030D-6E8A-4147-A177-3AD203B41FA5}">
                      <a16:colId xmlns:a16="http://schemas.microsoft.com/office/drawing/2014/main" val="234828531"/>
                    </a:ext>
                  </a:extLst>
                </a:gridCol>
              </a:tblGrid>
              <a:tr h="293978">
                <a:tc>
                  <a:txBody>
                    <a:bodyPr/>
                    <a:lstStyle/>
                    <a:p>
                      <a:pPr algn="ctr" fontAlgn="ctr">
                        <a:buNone/>
                      </a:pPr>
                      <a:r>
                        <a:rPr lang="en-US" sz="2000" b="1" i="0" u="none" strike="noStrike">
                          <a:solidFill>
                            <a:srgbClr val="000000"/>
                          </a:solidFill>
                          <a:effectLst/>
                          <a:latin typeface="Times New Roman" panose="02020603050405020304" pitchFamily="18" charset="0"/>
                        </a:rPr>
                        <a:t>[367-368]</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4. Appeals to Supreme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2132268"/>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367</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Appeal to Supreme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261</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85278428"/>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368</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Hearing before Supreme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262</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24372079"/>
                  </a:ext>
                </a:extLst>
              </a:tr>
              <a:tr h="293978">
                <a:tc>
                  <a:txBody>
                    <a:bodyPr/>
                    <a:lstStyle/>
                    <a:p>
                      <a:pPr algn="ctr" fontAlgn="ctr">
                        <a:buNone/>
                      </a:pPr>
                      <a:r>
                        <a:rPr lang="en-US" sz="2000" b="1" i="0" u="none" strike="noStrike">
                          <a:solidFill>
                            <a:srgbClr val="000000"/>
                          </a:solidFill>
                          <a:effectLst/>
                          <a:latin typeface="Times New Roman" panose="02020603050405020304" pitchFamily="18" charset="0"/>
                        </a:rPr>
                        <a:t>[369-374]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5. General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13704771"/>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369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to be paid irrespective of appeal, etc.</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265</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7271842"/>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370</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Execution for costs awarded by Supreme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266</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91367426"/>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371</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Amendment of assessment on appeal.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267</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27953643"/>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372</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Exclusion of time taken for copy.</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268</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23721323"/>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373</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Filing of appeal by income-tax authority.</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268A</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58410810"/>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Interpretation of High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21169146"/>
                  </a:ext>
                </a:extLst>
              </a:tr>
              <a:tr h="293978">
                <a:tc>
                  <a:txBody>
                    <a:bodyPr/>
                    <a:lstStyle/>
                    <a:p>
                      <a:pPr algn="ctr" fontAlgn="ctr">
                        <a:buNone/>
                      </a:pPr>
                      <a:r>
                        <a:rPr lang="en-US" sz="2000" b="1" i="0" u="none" strike="noStrike" dirty="0">
                          <a:solidFill>
                            <a:srgbClr val="000000"/>
                          </a:solidFill>
                          <a:effectLst/>
                          <a:latin typeface="Times New Roman" panose="02020603050405020304" pitchFamily="18" charset="0"/>
                        </a:rPr>
                        <a:t>[375-376]</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B- Special provisions for avoiding repetitive appeals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65681232"/>
                  </a:ext>
                </a:extLst>
              </a:tr>
              <a:tr h="538402">
                <a:tc>
                  <a:txBody>
                    <a:bodyPr/>
                    <a:lstStyle/>
                    <a:p>
                      <a:pPr algn="ctr" fontAlgn="ctr">
                        <a:buNone/>
                      </a:pPr>
                      <a:r>
                        <a:rPr lang="en-US" sz="2000" b="0" i="0" u="none" strike="noStrike">
                          <a:solidFill>
                            <a:srgbClr val="000000"/>
                          </a:solidFill>
                          <a:effectLst/>
                          <a:latin typeface="Times New Roman" panose="02020603050405020304" pitchFamily="18" charset="0"/>
                        </a:rPr>
                        <a:t>375</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Procedure when </a:t>
                      </a:r>
                      <a:r>
                        <a:rPr lang="en-IN" sz="2000" b="0" i="0" u="none" strike="noStrike" dirty="0" err="1">
                          <a:solidFill>
                            <a:srgbClr val="000000"/>
                          </a:solidFill>
                          <a:effectLst/>
                          <a:latin typeface="Times New Roman" panose="02020603050405020304" pitchFamily="18" charset="0"/>
                        </a:rPr>
                        <a:t>assessee</a:t>
                      </a:r>
                      <a:r>
                        <a:rPr lang="en-IN" sz="2000" b="0" i="0" u="none" strike="noStrike" dirty="0">
                          <a:solidFill>
                            <a:srgbClr val="000000"/>
                          </a:solidFill>
                          <a:effectLst/>
                          <a:latin typeface="Times New Roman" panose="02020603050405020304" pitchFamily="18" charset="0"/>
                        </a:rPr>
                        <a:t> claims identical question of law is pending before High Court or Supreme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158A</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88949022"/>
                  </a:ext>
                </a:extLst>
              </a:tr>
              <a:tr h="538402">
                <a:tc>
                  <a:txBody>
                    <a:bodyPr/>
                    <a:lstStyle/>
                    <a:p>
                      <a:pPr algn="ctr" fontAlgn="ctr">
                        <a:buNone/>
                      </a:pPr>
                      <a:r>
                        <a:rPr lang="en-US" sz="2000" b="0" i="0" u="none" strike="noStrike">
                          <a:solidFill>
                            <a:srgbClr val="000000"/>
                          </a:solidFill>
                          <a:effectLst/>
                          <a:latin typeface="Times New Roman" panose="02020603050405020304" pitchFamily="18" charset="0"/>
                        </a:rPr>
                        <a:t>376</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Procedure  where  an  identical  question  of  law  is pending before High Courts or Supreme Court.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158AB</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28389120"/>
                  </a:ext>
                </a:extLst>
              </a:tr>
              <a:tr h="804629">
                <a:tc>
                  <a:txBody>
                    <a:bodyPr/>
                    <a:lstStyle/>
                    <a:p>
                      <a:pPr algn="ctr" fontAlgn="ctr">
                        <a:buNone/>
                      </a:pPr>
                      <a:r>
                        <a:rPr lang="en-US" sz="2000" b="1" i="0" u="none" strike="noStrike">
                          <a:solidFill>
                            <a:srgbClr val="000000"/>
                          </a:solidFill>
                          <a:effectLst/>
                          <a:latin typeface="Times New Roman" panose="02020603050405020304" pitchFamily="18" charset="0"/>
                        </a:rPr>
                        <a:t>[377-378]</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C- Revision by the Principal Chief Commissioner or Chief       Commissioner or Principal Commissioner or Commissioner</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62520201"/>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377</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Revision of orders prejudicial to revenue.</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263</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62512794"/>
                  </a:ext>
                </a:extLst>
              </a:tr>
              <a:tr h="293978">
                <a:tc>
                  <a:txBody>
                    <a:bodyPr/>
                    <a:lstStyle/>
                    <a:p>
                      <a:pPr algn="ctr" fontAlgn="ctr">
                        <a:buNone/>
                      </a:pPr>
                      <a:r>
                        <a:rPr lang="en-US" sz="2000" b="0" i="0" u="none" strike="noStrike">
                          <a:solidFill>
                            <a:srgbClr val="000000"/>
                          </a:solidFill>
                          <a:effectLst/>
                          <a:latin typeface="Times New Roman" panose="02020603050405020304" pitchFamily="18" charset="0"/>
                        </a:rPr>
                        <a:t>378</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Revision of other orders.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94468216"/>
                  </a:ext>
                </a:extLst>
              </a:tr>
            </a:tbl>
          </a:graphicData>
        </a:graphic>
      </p:graphicFrame>
      <p:sp>
        <p:nvSpPr>
          <p:cNvPr id="3" name="Footer Placeholder 2">
            <a:extLst>
              <a:ext uri="{FF2B5EF4-FFF2-40B4-BE49-F238E27FC236}">
                <a16:creationId xmlns:a16="http://schemas.microsoft.com/office/drawing/2014/main" id="{9FB9DEBC-730D-8D04-3609-7FE6314353B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47255634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120B7-769A-0E12-6AB5-72A02EC8AD96}"/>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4F3FD8FA-9A5E-F5F9-B63F-1572710736DF}"/>
              </a:ext>
            </a:extLst>
          </p:cNvPr>
          <p:cNvGraphicFramePr>
            <a:graphicFrameLocks noGrp="1"/>
          </p:cNvGraphicFramePr>
          <p:nvPr>
            <p:ph idx="1"/>
          </p:nvPr>
        </p:nvGraphicFramePr>
        <p:xfrm>
          <a:off x="427038" y="334963"/>
          <a:ext cx="10942319" cy="4362540"/>
        </p:xfrm>
        <a:graphic>
          <a:graphicData uri="http://schemas.openxmlformats.org/drawingml/2006/table">
            <a:tbl>
              <a:tblPr/>
              <a:tblGrid>
                <a:gridCol w="1868201">
                  <a:extLst>
                    <a:ext uri="{9D8B030D-6E8A-4147-A177-3AD203B41FA5}">
                      <a16:colId xmlns:a16="http://schemas.microsoft.com/office/drawing/2014/main" val="963669227"/>
                    </a:ext>
                  </a:extLst>
                </a:gridCol>
                <a:gridCol w="7205917">
                  <a:extLst>
                    <a:ext uri="{9D8B030D-6E8A-4147-A177-3AD203B41FA5}">
                      <a16:colId xmlns:a16="http://schemas.microsoft.com/office/drawing/2014/main" val="1459916811"/>
                    </a:ext>
                  </a:extLst>
                </a:gridCol>
                <a:gridCol w="1868201">
                  <a:extLst>
                    <a:ext uri="{9D8B030D-6E8A-4147-A177-3AD203B41FA5}">
                      <a16:colId xmlns:a16="http://schemas.microsoft.com/office/drawing/2014/main" val="826157138"/>
                    </a:ext>
                  </a:extLst>
                </a:gridCol>
              </a:tblGrid>
              <a:tr h="137191">
                <a:tc>
                  <a:txBody>
                    <a:bodyPr/>
                    <a:lstStyle/>
                    <a:p>
                      <a:pPr algn="ctr" fontAlgn="ctr">
                        <a:buNone/>
                      </a:pPr>
                      <a:r>
                        <a:rPr lang="en-US" sz="2000" b="1" i="0" u="none" strike="noStrike" dirty="0">
                          <a:solidFill>
                            <a:srgbClr val="000000"/>
                          </a:solidFill>
                          <a:effectLst/>
                          <a:latin typeface="Times New Roman" panose="02020603050405020304" pitchFamily="18" charset="0"/>
                        </a:rPr>
                        <a:t>[379-389]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D- Alternate Dispute Resolutions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5536528"/>
                  </a:ext>
                </a:extLst>
              </a:tr>
              <a:tr h="137191">
                <a:tc>
                  <a:txBody>
                    <a:bodyPr/>
                    <a:lstStyle/>
                    <a:p>
                      <a:pPr algn="ctr" fontAlgn="ctr">
                        <a:buNone/>
                      </a:pPr>
                      <a:r>
                        <a:rPr lang="en-US" sz="2000" b="1" i="0" u="none" strike="noStrike">
                          <a:solidFill>
                            <a:srgbClr val="000000"/>
                          </a:solidFill>
                          <a:effectLst/>
                          <a:latin typeface="Times New Roman" panose="02020603050405020304" pitchFamily="18" charset="0"/>
                        </a:rPr>
                        <a:t>379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1.Dispute Resolution Committee in certain cases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 </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7627334"/>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379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Dispute Resolution Committee</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245MA</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65092897"/>
                  </a:ext>
                </a:extLst>
              </a:tr>
              <a:tr h="141434">
                <a:tc>
                  <a:txBody>
                    <a:bodyPr/>
                    <a:lstStyle/>
                    <a:p>
                      <a:pPr algn="ctr" fontAlgn="ctr">
                        <a:buNone/>
                      </a:pPr>
                      <a:r>
                        <a:rPr lang="en-US" sz="2000" b="1" i="0" u="none" strike="noStrike" dirty="0">
                          <a:solidFill>
                            <a:srgbClr val="000000"/>
                          </a:solidFill>
                          <a:effectLst/>
                          <a:latin typeface="Times New Roman" panose="02020603050405020304" pitchFamily="18" charset="0"/>
                        </a:rPr>
                        <a:t>[380-389]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dirty="0">
                          <a:solidFill>
                            <a:srgbClr val="000000"/>
                          </a:solidFill>
                          <a:effectLst/>
                          <a:latin typeface="Times New Roman" panose="02020603050405020304" pitchFamily="18" charset="0"/>
                        </a:rPr>
                        <a:t>2. Advance rulings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502</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87192219"/>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380</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Interpretation.</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245N</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60573893"/>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381</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Board for Advance Rulings.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245-OB</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018191922"/>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382</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Vacancies, etc., not to invalidate proceedings.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245P</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86154808"/>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383</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Application for advance ruling.</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245Q</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76209957"/>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384</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Procedure on receipt of application.</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245R</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85855541"/>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385</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Appellate authority not to proceed in certain cases.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245RR</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11849824"/>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386</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Advance ruling to be void in certain circumstances.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245T</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58537879"/>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387</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Powers of the Board for Advance Rulings.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245U</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48282647"/>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388</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Procedure of Board for Advance Rulings.</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245V</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33924681"/>
                  </a:ext>
                </a:extLst>
              </a:tr>
              <a:tr h="141434">
                <a:tc>
                  <a:txBody>
                    <a:bodyPr/>
                    <a:lstStyle/>
                    <a:p>
                      <a:pPr algn="ctr" fontAlgn="ctr">
                        <a:buNone/>
                      </a:pPr>
                      <a:r>
                        <a:rPr lang="en-US" sz="2000" b="0" i="0" u="none" strike="noStrike">
                          <a:solidFill>
                            <a:srgbClr val="000000"/>
                          </a:solidFill>
                          <a:effectLst/>
                          <a:latin typeface="Times New Roman" panose="02020603050405020304" pitchFamily="18" charset="0"/>
                        </a:rPr>
                        <a:t>389</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Appeal.</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245W</a:t>
                      </a:r>
                    </a:p>
                  </a:txBody>
                  <a:tcPr marL="6810" marR="6810" marT="68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46300999"/>
                  </a:ext>
                </a:extLst>
              </a:tr>
            </a:tbl>
          </a:graphicData>
        </a:graphic>
      </p:graphicFrame>
      <p:sp>
        <p:nvSpPr>
          <p:cNvPr id="3" name="Footer Placeholder 2">
            <a:extLst>
              <a:ext uri="{FF2B5EF4-FFF2-40B4-BE49-F238E27FC236}">
                <a16:creationId xmlns:a16="http://schemas.microsoft.com/office/drawing/2014/main" id="{25287394-EBBB-5CD1-29E3-82D454682DA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24128632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B5C61-5F8B-268E-05A5-A1B1507A1F81}"/>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4D374DAE-2ACB-2DF7-6C7A-2510396DF5AB}"/>
              </a:ext>
            </a:extLst>
          </p:cNvPr>
          <p:cNvGraphicFramePr>
            <a:graphicFrameLocks noGrp="1"/>
          </p:cNvGraphicFramePr>
          <p:nvPr>
            <p:ph idx="1"/>
          </p:nvPr>
        </p:nvGraphicFramePr>
        <p:xfrm>
          <a:off x="533400" y="334947"/>
          <a:ext cx="10820399" cy="2774727"/>
        </p:xfrm>
        <a:graphic>
          <a:graphicData uri="http://schemas.openxmlformats.org/drawingml/2006/table">
            <a:tbl>
              <a:tblPr/>
              <a:tblGrid>
                <a:gridCol w="1847387">
                  <a:extLst>
                    <a:ext uri="{9D8B030D-6E8A-4147-A177-3AD203B41FA5}">
                      <a16:colId xmlns:a16="http://schemas.microsoft.com/office/drawing/2014/main" val="3914765125"/>
                    </a:ext>
                  </a:extLst>
                </a:gridCol>
                <a:gridCol w="7125625">
                  <a:extLst>
                    <a:ext uri="{9D8B030D-6E8A-4147-A177-3AD203B41FA5}">
                      <a16:colId xmlns:a16="http://schemas.microsoft.com/office/drawing/2014/main" val="968656021"/>
                    </a:ext>
                  </a:extLst>
                </a:gridCol>
                <a:gridCol w="1847387">
                  <a:extLst>
                    <a:ext uri="{9D8B030D-6E8A-4147-A177-3AD203B41FA5}">
                      <a16:colId xmlns:a16="http://schemas.microsoft.com/office/drawing/2014/main" val="1101649030"/>
                    </a:ext>
                  </a:extLst>
                </a:gridCol>
              </a:tblGrid>
              <a:tr h="259308">
                <a:tc>
                  <a:txBody>
                    <a:bodyPr/>
                    <a:lstStyle/>
                    <a:p>
                      <a:pPr algn="ctr" fontAlgn="ctr">
                        <a:buNone/>
                      </a:pPr>
                      <a:r>
                        <a:rPr lang="en-US" sz="2000" b="1" i="0" u="none" strike="noStrike">
                          <a:solidFill>
                            <a:srgbClr val="000000"/>
                          </a:solidFill>
                          <a:effectLst/>
                          <a:latin typeface="Times New Roman" panose="02020603050405020304" pitchFamily="18" charset="0"/>
                        </a:rPr>
                        <a:t>[390-430]</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XIX- COLLECTION AND RECOVERY OF TAX</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190-234H</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81305925"/>
                  </a:ext>
                </a:extLst>
              </a:tr>
              <a:tr h="259308">
                <a:tc>
                  <a:txBody>
                    <a:bodyPr/>
                    <a:lstStyle/>
                    <a:p>
                      <a:pPr algn="ctr" fontAlgn="ctr">
                        <a:buNone/>
                      </a:pPr>
                      <a:r>
                        <a:rPr lang="en-US" sz="2000" b="1" i="0" u="none" strike="noStrike">
                          <a:solidFill>
                            <a:srgbClr val="000000"/>
                          </a:solidFill>
                          <a:effectLst/>
                          <a:latin typeface="Times New Roman" panose="02020603050405020304" pitchFamily="18" charset="0"/>
                        </a:rPr>
                        <a:t>[390-391]</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A. General</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67431647"/>
                  </a:ext>
                </a:extLst>
              </a:tr>
              <a:tr h="259308">
                <a:tc rowSpan="3">
                  <a:txBody>
                    <a:bodyPr/>
                    <a:lstStyle/>
                    <a:p>
                      <a:pPr algn="ctr" fontAlgn="ctr">
                        <a:buNone/>
                      </a:pPr>
                      <a:r>
                        <a:rPr lang="en-US" sz="2000" b="0" i="0" u="none" strike="noStrike">
                          <a:solidFill>
                            <a:srgbClr val="000000"/>
                          </a:solidFill>
                          <a:effectLst/>
                          <a:latin typeface="Times New Roman" panose="02020603050405020304" pitchFamily="18" charset="0"/>
                        </a:rPr>
                        <a:t>390</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IN" sz="2000" b="0" i="0" u="none" strike="noStrike" dirty="0">
                          <a:solidFill>
                            <a:srgbClr val="000000"/>
                          </a:solidFill>
                          <a:effectLst/>
                          <a:latin typeface="Times New Roman" panose="02020603050405020304" pitchFamily="18" charset="0"/>
                        </a:rPr>
                        <a:t>Deduction   or   collection   at   source   and   advance payment.</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190</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05625000"/>
                  </a:ext>
                </a:extLst>
              </a:tr>
              <a:tr h="25930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199</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20442810"/>
                  </a:ext>
                </a:extLst>
              </a:tr>
              <a:tr h="259308">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78416274"/>
                  </a:ext>
                </a:extLst>
              </a:tr>
              <a:tr h="259308">
                <a:tc>
                  <a:txBody>
                    <a:bodyPr/>
                    <a:lstStyle/>
                    <a:p>
                      <a:pPr algn="ctr" fontAlgn="ctr">
                        <a:buNone/>
                      </a:pPr>
                      <a:r>
                        <a:rPr lang="en-US" sz="2000" b="0" i="0" u="none" strike="noStrike">
                          <a:solidFill>
                            <a:srgbClr val="000000"/>
                          </a:solidFill>
                          <a:effectLst/>
                          <a:latin typeface="Times New Roman" panose="02020603050405020304" pitchFamily="18" charset="0"/>
                        </a:rPr>
                        <a:t>391</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Direct payment</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191</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58544728"/>
                  </a:ext>
                </a:extLst>
              </a:tr>
              <a:tr h="259308">
                <a:tc>
                  <a:txBody>
                    <a:bodyPr/>
                    <a:lstStyle/>
                    <a:p>
                      <a:pPr algn="ctr" fontAlgn="ctr">
                        <a:buNone/>
                      </a:pPr>
                      <a:r>
                        <a:rPr lang="en-US" sz="2000" b="1" i="0" u="none" strike="noStrike" dirty="0">
                          <a:solidFill>
                            <a:srgbClr val="000000"/>
                          </a:solidFill>
                          <a:effectLst/>
                          <a:latin typeface="Times New Roman" panose="02020603050405020304" pitchFamily="18" charset="0"/>
                        </a:rPr>
                        <a:t>[392-402]</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dirty="0">
                          <a:solidFill>
                            <a:srgbClr val="000000"/>
                          </a:solidFill>
                          <a:effectLst/>
                          <a:latin typeface="Times New Roman" panose="02020603050405020304" pitchFamily="18" charset="0"/>
                        </a:rPr>
                        <a:t>B. Deduction and collection at source</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86701700"/>
                  </a:ext>
                </a:extLst>
              </a:tr>
              <a:tr h="259308">
                <a:tc rowSpan="2">
                  <a:txBody>
                    <a:bodyPr/>
                    <a:lstStyle/>
                    <a:p>
                      <a:pPr algn="ctr" fontAlgn="ctr">
                        <a:buNone/>
                      </a:pPr>
                      <a:r>
                        <a:rPr lang="en-US" sz="2000" b="0" i="0" u="none" strike="noStrike">
                          <a:solidFill>
                            <a:srgbClr val="000000"/>
                          </a:solidFill>
                          <a:effectLst/>
                          <a:latin typeface="Times New Roman" panose="02020603050405020304" pitchFamily="18" charset="0"/>
                        </a:rPr>
                        <a:t>392</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Salary and accumulated balance due to an employee</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192</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7686294"/>
                  </a:ext>
                </a:extLst>
              </a:tr>
              <a:tr h="259308">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192A</a:t>
                      </a:r>
                    </a:p>
                  </a:txBody>
                  <a:tcPr marL="3503" marR="3503" marT="35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76161472"/>
                  </a:ext>
                </a:extLst>
              </a:tr>
            </a:tbl>
          </a:graphicData>
        </a:graphic>
      </p:graphicFrame>
      <p:sp>
        <p:nvSpPr>
          <p:cNvPr id="3" name="Footer Placeholder 2">
            <a:extLst>
              <a:ext uri="{FF2B5EF4-FFF2-40B4-BE49-F238E27FC236}">
                <a16:creationId xmlns:a16="http://schemas.microsoft.com/office/drawing/2014/main" id="{5F6E5CCF-E172-02DE-4810-AF086A7C31C0}"/>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3864951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C7947-B745-B5F0-5086-C1AC1B43B377}"/>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750E1713-6617-1449-998A-41C5841AE76E}"/>
              </a:ext>
            </a:extLst>
          </p:cNvPr>
          <p:cNvGraphicFramePr>
            <a:graphicFrameLocks noGrp="1"/>
          </p:cNvGraphicFramePr>
          <p:nvPr>
            <p:ph idx="1"/>
          </p:nvPr>
        </p:nvGraphicFramePr>
        <p:xfrm>
          <a:off x="672737" y="92988"/>
          <a:ext cx="10485119" cy="6574634"/>
        </p:xfrm>
        <a:graphic>
          <a:graphicData uri="http://schemas.openxmlformats.org/drawingml/2006/table">
            <a:tbl>
              <a:tblPr/>
              <a:tblGrid>
                <a:gridCol w="1790142">
                  <a:extLst>
                    <a:ext uri="{9D8B030D-6E8A-4147-A177-3AD203B41FA5}">
                      <a16:colId xmlns:a16="http://schemas.microsoft.com/office/drawing/2014/main" val="1889341718"/>
                    </a:ext>
                  </a:extLst>
                </a:gridCol>
                <a:gridCol w="6904835">
                  <a:extLst>
                    <a:ext uri="{9D8B030D-6E8A-4147-A177-3AD203B41FA5}">
                      <a16:colId xmlns:a16="http://schemas.microsoft.com/office/drawing/2014/main" val="2390916145"/>
                    </a:ext>
                  </a:extLst>
                </a:gridCol>
                <a:gridCol w="1790142">
                  <a:extLst>
                    <a:ext uri="{9D8B030D-6E8A-4147-A177-3AD203B41FA5}">
                      <a16:colId xmlns:a16="http://schemas.microsoft.com/office/drawing/2014/main" val="2024251894"/>
                    </a:ext>
                  </a:extLst>
                </a:gridCol>
              </a:tblGrid>
              <a:tr h="253609">
                <a:tc rowSpan="22">
                  <a:txBody>
                    <a:bodyPr/>
                    <a:lstStyle/>
                    <a:p>
                      <a:pPr algn="ctr" fontAlgn="ctr">
                        <a:buNone/>
                      </a:pPr>
                      <a:r>
                        <a:rPr lang="en-US" sz="1900" b="0" i="0" u="none" strike="noStrike" dirty="0">
                          <a:solidFill>
                            <a:srgbClr val="000000"/>
                          </a:solidFill>
                          <a:effectLst/>
                          <a:latin typeface="Times New Roman" panose="02020603050405020304" pitchFamily="18" charset="0"/>
                        </a:rPr>
                        <a:t>393</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2">
                  <a:txBody>
                    <a:bodyPr/>
                    <a:lstStyle/>
                    <a:p>
                      <a:pPr algn="just" fontAlgn="ctr">
                        <a:buNone/>
                      </a:pPr>
                      <a:r>
                        <a:rPr lang="en-IN" sz="1900" b="0" i="0" u="none" strike="noStrike" dirty="0">
                          <a:solidFill>
                            <a:srgbClr val="000000"/>
                          </a:solidFill>
                          <a:effectLst/>
                          <a:latin typeface="Times New Roman" panose="02020603050405020304" pitchFamily="18" charset="0"/>
                        </a:rPr>
                        <a:t>Tax to be deducted at source</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193</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09692647"/>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22547782"/>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194A</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66093740"/>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194B</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68697661"/>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194BA</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93978169"/>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194BB</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70727569"/>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194C</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21758961"/>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194D</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90652802"/>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194DA</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07134305"/>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194E</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78245872"/>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194EE</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1690099"/>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194G</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9590240"/>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194H</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76596816"/>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194-I</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87115204"/>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194-IA</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47087605"/>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194-IB</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90447610"/>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194-IC</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3905705"/>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194J</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51156452"/>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194K</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06305695"/>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194LA</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75700349"/>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194LB</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53661150"/>
                  </a:ext>
                </a:extLst>
              </a:tr>
              <a:tr h="253609">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194LBA</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0627746"/>
                  </a:ext>
                </a:extLst>
              </a:tr>
            </a:tbl>
          </a:graphicData>
        </a:graphic>
      </p:graphicFrame>
      <p:sp>
        <p:nvSpPr>
          <p:cNvPr id="3" name="Footer Placeholder 2">
            <a:extLst>
              <a:ext uri="{FF2B5EF4-FFF2-40B4-BE49-F238E27FC236}">
                <a16:creationId xmlns:a16="http://schemas.microsoft.com/office/drawing/2014/main" id="{17CB28CB-08EE-63B7-33D6-5AE544FBCEA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10910662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C833D-5682-D02E-5E02-1BEE078271B7}"/>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4D148ECF-65D7-7C69-3AA8-29CFB9596E93}"/>
              </a:ext>
            </a:extLst>
          </p:cNvPr>
          <p:cNvGraphicFramePr>
            <a:graphicFrameLocks noGrp="1"/>
          </p:cNvGraphicFramePr>
          <p:nvPr>
            <p:ph idx="1"/>
          </p:nvPr>
        </p:nvGraphicFramePr>
        <p:xfrm>
          <a:off x="434136" y="298740"/>
          <a:ext cx="11081105" cy="5670710"/>
        </p:xfrm>
        <a:graphic>
          <a:graphicData uri="http://schemas.openxmlformats.org/drawingml/2006/table">
            <a:tbl>
              <a:tblPr/>
              <a:tblGrid>
                <a:gridCol w="1891896">
                  <a:extLst>
                    <a:ext uri="{9D8B030D-6E8A-4147-A177-3AD203B41FA5}">
                      <a16:colId xmlns:a16="http://schemas.microsoft.com/office/drawing/2014/main" val="2172135392"/>
                    </a:ext>
                  </a:extLst>
                </a:gridCol>
                <a:gridCol w="7297313">
                  <a:extLst>
                    <a:ext uri="{9D8B030D-6E8A-4147-A177-3AD203B41FA5}">
                      <a16:colId xmlns:a16="http://schemas.microsoft.com/office/drawing/2014/main" val="4027359394"/>
                    </a:ext>
                  </a:extLst>
                </a:gridCol>
                <a:gridCol w="1891896">
                  <a:extLst>
                    <a:ext uri="{9D8B030D-6E8A-4147-A177-3AD203B41FA5}">
                      <a16:colId xmlns:a16="http://schemas.microsoft.com/office/drawing/2014/main" val="1590038319"/>
                    </a:ext>
                  </a:extLst>
                </a:gridCol>
              </a:tblGrid>
              <a:tr h="245355">
                <a:tc rowSpan="18">
                  <a:txBody>
                    <a:bodyPr/>
                    <a:lstStyle/>
                    <a:p>
                      <a:pPr algn="ctr" fontAlgn="ctr">
                        <a:buNone/>
                      </a:pPr>
                      <a:r>
                        <a:rPr lang="en-US" sz="1900" b="0" i="0" u="none" strike="noStrike" dirty="0">
                          <a:solidFill>
                            <a:srgbClr val="000000"/>
                          </a:solidFill>
                          <a:effectLst/>
                          <a:latin typeface="Times New Roman" panose="02020603050405020304" pitchFamily="18" charset="0"/>
                        </a:rPr>
                        <a:t>393</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noFill/>
                  </a:tcPr>
                </a:tc>
                <a:tc rowSpan="18">
                  <a:txBody>
                    <a:bodyPr/>
                    <a:lstStyle/>
                    <a:p>
                      <a:pPr algn="just" fontAlgn="ctr">
                        <a:buNone/>
                      </a:pPr>
                      <a:r>
                        <a:rPr lang="en-IN" sz="1900" b="0" i="0" u="none" strike="noStrike" dirty="0">
                          <a:solidFill>
                            <a:srgbClr val="000000"/>
                          </a:solidFill>
                          <a:effectLst/>
                          <a:latin typeface="Times New Roman" panose="02020603050405020304" pitchFamily="18" charset="0"/>
                        </a:rPr>
                        <a:t>Tax to be deducted at source</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194LBB</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48544644"/>
                  </a:ext>
                </a:extLst>
              </a:tr>
              <a:tr h="245355">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IN" sz="2000" b="0" i="0" u="none" strike="noStrike" dirty="0">
                        <a:solidFill>
                          <a:srgbClr val="000000"/>
                        </a:solidFill>
                        <a:effectLst/>
                        <a:latin typeface="Times New Roman" panose="02020603050405020304" pitchFamily="18" charset="0"/>
                      </a:endParaRP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194LBC</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62779990"/>
                  </a:ext>
                </a:extLst>
              </a:tr>
              <a:tr h="245355">
                <a:tc vMerge="1">
                  <a:txBody>
                    <a:bodyPr/>
                    <a:lstStyle/>
                    <a:p>
                      <a:endParaRPr dirty="0"/>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dirty="0"/>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194LC</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81305478"/>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194M</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79685465"/>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194N</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60902136"/>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194-O</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24046559"/>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194P</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08899053"/>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194Q</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68493232"/>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194R</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45678209"/>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194S</a:t>
                      </a:r>
                    </a:p>
                  </a:txBody>
                  <a:tcPr marL="9287" marR="9287" marT="9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87562333"/>
                  </a:ext>
                </a:extLst>
              </a:tr>
              <a:tr h="245355">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194T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53121438"/>
                  </a:ext>
                </a:extLst>
              </a:tr>
              <a:tr h="481486">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195</a:t>
                      </a:r>
                      <a:br>
                        <a:rPr lang="en-US" sz="1900" b="0" i="0" u="none" strike="noStrike">
                          <a:solidFill>
                            <a:srgbClr val="000000"/>
                          </a:solidFill>
                          <a:effectLst/>
                          <a:latin typeface="Times New Roman" panose="02020603050405020304" pitchFamily="18" charset="0"/>
                        </a:rPr>
                      </a:br>
                      <a:r>
                        <a:rPr lang="en-US" sz="1900" b="0" i="0" u="none" strike="noStrike">
                          <a:solidFill>
                            <a:srgbClr val="000000"/>
                          </a:solidFill>
                          <a:effectLst/>
                          <a:latin typeface="Times New Roman" panose="02020603050405020304" pitchFamily="18" charset="0"/>
                        </a:rPr>
                        <a:t>195A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19658480"/>
                  </a:ext>
                </a:extLst>
              </a:tr>
              <a:tr h="245355">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1547857"/>
                  </a:ext>
                </a:extLst>
              </a:tr>
              <a:tr h="245355">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196A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3310299"/>
                  </a:ext>
                </a:extLst>
              </a:tr>
              <a:tr h="245355">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196B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21418079"/>
                  </a:ext>
                </a:extLst>
              </a:tr>
              <a:tr h="245355">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196C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03092657"/>
                  </a:ext>
                </a:extLst>
              </a:tr>
              <a:tr h="245355">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a:solidFill>
                            <a:srgbClr val="000000"/>
                          </a:solidFill>
                          <a:effectLst/>
                          <a:latin typeface="Times New Roman" panose="02020603050405020304" pitchFamily="18" charset="0"/>
                        </a:rPr>
                        <a:t>196D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47699222"/>
                  </a:ext>
                </a:extLst>
              </a:tr>
              <a:tr h="245355">
                <a:tc vMerge="1">
                  <a:txBody>
                    <a:bodyPr/>
                    <a:lstStyle/>
                    <a:p>
                      <a:endParaRPr lang="en-US"/>
                    </a:p>
                  </a:txBody>
                  <a:tcPr/>
                </a:tc>
                <a:tc vMerge="1">
                  <a:txBody>
                    <a:bodyPr/>
                    <a:lstStyle/>
                    <a:p>
                      <a:endParaRPr lang="en-US"/>
                    </a:p>
                  </a:txBody>
                  <a:tcPr/>
                </a:tc>
                <a:tc>
                  <a:txBody>
                    <a:bodyPr/>
                    <a:lstStyle/>
                    <a:p>
                      <a:pPr algn="ctr" fontAlgn="ctr">
                        <a:buNone/>
                      </a:pPr>
                      <a:r>
                        <a:rPr lang="en-US" sz="1900" b="0" i="0" u="none" strike="noStrike" dirty="0">
                          <a:solidFill>
                            <a:srgbClr val="000000"/>
                          </a:solidFill>
                          <a:effectLst/>
                          <a:latin typeface="Times New Roman" panose="02020603050405020304" pitchFamily="18" charset="0"/>
                        </a:rPr>
                        <a:t>197A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66815"/>
                  </a:ext>
                </a:extLst>
              </a:tr>
            </a:tbl>
          </a:graphicData>
        </a:graphic>
      </p:graphicFrame>
      <p:sp>
        <p:nvSpPr>
          <p:cNvPr id="3" name="Footer Placeholder 2">
            <a:extLst>
              <a:ext uri="{FF2B5EF4-FFF2-40B4-BE49-F238E27FC236}">
                <a16:creationId xmlns:a16="http://schemas.microsoft.com/office/drawing/2014/main" id="{BEC4EB4A-1F17-F75D-E9AC-975059000D1C}"/>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46669962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E48DA-B991-AAED-79FC-15D91FDB22DC}"/>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063241D-0797-C49F-BF0B-DC91AE05CE43}"/>
              </a:ext>
            </a:extLst>
          </p:cNvPr>
          <p:cNvGraphicFramePr>
            <a:graphicFrameLocks noGrp="1"/>
          </p:cNvGraphicFramePr>
          <p:nvPr>
            <p:ph idx="1"/>
          </p:nvPr>
        </p:nvGraphicFramePr>
        <p:xfrm>
          <a:off x="457200" y="320041"/>
          <a:ext cx="10850880" cy="5343525"/>
        </p:xfrm>
        <a:graphic>
          <a:graphicData uri="http://schemas.openxmlformats.org/drawingml/2006/table">
            <a:tbl>
              <a:tblPr/>
              <a:tblGrid>
                <a:gridCol w="1852589">
                  <a:extLst>
                    <a:ext uri="{9D8B030D-6E8A-4147-A177-3AD203B41FA5}">
                      <a16:colId xmlns:a16="http://schemas.microsoft.com/office/drawing/2014/main" val="282850285"/>
                    </a:ext>
                  </a:extLst>
                </a:gridCol>
                <a:gridCol w="7145702">
                  <a:extLst>
                    <a:ext uri="{9D8B030D-6E8A-4147-A177-3AD203B41FA5}">
                      <a16:colId xmlns:a16="http://schemas.microsoft.com/office/drawing/2014/main" val="541423974"/>
                    </a:ext>
                  </a:extLst>
                </a:gridCol>
                <a:gridCol w="1852589">
                  <a:extLst>
                    <a:ext uri="{9D8B030D-6E8A-4147-A177-3AD203B41FA5}">
                      <a16:colId xmlns:a16="http://schemas.microsoft.com/office/drawing/2014/main" val="878093162"/>
                    </a:ext>
                  </a:extLst>
                </a:gridCol>
              </a:tblGrid>
              <a:tr h="281112">
                <a:tc>
                  <a:txBody>
                    <a:bodyPr/>
                    <a:lstStyle/>
                    <a:p>
                      <a:pPr algn="ctr" fontAlgn="ctr">
                        <a:buNone/>
                      </a:pPr>
                      <a:r>
                        <a:rPr lang="en-US" sz="2000" b="0" i="0" u="none" strike="noStrike">
                          <a:solidFill>
                            <a:srgbClr val="000000"/>
                          </a:solidFill>
                          <a:effectLst/>
                          <a:latin typeface="Times New Roman" panose="02020603050405020304" pitchFamily="18" charset="0"/>
                        </a:rPr>
                        <a:t>394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Collection of tax at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206C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79581193"/>
                  </a:ext>
                </a:extLst>
              </a:tr>
              <a:tr h="281112">
                <a:tc rowSpan="4">
                  <a:txBody>
                    <a:bodyPr/>
                    <a:lstStyle/>
                    <a:p>
                      <a:pPr algn="ctr" fontAlgn="ctr">
                        <a:buNone/>
                      </a:pPr>
                      <a:r>
                        <a:rPr lang="en-US" sz="2000" b="0" i="0" u="none" strike="noStrike">
                          <a:solidFill>
                            <a:srgbClr val="000000"/>
                          </a:solidFill>
                          <a:effectLst/>
                          <a:latin typeface="Times New Roman" panose="02020603050405020304" pitchFamily="18" charset="0"/>
                        </a:rPr>
                        <a:t>395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just" fontAlgn="ctr">
                        <a:buNone/>
                      </a:pPr>
                      <a:r>
                        <a:rPr lang="en-US" sz="2000" b="0" i="0" u="none" strike="noStrike" dirty="0">
                          <a:solidFill>
                            <a:srgbClr val="000000"/>
                          </a:solidFill>
                          <a:effectLst/>
                          <a:latin typeface="Times New Roman" panose="02020603050405020304" pitchFamily="18" charset="0"/>
                        </a:rPr>
                        <a:t>Certificates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98614114"/>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96736746"/>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42004555"/>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88850286"/>
                  </a:ext>
                </a:extLst>
              </a:tr>
              <a:tr h="281112">
                <a:tc>
                  <a:txBody>
                    <a:bodyPr/>
                    <a:lstStyle/>
                    <a:p>
                      <a:pPr algn="ctr" fontAlgn="ctr">
                        <a:buNone/>
                      </a:pPr>
                      <a:r>
                        <a:rPr lang="en-US" sz="2000" b="0" i="0" u="none" strike="noStrike">
                          <a:solidFill>
                            <a:srgbClr val="000000"/>
                          </a:solidFill>
                          <a:effectLst/>
                          <a:latin typeface="Times New Roman" panose="02020603050405020304" pitchFamily="18" charset="0"/>
                        </a:rPr>
                        <a:t>396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deducted is income received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59342034"/>
                  </a:ext>
                </a:extLst>
              </a:tr>
              <a:tr h="281112">
                <a:tc rowSpan="11">
                  <a:txBody>
                    <a:bodyPr/>
                    <a:lstStyle/>
                    <a:p>
                      <a:pPr algn="ctr" fontAlgn="ctr">
                        <a:buNone/>
                      </a:pPr>
                      <a:r>
                        <a:rPr lang="en-US" sz="2000" b="0" i="0" u="none" strike="noStrike">
                          <a:solidFill>
                            <a:srgbClr val="000000"/>
                          </a:solidFill>
                          <a:effectLst/>
                          <a:latin typeface="Times New Roman" panose="02020603050405020304" pitchFamily="18" charset="0"/>
                        </a:rPr>
                        <a:t>397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11">
                  <a:txBody>
                    <a:bodyPr/>
                    <a:lstStyle/>
                    <a:p>
                      <a:pPr algn="just" fontAlgn="ctr">
                        <a:buNone/>
                      </a:pPr>
                      <a:r>
                        <a:rPr lang="en-US" sz="2000" b="0" i="0" u="none" strike="noStrike" dirty="0">
                          <a:solidFill>
                            <a:srgbClr val="000000"/>
                          </a:solidFill>
                          <a:effectLst/>
                          <a:latin typeface="Times New Roman" panose="02020603050405020304" pitchFamily="18" charset="0"/>
                        </a:rPr>
                        <a:t>Compliance and reporting.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203A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73285484"/>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206AA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52413135"/>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75523420"/>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18937511"/>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98565239"/>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1127128"/>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0558745"/>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194-IB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95664923"/>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43235521"/>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6867434"/>
                  </a:ext>
                </a:extLst>
              </a:tr>
              <a:tr h="281112">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88929838"/>
                  </a:ext>
                </a:extLst>
              </a:tr>
            </a:tbl>
          </a:graphicData>
        </a:graphic>
      </p:graphicFrame>
      <p:sp>
        <p:nvSpPr>
          <p:cNvPr id="3" name="Footer Placeholder 2">
            <a:extLst>
              <a:ext uri="{FF2B5EF4-FFF2-40B4-BE49-F238E27FC236}">
                <a16:creationId xmlns:a16="http://schemas.microsoft.com/office/drawing/2014/main" id="{09925F34-3B5F-A1AA-787E-1C14E4127FC2}"/>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67488676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5716-999C-8583-E30E-FEF4BC9C4879}"/>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4D2CF3F3-127C-573D-8FC7-1CFCEC8A744B}"/>
              </a:ext>
            </a:extLst>
          </p:cNvPr>
          <p:cNvGraphicFramePr>
            <a:graphicFrameLocks noGrp="1"/>
          </p:cNvGraphicFramePr>
          <p:nvPr>
            <p:ph idx="1"/>
          </p:nvPr>
        </p:nvGraphicFramePr>
        <p:xfrm>
          <a:off x="502920" y="350520"/>
          <a:ext cx="11277601" cy="5343525"/>
        </p:xfrm>
        <a:graphic>
          <a:graphicData uri="http://schemas.openxmlformats.org/drawingml/2006/table">
            <a:tbl>
              <a:tblPr/>
              <a:tblGrid>
                <a:gridCol w="1925444">
                  <a:extLst>
                    <a:ext uri="{9D8B030D-6E8A-4147-A177-3AD203B41FA5}">
                      <a16:colId xmlns:a16="http://schemas.microsoft.com/office/drawing/2014/main" val="3674163055"/>
                    </a:ext>
                  </a:extLst>
                </a:gridCol>
                <a:gridCol w="7426713">
                  <a:extLst>
                    <a:ext uri="{9D8B030D-6E8A-4147-A177-3AD203B41FA5}">
                      <a16:colId xmlns:a16="http://schemas.microsoft.com/office/drawing/2014/main" val="1603087775"/>
                    </a:ext>
                  </a:extLst>
                </a:gridCol>
                <a:gridCol w="1925444">
                  <a:extLst>
                    <a:ext uri="{9D8B030D-6E8A-4147-A177-3AD203B41FA5}">
                      <a16:colId xmlns:a16="http://schemas.microsoft.com/office/drawing/2014/main" val="3004307887"/>
                    </a:ext>
                  </a:extLst>
                </a:gridCol>
              </a:tblGrid>
              <a:tr h="294817">
                <a:tc rowSpan="2">
                  <a:txBody>
                    <a:bodyPr/>
                    <a:lstStyle/>
                    <a:p>
                      <a:pPr algn="ctr" fontAlgn="ctr">
                        <a:buNone/>
                      </a:pPr>
                      <a:r>
                        <a:rPr lang="en-US" sz="2000" b="0" i="0" u="none" strike="noStrike">
                          <a:solidFill>
                            <a:srgbClr val="000000"/>
                          </a:solidFill>
                          <a:effectLst/>
                          <a:latin typeface="Times New Roman" panose="02020603050405020304" pitchFamily="18" charset="0"/>
                        </a:rPr>
                        <a:t>398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Consequences of failure to deduct or pay or, collect or pay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17444327"/>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40395461"/>
                  </a:ext>
                </a:extLst>
              </a:tr>
              <a:tr h="294817">
                <a:tc rowSpan="2">
                  <a:txBody>
                    <a:bodyPr/>
                    <a:lstStyle/>
                    <a:p>
                      <a:pPr algn="ctr" fontAlgn="ctr">
                        <a:buNone/>
                      </a:pPr>
                      <a:r>
                        <a:rPr lang="en-US" sz="2000" b="0" i="0" u="none" strike="noStrike">
                          <a:solidFill>
                            <a:srgbClr val="000000"/>
                          </a:solidFill>
                          <a:effectLst/>
                          <a:latin typeface="Times New Roman" panose="02020603050405020304" pitchFamily="18" charset="0"/>
                        </a:rPr>
                        <a:t>399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a:solidFill>
                            <a:srgbClr val="000000"/>
                          </a:solidFill>
                          <a:effectLst/>
                          <a:latin typeface="Times New Roman" panose="02020603050405020304" pitchFamily="18" charset="0"/>
                        </a:rPr>
                        <a:t>Processing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200A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57891342"/>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60045764"/>
                  </a:ext>
                </a:extLst>
              </a:tr>
              <a:tr h="294817">
                <a:tc rowSpan="5">
                  <a:txBody>
                    <a:bodyPr/>
                    <a:lstStyle/>
                    <a:p>
                      <a:pPr algn="ctr" fontAlgn="ctr">
                        <a:buNone/>
                      </a:pPr>
                      <a:r>
                        <a:rPr lang="en-US" sz="2000" b="0" i="0" u="none" strike="noStrike">
                          <a:solidFill>
                            <a:srgbClr val="000000"/>
                          </a:solidFill>
                          <a:effectLst/>
                          <a:latin typeface="Times New Roman" panose="02020603050405020304" pitchFamily="18" charset="0"/>
                        </a:rPr>
                        <a:t>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5">
                  <a:txBody>
                    <a:bodyPr/>
                    <a:lstStyle/>
                    <a:p>
                      <a:pPr algn="just" fontAlgn="ctr">
                        <a:buNone/>
                      </a:pPr>
                      <a:r>
                        <a:rPr lang="en-IN" sz="2000" b="0" i="0" u="none" strike="noStrike" dirty="0">
                          <a:solidFill>
                            <a:srgbClr val="000000"/>
                          </a:solidFill>
                          <a:effectLst/>
                          <a:latin typeface="Times New Roman" panose="02020603050405020304" pitchFamily="18" charset="0"/>
                        </a:rPr>
                        <a:t>Power of Central Government to relax provisions of this Chapter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194A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91549757"/>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97672509"/>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55503520"/>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46644801"/>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47320248"/>
                  </a:ext>
                </a:extLst>
              </a:tr>
              <a:tr h="294817">
                <a:tc rowSpan="6">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6">
                  <a:txBody>
                    <a:bodyPr/>
                    <a:lstStyle/>
                    <a:p>
                      <a:pPr algn="just" fontAlgn="ctr">
                        <a:buNone/>
                      </a:pPr>
                      <a:r>
                        <a:rPr lang="en-US" sz="2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194R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83073893"/>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194S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39652154"/>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7489845"/>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00176184"/>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197A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10579577"/>
                  </a:ext>
                </a:extLst>
              </a:tr>
              <a:tr h="29481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206C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67313144"/>
                  </a:ext>
                </a:extLst>
              </a:tr>
              <a:tr h="294817">
                <a:tc>
                  <a:txBody>
                    <a:bodyPr/>
                    <a:lstStyle/>
                    <a:p>
                      <a:pPr algn="ctr" fontAlgn="ctr">
                        <a:buNone/>
                      </a:pPr>
                      <a:r>
                        <a:rPr lang="en-US" sz="2000" b="0" i="0" u="none" strike="noStrike">
                          <a:solidFill>
                            <a:srgbClr val="000000"/>
                          </a:solidFill>
                          <a:effectLst/>
                          <a:latin typeface="Times New Roman" panose="02020603050405020304" pitchFamily="18" charset="0"/>
                        </a:rPr>
                        <a:t>401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Bar against direct demand on assessee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52675635"/>
                  </a:ext>
                </a:extLst>
              </a:tr>
              <a:tr h="294817">
                <a:tc>
                  <a:txBody>
                    <a:bodyPr/>
                    <a:lstStyle/>
                    <a:p>
                      <a:pPr algn="ctr" fontAlgn="ctr">
                        <a:buNone/>
                      </a:pPr>
                      <a:r>
                        <a:rPr lang="en-US" sz="2000" b="0" i="0" u="none" strike="noStrike">
                          <a:solidFill>
                            <a:srgbClr val="000000"/>
                          </a:solidFill>
                          <a:effectLst/>
                          <a:latin typeface="Times New Roman" panose="02020603050405020304" pitchFamily="18" charset="0"/>
                        </a:rPr>
                        <a:t>402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Interpretation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192 to 206CB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11643229"/>
                  </a:ext>
                </a:extLst>
              </a:tr>
            </a:tbl>
          </a:graphicData>
        </a:graphic>
      </p:graphicFrame>
      <p:sp>
        <p:nvSpPr>
          <p:cNvPr id="3" name="Footer Placeholder 2">
            <a:extLst>
              <a:ext uri="{FF2B5EF4-FFF2-40B4-BE49-F238E27FC236}">
                <a16:creationId xmlns:a16="http://schemas.microsoft.com/office/drawing/2014/main" id="{A45504F5-B744-15C4-08C0-FFEAFE57885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57765055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C72F7-8819-BBD4-1AE6-93BC3A8EDF05}"/>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9D0EA3A3-5300-7240-13CF-0DD3489C0DDF}"/>
              </a:ext>
            </a:extLst>
          </p:cNvPr>
          <p:cNvGraphicFramePr>
            <a:graphicFrameLocks noGrp="1"/>
          </p:cNvGraphicFramePr>
          <p:nvPr>
            <p:ph idx="1"/>
          </p:nvPr>
        </p:nvGraphicFramePr>
        <p:xfrm>
          <a:off x="502920" y="365761"/>
          <a:ext cx="10850880" cy="3698443"/>
        </p:xfrm>
        <a:graphic>
          <a:graphicData uri="http://schemas.openxmlformats.org/drawingml/2006/table">
            <a:tbl>
              <a:tblPr/>
              <a:tblGrid>
                <a:gridCol w="1852589">
                  <a:extLst>
                    <a:ext uri="{9D8B030D-6E8A-4147-A177-3AD203B41FA5}">
                      <a16:colId xmlns:a16="http://schemas.microsoft.com/office/drawing/2014/main" val="795398336"/>
                    </a:ext>
                  </a:extLst>
                </a:gridCol>
                <a:gridCol w="7145702">
                  <a:extLst>
                    <a:ext uri="{9D8B030D-6E8A-4147-A177-3AD203B41FA5}">
                      <a16:colId xmlns:a16="http://schemas.microsoft.com/office/drawing/2014/main" val="231509363"/>
                    </a:ext>
                  </a:extLst>
                </a:gridCol>
                <a:gridCol w="1852589">
                  <a:extLst>
                    <a:ext uri="{9D8B030D-6E8A-4147-A177-3AD203B41FA5}">
                      <a16:colId xmlns:a16="http://schemas.microsoft.com/office/drawing/2014/main" val="3738767369"/>
                    </a:ext>
                  </a:extLst>
                </a:gridCol>
              </a:tblGrid>
              <a:tr h="269269">
                <a:tc>
                  <a:txBody>
                    <a:bodyPr/>
                    <a:lstStyle/>
                    <a:p>
                      <a:pPr algn="ctr" fontAlgn="ctr">
                        <a:buNone/>
                      </a:pPr>
                      <a:r>
                        <a:rPr lang="en-US" sz="2000" b="1" i="0" u="none" strike="noStrike">
                          <a:solidFill>
                            <a:srgbClr val="000000"/>
                          </a:solidFill>
                          <a:effectLst/>
                          <a:latin typeface="Times New Roman" panose="02020603050405020304" pitchFamily="18" charset="0"/>
                        </a:rPr>
                        <a:t>[403-410]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C. Advance payment of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22378216"/>
                  </a:ext>
                </a:extLst>
              </a:tr>
              <a:tr h="277597">
                <a:tc>
                  <a:txBody>
                    <a:bodyPr/>
                    <a:lstStyle/>
                    <a:p>
                      <a:pPr algn="ctr" fontAlgn="ctr">
                        <a:buNone/>
                      </a:pPr>
                      <a:r>
                        <a:rPr lang="en-US" sz="2000" b="0" i="0" u="none" strike="noStrike">
                          <a:solidFill>
                            <a:srgbClr val="000000"/>
                          </a:solidFill>
                          <a:effectLst/>
                          <a:latin typeface="Times New Roman" panose="02020603050405020304" pitchFamily="18" charset="0"/>
                        </a:rPr>
                        <a:t>403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Liability for payment of advance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28550222"/>
                  </a:ext>
                </a:extLst>
              </a:tr>
              <a:tr h="277597">
                <a:tc>
                  <a:txBody>
                    <a:bodyPr/>
                    <a:lstStyle/>
                    <a:p>
                      <a:pPr algn="ctr" fontAlgn="ctr">
                        <a:buNone/>
                      </a:pPr>
                      <a:r>
                        <a:rPr lang="en-US" sz="2000" b="0" i="0" u="none" strike="noStrike">
                          <a:solidFill>
                            <a:srgbClr val="000000"/>
                          </a:solidFill>
                          <a:effectLst/>
                          <a:latin typeface="Times New Roman" panose="02020603050405020304" pitchFamily="18" charset="0"/>
                        </a:rPr>
                        <a:t>404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Conditions of liability to pay advance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68457395"/>
                  </a:ext>
                </a:extLst>
              </a:tr>
              <a:tr h="277597">
                <a:tc>
                  <a:txBody>
                    <a:bodyPr/>
                    <a:lstStyle/>
                    <a:p>
                      <a:pPr algn="ctr" fontAlgn="ctr">
                        <a:buNone/>
                      </a:pPr>
                      <a:r>
                        <a:rPr lang="en-US" sz="2000" b="0" i="0" u="none" strike="noStrike">
                          <a:solidFill>
                            <a:srgbClr val="000000"/>
                          </a:solidFill>
                          <a:effectLst/>
                          <a:latin typeface="Times New Roman" panose="02020603050405020304" pitchFamily="18" charset="0"/>
                        </a:rPr>
                        <a:t>405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Computation of advance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3207676"/>
                  </a:ext>
                </a:extLst>
              </a:tr>
              <a:tr h="555193">
                <a:tc>
                  <a:txBody>
                    <a:bodyPr/>
                    <a:lstStyle/>
                    <a:p>
                      <a:pPr algn="ctr" fontAlgn="ctr">
                        <a:buNone/>
                      </a:pPr>
                      <a:r>
                        <a:rPr lang="en-US" sz="2000" b="0" i="0" u="none" strike="noStrike">
                          <a:solidFill>
                            <a:srgbClr val="000000"/>
                          </a:solidFill>
                          <a:effectLst/>
                          <a:latin typeface="Times New Roman" panose="02020603050405020304" pitchFamily="18" charset="0"/>
                        </a:rPr>
                        <a:t>406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Payment  of  advance  tax  by  assessee  on  his  own accord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9188630"/>
                  </a:ext>
                </a:extLst>
              </a:tr>
              <a:tr h="277597">
                <a:tc rowSpan="3">
                  <a:txBody>
                    <a:bodyPr/>
                    <a:lstStyle/>
                    <a:p>
                      <a:pPr algn="ctr" fontAlgn="ctr">
                        <a:buNone/>
                      </a:pPr>
                      <a:r>
                        <a:rPr lang="en-US" sz="2000" b="0" i="0" u="none" strike="noStrike">
                          <a:solidFill>
                            <a:srgbClr val="000000"/>
                          </a:solidFill>
                          <a:effectLst/>
                          <a:latin typeface="Times New Roman" panose="02020603050405020304" pitchFamily="18" charset="0"/>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just" fontAlgn="ctr">
                        <a:buNone/>
                      </a:pPr>
                      <a:r>
                        <a:rPr lang="en-IN" sz="2000" b="0" i="0" u="none" strike="noStrike" dirty="0">
                          <a:solidFill>
                            <a:srgbClr val="000000"/>
                          </a:solidFill>
                          <a:effectLst/>
                          <a:latin typeface="Times New Roman" panose="02020603050405020304" pitchFamily="18" charset="0"/>
                        </a:rPr>
                        <a:t>Payment of advance tax by </a:t>
                      </a:r>
                      <a:r>
                        <a:rPr lang="en-IN" sz="2000" b="0" i="0" u="none" strike="noStrike" dirty="0" err="1">
                          <a:solidFill>
                            <a:srgbClr val="000000"/>
                          </a:solidFill>
                          <a:effectLst/>
                          <a:latin typeface="Times New Roman" panose="02020603050405020304" pitchFamily="18" charset="0"/>
                        </a:rPr>
                        <a:t>assessee</a:t>
                      </a:r>
                      <a:r>
                        <a:rPr lang="en-IN" sz="2000" b="0" i="0" u="none" strike="noStrike" dirty="0">
                          <a:solidFill>
                            <a:srgbClr val="000000"/>
                          </a:solidFill>
                          <a:effectLst/>
                          <a:latin typeface="Times New Roman" panose="02020603050405020304" pitchFamily="18" charset="0"/>
                        </a:rPr>
                        <a:t> in pursuance of order of Assessing Officer.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00087195"/>
                  </a:ext>
                </a:extLst>
              </a:tr>
              <a:tr h="27759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0148547"/>
                  </a:ext>
                </a:extLst>
              </a:tr>
              <a:tr h="277597">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0374755"/>
                  </a:ext>
                </a:extLst>
              </a:tr>
              <a:tr h="277597">
                <a:tc>
                  <a:txBody>
                    <a:bodyPr/>
                    <a:lstStyle/>
                    <a:p>
                      <a:pPr algn="ctr" fontAlgn="ctr">
                        <a:buNone/>
                      </a:pPr>
                      <a:r>
                        <a:rPr lang="en-US" sz="2000" b="0" i="0" u="none" strike="noStrike">
                          <a:solidFill>
                            <a:srgbClr val="000000"/>
                          </a:solidFill>
                          <a:effectLst/>
                          <a:latin typeface="Times New Roman" panose="02020603050405020304" pitchFamily="18" charset="0"/>
                        </a:rPr>
                        <a:t>408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Instalments of advance tax and due dates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3136299"/>
                  </a:ext>
                </a:extLst>
              </a:tr>
              <a:tr h="277597">
                <a:tc>
                  <a:txBody>
                    <a:bodyPr/>
                    <a:lstStyle/>
                    <a:p>
                      <a:pPr algn="ctr" fontAlgn="ctr">
                        <a:buNone/>
                      </a:pPr>
                      <a:r>
                        <a:rPr lang="en-US" sz="2000" b="0" i="0" u="none" strike="noStrike">
                          <a:solidFill>
                            <a:srgbClr val="000000"/>
                          </a:solidFill>
                          <a:effectLst/>
                          <a:latin typeface="Times New Roman" panose="02020603050405020304" pitchFamily="18" charset="0"/>
                        </a:rPr>
                        <a:t>409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When assessee is deemed to be in default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1909945"/>
                  </a:ext>
                </a:extLst>
              </a:tr>
              <a:tr h="277597">
                <a:tc>
                  <a:txBody>
                    <a:bodyPr/>
                    <a:lstStyle/>
                    <a:p>
                      <a:pPr algn="ctr" fontAlgn="ctr">
                        <a:buNone/>
                      </a:pPr>
                      <a:r>
                        <a:rPr lang="en-US" sz="2000" b="0" i="0" u="none" strike="noStrike">
                          <a:solidFill>
                            <a:srgbClr val="000000"/>
                          </a:solidFill>
                          <a:effectLst/>
                          <a:latin typeface="Times New Roman" panose="02020603050405020304" pitchFamily="18" charset="0"/>
                        </a:rPr>
                        <a:t>410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Credit for advance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7347927"/>
                  </a:ext>
                </a:extLst>
              </a:tr>
            </a:tbl>
          </a:graphicData>
        </a:graphic>
      </p:graphicFrame>
      <p:sp>
        <p:nvSpPr>
          <p:cNvPr id="3" name="Footer Placeholder 2">
            <a:extLst>
              <a:ext uri="{FF2B5EF4-FFF2-40B4-BE49-F238E27FC236}">
                <a16:creationId xmlns:a16="http://schemas.microsoft.com/office/drawing/2014/main" id="{C8EADBCE-6332-7DF8-4DE6-04B489AD159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3535335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AFCAE-34C9-6292-D69C-DBA6F618EAD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F0AC31D-A6D0-FA8F-1D0E-BCFBF7A77890}"/>
              </a:ext>
            </a:extLst>
          </p:cNvPr>
          <p:cNvGraphicFramePr>
            <a:graphicFrameLocks noGrp="1"/>
          </p:cNvGraphicFramePr>
          <p:nvPr>
            <p:ph idx="1"/>
          </p:nvPr>
        </p:nvGraphicFramePr>
        <p:xfrm>
          <a:off x="335280" y="411480"/>
          <a:ext cx="11140441" cy="4940115"/>
        </p:xfrm>
        <a:graphic>
          <a:graphicData uri="http://schemas.openxmlformats.org/drawingml/2006/table">
            <a:tbl>
              <a:tblPr/>
              <a:tblGrid>
                <a:gridCol w="1902027">
                  <a:extLst>
                    <a:ext uri="{9D8B030D-6E8A-4147-A177-3AD203B41FA5}">
                      <a16:colId xmlns:a16="http://schemas.microsoft.com/office/drawing/2014/main" val="2699417282"/>
                    </a:ext>
                  </a:extLst>
                </a:gridCol>
                <a:gridCol w="7336387">
                  <a:extLst>
                    <a:ext uri="{9D8B030D-6E8A-4147-A177-3AD203B41FA5}">
                      <a16:colId xmlns:a16="http://schemas.microsoft.com/office/drawing/2014/main" val="2749216072"/>
                    </a:ext>
                  </a:extLst>
                </a:gridCol>
                <a:gridCol w="1902027">
                  <a:extLst>
                    <a:ext uri="{9D8B030D-6E8A-4147-A177-3AD203B41FA5}">
                      <a16:colId xmlns:a16="http://schemas.microsoft.com/office/drawing/2014/main" val="3138450141"/>
                    </a:ext>
                  </a:extLst>
                </a:gridCol>
              </a:tblGrid>
              <a:tr h="264449">
                <a:tc>
                  <a:txBody>
                    <a:bodyPr/>
                    <a:lstStyle/>
                    <a:p>
                      <a:pPr algn="ctr" fontAlgn="ctr">
                        <a:buNone/>
                      </a:pPr>
                      <a:r>
                        <a:rPr lang="en-US" sz="2000" b="1" i="0" u="none" strike="noStrike">
                          <a:solidFill>
                            <a:srgbClr val="000000"/>
                          </a:solidFill>
                          <a:effectLst/>
                          <a:latin typeface="Times New Roman" panose="02020603050405020304" pitchFamily="18" charset="0"/>
                        </a:rPr>
                        <a:t>[411-422]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1" i="0" u="none" strike="noStrike">
                          <a:solidFill>
                            <a:srgbClr val="000000"/>
                          </a:solidFill>
                          <a:effectLst/>
                          <a:latin typeface="Times New Roman" panose="02020603050405020304" pitchFamily="18" charset="0"/>
                        </a:rPr>
                        <a:t>D. Collection and recovery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95996636"/>
                  </a:ext>
                </a:extLst>
              </a:tr>
              <a:tr h="398064">
                <a:tc>
                  <a:txBody>
                    <a:bodyPr/>
                    <a:lstStyle/>
                    <a:p>
                      <a:pPr algn="ctr" fontAlgn="ctr">
                        <a:buNone/>
                      </a:pPr>
                      <a:r>
                        <a:rPr lang="en-US" sz="2000" b="0" i="0" u="none" strike="noStrike">
                          <a:solidFill>
                            <a:srgbClr val="000000"/>
                          </a:solidFill>
                          <a:effectLst/>
                          <a:latin typeface="Times New Roman" panose="02020603050405020304" pitchFamily="18" charset="0"/>
                        </a:rPr>
                        <a:t>411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When tax payable and when assessee deemed in default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38717649"/>
                  </a:ext>
                </a:extLst>
              </a:tr>
              <a:tr h="264449">
                <a:tc>
                  <a:txBody>
                    <a:bodyPr/>
                    <a:lstStyle/>
                    <a:p>
                      <a:pPr algn="ctr" fontAlgn="ctr">
                        <a:buNone/>
                      </a:pPr>
                      <a:r>
                        <a:rPr lang="en-US" sz="2000" b="0" i="0" u="none" strike="noStrike">
                          <a:solidFill>
                            <a:srgbClr val="000000"/>
                          </a:solidFill>
                          <a:effectLst/>
                          <a:latin typeface="Times New Roman" panose="02020603050405020304" pitchFamily="18" charset="0"/>
                        </a:rPr>
                        <a:t>412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payable when tax in default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14108979"/>
                  </a:ext>
                </a:extLst>
              </a:tr>
              <a:tr h="264449">
                <a:tc rowSpan="2">
                  <a:txBody>
                    <a:bodyPr/>
                    <a:lstStyle/>
                    <a:p>
                      <a:pPr algn="ctr" fontAlgn="ctr">
                        <a:buNone/>
                      </a:pPr>
                      <a:r>
                        <a:rPr lang="en-US" sz="2000" b="0" i="0" u="none" strike="noStrike">
                          <a:solidFill>
                            <a:srgbClr val="000000"/>
                          </a:solidFill>
                          <a:effectLst/>
                          <a:latin typeface="Times New Roman" panose="02020603050405020304" pitchFamily="18" charset="0"/>
                        </a:rPr>
                        <a:t>413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a:solidFill>
                            <a:srgbClr val="000000"/>
                          </a:solidFill>
                          <a:effectLst/>
                          <a:latin typeface="Times New Roman" panose="02020603050405020304" pitchFamily="18" charset="0"/>
                        </a:rPr>
                        <a:t>Certificate  by  Tax  Recovery  Officer  and  Validity thereof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60443418"/>
                  </a:ext>
                </a:extLst>
              </a:tr>
              <a:tr h="264449">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60947213"/>
                  </a:ext>
                </a:extLst>
              </a:tr>
              <a:tr h="364667">
                <a:tc>
                  <a:txBody>
                    <a:bodyPr/>
                    <a:lstStyle/>
                    <a:p>
                      <a:pPr algn="ctr" fontAlgn="ctr">
                        <a:buNone/>
                      </a:pPr>
                      <a:r>
                        <a:rPr lang="en-US" sz="2000" b="0" i="0" u="none" strike="noStrike">
                          <a:solidFill>
                            <a:srgbClr val="000000"/>
                          </a:solidFill>
                          <a:effectLst/>
                          <a:latin typeface="Times New Roman" panose="02020603050405020304" pitchFamily="18" charset="0"/>
                        </a:rPr>
                        <a:t>414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Tax  Recovery  Officer  by  whom  recovery  is  to  be effected.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79483523"/>
                  </a:ext>
                </a:extLst>
              </a:tr>
              <a:tr h="520885">
                <a:tc>
                  <a:txBody>
                    <a:bodyPr/>
                    <a:lstStyle/>
                    <a:p>
                      <a:pPr algn="ctr" fontAlgn="ctr">
                        <a:buNone/>
                      </a:pPr>
                      <a:r>
                        <a:rPr lang="en-US" sz="2000" b="0" i="0" u="none" strike="noStrike">
                          <a:solidFill>
                            <a:srgbClr val="000000"/>
                          </a:solidFill>
                          <a:effectLst/>
                          <a:latin typeface="Times New Roman" panose="02020603050405020304" pitchFamily="18" charset="0"/>
                        </a:rPr>
                        <a:t>415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Stay of proceedings in pursuance of certificate and amendment or cancellation thereof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23341328"/>
                  </a:ext>
                </a:extLst>
              </a:tr>
              <a:tr h="264449">
                <a:tc>
                  <a:txBody>
                    <a:bodyPr/>
                    <a:lstStyle/>
                    <a:p>
                      <a:pPr algn="ctr" fontAlgn="ctr">
                        <a:buNone/>
                      </a:pPr>
                      <a:r>
                        <a:rPr lang="en-US" sz="2000" b="0" i="0" u="none" strike="noStrike">
                          <a:solidFill>
                            <a:srgbClr val="000000"/>
                          </a:solidFill>
                          <a:effectLst/>
                          <a:latin typeface="Times New Roman" panose="02020603050405020304" pitchFamily="18" charset="0"/>
                        </a:rPr>
                        <a:t>416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Other modes of recovery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04471254"/>
                  </a:ext>
                </a:extLst>
              </a:tr>
              <a:tr h="264449">
                <a:tc>
                  <a:txBody>
                    <a:bodyPr/>
                    <a:lstStyle/>
                    <a:p>
                      <a:pPr algn="ctr" fontAlgn="ctr">
                        <a:buNone/>
                      </a:pPr>
                      <a:r>
                        <a:rPr lang="en-US" sz="2000" b="0" i="0" u="none" strike="noStrike">
                          <a:solidFill>
                            <a:srgbClr val="000000"/>
                          </a:solidFill>
                          <a:effectLst/>
                          <a:latin typeface="Times New Roman" panose="02020603050405020304" pitchFamily="18" charset="0"/>
                        </a:rPr>
                        <a:t>417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Recovery through State Government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87147727"/>
                  </a:ext>
                </a:extLst>
              </a:tr>
              <a:tr h="364667">
                <a:tc>
                  <a:txBody>
                    <a:bodyPr/>
                    <a:lstStyle/>
                    <a:p>
                      <a:pPr algn="ctr" fontAlgn="ctr">
                        <a:buNone/>
                      </a:pPr>
                      <a:r>
                        <a:rPr lang="en-US" sz="2000" b="0" i="0" u="none" strike="noStrike">
                          <a:solidFill>
                            <a:srgbClr val="000000"/>
                          </a:solidFill>
                          <a:effectLst/>
                          <a:latin typeface="Times New Roman" panose="02020603050405020304" pitchFamily="18" charset="0"/>
                        </a:rPr>
                        <a:t>418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Recovery  of  tax  in  pursuance  of  agreements  with foreign countries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228A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53731962"/>
                  </a:ext>
                </a:extLst>
              </a:tr>
              <a:tr h="264449">
                <a:tc>
                  <a:txBody>
                    <a:bodyPr/>
                    <a:lstStyle/>
                    <a:p>
                      <a:pPr algn="ctr" fontAlgn="ctr">
                        <a:buNone/>
                      </a:pPr>
                      <a:r>
                        <a:rPr lang="en-US" sz="2000" b="0" i="0" u="none" strike="noStrike">
                          <a:solidFill>
                            <a:srgbClr val="000000"/>
                          </a:solidFill>
                          <a:effectLst/>
                          <a:latin typeface="Times New Roman" panose="02020603050405020304" pitchFamily="18" charset="0"/>
                        </a:rPr>
                        <a:t>419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Recovery of penalties, fine, interest and other sums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87926397"/>
                  </a:ext>
                </a:extLst>
              </a:tr>
              <a:tr h="264449">
                <a:tc>
                  <a:txBody>
                    <a:bodyPr/>
                    <a:lstStyle/>
                    <a:p>
                      <a:pPr algn="ctr" fontAlgn="ctr">
                        <a:buNone/>
                      </a:pPr>
                      <a:r>
                        <a:rPr lang="en-US" sz="2000" b="0" i="0" u="none" strike="noStrike">
                          <a:solidFill>
                            <a:srgbClr val="000000"/>
                          </a:solidFill>
                          <a:effectLst/>
                          <a:latin typeface="Times New Roman" panose="02020603050405020304" pitchFamily="18" charset="0"/>
                        </a:rPr>
                        <a:t>420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Tax clearance certificate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02143682"/>
                  </a:ext>
                </a:extLst>
              </a:tr>
              <a:tr h="264449">
                <a:tc>
                  <a:txBody>
                    <a:bodyPr/>
                    <a:lstStyle/>
                    <a:p>
                      <a:pPr algn="ctr" fontAlgn="ctr">
                        <a:buNone/>
                      </a:pPr>
                      <a:r>
                        <a:rPr lang="en-US" sz="2000" b="0" i="0" u="none" strike="noStrike">
                          <a:solidFill>
                            <a:srgbClr val="000000"/>
                          </a:solidFill>
                          <a:effectLst/>
                          <a:latin typeface="Times New Roman" panose="02020603050405020304" pitchFamily="18" charset="0"/>
                        </a:rPr>
                        <a:t>421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Recovery by suit or under other law not affected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71346511"/>
                  </a:ext>
                </a:extLst>
              </a:tr>
              <a:tr h="364667">
                <a:tc>
                  <a:txBody>
                    <a:bodyPr/>
                    <a:lstStyle/>
                    <a:p>
                      <a:pPr algn="ctr" fontAlgn="ctr">
                        <a:buNone/>
                      </a:pPr>
                      <a:r>
                        <a:rPr lang="en-US" sz="2000" b="0" i="0" u="none" strike="noStrike">
                          <a:solidFill>
                            <a:srgbClr val="000000"/>
                          </a:solidFill>
                          <a:effectLst/>
                          <a:latin typeface="Times New Roman" panose="02020603050405020304" pitchFamily="18" charset="0"/>
                        </a:rPr>
                        <a:t>422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Recovery  of  tax  arrear  in  respect  of  non-resident from his assets.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01567976"/>
                  </a:ext>
                </a:extLst>
              </a:tr>
            </a:tbl>
          </a:graphicData>
        </a:graphic>
      </p:graphicFrame>
      <p:sp>
        <p:nvSpPr>
          <p:cNvPr id="3" name="Footer Placeholder 2">
            <a:extLst>
              <a:ext uri="{FF2B5EF4-FFF2-40B4-BE49-F238E27FC236}">
                <a16:creationId xmlns:a16="http://schemas.microsoft.com/office/drawing/2014/main" id="{EF4113FB-B7E9-BA79-C3A9-DE0F5DA2665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40150420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8457-929D-8A5B-2B4F-51EFBD5CA0EA}"/>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AA92680A-CADA-86F7-4C73-7B2413E53DFC}"/>
              </a:ext>
            </a:extLst>
          </p:cNvPr>
          <p:cNvGraphicFramePr>
            <a:graphicFrameLocks noGrp="1"/>
          </p:cNvGraphicFramePr>
          <p:nvPr>
            <p:ph idx="1"/>
          </p:nvPr>
        </p:nvGraphicFramePr>
        <p:xfrm>
          <a:off x="640080" y="335278"/>
          <a:ext cx="10591799" cy="3833770"/>
        </p:xfrm>
        <a:graphic>
          <a:graphicData uri="http://schemas.openxmlformats.org/drawingml/2006/table">
            <a:tbl>
              <a:tblPr/>
              <a:tblGrid>
                <a:gridCol w="1808356">
                  <a:extLst>
                    <a:ext uri="{9D8B030D-6E8A-4147-A177-3AD203B41FA5}">
                      <a16:colId xmlns:a16="http://schemas.microsoft.com/office/drawing/2014/main" val="1203482383"/>
                    </a:ext>
                  </a:extLst>
                </a:gridCol>
                <a:gridCol w="6975087">
                  <a:extLst>
                    <a:ext uri="{9D8B030D-6E8A-4147-A177-3AD203B41FA5}">
                      <a16:colId xmlns:a16="http://schemas.microsoft.com/office/drawing/2014/main" val="2333389049"/>
                    </a:ext>
                  </a:extLst>
                </a:gridCol>
                <a:gridCol w="1808356">
                  <a:extLst>
                    <a:ext uri="{9D8B030D-6E8A-4147-A177-3AD203B41FA5}">
                      <a16:colId xmlns:a16="http://schemas.microsoft.com/office/drawing/2014/main" val="911618924"/>
                    </a:ext>
                  </a:extLst>
                </a:gridCol>
              </a:tblGrid>
              <a:tr h="383377">
                <a:tc>
                  <a:txBody>
                    <a:bodyPr/>
                    <a:lstStyle/>
                    <a:p>
                      <a:pPr algn="ctr" fontAlgn="ctr">
                        <a:buNone/>
                      </a:pPr>
                      <a:r>
                        <a:rPr lang="en-US" sz="2000" b="1" i="0" u="none" strike="noStrike">
                          <a:solidFill>
                            <a:srgbClr val="000000"/>
                          </a:solidFill>
                          <a:effectLst/>
                          <a:latin typeface="Times New Roman" panose="02020603050405020304" pitchFamily="18" charset="0"/>
                        </a:rPr>
                        <a:t>[423-426]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E. Interest chargeable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50157069"/>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Interest for defaults in furnishing return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85957746"/>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Interest for defaults in payment of advance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1114401"/>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Interest for deferment of advance tax.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96120183"/>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Interest on excess refund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76458870"/>
                  </a:ext>
                </a:extLst>
              </a:tr>
              <a:tr h="383377">
                <a:tc>
                  <a:txBody>
                    <a:bodyPr/>
                    <a:lstStyle/>
                    <a:p>
                      <a:pPr algn="ctr" fontAlgn="ctr">
                        <a:buNone/>
                      </a:pPr>
                      <a:r>
                        <a:rPr lang="en-US" sz="2000" b="1" i="0" u="none" strike="noStrike">
                          <a:solidFill>
                            <a:srgbClr val="000000"/>
                          </a:solidFill>
                          <a:effectLst/>
                          <a:latin typeface="Times New Roman" panose="02020603050405020304" pitchFamily="18" charset="0"/>
                        </a:rPr>
                        <a:t>[427-430]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1" i="0" u="none" strike="noStrike">
                          <a:solidFill>
                            <a:srgbClr val="000000"/>
                          </a:solidFill>
                          <a:effectLst/>
                          <a:latin typeface="Times New Roman" panose="02020603050405020304" pitchFamily="18" charset="0"/>
                        </a:rPr>
                        <a:t>F. Levy of Fee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82223150"/>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Fee for default in furnishing statements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1852082"/>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Fee for default in furnishing return of income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89399149"/>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Fee for default relating to statement or certificate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234G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18343672"/>
                  </a:ext>
                </a:extLst>
              </a:tr>
              <a:tr h="383377">
                <a:tc>
                  <a:txBody>
                    <a:bodyPr/>
                    <a:lstStyle/>
                    <a:p>
                      <a:pPr algn="ctr" fontAlgn="ctr">
                        <a:buNone/>
                      </a:pPr>
                      <a:r>
                        <a:rPr lang="en-US" sz="2000" b="0" i="0" u="none" strike="noStrike">
                          <a:solidFill>
                            <a:srgbClr val="000000"/>
                          </a:solidFill>
                          <a:effectLst/>
                          <a:latin typeface="Times New Roman" panose="02020603050405020304" pitchFamily="18" charset="0"/>
                        </a:rPr>
                        <a:t>430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Fee  for  default  relating  to  intimation  of  Aadhaar number.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234H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20579461"/>
                  </a:ext>
                </a:extLst>
              </a:tr>
            </a:tbl>
          </a:graphicData>
        </a:graphic>
      </p:graphicFrame>
      <p:sp>
        <p:nvSpPr>
          <p:cNvPr id="3" name="Footer Placeholder 2">
            <a:extLst>
              <a:ext uri="{FF2B5EF4-FFF2-40B4-BE49-F238E27FC236}">
                <a16:creationId xmlns:a16="http://schemas.microsoft.com/office/drawing/2014/main" id="{7FEE3CC2-0970-592C-6CFD-478F34B4E2A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22523822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F917C-E6AF-10BE-E43E-2D798697D1EE}"/>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9CA8FF26-7669-4D45-8713-AB71B7C0011C}"/>
              </a:ext>
            </a:extLst>
          </p:cNvPr>
          <p:cNvGraphicFramePr>
            <a:graphicFrameLocks noGrp="1"/>
          </p:cNvGraphicFramePr>
          <p:nvPr>
            <p:ph idx="1"/>
          </p:nvPr>
        </p:nvGraphicFramePr>
        <p:xfrm>
          <a:off x="427038" y="334963"/>
          <a:ext cx="10591799" cy="3818583"/>
        </p:xfrm>
        <a:graphic>
          <a:graphicData uri="http://schemas.openxmlformats.org/drawingml/2006/table">
            <a:tbl>
              <a:tblPr/>
              <a:tblGrid>
                <a:gridCol w="1808356">
                  <a:extLst>
                    <a:ext uri="{9D8B030D-6E8A-4147-A177-3AD203B41FA5}">
                      <a16:colId xmlns:a16="http://schemas.microsoft.com/office/drawing/2014/main" val="3316199383"/>
                    </a:ext>
                  </a:extLst>
                </a:gridCol>
                <a:gridCol w="6975087">
                  <a:extLst>
                    <a:ext uri="{9D8B030D-6E8A-4147-A177-3AD203B41FA5}">
                      <a16:colId xmlns:a16="http://schemas.microsoft.com/office/drawing/2014/main" val="743970127"/>
                    </a:ext>
                  </a:extLst>
                </a:gridCol>
                <a:gridCol w="1808356">
                  <a:extLst>
                    <a:ext uri="{9D8B030D-6E8A-4147-A177-3AD203B41FA5}">
                      <a16:colId xmlns:a16="http://schemas.microsoft.com/office/drawing/2014/main" val="3301429607"/>
                    </a:ext>
                  </a:extLst>
                </a:gridCol>
              </a:tblGrid>
              <a:tr h="424287">
                <a:tc>
                  <a:txBody>
                    <a:bodyPr/>
                    <a:lstStyle/>
                    <a:p>
                      <a:pPr algn="ctr" fontAlgn="ctr">
                        <a:buNone/>
                      </a:pPr>
                      <a:r>
                        <a:rPr lang="en-US" sz="2000" b="1" i="0" u="none" strike="noStrike" dirty="0">
                          <a:solidFill>
                            <a:srgbClr val="000000"/>
                          </a:solidFill>
                          <a:effectLst/>
                          <a:latin typeface="Times New Roman" panose="02020603050405020304" pitchFamily="18" charset="0"/>
                        </a:rPr>
                        <a:t>[431-438]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US" sz="2000" b="1" i="0" u="none" strike="noStrike">
                          <a:solidFill>
                            <a:srgbClr val="000000"/>
                          </a:solidFill>
                          <a:effectLst/>
                          <a:latin typeface="Times New Roman" panose="02020603050405020304" pitchFamily="18" charset="0"/>
                        </a:rPr>
                        <a:t>CHAPTER XX- REFUNDS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237-245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40576377"/>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Refunds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94181199"/>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Person  entitled  to  claim  refund  in  certain  special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59276818"/>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Form of claim for refund and limitation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47591925"/>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Refund for denying liability to deduct tax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239A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46022383"/>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Refund on appeal, etc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30517348"/>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Correctness of assessment not to be questioned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77302050"/>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Interest on refunds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244A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64310552"/>
                  </a:ext>
                </a:extLst>
              </a:tr>
              <a:tr h="424287">
                <a:tc>
                  <a:txBody>
                    <a:bodyPr/>
                    <a:lstStyle/>
                    <a:p>
                      <a:pPr algn="ctr" fontAlgn="ctr">
                        <a:buNone/>
                      </a:pPr>
                      <a:r>
                        <a:rPr lang="en-US" sz="2000" b="0" i="0" u="none" strike="noStrike">
                          <a:solidFill>
                            <a:srgbClr val="000000"/>
                          </a:solidFill>
                          <a:effectLst/>
                          <a:latin typeface="Times New Roman" panose="02020603050405020304" pitchFamily="18" charset="0"/>
                        </a:rPr>
                        <a:t>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Set off and withholding of refunds in certain cases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92663849"/>
                  </a:ext>
                </a:extLst>
              </a:tr>
            </a:tbl>
          </a:graphicData>
        </a:graphic>
      </p:graphicFrame>
      <p:sp>
        <p:nvSpPr>
          <p:cNvPr id="3" name="Footer Placeholder 2">
            <a:extLst>
              <a:ext uri="{FF2B5EF4-FFF2-40B4-BE49-F238E27FC236}">
                <a16:creationId xmlns:a16="http://schemas.microsoft.com/office/drawing/2014/main" id="{5F905F94-3B10-E990-4300-C7EDE1E1350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3022427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B37CE-FEBB-B954-64D5-5B01D1978E0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62B8612D-7575-FD73-D450-25985BC4660A}"/>
              </a:ext>
            </a:extLst>
          </p:cNvPr>
          <p:cNvGraphicFramePr>
            <a:graphicFrameLocks noGrp="1"/>
          </p:cNvGraphicFramePr>
          <p:nvPr>
            <p:ph idx="1"/>
          </p:nvPr>
        </p:nvGraphicFramePr>
        <p:xfrm>
          <a:off x="792481" y="296965"/>
          <a:ext cx="10850880" cy="5859557"/>
        </p:xfrm>
        <a:graphic>
          <a:graphicData uri="http://schemas.openxmlformats.org/drawingml/2006/table">
            <a:tbl>
              <a:tblPr/>
              <a:tblGrid>
                <a:gridCol w="1852590">
                  <a:extLst>
                    <a:ext uri="{9D8B030D-6E8A-4147-A177-3AD203B41FA5}">
                      <a16:colId xmlns:a16="http://schemas.microsoft.com/office/drawing/2014/main" val="1167233736"/>
                    </a:ext>
                  </a:extLst>
                </a:gridCol>
                <a:gridCol w="7145700">
                  <a:extLst>
                    <a:ext uri="{9D8B030D-6E8A-4147-A177-3AD203B41FA5}">
                      <a16:colId xmlns:a16="http://schemas.microsoft.com/office/drawing/2014/main" val="2468154772"/>
                    </a:ext>
                  </a:extLst>
                </a:gridCol>
                <a:gridCol w="1852590">
                  <a:extLst>
                    <a:ext uri="{9D8B030D-6E8A-4147-A177-3AD203B41FA5}">
                      <a16:colId xmlns:a16="http://schemas.microsoft.com/office/drawing/2014/main" val="2135302730"/>
                    </a:ext>
                  </a:extLst>
                </a:gridCol>
              </a:tblGrid>
              <a:tr h="213346">
                <a:tc>
                  <a:txBody>
                    <a:bodyPr/>
                    <a:lstStyle/>
                    <a:p>
                      <a:pPr algn="ctr" fontAlgn="ctr">
                        <a:buNone/>
                      </a:pPr>
                      <a:r>
                        <a:rPr lang="en-US" sz="2000" b="1" i="0" u="none" strike="noStrike">
                          <a:solidFill>
                            <a:srgbClr val="000000"/>
                          </a:solidFill>
                          <a:effectLst/>
                          <a:latin typeface="Times New Roman" panose="02020603050405020304" pitchFamily="18" charset="0"/>
                        </a:rPr>
                        <a:t>[439-472]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US" sz="2000" b="1" i="0" u="none" strike="noStrike">
                          <a:solidFill>
                            <a:srgbClr val="000000"/>
                          </a:solidFill>
                          <a:effectLst/>
                          <a:latin typeface="Times New Roman" panose="02020603050405020304" pitchFamily="18" charset="0"/>
                        </a:rPr>
                        <a:t>CHAPTER XXI- PENALTIES</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270A-275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7087080"/>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439</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under-reporting  and  misreporting  of income</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270A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80992153"/>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440</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Immunity from imposition of penalty, etc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270AA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27145772"/>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Failure to keep, maintain or retain books of account, documents, etc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07931964"/>
                  </a:ext>
                </a:extLst>
              </a:tr>
              <a:tr h="423914">
                <a:tc>
                  <a:txBody>
                    <a:bodyPr/>
                    <a:lstStyle/>
                    <a:p>
                      <a:pPr algn="ctr" fontAlgn="ctr">
                        <a:buNone/>
                      </a:pPr>
                      <a:r>
                        <a:rPr lang="en-US" sz="2000" b="0" i="0" u="none" strike="noStrike">
                          <a:solidFill>
                            <a:srgbClr val="000000"/>
                          </a:solidFill>
                          <a:effectLst/>
                          <a:latin typeface="Times New Roman" panose="02020603050405020304" pitchFamily="18" charset="0"/>
                        </a:rPr>
                        <a:t>442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keep and maintain information and document, etc.,  in respect of certain transactions.</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271AA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81570964"/>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443</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in respect of certain income</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271AAC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10782996"/>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444</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false entry, etc., in books of account</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271AAD</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85050522"/>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Benefits to related persons</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271AAE</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5784508"/>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446</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Failure to get accounts audited</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19755874"/>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447</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failure  to  furnish  report  under  section 172.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271BA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84819642"/>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448</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failure to deduct tax at source</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0348402"/>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449</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collect tax at source</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271CA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98246470"/>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450</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comply  with  provisions  of section 185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271D</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60324065"/>
                  </a:ext>
                </a:extLst>
              </a:tr>
              <a:tr h="213346">
                <a:tc>
                  <a:txBody>
                    <a:bodyPr/>
                    <a:lstStyle/>
                    <a:p>
                      <a:pPr algn="ctr" fontAlgn="ctr">
                        <a:buNone/>
                      </a:pPr>
                      <a:r>
                        <a:rPr lang="en-US" sz="2000" b="0" i="0" u="none" strike="noStrike" dirty="0">
                          <a:solidFill>
                            <a:srgbClr val="000000"/>
                          </a:solidFill>
                          <a:effectLst/>
                          <a:latin typeface="Times New Roman" panose="02020603050405020304" pitchFamily="18" charset="0"/>
                        </a:rPr>
                        <a:t>451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comply  with  provisions  of section 186</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271DA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10882674"/>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452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comply  with  provisions  of section 187</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271DB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44234837"/>
                  </a:ext>
                </a:extLst>
              </a:tr>
              <a:tr h="213346">
                <a:tc>
                  <a:txBody>
                    <a:bodyPr/>
                    <a:lstStyle/>
                    <a:p>
                      <a:pPr algn="ctr" fontAlgn="ctr">
                        <a:buNone/>
                      </a:pPr>
                      <a:r>
                        <a:rPr lang="en-US" sz="2000" b="0" i="0" u="none" strike="noStrike">
                          <a:solidFill>
                            <a:srgbClr val="000000"/>
                          </a:solidFill>
                          <a:effectLst/>
                          <a:latin typeface="Times New Roman" panose="02020603050405020304" pitchFamily="18" charset="0"/>
                        </a:rPr>
                        <a:t>453</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comply  with  provisions  of section 188</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271E</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40212722"/>
                  </a:ext>
                </a:extLst>
              </a:tr>
              <a:tr h="213346">
                <a:tc>
                  <a:txBody>
                    <a:bodyPr/>
                    <a:lstStyle/>
                    <a:p>
                      <a:pPr algn="ctr" fontAlgn="ctr">
                        <a:buNone/>
                      </a:pPr>
                      <a:r>
                        <a:rPr lang="en-US" sz="2000" b="0" i="0" u="none" strike="noStrike" dirty="0">
                          <a:solidFill>
                            <a:srgbClr val="000000"/>
                          </a:solidFill>
                          <a:effectLst/>
                          <a:latin typeface="Times New Roman" panose="02020603050405020304" pitchFamily="18" charset="0"/>
                        </a:rPr>
                        <a:t>454</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statement of financial transaction or reportable account</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271FA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708496000"/>
                  </a:ext>
                </a:extLst>
              </a:tr>
            </a:tbl>
          </a:graphicData>
        </a:graphic>
      </p:graphicFrame>
      <p:sp>
        <p:nvSpPr>
          <p:cNvPr id="3" name="Footer Placeholder 2">
            <a:extLst>
              <a:ext uri="{FF2B5EF4-FFF2-40B4-BE49-F238E27FC236}">
                <a16:creationId xmlns:a16="http://schemas.microsoft.com/office/drawing/2014/main" id="{264B2AB6-D652-56C5-6C79-369E143FBAB8}"/>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274054174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5549B-A0BA-99E2-5F6C-5ED4E017635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37545C6-C851-5387-1339-91A2E01E2217}"/>
              </a:ext>
            </a:extLst>
          </p:cNvPr>
          <p:cNvGraphicFramePr>
            <a:graphicFrameLocks noGrp="1"/>
          </p:cNvGraphicFramePr>
          <p:nvPr>
            <p:ph idx="1"/>
            <p:extLst>
              <p:ext uri="{D42A27DB-BD31-4B8C-83A1-F6EECF244321}">
                <p14:modId xmlns:p14="http://schemas.microsoft.com/office/powerpoint/2010/main" val="4276500024"/>
              </p:ext>
            </p:extLst>
          </p:nvPr>
        </p:nvGraphicFramePr>
        <p:xfrm>
          <a:off x="427038" y="158501"/>
          <a:ext cx="10850880" cy="6156315"/>
        </p:xfrm>
        <a:graphic>
          <a:graphicData uri="http://schemas.openxmlformats.org/drawingml/2006/table">
            <a:tbl>
              <a:tblPr/>
              <a:tblGrid>
                <a:gridCol w="1852590">
                  <a:extLst>
                    <a:ext uri="{9D8B030D-6E8A-4147-A177-3AD203B41FA5}">
                      <a16:colId xmlns:a16="http://schemas.microsoft.com/office/drawing/2014/main" val="377985177"/>
                    </a:ext>
                  </a:extLst>
                </a:gridCol>
                <a:gridCol w="7577294">
                  <a:extLst>
                    <a:ext uri="{9D8B030D-6E8A-4147-A177-3AD203B41FA5}">
                      <a16:colId xmlns:a16="http://schemas.microsoft.com/office/drawing/2014/main" val="832508743"/>
                    </a:ext>
                  </a:extLst>
                </a:gridCol>
                <a:gridCol w="1420996">
                  <a:extLst>
                    <a:ext uri="{9D8B030D-6E8A-4147-A177-3AD203B41FA5}">
                      <a16:colId xmlns:a16="http://schemas.microsoft.com/office/drawing/2014/main" val="197736489"/>
                    </a:ext>
                  </a:extLst>
                </a:gridCol>
              </a:tblGrid>
              <a:tr h="403708">
                <a:tc>
                  <a:txBody>
                    <a:bodyPr/>
                    <a:lstStyle/>
                    <a:p>
                      <a:pPr algn="ctr" fontAlgn="ctr">
                        <a:buNone/>
                      </a:pPr>
                      <a:r>
                        <a:rPr lang="en-US" sz="2000" b="0" i="0" u="none" strike="noStrike" dirty="0">
                          <a:solidFill>
                            <a:srgbClr val="000000"/>
                          </a:solidFill>
                          <a:effectLst/>
                          <a:latin typeface="Times New Roman" panose="02020603050405020304" pitchFamily="18" charset="0"/>
                        </a:rPr>
                        <a:t>455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furnishing   inaccurate   statement   of financial transaction or reportable account</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271FAA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08318501"/>
                  </a:ext>
                </a:extLst>
              </a:tr>
              <a:tr h="403708">
                <a:tc>
                  <a:txBody>
                    <a:bodyPr/>
                    <a:lstStyle/>
                    <a:p>
                      <a:pPr algn="ctr" fontAlgn="ctr">
                        <a:buNone/>
                      </a:pPr>
                      <a:r>
                        <a:rPr lang="en-US" sz="2000" b="0" i="0" u="none" strike="noStrike" dirty="0">
                          <a:solidFill>
                            <a:srgbClr val="000000"/>
                          </a:solidFill>
                          <a:effectLst/>
                          <a:latin typeface="Times New Roman" panose="02020603050405020304" pitchFamily="18" charset="0"/>
                        </a:rPr>
                        <a:t>456</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statement or information or document by an eligible investment fund</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271FAB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86656216"/>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457</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information or document under section 171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271G</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62954349"/>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458</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information or document under section 506</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271GA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2178801"/>
                  </a:ext>
                </a:extLst>
              </a:tr>
              <a:tr h="403708">
                <a:tc>
                  <a:txBody>
                    <a:bodyPr/>
                    <a:lstStyle/>
                    <a:p>
                      <a:pPr algn="ctr" fontAlgn="ctr">
                        <a:buNone/>
                      </a:pPr>
                      <a:r>
                        <a:rPr lang="en-US" sz="2000" b="0" i="0" u="none" strike="noStrike">
                          <a:solidFill>
                            <a:srgbClr val="000000"/>
                          </a:solidFill>
                          <a:effectLst/>
                          <a:latin typeface="Times New Roman" panose="02020603050405020304" pitchFamily="18" charset="0"/>
                        </a:rPr>
                        <a:t>459</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report or for furnishing inaccurate report under section 511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271GB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08381176"/>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460</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submit statement under section 505.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271GC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7019433"/>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statements, etc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271H</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72635667"/>
                  </a:ext>
                </a:extLst>
              </a:tr>
              <a:tr h="403708">
                <a:tc>
                  <a:txBody>
                    <a:bodyPr/>
                    <a:lstStyle/>
                    <a:p>
                      <a:pPr algn="ctr" fontAlgn="ctr">
                        <a:buNone/>
                      </a:pPr>
                      <a:r>
                        <a:rPr lang="en-US" sz="2000" b="0" i="0" u="none" strike="noStrike">
                          <a:solidFill>
                            <a:srgbClr val="000000"/>
                          </a:solidFill>
                          <a:effectLst/>
                          <a:latin typeface="Times New Roman" panose="02020603050405020304" pitchFamily="18" charset="0"/>
                        </a:rPr>
                        <a:t>462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information   or furnishing inaccurate Information under section 397 (3)(d).</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271-I</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47907504"/>
                  </a:ext>
                </a:extLst>
              </a:tr>
              <a:tr h="203177">
                <a:tc>
                  <a:txBody>
                    <a:bodyPr/>
                    <a:lstStyle/>
                    <a:p>
                      <a:pPr algn="ctr" fontAlgn="ctr">
                        <a:buNone/>
                      </a:pPr>
                      <a:r>
                        <a:rPr lang="en-US" sz="2000" b="0" i="0" u="none" strike="noStrike" dirty="0">
                          <a:solidFill>
                            <a:srgbClr val="000000"/>
                          </a:solidFill>
                          <a:effectLst/>
                          <a:latin typeface="Times New Roman" panose="02020603050405020304" pitchFamily="18" charset="0"/>
                        </a:rPr>
                        <a:t>463</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furnishing incorrect information in reports or certificates</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271J</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18069550"/>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464</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furnish statements, etc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271K</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06074838"/>
                  </a:ext>
                </a:extLst>
              </a:tr>
              <a:tr h="403708">
                <a:tc>
                  <a:txBody>
                    <a:bodyPr/>
                    <a:lstStyle/>
                    <a:p>
                      <a:pPr algn="ctr" fontAlgn="ctr">
                        <a:buNone/>
                      </a:pPr>
                      <a:r>
                        <a:rPr lang="en-US" sz="2000" b="0" i="0" u="none" strike="noStrike">
                          <a:solidFill>
                            <a:srgbClr val="000000"/>
                          </a:solidFill>
                          <a:effectLst/>
                          <a:latin typeface="Times New Roman" panose="02020603050405020304" pitchFamily="18" charset="0"/>
                        </a:rPr>
                        <a:t>465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for   failure   to   answer   questions,   sign statements, Furnish information,  returns or statements, allow inspections, etc</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272A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67279283"/>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466</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failure to comply with the provisions of section 254</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272AA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14944275"/>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467</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failure to comply with the provisions of section 262.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272B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41062240"/>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468</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Penalty for failure to comply with the provisions of section 397</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272BB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76683382"/>
                  </a:ext>
                </a:extLst>
              </a:tr>
              <a:tr h="203177">
                <a:tc>
                  <a:txBody>
                    <a:bodyPr/>
                    <a:lstStyle/>
                    <a:p>
                      <a:pPr algn="ctr" fontAlgn="ctr">
                        <a:buNone/>
                      </a:pPr>
                      <a:r>
                        <a:rPr lang="en-US" sz="2000" b="0" i="0" u="none" strike="noStrike">
                          <a:solidFill>
                            <a:srgbClr val="000000"/>
                          </a:solidFill>
                          <a:effectLst/>
                          <a:latin typeface="Times New Roman" panose="02020603050405020304" pitchFamily="18" charset="0"/>
                        </a:rPr>
                        <a:t>469</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to  reduce  or  waive  penalty,  etc.,  in  certain cases</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273A</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83908870"/>
                  </a:ext>
                </a:extLst>
              </a:tr>
            </a:tbl>
          </a:graphicData>
        </a:graphic>
      </p:graphicFrame>
      <p:sp>
        <p:nvSpPr>
          <p:cNvPr id="2" name="Footer Placeholder 1">
            <a:extLst>
              <a:ext uri="{FF2B5EF4-FFF2-40B4-BE49-F238E27FC236}">
                <a16:creationId xmlns:a16="http://schemas.microsoft.com/office/drawing/2014/main" id="{ED24027B-7355-73C7-8530-38AED23AAB4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3290909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13987-145A-A220-0F69-CBC035360EB7}"/>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8B728E39-FBCC-7B2F-3A47-4700D372B7CA}"/>
              </a:ext>
            </a:extLst>
          </p:cNvPr>
          <p:cNvGraphicFramePr>
            <a:graphicFrameLocks noGrp="1"/>
          </p:cNvGraphicFramePr>
          <p:nvPr>
            <p:ph idx="1"/>
            <p:extLst>
              <p:ext uri="{D42A27DB-BD31-4B8C-83A1-F6EECF244321}">
                <p14:modId xmlns:p14="http://schemas.microsoft.com/office/powerpoint/2010/main" val="3298368485"/>
              </p:ext>
            </p:extLst>
          </p:nvPr>
        </p:nvGraphicFramePr>
        <p:xfrm>
          <a:off x="427037" y="334963"/>
          <a:ext cx="11299741" cy="3974463"/>
        </p:xfrm>
        <a:graphic>
          <a:graphicData uri="http://schemas.openxmlformats.org/drawingml/2006/table">
            <a:tbl>
              <a:tblPr/>
              <a:tblGrid>
                <a:gridCol w="1929225">
                  <a:extLst>
                    <a:ext uri="{9D8B030D-6E8A-4147-A177-3AD203B41FA5}">
                      <a16:colId xmlns:a16="http://schemas.microsoft.com/office/drawing/2014/main" val="2934446662"/>
                    </a:ext>
                  </a:extLst>
                </a:gridCol>
                <a:gridCol w="7441291">
                  <a:extLst>
                    <a:ext uri="{9D8B030D-6E8A-4147-A177-3AD203B41FA5}">
                      <a16:colId xmlns:a16="http://schemas.microsoft.com/office/drawing/2014/main" val="2002407251"/>
                    </a:ext>
                  </a:extLst>
                </a:gridCol>
                <a:gridCol w="1929225">
                  <a:extLst>
                    <a:ext uri="{9D8B030D-6E8A-4147-A177-3AD203B41FA5}">
                      <a16:colId xmlns:a16="http://schemas.microsoft.com/office/drawing/2014/main" val="975477715"/>
                    </a:ext>
                  </a:extLst>
                </a:gridCol>
              </a:tblGrid>
              <a:tr h="643421">
                <a:tc>
                  <a:txBody>
                    <a:bodyPr/>
                    <a:lstStyle/>
                    <a:p>
                      <a:pPr algn="ctr" fontAlgn="ctr">
                        <a:buNone/>
                      </a:pPr>
                      <a:r>
                        <a:rPr lang="en-US" sz="2000" b="0" i="0" u="none" strike="noStrike" dirty="0">
                          <a:solidFill>
                            <a:srgbClr val="000000"/>
                          </a:solidFill>
                          <a:effectLst/>
                          <a:latin typeface="Times New Roman" panose="02020603050405020304" pitchFamily="18" charset="0"/>
                        </a:rPr>
                        <a:t>470</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Penalty not to be imposed in certain cases</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[Since section 470 includes reference to sections 451 and  452,  there  is  no  separate  provision  in  these sections that no penalty shall be imposable if such person  proves  that  there  were  good  and  sufficient reasons for the contravention, like there was in the corresponding  sections  271DA  and  271DB  of  the</a:t>
                      </a:r>
                      <a:br>
                        <a:rPr lang="en-IN" sz="2000" b="0" i="0" u="none" strike="noStrike" dirty="0">
                          <a:solidFill>
                            <a:srgbClr val="000000"/>
                          </a:solidFill>
                          <a:effectLst/>
                          <a:latin typeface="Times New Roman" panose="02020603050405020304" pitchFamily="18" charset="0"/>
                        </a:rPr>
                      </a:br>
                      <a:r>
                        <a:rPr lang="en-IN" sz="2000" b="0" i="0" u="none" strike="noStrike" dirty="0">
                          <a:solidFill>
                            <a:srgbClr val="000000"/>
                          </a:solidFill>
                          <a:effectLst/>
                          <a:latin typeface="Times New Roman" panose="02020603050405020304" pitchFamily="18" charset="0"/>
                        </a:rPr>
                        <a:t>Income-tax Act, 1961].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273B</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62773829"/>
                  </a:ext>
                </a:extLst>
              </a:tr>
              <a:tr h="643421">
                <a:tc>
                  <a:txBody>
                    <a:bodyPr/>
                    <a:lstStyle/>
                    <a:p>
                      <a:pPr algn="ctr" fontAlgn="ctr">
                        <a:buNone/>
                      </a:pPr>
                      <a:r>
                        <a:rPr lang="en-US" sz="2000" b="0" i="0" u="none" strike="noStrike">
                          <a:solidFill>
                            <a:srgbClr val="000000"/>
                          </a:solidFill>
                          <a:effectLst/>
                          <a:latin typeface="Times New Roman" panose="02020603050405020304" pitchFamily="18" charset="0"/>
                        </a:rPr>
                        <a:t>471</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Procedure [The provision of giving opportunity of being heard in sections 272A, 272AA, 272B and 272BB of the Income-tax  Act,  1961  has  been  removed  in  the corresponding sections 465, 466, 467 and 468 of the Income-tax    Act,    2025,    since    this    is    already contained  in  section  471,  which  applies  for  the whole chapter]</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274</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343836436"/>
                  </a:ext>
                </a:extLst>
              </a:tr>
              <a:tr h="80428">
                <a:tc>
                  <a:txBody>
                    <a:bodyPr/>
                    <a:lstStyle/>
                    <a:p>
                      <a:pPr algn="ctr" fontAlgn="ctr">
                        <a:buNone/>
                      </a:pPr>
                      <a:r>
                        <a:rPr lang="en-US" sz="2000" b="0" i="0" u="none" strike="noStrike">
                          <a:solidFill>
                            <a:srgbClr val="000000"/>
                          </a:solidFill>
                          <a:effectLst/>
                          <a:latin typeface="Times New Roman" panose="02020603050405020304" pitchFamily="18" charset="0"/>
                        </a:rPr>
                        <a:t>472</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Bar of limitation for imposing penalties</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275</a:t>
                      </a:r>
                    </a:p>
                  </a:txBody>
                  <a:tcPr marL="4021" marR="4021" marT="40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93352968"/>
                  </a:ext>
                </a:extLst>
              </a:tr>
            </a:tbl>
          </a:graphicData>
        </a:graphic>
      </p:graphicFrame>
      <p:sp>
        <p:nvSpPr>
          <p:cNvPr id="3" name="Footer Placeholder 2">
            <a:extLst>
              <a:ext uri="{FF2B5EF4-FFF2-40B4-BE49-F238E27FC236}">
                <a16:creationId xmlns:a16="http://schemas.microsoft.com/office/drawing/2014/main" id="{90FE0871-8BA3-04D9-F31E-E5E566C38F05}"/>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69467454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9D0B4-278C-0120-9DDA-FA9317D2DF20}"/>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111643C5-42FE-089E-C501-6D971097564F}"/>
              </a:ext>
            </a:extLst>
          </p:cNvPr>
          <p:cNvGraphicFramePr>
            <a:graphicFrameLocks noGrp="1"/>
          </p:cNvGraphicFramePr>
          <p:nvPr>
            <p:ph idx="1"/>
            <p:extLst>
              <p:ext uri="{D42A27DB-BD31-4B8C-83A1-F6EECF244321}">
                <p14:modId xmlns:p14="http://schemas.microsoft.com/office/powerpoint/2010/main" val="1211800307"/>
              </p:ext>
            </p:extLst>
          </p:nvPr>
        </p:nvGraphicFramePr>
        <p:xfrm>
          <a:off x="518160" y="318176"/>
          <a:ext cx="11096325" cy="4705514"/>
        </p:xfrm>
        <a:graphic>
          <a:graphicData uri="http://schemas.openxmlformats.org/drawingml/2006/table">
            <a:tbl>
              <a:tblPr/>
              <a:tblGrid>
                <a:gridCol w="1894495">
                  <a:extLst>
                    <a:ext uri="{9D8B030D-6E8A-4147-A177-3AD203B41FA5}">
                      <a16:colId xmlns:a16="http://schemas.microsoft.com/office/drawing/2014/main" val="3758818086"/>
                    </a:ext>
                  </a:extLst>
                </a:gridCol>
                <a:gridCol w="7307335">
                  <a:extLst>
                    <a:ext uri="{9D8B030D-6E8A-4147-A177-3AD203B41FA5}">
                      <a16:colId xmlns:a16="http://schemas.microsoft.com/office/drawing/2014/main" val="3164352460"/>
                    </a:ext>
                  </a:extLst>
                </a:gridCol>
                <a:gridCol w="1894495">
                  <a:extLst>
                    <a:ext uri="{9D8B030D-6E8A-4147-A177-3AD203B41FA5}">
                      <a16:colId xmlns:a16="http://schemas.microsoft.com/office/drawing/2014/main" val="3964183333"/>
                    </a:ext>
                  </a:extLst>
                </a:gridCol>
              </a:tblGrid>
              <a:tr h="333122">
                <a:tc>
                  <a:txBody>
                    <a:bodyPr/>
                    <a:lstStyle/>
                    <a:p>
                      <a:pPr algn="ctr" fontAlgn="ctr">
                        <a:buNone/>
                      </a:pPr>
                      <a:r>
                        <a:rPr lang="en-US" sz="2000" b="1" i="0" u="none" strike="noStrike">
                          <a:solidFill>
                            <a:srgbClr val="000000"/>
                          </a:solidFill>
                          <a:effectLst/>
                          <a:latin typeface="Times New Roman" panose="02020603050405020304" pitchFamily="18" charset="0"/>
                        </a:rPr>
                        <a:t>[473-498]</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IN" sz="2000" b="1" i="0" u="none" strike="noStrike">
                          <a:solidFill>
                            <a:srgbClr val="000000"/>
                          </a:solidFill>
                          <a:effectLst/>
                          <a:latin typeface="Times New Roman" panose="02020603050405020304" pitchFamily="18" charset="0"/>
                        </a:rPr>
                        <a:t>CHAPTER XXII- OFFENCES AND PROSECUTION</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275A-280D</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66244780"/>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473</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Contravention of order made under section 247.</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275A</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95749010"/>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474</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Failure to comply with section 247(1)(ii).</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275B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09382481"/>
                  </a:ext>
                </a:extLst>
              </a:tr>
              <a:tr h="350655">
                <a:tc>
                  <a:txBody>
                    <a:bodyPr/>
                    <a:lstStyle/>
                    <a:p>
                      <a:pPr algn="ctr" fontAlgn="ctr">
                        <a:buNone/>
                      </a:pPr>
                      <a:r>
                        <a:rPr lang="en-US" sz="2000" b="0" i="0" u="none" strike="noStrike">
                          <a:solidFill>
                            <a:srgbClr val="000000"/>
                          </a:solidFill>
                          <a:effectLst/>
                          <a:latin typeface="Times New Roman" panose="02020603050405020304" pitchFamily="18" charset="0"/>
                        </a:rPr>
                        <a:t>475</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Removal,   concealment,   transfer   or   delivery   of property to prevent tax recovery</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51497728"/>
                  </a:ext>
                </a:extLst>
              </a:tr>
              <a:tr h="350655">
                <a:tc>
                  <a:txBody>
                    <a:bodyPr/>
                    <a:lstStyle/>
                    <a:p>
                      <a:pPr algn="ctr" fontAlgn="ctr">
                        <a:buNone/>
                      </a:pPr>
                      <a:r>
                        <a:rPr lang="en-US" sz="2000" b="0" i="0" u="none" strike="noStrike">
                          <a:solidFill>
                            <a:srgbClr val="000000"/>
                          </a:solidFill>
                          <a:effectLst/>
                          <a:latin typeface="Times New Roman" panose="02020603050405020304" pitchFamily="18" charset="0"/>
                        </a:rPr>
                        <a:t>476</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Failure to pay tax to credit of Central Government under Chapter XIX-B.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67130559"/>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477</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Failure to pay tax collected at source.</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276BB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47514805"/>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478</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Wilful attempt to evade tax, etc.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78290236"/>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479</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Failure to furnish returns of income</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276CC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32177736"/>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480</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Failure to furnish return of income in search cases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276CCC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71377142"/>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481</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Failure to produce accounts and documents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276D</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82770816"/>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482</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False statement in verification, etc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277</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14053105"/>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483</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Falsification of books of account or document, etc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277A</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9500251"/>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484</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Abetment of false return, etc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278</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01684124"/>
                  </a:ext>
                </a:extLst>
              </a:tr>
            </a:tbl>
          </a:graphicData>
        </a:graphic>
      </p:graphicFrame>
      <p:sp>
        <p:nvSpPr>
          <p:cNvPr id="3" name="Footer Placeholder 2">
            <a:extLst>
              <a:ext uri="{FF2B5EF4-FFF2-40B4-BE49-F238E27FC236}">
                <a16:creationId xmlns:a16="http://schemas.microsoft.com/office/drawing/2014/main" id="{125630E7-74CF-84A8-11E5-6AEBEFE728EF}"/>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90347294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31B26-2498-90C5-C787-0C06D2603F82}"/>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046959A4-DC43-CD9A-4906-F4BEB681C94A}"/>
              </a:ext>
            </a:extLst>
          </p:cNvPr>
          <p:cNvGraphicFramePr>
            <a:graphicFrameLocks noGrp="1"/>
          </p:cNvGraphicFramePr>
          <p:nvPr>
            <p:ph idx="1"/>
          </p:nvPr>
        </p:nvGraphicFramePr>
        <p:xfrm>
          <a:off x="427038" y="334963"/>
          <a:ext cx="10809233" cy="5036613"/>
        </p:xfrm>
        <a:graphic>
          <a:graphicData uri="http://schemas.openxmlformats.org/drawingml/2006/table">
            <a:tbl>
              <a:tblPr/>
              <a:tblGrid>
                <a:gridCol w="1845479">
                  <a:extLst>
                    <a:ext uri="{9D8B030D-6E8A-4147-A177-3AD203B41FA5}">
                      <a16:colId xmlns:a16="http://schemas.microsoft.com/office/drawing/2014/main" val="1689771345"/>
                    </a:ext>
                  </a:extLst>
                </a:gridCol>
                <a:gridCol w="7419401">
                  <a:extLst>
                    <a:ext uri="{9D8B030D-6E8A-4147-A177-3AD203B41FA5}">
                      <a16:colId xmlns:a16="http://schemas.microsoft.com/office/drawing/2014/main" val="3305307789"/>
                    </a:ext>
                  </a:extLst>
                </a:gridCol>
                <a:gridCol w="1544353">
                  <a:extLst>
                    <a:ext uri="{9D8B030D-6E8A-4147-A177-3AD203B41FA5}">
                      <a16:colId xmlns:a16="http://schemas.microsoft.com/office/drawing/2014/main" val="2245891918"/>
                    </a:ext>
                  </a:extLst>
                </a:gridCol>
              </a:tblGrid>
              <a:tr h="175327">
                <a:tc>
                  <a:txBody>
                    <a:bodyPr/>
                    <a:lstStyle/>
                    <a:p>
                      <a:pPr algn="ctr" fontAlgn="ctr">
                        <a:buNone/>
                      </a:pPr>
                      <a:r>
                        <a:rPr lang="en-US" sz="2000" b="0" i="0" u="none" strike="noStrike" dirty="0">
                          <a:solidFill>
                            <a:srgbClr val="000000"/>
                          </a:solidFill>
                          <a:effectLst/>
                          <a:latin typeface="Times New Roman" panose="02020603050405020304" pitchFamily="18" charset="0"/>
                        </a:rPr>
                        <a:t>485</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Punishment for second and subsequent offences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278A</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819561648"/>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486</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Punishment not to be imposed in certain cases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278AA</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40979443"/>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487</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Offences by companies.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278B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4626104"/>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488</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Offences by Hindu undivided family.</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278C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42700071"/>
                  </a:ext>
                </a:extLst>
              </a:tr>
              <a:tr h="350655">
                <a:tc>
                  <a:txBody>
                    <a:bodyPr/>
                    <a:lstStyle/>
                    <a:p>
                      <a:pPr algn="ctr" fontAlgn="ctr">
                        <a:buNone/>
                      </a:pPr>
                      <a:r>
                        <a:rPr lang="en-US" sz="2000" b="0" i="0" u="none" strike="noStrike">
                          <a:solidFill>
                            <a:srgbClr val="000000"/>
                          </a:solidFill>
                          <a:effectLst/>
                          <a:latin typeface="Times New Roman" panose="02020603050405020304" pitchFamily="18" charset="0"/>
                        </a:rPr>
                        <a:t>489</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Presumption as to assets, books of account, etc., in certain cases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278D</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10558593"/>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490</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Presumption as to culpable mental state</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278E</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352911702"/>
                  </a:ext>
                </a:extLst>
              </a:tr>
              <a:tr h="525982">
                <a:tc>
                  <a:txBody>
                    <a:bodyPr/>
                    <a:lstStyle/>
                    <a:p>
                      <a:pPr algn="ctr" fontAlgn="ctr">
                        <a:buNone/>
                      </a:pPr>
                      <a:r>
                        <a:rPr lang="en-US" sz="2000" b="0" i="0" u="none" strike="noStrike">
                          <a:solidFill>
                            <a:srgbClr val="000000"/>
                          </a:solidFill>
                          <a:effectLst/>
                          <a:latin typeface="Times New Roman" panose="02020603050405020304" pitchFamily="18" charset="0"/>
                        </a:rPr>
                        <a:t>491</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Prosecution to be at instance of Principal Chief Commissioner or Chief Commissioner or Principal Commissioner or Commissioner</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279</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27726588"/>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492</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Certain offences to be non-cognizable</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279A</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50644024"/>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493</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Proof of entries in records or documents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279B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89261657"/>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494</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Disclosure of particulars by public servants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280</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353064800"/>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495</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Special Courts.</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280A</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783630641"/>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496</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Offences triable by Special Court</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280B</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99873246"/>
                  </a:ext>
                </a:extLst>
              </a:tr>
              <a:tr h="175327">
                <a:tc>
                  <a:txBody>
                    <a:bodyPr/>
                    <a:lstStyle/>
                    <a:p>
                      <a:pPr algn="ctr" fontAlgn="ctr">
                        <a:buNone/>
                      </a:pPr>
                      <a:r>
                        <a:rPr lang="en-US" sz="2000" b="0" i="0" u="none" strike="noStrike">
                          <a:solidFill>
                            <a:srgbClr val="000000"/>
                          </a:solidFill>
                          <a:effectLst/>
                          <a:latin typeface="Times New Roman" panose="02020603050405020304" pitchFamily="18" charset="0"/>
                        </a:rPr>
                        <a:t>497</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Trial of offences as summons case</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280C</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49166933"/>
                  </a:ext>
                </a:extLst>
              </a:tr>
              <a:tr h="350655">
                <a:tc>
                  <a:txBody>
                    <a:bodyPr/>
                    <a:lstStyle/>
                    <a:p>
                      <a:pPr algn="ctr" fontAlgn="ctr">
                        <a:buNone/>
                      </a:pPr>
                      <a:r>
                        <a:rPr lang="en-US" sz="2000" b="0" i="0" u="none" strike="noStrike">
                          <a:solidFill>
                            <a:srgbClr val="000000"/>
                          </a:solidFill>
                          <a:effectLst/>
                          <a:latin typeface="Times New Roman" panose="02020603050405020304" pitchFamily="18" charset="0"/>
                        </a:rPr>
                        <a:t>498</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Application of Bharatiya Nagarik Suraksha Sanhita, 2023 to proceedings before Special Court</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280D</a:t>
                      </a:r>
                    </a:p>
                  </a:txBody>
                  <a:tcPr marL="8766" marR="8766" marT="876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946496208"/>
                  </a:ext>
                </a:extLst>
              </a:tr>
            </a:tbl>
          </a:graphicData>
        </a:graphic>
      </p:graphicFrame>
      <p:sp>
        <p:nvSpPr>
          <p:cNvPr id="3" name="Footer Placeholder 2">
            <a:extLst>
              <a:ext uri="{FF2B5EF4-FFF2-40B4-BE49-F238E27FC236}">
                <a16:creationId xmlns:a16="http://schemas.microsoft.com/office/drawing/2014/main" id="{18DC5518-71F2-30E4-D010-21853317485E}"/>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413657535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DA320-08F8-C43E-2C60-EA7404E354FC}"/>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6F83A46-EF50-AEE4-F6EE-26A6523D5741}"/>
              </a:ext>
            </a:extLst>
          </p:cNvPr>
          <p:cNvGraphicFramePr>
            <a:graphicFrameLocks noGrp="1"/>
          </p:cNvGraphicFramePr>
          <p:nvPr>
            <p:ph idx="1"/>
          </p:nvPr>
        </p:nvGraphicFramePr>
        <p:xfrm>
          <a:off x="670560" y="411480"/>
          <a:ext cx="10866120" cy="5545770"/>
        </p:xfrm>
        <a:graphic>
          <a:graphicData uri="http://schemas.openxmlformats.org/drawingml/2006/table">
            <a:tbl>
              <a:tblPr/>
              <a:tblGrid>
                <a:gridCol w="1855192">
                  <a:extLst>
                    <a:ext uri="{9D8B030D-6E8A-4147-A177-3AD203B41FA5}">
                      <a16:colId xmlns:a16="http://schemas.microsoft.com/office/drawing/2014/main" val="538808618"/>
                    </a:ext>
                  </a:extLst>
                </a:gridCol>
                <a:gridCol w="7155736">
                  <a:extLst>
                    <a:ext uri="{9D8B030D-6E8A-4147-A177-3AD203B41FA5}">
                      <a16:colId xmlns:a16="http://schemas.microsoft.com/office/drawing/2014/main" val="409027291"/>
                    </a:ext>
                  </a:extLst>
                </a:gridCol>
                <a:gridCol w="1855192">
                  <a:extLst>
                    <a:ext uri="{9D8B030D-6E8A-4147-A177-3AD203B41FA5}">
                      <a16:colId xmlns:a16="http://schemas.microsoft.com/office/drawing/2014/main" val="1257815800"/>
                    </a:ext>
                  </a:extLst>
                </a:gridCol>
              </a:tblGrid>
              <a:tr h="105885">
                <a:tc>
                  <a:txBody>
                    <a:bodyPr/>
                    <a:lstStyle/>
                    <a:p>
                      <a:pPr algn="ctr" fontAlgn="ctr">
                        <a:buNone/>
                      </a:pPr>
                      <a:r>
                        <a:rPr lang="en-US" sz="2000" b="1" i="0" u="none" strike="noStrike">
                          <a:solidFill>
                            <a:srgbClr val="000000"/>
                          </a:solidFill>
                          <a:effectLst/>
                          <a:latin typeface="Times New Roman" panose="02020603050405020304" pitchFamily="18" charset="0"/>
                        </a:rPr>
                        <a:t>[499-536]</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just" fontAlgn="ctr">
                        <a:buNone/>
                      </a:pPr>
                      <a:r>
                        <a:rPr lang="en-US" sz="2000" b="1" i="0" u="none" strike="noStrike">
                          <a:solidFill>
                            <a:srgbClr val="000000"/>
                          </a:solidFill>
                          <a:effectLst/>
                          <a:latin typeface="Times New Roman" panose="02020603050405020304" pitchFamily="18" charset="0"/>
                        </a:rPr>
                        <a:t>CHAPTER XXIII- MISCELLANEOUS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tc>
                  <a:txBody>
                    <a:bodyPr/>
                    <a:lstStyle/>
                    <a:p>
                      <a:pPr algn="ctr" fontAlgn="ctr">
                        <a:buNone/>
                      </a:pPr>
                      <a:r>
                        <a:rPr lang="en-US" sz="2000" b="1" i="0" u="none" strike="noStrike">
                          <a:solidFill>
                            <a:srgbClr val="000000"/>
                          </a:solidFill>
                          <a:effectLst/>
                          <a:latin typeface="Times New Roman" panose="02020603050405020304" pitchFamily="18" charset="0"/>
                        </a:rPr>
                        <a:t>281-298</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57723807"/>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499</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Certain transfers to be void</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75253306"/>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500</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Provisional attachment to protect revenue in certain cases.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281B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95476936"/>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501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Service of notice, generally</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282</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61268185"/>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502</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Authentication of notices and other documents.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282A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52949824"/>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503</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Service of notice when family is disrupted or firm etc., is dissolved.</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283</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66565777"/>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504</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Service of notice in case of discontinued business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284</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78991495"/>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505</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Submission  of  statement  by  a  non-resident  having liaison office.</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285</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773792212"/>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506</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Furnishing of information   or   documents   by   an Indian concern in certain cases.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285A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9115831"/>
                  </a:ext>
                </a:extLst>
              </a:tr>
              <a:tr h="313695">
                <a:tc>
                  <a:txBody>
                    <a:bodyPr/>
                    <a:lstStyle/>
                    <a:p>
                      <a:pPr algn="ctr" fontAlgn="ctr">
                        <a:buNone/>
                      </a:pPr>
                      <a:r>
                        <a:rPr lang="en-US" sz="2000" b="0" i="0" u="none" strike="noStrike">
                          <a:solidFill>
                            <a:srgbClr val="000000"/>
                          </a:solidFill>
                          <a:effectLst/>
                          <a:latin typeface="Times New Roman" panose="02020603050405020304" pitchFamily="18" charset="0"/>
                        </a:rPr>
                        <a:t>507</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Submission of statements by producers of cinematograph films or persons engaged in specified activity</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285B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3540378"/>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508</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Obligation to furnish statement of financial transaction or reportable account.</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285BA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10010030"/>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509</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Obligation to furnish information on transaction of crypto-asset.</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285BAA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69060985"/>
                  </a:ext>
                </a:extLst>
              </a:tr>
              <a:tr h="105885">
                <a:tc>
                  <a:txBody>
                    <a:bodyPr/>
                    <a:lstStyle/>
                    <a:p>
                      <a:pPr algn="ctr" fontAlgn="ctr">
                        <a:buNone/>
                      </a:pPr>
                      <a:r>
                        <a:rPr lang="en-US" sz="2000" b="0" i="0" u="none" strike="noStrike" dirty="0">
                          <a:solidFill>
                            <a:srgbClr val="000000"/>
                          </a:solidFill>
                          <a:effectLst/>
                          <a:latin typeface="Times New Roman" panose="02020603050405020304" pitchFamily="18" charset="0"/>
                        </a:rPr>
                        <a:t>510</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Annual information statement.</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285BB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501923047"/>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511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Furnishing   of   report   in   respect   of   international group.</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286</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88519847"/>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512</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Publication  of  information  respecting  </a:t>
                      </a:r>
                      <a:r>
                        <a:rPr lang="en-IN" sz="2000" b="0" i="0" u="none" strike="noStrike" dirty="0" err="1">
                          <a:solidFill>
                            <a:srgbClr val="000000"/>
                          </a:solidFill>
                          <a:effectLst/>
                          <a:latin typeface="Times New Roman" panose="02020603050405020304" pitchFamily="18" charset="0"/>
                        </a:rPr>
                        <a:t>assessees</a:t>
                      </a:r>
                      <a:r>
                        <a:rPr lang="en-IN" sz="2000" b="0" i="0" u="none" strike="noStrike" dirty="0">
                          <a:solidFill>
                            <a:srgbClr val="000000"/>
                          </a:solidFill>
                          <a:effectLst/>
                          <a:latin typeface="Times New Roman" panose="02020603050405020304" pitchFamily="18" charset="0"/>
                        </a:rPr>
                        <a:t>  in certain cases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287</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7598837"/>
                  </a:ext>
                </a:extLst>
              </a:tr>
            </a:tbl>
          </a:graphicData>
        </a:graphic>
      </p:graphicFrame>
      <p:sp>
        <p:nvSpPr>
          <p:cNvPr id="2" name="Footer Placeholder 1">
            <a:extLst>
              <a:ext uri="{FF2B5EF4-FFF2-40B4-BE49-F238E27FC236}">
                <a16:creationId xmlns:a16="http://schemas.microsoft.com/office/drawing/2014/main" id="{9927E386-3ACE-CDEC-7673-9BA82399D2A7}"/>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95088357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57B31-26C9-DBFF-A0FF-AE00D4146BD8}"/>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9B28BE3B-340A-461F-E21E-BE4F34ACC0E1}"/>
              </a:ext>
            </a:extLst>
          </p:cNvPr>
          <p:cNvGraphicFramePr>
            <a:graphicFrameLocks noGrp="1"/>
          </p:cNvGraphicFramePr>
          <p:nvPr>
            <p:ph idx="1"/>
          </p:nvPr>
        </p:nvGraphicFramePr>
        <p:xfrm>
          <a:off x="548640" y="240665"/>
          <a:ext cx="10866120" cy="4936170"/>
        </p:xfrm>
        <a:graphic>
          <a:graphicData uri="http://schemas.openxmlformats.org/drawingml/2006/table">
            <a:tbl>
              <a:tblPr/>
              <a:tblGrid>
                <a:gridCol w="1855192">
                  <a:extLst>
                    <a:ext uri="{9D8B030D-6E8A-4147-A177-3AD203B41FA5}">
                      <a16:colId xmlns:a16="http://schemas.microsoft.com/office/drawing/2014/main" val="3586478080"/>
                    </a:ext>
                  </a:extLst>
                </a:gridCol>
                <a:gridCol w="7155736">
                  <a:extLst>
                    <a:ext uri="{9D8B030D-6E8A-4147-A177-3AD203B41FA5}">
                      <a16:colId xmlns:a16="http://schemas.microsoft.com/office/drawing/2014/main" val="1577015593"/>
                    </a:ext>
                  </a:extLst>
                </a:gridCol>
                <a:gridCol w="1855192">
                  <a:extLst>
                    <a:ext uri="{9D8B030D-6E8A-4147-A177-3AD203B41FA5}">
                      <a16:colId xmlns:a16="http://schemas.microsoft.com/office/drawing/2014/main" val="3972487876"/>
                    </a:ext>
                  </a:extLst>
                </a:gridCol>
              </a:tblGrid>
              <a:tr h="105885">
                <a:tc>
                  <a:txBody>
                    <a:bodyPr/>
                    <a:lstStyle/>
                    <a:p>
                      <a:pPr algn="ctr" fontAlgn="ctr">
                        <a:buNone/>
                      </a:pPr>
                      <a:r>
                        <a:rPr lang="en-US" sz="2000" b="0" i="0" u="none" strike="noStrike" dirty="0">
                          <a:solidFill>
                            <a:srgbClr val="000000"/>
                          </a:solidFill>
                          <a:effectLst/>
                          <a:latin typeface="Times New Roman" panose="02020603050405020304" pitchFamily="18" charset="0"/>
                        </a:rPr>
                        <a:t>513</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Appearance by registered valuer in certain matters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287A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711731691"/>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514</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Registration of valuers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287A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563469070"/>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515</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dirty="0">
                          <a:solidFill>
                            <a:srgbClr val="000000"/>
                          </a:solidFill>
                          <a:effectLst/>
                          <a:latin typeface="Times New Roman" panose="02020603050405020304" pitchFamily="18" charset="0"/>
                        </a:rPr>
                        <a:t>Appearance by authorized representative</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288</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297014864"/>
                  </a:ext>
                </a:extLst>
              </a:tr>
              <a:tr h="105885">
                <a:tc rowSpan="2">
                  <a:txBody>
                    <a:bodyPr/>
                    <a:lstStyle/>
                    <a:p>
                      <a:pPr algn="ctr" fontAlgn="ctr">
                        <a:buNone/>
                      </a:pPr>
                      <a:r>
                        <a:rPr lang="en-US" sz="2000" b="0" i="0" u="none" strike="noStrike">
                          <a:solidFill>
                            <a:srgbClr val="000000"/>
                          </a:solidFill>
                          <a:effectLst/>
                          <a:latin typeface="Times New Roman" panose="02020603050405020304" pitchFamily="18" charset="0"/>
                        </a:rPr>
                        <a:t>516</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IN" sz="2000" b="0" i="0" u="none" strike="noStrike" dirty="0">
                          <a:solidFill>
                            <a:srgbClr val="000000"/>
                          </a:solidFill>
                          <a:effectLst/>
                          <a:latin typeface="Times New Roman" panose="02020603050405020304" pitchFamily="18" charset="0"/>
                        </a:rPr>
                        <a:t>Rounding off of amount of total income, or amount payable or refundable</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288A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44596942"/>
                  </a:ext>
                </a:extLst>
              </a:tr>
              <a:tr h="105885">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288B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72359939"/>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517</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Receipt to be given.</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289</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73319331"/>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518</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Indemnity.</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290</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98581536"/>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519</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Power to tender immunity from prosecution.</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86013362"/>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520</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Cognizance of offences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292</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22627716"/>
                  </a:ext>
                </a:extLst>
              </a:tr>
              <a:tr h="313695">
                <a:tc>
                  <a:txBody>
                    <a:bodyPr/>
                    <a:lstStyle/>
                    <a:p>
                      <a:pPr algn="ctr" fontAlgn="ctr">
                        <a:buNone/>
                      </a:pPr>
                      <a:r>
                        <a:rPr lang="en-US" sz="2000" b="0" i="0" u="none" strike="noStrike">
                          <a:solidFill>
                            <a:srgbClr val="000000"/>
                          </a:solidFill>
                          <a:effectLst/>
                          <a:latin typeface="Times New Roman" panose="02020603050405020304" pitchFamily="18" charset="0"/>
                        </a:rPr>
                        <a:t>521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Probation of Offenders Act, 1958 and section 401 of</a:t>
                      </a:r>
                      <a:br>
                        <a:rPr lang="en-IN" sz="2000" b="0" i="0" u="none" strike="noStrike">
                          <a:solidFill>
                            <a:srgbClr val="000000"/>
                          </a:solidFill>
                          <a:effectLst/>
                          <a:latin typeface="Times New Roman" panose="02020603050405020304" pitchFamily="18" charset="0"/>
                        </a:rPr>
                      </a:br>
                      <a:r>
                        <a:rPr lang="en-IN" sz="2000" b="0" i="0" u="none" strike="noStrike">
                          <a:solidFill>
                            <a:srgbClr val="000000"/>
                          </a:solidFill>
                          <a:effectLst/>
                          <a:latin typeface="Times New Roman" panose="02020603050405020304" pitchFamily="18" charset="0"/>
                        </a:rPr>
                        <a:t>Bharatiya  Nagarik  Suraksha  Sanhita,  2023,  not  to apply.</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292A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85515216"/>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522</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Return of income, etc., not to be invalid on certain grounds.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292B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83880933"/>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523</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Notice deemed to be valid in certain circumstances.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292BB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73369125"/>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524</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Presumption as to assets, books of account, etc.</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292C</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96016275"/>
                  </a:ext>
                </a:extLst>
              </a:tr>
              <a:tr h="209130">
                <a:tc>
                  <a:txBody>
                    <a:bodyPr/>
                    <a:lstStyle/>
                    <a:p>
                      <a:pPr algn="ctr" fontAlgn="ctr">
                        <a:buNone/>
                      </a:pPr>
                      <a:r>
                        <a:rPr lang="en-US" sz="2000" b="0" i="0" u="none" strike="noStrike" dirty="0">
                          <a:solidFill>
                            <a:srgbClr val="000000"/>
                          </a:solidFill>
                          <a:effectLst/>
                          <a:latin typeface="Times New Roman" panose="02020603050405020304" pitchFamily="18" charset="0"/>
                        </a:rPr>
                        <a:t>525</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Authorisation  and  assessment  in  case  of  search  or requisition.</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292CC</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37263514"/>
                  </a:ext>
                </a:extLst>
              </a:tr>
              <a:tr h="105885">
                <a:tc>
                  <a:txBody>
                    <a:bodyPr/>
                    <a:lstStyle/>
                    <a:p>
                      <a:pPr algn="ctr" fontAlgn="ctr">
                        <a:buNone/>
                      </a:pPr>
                      <a:r>
                        <a:rPr lang="en-US" sz="2000" b="0" i="0" u="none" strike="noStrike" dirty="0">
                          <a:solidFill>
                            <a:srgbClr val="000000"/>
                          </a:solidFill>
                          <a:effectLst/>
                          <a:latin typeface="Times New Roman" panose="02020603050405020304" pitchFamily="18" charset="0"/>
                        </a:rPr>
                        <a:t>526</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Bar of suits in civil courts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293</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85104934"/>
                  </a:ext>
                </a:extLst>
              </a:tr>
            </a:tbl>
          </a:graphicData>
        </a:graphic>
      </p:graphicFrame>
      <p:sp>
        <p:nvSpPr>
          <p:cNvPr id="3" name="Footer Placeholder 2">
            <a:extLst>
              <a:ext uri="{FF2B5EF4-FFF2-40B4-BE49-F238E27FC236}">
                <a16:creationId xmlns:a16="http://schemas.microsoft.com/office/drawing/2014/main" id="{1A939CC5-EEA2-5978-C125-4EA90120723B}"/>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192614976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2C131-CCF7-28E5-D87C-9167B28DE745}"/>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1B1EA6A0-C232-83D8-82D6-C4F2E46A574F}"/>
              </a:ext>
            </a:extLst>
          </p:cNvPr>
          <p:cNvGraphicFramePr>
            <a:graphicFrameLocks noGrp="1"/>
          </p:cNvGraphicFramePr>
          <p:nvPr>
            <p:ph idx="1"/>
          </p:nvPr>
        </p:nvGraphicFramePr>
        <p:xfrm>
          <a:off x="441960" y="240665"/>
          <a:ext cx="10866120" cy="2762990"/>
        </p:xfrm>
        <a:graphic>
          <a:graphicData uri="http://schemas.openxmlformats.org/drawingml/2006/table">
            <a:tbl>
              <a:tblPr/>
              <a:tblGrid>
                <a:gridCol w="1855192">
                  <a:extLst>
                    <a:ext uri="{9D8B030D-6E8A-4147-A177-3AD203B41FA5}">
                      <a16:colId xmlns:a16="http://schemas.microsoft.com/office/drawing/2014/main" val="3755956924"/>
                    </a:ext>
                  </a:extLst>
                </a:gridCol>
                <a:gridCol w="7155736">
                  <a:extLst>
                    <a:ext uri="{9D8B030D-6E8A-4147-A177-3AD203B41FA5}">
                      <a16:colId xmlns:a16="http://schemas.microsoft.com/office/drawing/2014/main" val="2453904792"/>
                    </a:ext>
                  </a:extLst>
                </a:gridCol>
                <a:gridCol w="1855192">
                  <a:extLst>
                    <a:ext uri="{9D8B030D-6E8A-4147-A177-3AD203B41FA5}">
                      <a16:colId xmlns:a16="http://schemas.microsoft.com/office/drawing/2014/main" val="3994927811"/>
                    </a:ext>
                  </a:extLst>
                </a:gridCol>
              </a:tblGrid>
              <a:tr h="313695">
                <a:tc>
                  <a:txBody>
                    <a:bodyPr/>
                    <a:lstStyle/>
                    <a:p>
                      <a:pPr algn="ctr" fontAlgn="ctr">
                        <a:buNone/>
                      </a:pPr>
                      <a:r>
                        <a:rPr lang="en-US" sz="2000" b="0" i="0" u="none" strike="noStrike" dirty="0">
                          <a:solidFill>
                            <a:srgbClr val="000000"/>
                          </a:solidFill>
                          <a:effectLst/>
                          <a:latin typeface="Times New Roman" panose="02020603050405020304" pitchFamily="18" charset="0"/>
                        </a:rPr>
                        <a:t>527</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to   make   exemption,   etc.,   in   relation   to participation    in    business    of    prospecting    for, extraction, etc., of mineral oils.</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293A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496435881"/>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528</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of Central Government or Board to condone delays in obtaining approval</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293B</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18478578"/>
                  </a:ext>
                </a:extLst>
              </a:tr>
              <a:tr h="105885">
                <a:tc>
                  <a:txBody>
                    <a:bodyPr/>
                    <a:lstStyle/>
                    <a:p>
                      <a:pPr algn="ctr" fontAlgn="ctr">
                        <a:buNone/>
                      </a:pPr>
                      <a:r>
                        <a:rPr lang="en-US" sz="2000" b="0" i="0" u="none" strike="noStrike">
                          <a:solidFill>
                            <a:srgbClr val="000000"/>
                          </a:solidFill>
                          <a:effectLst/>
                          <a:latin typeface="Times New Roman" panose="02020603050405020304" pitchFamily="18" charset="0"/>
                        </a:rPr>
                        <a:t>529</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Power to withdraw approval.</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293C</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95879246"/>
                  </a:ext>
                </a:extLst>
              </a:tr>
              <a:tr h="209130">
                <a:tc>
                  <a:txBody>
                    <a:bodyPr/>
                    <a:lstStyle/>
                    <a:p>
                      <a:pPr algn="ctr" fontAlgn="ctr">
                        <a:buNone/>
                      </a:pPr>
                      <a:r>
                        <a:rPr lang="en-US" sz="2000" b="0" i="0" u="none" strike="noStrike">
                          <a:solidFill>
                            <a:srgbClr val="000000"/>
                          </a:solidFill>
                          <a:effectLst/>
                          <a:latin typeface="Times New Roman" panose="02020603050405020304" pitchFamily="18" charset="0"/>
                        </a:rPr>
                        <a:t>530</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a:solidFill>
                            <a:srgbClr val="000000"/>
                          </a:solidFill>
                          <a:effectLst/>
                          <a:latin typeface="Times New Roman" panose="02020603050405020304" pitchFamily="18" charset="0"/>
                        </a:rPr>
                        <a:t>Act to have effect pending legislative provision for charge of tax.</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294</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179021551"/>
                  </a:ext>
                </a:extLst>
              </a:tr>
              <a:tr h="313695">
                <a:tc>
                  <a:txBody>
                    <a:bodyPr/>
                    <a:lstStyle/>
                    <a:p>
                      <a:pPr algn="ctr" fontAlgn="ctr">
                        <a:buNone/>
                      </a:pPr>
                      <a:r>
                        <a:rPr lang="en-US" sz="2000" b="0" i="0" u="none" strike="noStrike">
                          <a:solidFill>
                            <a:srgbClr val="000000"/>
                          </a:solidFill>
                          <a:effectLst/>
                          <a:latin typeface="Times New Roman" panose="02020603050405020304" pitchFamily="18" charset="0"/>
                        </a:rPr>
                        <a:t>531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IN" sz="2000" b="0" i="0" u="none" strike="noStrike" dirty="0">
                          <a:solidFill>
                            <a:srgbClr val="000000"/>
                          </a:solidFill>
                          <a:effectLst/>
                          <a:latin typeface="Times New Roman" panose="02020603050405020304" pitchFamily="18" charset="0"/>
                        </a:rPr>
                        <a:t>Power  to  rescind  exemption  in  relation  to  certain Union   territories   already   granted   under   section 294A of the Income-tax Act, 1961</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294A</a:t>
                      </a:r>
                    </a:p>
                  </a:txBody>
                  <a:tcPr marL="3958" marR="3958" marT="39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78675662"/>
                  </a:ext>
                </a:extLst>
              </a:tr>
            </a:tbl>
          </a:graphicData>
        </a:graphic>
      </p:graphicFrame>
      <p:sp>
        <p:nvSpPr>
          <p:cNvPr id="3" name="Footer Placeholder 2">
            <a:extLst>
              <a:ext uri="{FF2B5EF4-FFF2-40B4-BE49-F238E27FC236}">
                <a16:creationId xmlns:a16="http://schemas.microsoft.com/office/drawing/2014/main" id="{91515614-CD49-CBB3-DE60-335B572ACD13}"/>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375752321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8DFE1-B353-7CEE-C046-72229E66409D}"/>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3BF3BDB5-1281-FBF2-C2F4-398F1DB3CE82}"/>
              </a:ext>
            </a:extLst>
          </p:cNvPr>
          <p:cNvGraphicFramePr>
            <a:graphicFrameLocks noGrp="1"/>
          </p:cNvGraphicFramePr>
          <p:nvPr>
            <p:ph idx="1"/>
          </p:nvPr>
        </p:nvGraphicFramePr>
        <p:xfrm>
          <a:off x="441960" y="272772"/>
          <a:ext cx="11033759" cy="5343525"/>
        </p:xfrm>
        <a:graphic>
          <a:graphicData uri="http://schemas.openxmlformats.org/drawingml/2006/table">
            <a:tbl>
              <a:tblPr/>
              <a:tblGrid>
                <a:gridCol w="1883812">
                  <a:extLst>
                    <a:ext uri="{9D8B030D-6E8A-4147-A177-3AD203B41FA5}">
                      <a16:colId xmlns:a16="http://schemas.microsoft.com/office/drawing/2014/main" val="3309440699"/>
                    </a:ext>
                  </a:extLst>
                </a:gridCol>
                <a:gridCol w="7266135">
                  <a:extLst>
                    <a:ext uri="{9D8B030D-6E8A-4147-A177-3AD203B41FA5}">
                      <a16:colId xmlns:a16="http://schemas.microsoft.com/office/drawing/2014/main" val="2873123698"/>
                    </a:ext>
                  </a:extLst>
                </a:gridCol>
                <a:gridCol w="1883812">
                  <a:extLst>
                    <a:ext uri="{9D8B030D-6E8A-4147-A177-3AD203B41FA5}">
                      <a16:colId xmlns:a16="http://schemas.microsoft.com/office/drawing/2014/main" val="2796543119"/>
                    </a:ext>
                  </a:extLst>
                </a:gridCol>
              </a:tblGrid>
              <a:tr h="219164">
                <a:tc rowSpan="17">
                  <a:txBody>
                    <a:bodyPr/>
                    <a:lstStyle/>
                    <a:p>
                      <a:pPr algn="ctr" fontAlgn="ctr">
                        <a:buNone/>
                      </a:pPr>
                      <a:r>
                        <a:rPr lang="en-US" sz="2000" b="0" i="0" u="none" strike="noStrike" dirty="0">
                          <a:solidFill>
                            <a:srgbClr val="000000"/>
                          </a:solidFill>
                          <a:effectLst/>
                          <a:latin typeface="Times New Roman" panose="02020603050405020304" pitchFamily="18" charset="0"/>
                        </a:rPr>
                        <a:t>532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17">
                  <a:txBody>
                    <a:bodyPr/>
                    <a:lstStyle/>
                    <a:p>
                      <a:pPr algn="just" fontAlgn="ctr">
                        <a:buNone/>
                      </a:pPr>
                      <a:r>
                        <a:rPr lang="en-US" sz="2000" b="0" i="0" u="none" strike="noStrike" dirty="0">
                          <a:solidFill>
                            <a:srgbClr val="000000"/>
                          </a:solidFill>
                          <a:effectLst/>
                          <a:latin typeface="Times New Roman" panose="02020603050405020304" pitchFamily="18" charset="0"/>
                        </a:rPr>
                        <a:t>Power to frame schemes.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92CA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607043698"/>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142B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430943311"/>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144C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294731074"/>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151A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173489224"/>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157A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074244448"/>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84073417"/>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698716691"/>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530817017"/>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245W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26933712"/>
                  </a:ext>
                </a:extLst>
              </a:tr>
              <a:tr h="219164">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4201493701"/>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84729954"/>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072380537"/>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264A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149162118"/>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264B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51260273"/>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010293979"/>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126506871"/>
                  </a:ext>
                </a:extLst>
              </a:tr>
              <a:tr h="219164">
                <a:tc vMerge="1">
                  <a:txBody>
                    <a:bodyPr/>
                    <a:lstStyle/>
                    <a:p>
                      <a:pPr algn="ctr"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just" fontAlgn="ctr">
                        <a:buNone/>
                      </a:pP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293D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873614025"/>
                  </a:ext>
                </a:extLst>
              </a:tr>
            </a:tbl>
          </a:graphicData>
        </a:graphic>
      </p:graphicFrame>
      <p:sp>
        <p:nvSpPr>
          <p:cNvPr id="3" name="Footer Placeholder 2">
            <a:extLst>
              <a:ext uri="{FF2B5EF4-FFF2-40B4-BE49-F238E27FC236}">
                <a16:creationId xmlns:a16="http://schemas.microsoft.com/office/drawing/2014/main" id="{7CC7BB8E-5835-BB51-D5F3-93EF574F5FC1}"/>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95435722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10FCD-DFA8-5728-D599-990730331914}"/>
            </a:ext>
          </a:extLst>
        </p:cNvPr>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2B4F461C-E8C7-E86F-C622-418143130A0B}"/>
              </a:ext>
            </a:extLst>
          </p:cNvPr>
          <p:cNvGraphicFramePr>
            <a:graphicFrameLocks noGrp="1"/>
          </p:cNvGraphicFramePr>
          <p:nvPr>
            <p:ph idx="1"/>
          </p:nvPr>
        </p:nvGraphicFramePr>
        <p:xfrm>
          <a:off x="822960" y="426720"/>
          <a:ext cx="10393680" cy="1571625"/>
        </p:xfrm>
        <a:graphic>
          <a:graphicData uri="http://schemas.openxmlformats.org/drawingml/2006/table">
            <a:tbl>
              <a:tblPr/>
              <a:tblGrid>
                <a:gridCol w="1579277">
                  <a:extLst>
                    <a:ext uri="{9D8B030D-6E8A-4147-A177-3AD203B41FA5}">
                      <a16:colId xmlns:a16="http://schemas.microsoft.com/office/drawing/2014/main" val="415854859"/>
                    </a:ext>
                  </a:extLst>
                </a:gridCol>
                <a:gridCol w="7191214">
                  <a:extLst>
                    <a:ext uri="{9D8B030D-6E8A-4147-A177-3AD203B41FA5}">
                      <a16:colId xmlns:a16="http://schemas.microsoft.com/office/drawing/2014/main" val="4185331642"/>
                    </a:ext>
                  </a:extLst>
                </a:gridCol>
                <a:gridCol w="1623189">
                  <a:extLst>
                    <a:ext uri="{9D8B030D-6E8A-4147-A177-3AD203B41FA5}">
                      <a16:colId xmlns:a16="http://schemas.microsoft.com/office/drawing/2014/main" val="4192792677"/>
                    </a:ext>
                  </a:extLst>
                </a:gridCol>
              </a:tblGrid>
              <a:tr h="144031">
                <a:tc>
                  <a:txBody>
                    <a:bodyPr/>
                    <a:lstStyle/>
                    <a:p>
                      <a:pPr algn="ctr" fontAlgn="ctr">
                        <a:buNone/>
                      </a:pPr>
                      <a:r>
                        <a:rPr lang="en-US" sz="2000" b="0" i="0" u="none" strike="noStrike">
                          <a:solidFill>
                            <a:srgbClr val="000000"/>
                          </a:solidFill>
                          <a:effectLst/>
                          <a:latin typeface="Times New Roman" panose="02020603050405020304" pitchFamily="18" charset="0"/>
                        </a:rPr>
                        <a:t>533</a:t>
                      </a: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Power to make rules.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295</a:t>
                      </a: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917021881"/>
                  </a:ext>
                </a:extLst>
              </a:tr>
              <a:tr h="144031">
                <a:tc rowSpan="2">
                  <a:txBody>
                    <a:bodyPr/>
                    <a:lstStyle/>
                    <a:p>
                      <a:pPr algn="ctr" fontAlgn="ctr">
                        <a:buNone/>
                      </a:pPr>
                      <a:r>
                        <a:rPr lang="en-US" sz="2000" b="0" i="0" u="none" strike="noStrike">
                          <a:solidFill>
                            <a:srgbClr val="000000"/>
                          </a:solidFill>
                          <a:effectLst/>
                          <a:latin typeface="Times New Roman" panose="02020603050405020304" pitchFamily="18" charset="0"/>
                        </a:rPr>
                        <a:t>534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US" sz="2000" b="0" i="0" u="none" strike="noStrike">
                          <a:solidFill>
                            <a:srgbClr val="000000"/>
                          </a:solidFill>
                          <a:effectLst/>
                          <a:latin typeface="Times New Roman" panose="02020603050405020304" pitchFamily="18" charset="0"/>
                        </a:rPr>
                        <a:t>Laying before Parliament</a:t>
                      </a: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139B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693633849"/>
                  </a:ext>
                </a:extLst>
              </a:tr>
              <a:tr h="144031">
                <a:tc vMerge="1">
                  <a:txBody>
                    <a:bodyPr/>
                    <a:lstStyle/>
                    <a:p>
                      <a:endParaRPr lang="en-US"/>
                    </a:p>
                  </a:txBody>
                  <a:tcPr/>
                </a:tc>
                <a:tc vMerge="1">
                  <a:txBody>
                    <a:bodyPr/>
                    <a:lstStyle/>
                    <a:p>
                      <a:endParaRPr lang="en-US"/>
                    </a:p>
                  </a:txBody>
                  <a:tcPr/>
                </a:tc>
                <a:tc>
                  <a:txBody>
                    <a:bodyPr/>
                    <a:lstStyle/>
                    <a:p>
                      <a:pPr algn="ctr" fontAlgn="ctr">
                        <a:buNone/>
                      </a:pPr>
                      <a:r>
                        <a:rPr lang="en-US" sz="2000" b="0" i="0" u="none" strike="noStrike">
                          <a:solidFill>
                            <a:srgbClr val="000000"/>
                          </a:solidFill>
                          <a:effectLst/>
                          <a:latin typeface="Times New Roman" panose="02020603050405020304" pitchFamily="18" charset="0"/>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20072630"/>
                  </a:ext>
                </a:extLst>
              </a:tr>
              <a:tr h="144031">
                <a:tc>
                  <a:txBody>
                    <a:bodyPr/>
                    <a:lstStyle/>
                    <a:p>
                      <a:pPr algn="ctr" fontAlgn="ctr">
                        <a:buNone/>
                      </a:pPr>
                      <a:r>
                        <a:rPr lang="en-US" sz="2000" b="0" i="0" u="none" strike="noStrike">
                          <a:solidFill>
                            <a:srgbClr val="000000"/>
                          </a:solidFill>
                          <a:effectLst/>
                          <a:latin typeface="Times New Roman" panose="02020603050405020304" pitchFamily="18" charset="0"/>
                        </a:rPr>
                        <a:t>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Removal of difficulties.</a:t>
                      </a: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a:solidFill>
                            <a:srgbClr val="000000"/>
                          </a:solidFill>
                          <a:effectLst/>
                          <a:latin typeface="Times New Roman" panose="02020603050405020304" pitchFamily="18" charset="0"/>
                        </a:rPr>
                        <a:t>298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995207992"/>
                  </a:ext>
                </a:extLst>
              </a:tr>
              <a:tr h="144031">
                <a:tc>
                  <a:txBody>
                    <a:bodyPr/>
                    <a:lstStyle/>
                    <a:p>
                      <a:pPr algn="ctr" fontAlgn="ctr">
                        <a:buNone/>
                      </a:pPr>
                      <a:r>
                        <a:rPr lang="en-US" sz="2000" b="0" i="0" u="none" strike="noStrike">
                          <a:solidFill>
                            <a:srgbClr val="000000"/>
                          </a:solidFill>
                          <a:effectLst/>
                          <a:latin typeface="Times New Roman" panose="02020603050405020304" pitchFamily="18" charset="0"/>
                        </a:rPr>
                        <a:t>536</a:t>
                      </a:r>
                      <a:endParaRPr lang="en-US" sz="2000" b="0" i="0" u="none" strike="noStrike" dirty="0">
                        <a:solidFill>
                          <a:srgbClr val="000000"/>
                        </a:solidFill>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2000" b="0" i="0" u="none" strike="noStrike">
                          <a:solidFill>
                            <a:srgbClr val="000000"/>
                          </a:solidFill>
                          <a:effectLst/>
                          <a:latin typeface="Times New Roman" panose="02020603050405020304" pitchFamily="18" charset="0"/>
                        </a:rPr>
                        <a:t>Repeal and savings.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2000" b="0" i="0" u="none" strike="noStrike" dirty="0">
                          <a:solidFill>
                            <a:srgbClr val="000000"/>
                          </a:solidFill>
                          <a:effectLst/>
                          <a:latin typeface="Times New Roman" panose="02020603050405020304" pitchFamily="18" charset="0"/>
                        </a:rPr>
                        <a:t>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948801219"/>
                  </a:ext>
                </a:extLst>
              </a:tr>
            </a:tbl>
          </a:graphicData>
        </a:graphic>
      </p:graphicFrame>
      <p:sp>
        <p:nvSpPr>
          <p:cNvPr id="3" name="Footer Placeholder 2">
            <a:extLst>
              <a:ext uri="{FF2B5EF4-FFF2-40B4-BE49-F238E27FC236}">
                <a16:creationId xmlns:a16="http://schemas.microsoft.com/office/drawing/2014/main" id="{F77ED2B8-1D51-E8AD-2020-480012669CA6}"/>
              </a:ext>
            </a:extLst>
          </p:cNvPr>
          <p:cNvSpPr>
            <a:spLocks noGrp="1"/>
          </p:cNvSpPr>
          <p:nvPr>
            <p:ph type="ftr" sz="quarter" idx="11"/>
          </p:nvPr>
        </p:nvSpPr>
        <p:spPr/>
        <p:txBody>
          <a:bodyPr/>
          <a:lstStyle/>
          <a:p>
            <a:r>
              <a:rPr lang="en-IN"/>
              <a:t>H.C. Khincha &amp; Co</a:t>
            </a:r>
          </a:p>
        </p:txBody>
      </p:sp>
    </p:spTree>
    <p:extLst>
      <p:ext uri="{BB962C8B-B14F-4D97-AF65-F5344CB8AC3E}">
        <p14:creationId xmlns:p14="http://schemas.microsoft.com/office/powerpoint/2010/main" val="83163238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282" name="Picture 7" descr="images (1).jpg">
            <a:extLst>
              <a:ext uri="{FF2B5EF4-FFF2-40B4-BE49-F238E27FC236}">
                <a16:creationId xmlns:a16="http://schemas.microsoft.com/office/drawing/2014/main" id="{E69DD3EE-3658-1A85-FCE1-FBCC44BDCE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125" y="638175"/>
            <a:ext cx="11303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3283" name="Subtitle 2">
            <a:extLst>
              <a:ext uri="{FF2B5EF4-FFF2-40B4-BE49-F238E27FC236}">
                <a16:creationId xmlns:a16="http://schemas.microsoft.com/office/drawing/2014/main" id="{2764257F-BB2D-22AC-CD69-267CF1FBD0A5}"/>
              </a:ext>
            </a:extLst>
          </p:cNvPr>
          <p:cNvSpPr>
            <a:spLocks noGrp="1"/>
          </p:cNvSpPr>
          <p:nvPr>
            <p:ph type="subTitle" idx="1"/>
          </p:nvPr>
        </p:nvSpPr>
        <p:spPr>
          <a:xfrm>
            <a:off x="914400" y="3938588"/>
            <a:ext cx="10363200" cy="1198562"/>
          </a:xfrm>
        </p:spPr>
        <p:txBody>
          <a:bodyPr/>
          <a:lstStyle/>
          <a:p>
            <a:pPr marR="0"/>
            <a:r>
              <a:rPr lang="en-US" altLang="en-US" sz="2800" b="1" i="1">
                <a:latin typeface="Times New Roman" panose="02020603050405020304" pitchFamily="18" charset="0"/>
                <a:cs typeface="Times New Roman" panose="02020603050405020304" pitchFamily="18" charset="0"/>
              </a:rPr>
              <a:t>Thanks to my computer operator</a:t>
            </a:r>
          </a:p>
          <a:p>
            <a:pPr marR="0"/>
            <a:endParaRPr lang="en-US" altLang="en-US" sz="2800" b="1" i="1">
              <a:latin typeface="Times New Roman" panose="02020603050405020304" pitchFamily="18" charset="0"/>
              <a:cs typeface="Times New Roman" panose="02020603050405020304" pitchFamily="18" charset="0"/>
            </a:endParaRPr>
          </a:p>
          <a:p>
            <a:pPr marR="0"/>
            <a:r>
              <a:rPr lang="en-US" altLang="en-US" sz="2800" b="1" i="1">
                <a:latin typeface="Times New Roman" panose="02020603050405020304" pitchFamily="18" charset="0"/>
                <a:cs typeface="Times New Roman" panose="02020603050405020304" pitchFamily="18" charset="0"/>
              </a:rPr>
              <a:t>Sri. N. Beeresh &amp; Sri Vinay Kumar H</a:t>
            </a:r>
            <a:endParaRPr lang="en-IN" altLang="en-US" sz="2800" b="1" i="1">
              <a:latin typeface="Times New Roman" panose="02020603050405020304" pitchFamily="18" charset="0"/>
              <a:cs typeface="Times New Roman" panose="02020603050405020304" pitchFamily="18" charset="0"/>
            </a:endParaRPr>
          </a:p>
        </p:txBody>
      </p:sp>
      <p:sp>
        <p:nvSpPr>
          <p:cNvPr id="459779" name="Footer Placeholder 3">
            <a:extLst>
              <a:ext uri="{FF2B5EF4-FFF2-40B4-BE49-F238E27FC236}">
                <a16:creationId xmlns:a16="http://schemas.microsoft.com/office/drawing/2014/main" id="{6CCBBDD6-2524-AD6C-85D6-CE88108FB2EF}"/>
              </a:ext>
            </a:extLst>
          </p:cNvPr>
          <p:cNvSpPr>
            <a:spLocks noGrp="1"/>
          </p:cNvSpPr>
          <p:nvPr>
            <p:ph type="ftr" sz="quarter" idx="11"/>
          </p:nvPr>
        </p:nvSpPr>
        <p:spPr bwMode="auto"/>
        <p:txBody>
          <a:bodyPr wrap="square" lIns="91440" tIns="45720" rIns="91440" bIns="45720" numCol="1" anchor="ctr"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IN" altLang="en-US"/>
              <a:t>H.C.khincha &amp; Co</a:t>
            </a:r>
            <a:endParaRPr lang="en-US" alt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Theme1" id="{B5CD1106-E6FA-4583-876A-0688421DF721}" vid="{B15834D2-4CDC-44FA-9281-351C09A05A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Theme1</Template>
  <TotalTime>361</TotalTime>
  <Words>22997</Words>
  <Application>Microsoft Office PowerPoint</Application>
  <PresentationFormat>Widescreen</PresentationFormat>
  <Paragraphs>3060</Paragraphs>
  <Slides>215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215</vt:i4>
      </vt:variant>
    </vt:vector>
  </HeadingPairs>
  <TitlesOfParts>
    <vt:vector size="225" baseType="lpstr">
      <vt:lpstr>Arial</vt:lpstr>
      <vt:lpstr>Calibri</vt:lpstr>
      <vt:lpstr>Cambria Math</vt:lpstr>
      <vt:lpstr>Lucida Sans Unicode</vt:lpstr>
      <vt:lpstr>Times New Roman</vt:lpstr>
      <vt:lpstr>Verdana</vt:lpstr>
      <vt:lpstr>Wingdings</vt:lpstr>
      <vt:lpstr>Wingdings 2</vt:lpstr>
      <vt:lpstr>Wingdings 3</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Dell</dc:creator>
  <cp:lastModifiedBy>Dell</cp:lastModifiedBy>
  <cp:revision>48</cp:revision>
  <dcterms:created xsi:type="dcterms:W3CDTF">2025-12-16T04:52:33Z</dcterms:created>
  <dcterms:modified xsi:type="dcterms:W3CDTF">2025-12-16T14:15:59Z</dcterms:modified>
</cp:coreProperties>
</file>