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73"/>
  </p:notesMasterIdLst>
  <p:sldIdLst>
    <p:sldId id="256" r:id="rId2"/>
    <p:sldId id="257" r:id="rId3"/>
    <p:sldId id="259" r:id="rId4"/>
    <p:sldId id="260" r:id="rId5"/>
    <p:sldId id="258" r:id="rId6"/>
    <p:sldId id="261" r:id="rId7"/>
    <p:sldId id="262" r:id="rId8"/>
    <p:sldId id="311" r:id="rId9"/>
    <p:sldId id="313" r:id="rId10"/>
    <p:sldId id="314" r:id="rId11"/>
    <p:sldId id="323" r:id="rId12"/>
    <p:sldId id="315" r:id="rId13"/>
    <p:sldId id="316" r:id="rId14"/>
    <p:sldId id="318" r:id="rId15"/>
    <p:sldId id="319" r:id="rId16"/>
    <p:sldId id="321" r:id="rId17"/>
    <p:sldId id="322" r:id="rId18"/>
    <p:sldId id="263" r:id="rId19"/>
    <p:sldId id="264" r:id="rId20"/>
    <p:sldId id="265" r:id="rId21"/>
    <p:sldId id="266" r:id="rId22"/>
    <p:sldId id="267" r:id="rId23"/>
    <p:sldId id="268" r:id="rId24"/>
    <p:sldId id="269" r:id="rId25"/>
    <p:sldId id="270" r:id="rId26"/>
    <p:sldId id="272" r:id="rId27"/>
    <p:sldId id="271" r:id="rId28"/>
    <p:sldId id="273" r:id="rId29"/>
    <p:sldId id="274" r:id="rId30"/>
    <p:sldId id="275" r:id="rId31"/>
    <p:sldId id="276" r:id="rId32"/>
    <p:sldId id="325" r:id="rId33"/>
    <p:sldId id="277" r:id="rId34"/>
    <p:sldId id="278" r:id="rId35"/>
    <p:sldId id="279" r:id="rId36"/>
    <p:sldId id="280" r:id="rId37"/>
    <p:sldId id="281" r:id="rId38"/>
    <p:sldId id="327" r:id="rId39"/>
    <p:sldId id="328" r:id="rId40"/>
    <p:sldId id="283" r:id="rId41"/>
    <p:sldId id="329" r:id="rId42"/>
    <p:sldId id="330" r:id="rId43"/>
    <p:sldId id="324" r:id="rId44"/>
    <p:sldId id="320" r:id="rId45"/>
    <p:sldId id="317" r:id="rId46"/>
    <p:sldId id="312" r:id="rId47"/>
    <p:sldId id="331" r:id="rId48"/>
    <p:sldId id="332" r:id="rId49"/>
    <p:sldId id="333" r:id="rId50"/>
    <p:sldId id="288" r:id="rId51"/>
    <p:sldId id="289" r:id="rId52"/>
    <p:sldId id="290" r:id="rId53"/>
    <p:sldId id="335" r:id="rId54"/>
    <p:sldId id="334" r:id="rId55"/>
    <p:sldId id="291" r:id="rId56"/>
    <p:sldId id="292" r:id="rId57"/>
    <p:sldId id="309" r:id="rId58"/>
    <p:sldId id="294" r:id="rId59"/>
    <p:sldId id="295" r:id="rId60"/>
    <p:sldId id="296" r:id="rId61"/>
    <p:sldId id="297" r:id="rId62"/>
    <p:sldId id="298" r:id="rId63"/>
    <p:sldId id="299" r:id="rId64"/>
    <p:sldId id="300" r:id="rId65"/>
    <p:sldId id="301" r:id="rId66"/>
    <p:sldId id="302" r:id="rId67"/>
    <p:sldId id="303" r:id="rId68"/>
    <p:sldId id="304" r:id="rId69"/>
    <p:sldId id="305" r:id="rId70"/>
    <p:sldId id="337" r:id="rId71"/>
    <p:sldId id="336" r:id="rId7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56" d="100"/>
          <a:sy n="56" d="100"/>
        </p:scale>
        <p:origin x="1272" y="27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16" Type="http://schemas.openxmlformats.org/officeDocument/2006/relationships/slide" Target="slides/slide1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presProps" Target="pres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1947F94-097C-4471-8774-31FA24092233}" type="datetimeFigureOut">
              <a:rPr lang="en-IN" smtClean="0"/>
              <a:t>25-11-2025</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D7099C7-DDC1-428A-9B8D-0BE7BEC07610}" type="slidenum">
              <a:rPr lang="en-IN" smtClean="0"/>
              <a:t>‹#›</a:t>
            </a:fld>
            <a:endParaRPr lang="en-IN"/>
          </a:p>
        </p:txBody>
      </p:sp>
    </p:spTree>
    <p:extLst>
      <p:ext uri="{BB962C8B-B14F-4D97-AF65-F5344CB8AC3E}">
        <p14:creationId xmlns:p14="http://schemas.microsoft.com/office/powerpoint/2010/main" val="209591892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163BAC-A466-EB2E-E136-EA2D43905EB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2D32FA8-8B6B-3DA1-48D9-58910A7D25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83934B7-F4C9-D565-122F-C99CFD793EE3}"/>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B96E46E8-667C-65EA-C9E5-6E98A340E55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B422363-651E-425C-AA3E-A4AEF452B9C6}"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65166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C9F785-7F97-2804-06BA-819FD78F1634}"/>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669971A9-0232-21FE-6EB1-282A1B23EBD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158B07BF-571D-AD40-2FA8-E139A0E318D6}"/>
              </a:ext>
            </a:extLst>
          </p:cNvPr>
          <p:cNvSpPr>
            <a:spLocks noGrp="1"/>
          </p:cNvSpPr>
          <p:nvPr>
            <p:ph type="dt" sz="half" idx="10"/>
          </p:nvPr>
        </p:nvSpPr>
        <p:spPr/>
        <p:txBody>
          <a:bodyPr/>
          <a:lstStyle/>
          <a:p>
            <a:fld id="{59DB7F08-37DD-4665-8BD4-D555E7EB7153}" type="datetime1">
              <a:rPr lang="en-IN" smtClean="0"/>
              <a:t>25-11-2025</a:t>
            </a:fld>
            <a:endParaRPr lang="en-IN"/>
          </a:p>
        </p:txBody>
      </p:sp>
      <p:sp>
        <p:nvSpPr>
          <p:cNvPr id="5" name="Footer Placeholder 4">
            <a:extLst>
              <a:ext uri="{FF2B5EF4-FFF2-40B4-BE49-F238E27FC236}">
                <a16:creationId xmlns:a16="http://schemas.microsoft.com/office/drawing/2014/main" id="{7BFE5A81-DEF1-119D-D7F2-AA514AE3B520}"/>
              </a:ext>
            </a:extLst>
          </p:cNvPr>
          <p:cNvSpPr>
            <a:spLocks noGrp="1"/>
          </p:cNvSpPr>
          <p:nvPr>
            <p:ph type="ftr" sz="quarter" idx="11"/>
          </p:nvPr>
        </p:nvSpPr>
        <p:spPr/>
        <p:txBody>
          <a:bodyPr/>
          <a:lstStyle/>
          <a:p>
            <a:r>
              <a:rPr lang="en-IN"/>
              <a:t>CA SOORAJ BHARATHRAJ</a:t>
            </a:r>
          </a:p>
        </p:txBody>
      </p:sp>
      <p:sp>
        <p:nvSpPr>
          <p:cNvPr id="6" name="Slide Number Placeholder 5">
            <a:extLst>
              <a:ext uri="{FF2B5EF4-FFF2-40B4-BE49-F238E27FC236}">
                <a16:creationId xmlns:a16="http://schemas.microsoft.com/office/drawing/2014/main" id="{54B933B5-5649-31D1-4BFF-AE8204C47504}"/>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76879558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3A341A-F634-95E1-431B-8B4259806ED4}"/>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B982DA89-F6BB-ABA3-C5F7-3D02B3C893B0}"/>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EADD33DC-1C5F-F89B-D6B8-0E726788816F}"/>
              </a:ext>
            </a:extLst>
          </p:cNvPr>
          <p:cNvSpPr>
            <a:spLocks noGrp="1"/>
          </p:cNvSpPr>
          <p:nvPr>
            <p:ph type="dt" sz="half" idx="10"/>
          </p:nvPr>
        </p:nvSpPr>
        <p:spPr/>
        <p:txBody>
          <a:bodyPr/>
          <a:lstStyle/>
          <a:p>
            <a:fld id="{E8C97E22-21EC-4CF5-B2BE-6A11286A912F}" type="datetime1">
              <a:rPr lang="en-IN" smtClean="0"/>
              <a:t>25-11-2025</a:t>
            </a:fld>
            <a:endParaRPr lang="en-IN"/>
          </a:p>
        </p:txBody>
      </p:sp>
      <p:sp>
        <p:nvSpPr>
          <p:cNvPr id="5" name="Footer Placeholder 4">
            <a:extLst>
              <a:ext uri="{FF2B5EF4-FFF2-40B4-BE49-F238E27FC236}">
                <a16:creationId xmlns:a16="http://schemas.microsoft.com/office/drawing/2014/main" id="{DB338B98-D8B4-7DFF-6BD3-80B3DF6DC547}"/>
              </a:ext>
            </a:extLst>
          </p:cNvPr>
          <p:cNvSpPr>
            <a:spLocks noGrp="1"/>
          </p:cNvSpPr>
          <p:nvPr>
            <p:ph type="ftr" sz="quarter" idx="11"/>
          </p:nvPr>
        </p:nvSpPr>
        <p:spPr/>
        <p:txBody>
          <a:bodyPr/>
          <a:lstStyle/>
          <a:p>
            <a:r>
              <a:rPr lang="en-IN"/>
              <a:t>CA SOORAJ BHARATHRAJ</a:t>
            </a:r>
          </a:p>
        </p:txBody>
      </p:sp>
      <p:sp>
        <p:nvSpPr>
          <p:cNvPr id="6" name="Slide Number Placeholder 5">
            <a:extLst>
              <a:ext uri="{FF2B5EF4-FFF2-40B4-BE49-F238E27FC236}">
                <a16:creationId xmlns:a16="http://schemas.microsoft.com/office/drawing/2014/main" id="{B3CF9641-128E-3FB3-CC1E-04C7B2551900}"/>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73641357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EAA39B-6960-FF7D-8CE4-534729E83F87}"/>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ADCC6022-B8F7-905E-C3AE-6ED542385EF9}"/>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754EEF84-1B0B-153B-203B-95E08ABF45E7}"/>
              </a:ext>
            </a:extLst>
          </p:cNvPr>
          <p:cNvSpPr>
            <a:spLocks noGrp="1"/>
          </p:cNvSpPr>
          <p:nvPr>
            <p:ph type="dt" sz="half" idx="10"/>
          </p:nvPr>
        </p:nvSpPr>
        <p:spPr/>
        <p:txBody>
          <a:bodyPr/>
          <a:lstStyle/>
          <a:p>
            <a:fld id="{BD3B207D-E9AF-431F-9CF1-0F1A92B830E3}" type="datetime1">
              <a:rPr lang="en-IN" smtClean="0"/>
              <a:t>25-11-2025</a:t>
            </a:fld>
            <a:endParaRPr lang="en-IN"/>
          </a:p>
        </p:txBody>
      </p:sp>
      <p:sp>
        <p:nvSpPr>
          <p:cNvPr id="5" name="Footer Placeholder 4">
            <a:extLst>
              <a:ext uri="{FF2B5EF4-FFF2-40B4-BE49-F238E27FC236}">
                <a16:creationId xmlns:a16="http://schemas.microsoft.com/office/drawing/2014/main" id="{6B5FF421-4B62-0AD4-EF88-926AE52A0615}"/>
              </a:ext>
            </a:extLst>
          </p:cNvPr>
          <p:cNvSpPr>
            <a:spLocks noGrp="1"/>
          </p:cNvSpPr>
          <p:nvPr>
            <p:ph type="ftr" sz="quarter" idx="11"/>
          </p:nvPr>
        </p:nvSpPr>
        <p:spPr/>
        <p:txBody>
          <a:bodyPr/>
          <a:lstStyle/>
          <a:p>
            <a:r>
              <a:rPr lang="en-IN"/>
              <a:t>CA SOORAJ BHARATHRAJ</a:t>
            </a:r>
          </a:p>
        </p:txBody>
      </p:sp>
      <p:sp>
        <p:nvSpPr>
          <p:cNvPr id="6" name="Slide Number Placeholder 5">
            <a:extLst>
              <a:ext uri="{FF2B5EF4-FFF2-40B4-BE49-F238E27FC236}">
                <a16:creationId xmlns:a16="http://schemas.microsoft.com/office/drawing/2014/main" id="{7AA95009-C76F-CCC6-0933-6BE02A5A8D74}"/>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20392814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51CDF6-1791-C203-7EFB-840F9B2D8AD9}"/>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BD1145DE-E1DB-616E-ACC3-8519190781E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C258296C-F09A-9BF9-F2F8-358A1168B9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690BAF08-3104-BD0B-AAB7-903F0801C41C}"/>
              </a:ext>
            </a:extLst>
          </p:cNvPr>
          <p:cNvSpPr>
            <a:spLocks noGrp="1"/>
          </p:cNvSpPr>
          <p:nvPr>
            <p:ph type="dt" sz="half" idx="10"/>
          </p:nvPr>
        </p:nvSpPr>
        <p:spPr/>
        <p:txBody>
          <a:bodyPr/>
          <a:lstStyle/>
          <a:p>
            <a:fld id="{E490181A-DCCB-4E7F-89EA-E3D97E921966}" type="datetime1">
              <a:rPr lang="en-IN" smtClean="0"/>
              <a:t>25-11-2025</a:t>
            </a:fld>
            <a:endParaRPr lang="en-IN"/>
          </a:p>
        </p:txBody>
      </p:sp>
      <p:sp>
        <p:nvSpPr>
          <p:cNvPr id="6" name="Footer Placeholder 5">
            <a:extLst>
              <a:ext uri="{FF2B5EF4-FFF2-40B4-BE49-F238E27FC236}">
                <a16:creationId xmlns:a16="http://schemas.microsoft.com/office/drawing/2014/main" id="{6C42A88C-D4A1-9198-2625-8C1C73178118}"/>
              </a:ext>
            </a:extLst>
          </p:cNvPr>
          <p:cNvSpPr>
            <a:spLocks noGrp="1"/>
          </p:cNvSpPr>
          <p:nvPr>
            <p:ph type="ftr" sz="quarter" idx="11"/>
          </p:nvPr>
        </p:nvSpPr>
        <p:spPr/>
        <p:txBody>
          <a:bodyPr/>
          <a:lstStyle/>
          <a:p>
            <a:r>
              <a:rPr lang="en-IN"/>
              <a:t>CA SOORAJ BHARATHRAJ</a:t>
            </a:r>
          </a:p>
        </p:txBody>
      </p:sp>
      <p:sp>
        <p:nvSpPr>
          <p:cNvPr id="7" name="Slide Number Placeholder 6">
            <a:extLst>
              <a:ext uri="{FF2B5EF4-FFF2-40B4-BE49-F238E27FC236}">
                <a16:creationId xmlns:a16="http://schemas.microsoft.com/office/drawing/2014/main" id="{FE280BCD-85FB-9150-65FA-E2B576EF85DF}"/>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9859469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A573E1-E96C-04BA-FBF7-524A49419B4B}"/>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75719056-42D4-2983-695E-6F6AA248AB2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536B9C20-2FC6-94CF-1A59-F21D7223730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4939AF56-33F7-7AB0-741A-B221CA7AB6D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64B7784-0E85-BB54-0B69-F5B6F1C0FBC9}"/>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A2F5D240-C0AA-3223-B4AD-B8CAD852B1B1}"/>
              </a:ext>
            </a:extLst>
          </p:cNvPr>
          <p:cNvSpPr>
            <a:spLocks noGrp="1"/>
          </p:cNvSpPr>
          <p:nvPr>
            <p:ph type="dt" sz="half" idx="10"/>
          </p:nvPr>
        </p:nvSpPr>
        <p:spPr/>
        <p:txBody>
          <a:bodyPr/>
          <a:lstStyle/>
          <a:p>
            <a:fld id="{C3AEE003-5B99-482C-9A1C-23A3B71857DD}" type="datetime1">
              <a:rPr lang="en-IN" smtClean="0"/>
              <a:t>25-11-2025</a:t>
            </a:fld>
            <a:endParaRPr lang="en-IN"/>
          </a:p>
        </p:txBody>
      </p:sp>
      <p:sp>
        <p:nvSpPr>
          <p:cNvPr id="8" name="Footer Placeholder 7">
            <a:extLst>
              <a:ext uri="{FF2B5EF4-FFF2-40B4-BE49-F238E27FC236}">
                <a16:creationId xmlns:a16="http://schemas.microsoft.com/office/drawing/2014/main" id="{BFBDBE52-8E61-F5F3-7231-15D273D6C0B9}"/>
              </a:ext>
            </a:extLst>
          </p:cNvPr>
          <p:cNvSpPr>
            <a:spLocks noGrp="1"/>
          </p:cNvSpPr>
          <p:nvPr>
            <p:ph type="ftr" sz="quarter" idx="11"/>
          </p:nvPr>
        </p:nvSpPr>
        <p:spPr/>
        <p:txBody>
          <a:bodyPr/>
          <a:lstStyle/>
          <a:p>
            <a:r>
              <a:rPr lang="en-IN"/>
              <a:t>CA SOORAJ BHARATHRAJ</a:t>
            </a:r>
          </a:p>
        </p:txBody>
      </p:sp>
      <p:sp>
        <p:nvSpPr>
          <p:cNvPr id="9" name="Slide Number Placeholder 8">
            <a:extLst>
              <a:ext uri="{FF2B5EF4-FFF2-40B4-BE49-F238E27FC236}">
                <a16:creationId xmlns:a16="http://schemas.microsoft.com/office/drawing/2014/main" id="{41C1AC74-0F6D-BA2B-27FE-B9C2259E06A3}"/>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30324335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D087D1-68D5-4C2F-2DE8-07271AF1C870}"/>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A24BEC4E-8AEF-61D6-9FBC-2D5C3FA129D4}"/>
              </a:ext>
            </a:extLst>
          </p:cNvPr>
          <p:cNvSpPr>
            <a:spLocks noGrp="1"/>
          </p:cNvSpPr>
          <p:nvPr>
            <p:ph type="dt" sz="half" idx="10"/>
          </p:nvPr>
        </p:nvSpPr>
        <p:spPr/>
        <p:txBody>
          <a:bodyPr/>
          <a:lstStyle/>
          <a:p>
            <a:fld id="{BF49D534-FBDD-40A2-8C60-109707223CC9}" type="datetime1">
              <a:rPr lang="en-IN" smtClean="0"/>
              <a:t>25-11-2025</a:t>
            </a:fld>
            <a:endParaRPr lang="en-IN"/>
          </a:p>
        </p:txBody>
      </p:sp>
      <p:sp>
        <p:nvSpPr>
          <p:cNvPr id="4" name="Footer Placeholder 3">
            <a:extLst>
              <a:ext uri="{FF2B5EF4-FFF2-40B4-BE49-F238E27FC236}">
                <a16:creationId xmlns:a16="http://schemas.microsoft.com/office/drawing/2014/main" id="{0B3B27F7-09EC-EF53-BAA7-53F0D4B1DF7E}"/>
              </a:ext>
            </a:extLst>
          </p:cNvPr>
          <p:cNvSpPr>
            <a:spLocks noGrp="1"/>
          </p:cNvSpPr>
          <p:nvPr>
            <p:ph type="ftr" sz="quarter" idx="11"/>
          </p:nvPr>
        </p:nvSpPr>
        <p:spPr/>
        <p:txBody>
          <a:bodyPr/>
          <a:lstStyle/>
          <a:p>
            <a:r>
              <a:rPr lang="en-IN"/>
              <a:t>CA SOORAJ BHARATHRAJ</a:t>
            </a:r>
          </a:p>
        </p:txBody>
      </p:sp>
      <p:sp>
        <p:nvSpPr>
          <p:cNvPr id="5" name="Slide Number Placeholder 4">
            <a:extLst>
              <a:ext uri="{FF2B5EF4-FFF2-40B4-BE49-F238E27FC236}">
                <a16:creationId xmlns:a16="http://schemas.microsoft.com/office/drawing/2014/main" id="{AA27282B-4B6B-02D9-386F-DC8E464B2DBC}"/>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3478276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FEFC765-FCBE-B3E3-B3EF-B44734DA94F6}"/>
              </a:ext>
            </a:extLst>
          </p:cNvPr>
          <p:cNvSpPr>
            <a:spLocks noGrp="1"/>
          </p:cNvSpPr>
          <p:nvPr>
            <p:ph type="dt" sz="half" idx="10"/>
          </p:nvPr>
        </p:nvSpPr>
        <p:spPr/>
        <p:txBody>
          <a:bodyPr/>
          <a:lstStyle/>
          <a:p>
            <a:fld id="{A6565876-1854-4743-9828-99179168A276}" type="datetime1">
              <a:rPr lang="en-IN" smtClean="0"/>
              <a:t>25-11-2025</a:t>
            </a:fld>
            <a:endParaRPr lang="en-IN"/>
          </a:p>
        </p:txBody>
      </p:sp>
      <p:sp>
        <p:nvSpPr>
          <p:cNvPr id="3" name="Footer Placeholder 2">
            <a:extLst>
              <a:ext uri="{FF2B5EF4-FFF2-40B4-BE49-F238E27FC236}">
                <a16:creationId xmlns:a16="http://schemas.microsoft.com/office/drawing/2014/main" id="{BF1F01C3-1845-4DF0-F50C-AE7D213E0480}"/>
              </a:ext>
            </a:extLst>
          </p:cNvPr>
          <p:cNvSpPr>
            <a:spLocks noGrp="1"/>
          </p:cNvSpPr>
          <p:nvPr>
            <p:ph type="ftr" sz="quarter" idx="11"/>
          </p:nvPr>
        </p:nvSpPr>
        <p:spPr/>
        <p:txBody>
          <a:bodyPr/>
          <a:lstStyle/>
          <a:p>
            <a:r>
              <a:rPr lang="en-IN"/>
              <a:t>CA SOORAJ BHARATHRAJ</a:t>
            </a:r>
          </a:p>
        </p:txBody>
      </p:sp>
      <p:sp>
        <p:nvSpPr>
          <p:cNvPr id="4" name="Slide Number Placeholder 3">
            <a:extLst>
              <a:ext uri="{FF2B5EF4-FFF2-40B4-BE49-F238E27FC236}">
                <a16:creationId xmlns:a16="http://schemas.microsoft.com/office/drawing/2014/main" id="{422F5FCB-22BC-179C-3EFB-8A3D2C55B60E}"/>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707793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784A13-7B23-13E5-502E-BA3B574632C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6D669F33-CC01-9CE7-61DC-176A7BD1E80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80C3C2F6-E3C0-5329-F7C7-625BE33ABE6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18FDD01-09F2-D718-476A-EF89FC024A80}"/>
              </a:ext>
            </a:extLst>
          </p:cNvPr>
          <p:cNvSpPr>
            <a:spLocks noGrp="1"/>
          </p:cNvSpPr>
          <p:nvPr>
            <p:ph type="dt" sz="half" idx="10"/>
          </p:nvPr>
        </p:nvSpPr>
        <p:spPr/>
        <p:txBody>
          <a:bodyPr/>
          <a:lstStyle/>
          <a:p>
            <a:fld id="{1F9F39FB-CFEE-4873-B79D-AEBA8B7EEE43}" type="datetime1">
              <a:rPr lang="en-IN" smtClean="0"/>
              <a:t>25-11-2025</a:t>
            </a:fld>
            <a:endParaRPr lang="en-IN"/>
          </a:p>
        </p:txBody>
      </p:sp>
      <p:sp>
        <p:nvSpPr>
          <p:cNvPr id="6" name="Footer Placeholder 5">
            <a:extLst>
              <a:ext uri="{FF2B5EF4-FFF2-40B4-BE49-F238E27FC236}">
                <a16:creationId xmlns:a16="http://schemas.microsoft.com/office/drawing/2014/main" id="{88E1718E-AD9A-2D5E-ABAB-F3745630303F}"/>
              </a:ext>
            </a:extLst>
          </p:cNvPr>
          <p:cNvSpPr>
            <a:spLocks noGrp="1"/>
          </p:cNvSpPr>
          <p:nvPr>
            <p:ph type="ftr" sz="quarter" idx="11"/>
          </p:nvPr>
        </p:nvSpPr>
        <p:spPr/>
        <p:txBody>
          <a:bodyPr/>
          <a:lstStyle/>
          <a:p>
            <a:r>
              <a:rPr lang="en-IN"/>
              <a:t>CA SOORAJ BHARATHRAJ</a:t>
            </a:r>
          </a:p>
        </p:txBody>
      </p:sp>
      <p:sp>
        <p:nvSpPr>
          <p:cNvPr id="7" name="Slide Number Placeholder 6">
            <a:extLst>
              <a:ext uri="{FF2B5EF4-FFF2-40B4-BE49-F238E27FC236}">
                <a16:creationId xmlns:a16="http://schemas.microsoft.com/office/drawing/2014/main" id="{0868DEA4-7721-63DE-E3D3-636470925FA4}"/>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7961836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C97DE9-DEEA-1CAA-5E62-712CF373100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49763BD6-6F93-8E01-737B-7305AA130A5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2E63400D-7CBE-517F-E4E2-C397BAABA8E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105011D-58E2-B06C-BA86-E317D03CCD71}"/>
              </a:ext>
            </a:extLst>
          </p:cNvPr>
          <p:cNvSpPr>
            <a:spLocks noGrp="1"/>
          </p:cNvSpPr>
          <p:nvPr>
            <p:ph type="dt" sz="half" idx="10"/>
          </p:nvPr>
        </p:nvSpPr>
        <p:spPr/>
        <p:txBody>
          <a:bodyPr/>
          <a:lstStyle/>
          <a:p>
            <a:fld id="{69CFDA4C-EFE7-43E1-9802-530324AAAFBB}" type="datetime1">
              <a:rPr lang="en-IN" smtClean="0"/>
              <a:t>25-11-2025</a:t>
            </a:fld>
            <a:endParaRPr lang="en-IN"/>
          </a:p>
        </p:txBody>
      </p:sp>
      <p:sp>
        <p:nvSpPr>
          <p:cNvPr id="6" name="Footer Placeholder 5">
            <a:extLst>
              <a:ext uri="{FF2B5EF4-FFF2-40B4-BE49-F238E27FC236}">
                <a16:creationId xmlns:a16="http://schemas.microsoft.com/office/drawing/2014/main" id="{746805B6-3737-CE09-017A-D0026959EE3F}"/>
              </a:ext>
            </a:extLst>
          </p:cNvPr>
          <p:cNvSpPr>
            <a:spLocks noGrp="1"/>
          </p:cNvSpPr>
          <p:nvPr>
            <p:ph type="ftr" sz="quarter" idx="11"/>
          </p:nvPr>
        </p:nvSpPr>
        <p:spPr/>
        <p:txBody>
          <a:bodyPr/>
          <a:lstStyle/>
          <a:p>
            <a:r>
              <a:rPr lang="en-IN"/>
              <a:t>CA SOORAJ BHARATHRAJ</a:t>
            </a:r>
          </a:p>
        </p:txBody>
      </p:sp>
      <p:sp>
        <p:nvSpPr>
          <p:cNvPr id="7" name="Slide Number Placeholder 6">
            <a:extLst>
              <a:ext uri="{FF2B5EF4-FFF2-40B4-BE49-F238E27FC236}">
                <a16:creationId xmlns:a16="http://schemas.microsoft.com/office/drawing/2014/main" id="{6928F28C-31FC-5CA6-E989-951F0DF8734A}"/>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88444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E63CBB-5B6A-4BFF-ED00-8476E18A7903}"/>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79A353CA-E047-CE57-AFCF-48C7E05E84D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9A365C0E-D98B-5DEC-5C86-242D5D70B6E0}"/>
              </a:ext>
            </a:extLst>
          </p:cNvPr>
          <p:cNvSpPr>
            <a:spLocks noGrp="1"/>
          </p:cNvSpPr>
          <p:nvPr>
            <p:ph type="dt" sz="half" idx="10"/>
          </p:nvPr>
        </p:nvSpPr>
        <p:spPr/>
        <p:txBody>
          <a:bodyPr/>
          <a:lstStyle/>
          <a:p>
            <a:fld id="{77C40841-3769-4532-A4F8-46EEE0BF706C}" type="datetime1">
              <a:rPr lang="en-IN" smtClean="0"/>
              <a:t>25-11-2025</a:t>
            </a:fld>
            <a:endParaRPr lang="en-IN"/>
          </a:p>
        </p:txBody>
      </p:sp>
      <p:sp>
        <p:nvSpPr>
          <p:cNvPr id="5" name="Footer Placeholder 4">
            <a:extLst>
              <a:ext uri="{FF2B5EF4-FFF2-40B4-BE49-F238E27FC236}">
                <a16:creationId xmlns:a16="http://schemas.microsoft.com/office/drawing/2014/main" id="{BEE5A542-A88B-8DF3-FDA3-C548082CC7F4}"/>
              </a:ext>
            </a:extLst>
          </p:cNvPr>
          <p:cNvSpPr>
            <a:spLocks noGrp="1"/>
          </p:cNvSpPr>
          <p:nvPr>
            <p:ph type="ftr" sz="quarter" idx="11"/>
          </p:nvPr>
        </p:nvSpPr>
        <p:spPr/>
        <p:txBody>
          <a:bodyPr/>
          <a:lstStyle/>
          <a:p>
            <a:r>
              <a:rPr lang="en-IN"/>
              <a:t>CA SOORAJ BHARATHRAJ</a:t>
            </a:r>
          </a:p>
        </p:txBody>
      </p:sp>
      <p:sp>
        <p:nvSpPr>
          <p:cNvPr id="6" name="Slide Number Placeholder 5">
            <a:extLst>
              <a:ext uri="{FF2B5EF4-FFF2-40B4-BE49-F238E27FC236}">
                <a16:creationId xmlns:a16="http://schemas.microsoft.com/office/drawing/2014/main" id="{21AD2795-8EC5-3D05-79A0-912F6CAB8188}"/>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62622176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96E34EA-3585-2702-1F44-EF886558BE77}"/>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285BCEE0-FBBA-5DBC-7FCC-031CDCE1B3E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D328BE05-A662-05A6-3145-141D3BA5B0CF}"/>
              </a:ext>
            </a:extLst>
          </p:cNvPr>
          <p:cNvSpPr>
            <a:spLocks noGrp="1"/>
          </p:cNvSpPr>
          <p:nvPr>
            <p:ph type="dt" sz="half" idx="10"/>
          </p:nvPr>
        </p:nvSpPr>
        <p:spPr/>
        <p:txBody>
          <a:bodyPr/>
          <a:lstStyle/>
          <a:p>
            <a:fld id="{CE9CA2DC-3540-4ABF-9A15-6D7A369F6DDB}" type="datetime1">
              <a:rPr lang="en-IN" smtClean="0"/>
              <a:t>25-11-2025</a:t>
            </a:fld>
            <a:endParaRPr lang="en-IN"/>
          </a:p>
        </p:txBody>
      </p:sp>
      <p:sp>
        <p:nvSpPr>
          <p:cNvPr id="5" name="Footer Placeholder 4">
            <a:extLst>
              <a:ext uri="{FF2B5EF4-FFF2-40B4-BE49-F238E27FC236}">
                <a16:creationId xmlns:a16="http://schemas.microsoft.com/office/drawing/2014/main" id="{93800EE2-9B08-E398-2A8C-E2857764C052}"/>
              </a:ext>
            </a:extLst>
          </p:cNvPr>
          <p:cNvSpPr>
            <a:spLocks noGrp="1"/>
          </p:cNvSpPr>
          <p:nvPr>
            <p:ph type="ftr" sz="quarter" idx="11"/>
          </p:nvPr>
        </p:nvSpPr>
        <p:spPr/>
        <p:txBody>
          <a:bodyPr/>
          <a:lstStyle/>
          <a:p>
            <a:r>
              <a:rPr lang="en-IN"/>
              <a:t>CA SOORAJ BHARATHRAJ</a:t>
            </a:r>
          </a:p>
        </p:txBody>
      </p:sp>
      <p:sp>
        <p:nvSpPr>
          <p:cNvPr id="6" name="Slide Number Placeholder 5">
            <a:extLst>
              <a:ext uri="{FF2B5EF4-FFF2-40B4-BE49-F238E27FC236}">
                <a16:creationId xmlns:a16="http://schemas.microsoft.com/office/drawing/2014/main" id="{39E020E0-850E-F6B5-F407-4EE2B5B82477}"/>
              </a:ext>
            </a:extLst>
          </p:cNvPr>
          <p:cNvSpPr>
            <a:spLocks noGrp="1"/>
          </p:cNvSpPr>
          <p:nvPr>
            <p:ph type="sldNum" sz="quarter" idx="12"/>
          </p:nvPr>
        </p:nvSpPr>
        <p:spPr/>
        <p:txBody>
          <a:bodyPr/>
          <a:lstStyle/>
          <a:p>
            <a:fld id="{C4B17231-55E5-4570-8EF6-2D4129AA6DBD}" type="slidenum">
              <a:rPr lang="en-IN" smtClean="0"/>
              <a:t>‹#›</a:t>
            </a:fld>
            <a:endParaRPr lang="en-IN"/>
          </a:p>
        </p:txBody>
      </p:sp>
    </p:spTree>
    <p:extLst>
      <p:ext uri="{BB962C8B-B14F-4D97-AF65-F5344CB8AC3E}">
        <p14:creationId xmlns:p14="http://schemas.microsoft.com/office/powerpoint/2010/main" val="229609041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5DCD523-F2D8-A780-D9FD-0854B515F28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3874FBB6-3B9C-46A8-5A0B-E3C6D8BA672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3325EB8A-E3C0-D396-85BF-697F1ADF384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E7F84B7C-F131-48BB-8E63-0E7AE184916D}" type="datetime1">
              <a:rPr lang="en-IN" smtClean="0"/>
              <a:t>25-11-2025</a:t>
            </a:fld>
            <a:endParaRPr lang="en-IN"/>
          </a:p>
        </p:txBody>
      </p:sp>
      <p:sp>
        <p:nvSpPr>
          <p:cNvPr id="5" name="Footer Placeholder 4">
            <a:extLst>
              <a:ext uri="{FF2B5EF4-FFF2-40B4-BE49-F238E27FC236}">
                <a16:creationId xmlns:a16="http://schemas.microsoft.com/office/drawing/2014/main" id="{A5D4545F-90E1-A5C2-487F-587B631783C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r>
              <a:rPr lang="en-IN"/>
              <a:t>CA SOORAJ BHARATHRAJ</a:t>
            </a:r>
          </a:p>
        </p:txBody>
      </p:sp>
      <p:sp>
        <p:nvSpPr>
          <p:cNvPr id="6" name="Slide Number Placeholder 5">
            <a:extLst>
              <a:ext uri="{FF2B5EF4-FFF2-40B4-BE49-F238E27FC236}">
                <a16:creationId xmlns:a16="http://schemas.microsoft.com/office/drawing/2014/main" id="{C3C5CB6A-92C5-5D41-5165-D80766B5F2C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4B17231-55E5-4570-8EF6-2D4129AA6DBD}" type="slidenum">
              <a:rPr lang="en-IN" smtClean="0"/>
              <a:t>‹#›</a:t>
            </a:fld>
            <a:endParaRPr lang="en-IN"/>
          </a:p>
        </p:txBody>
      </p:sp>
    </p:spTree>
    <p:extLst>
      <p:ext uri="{BB962C8B-B14F-4D97-AF65-F5344CB8AC3E}">
        <p14:creationId xmlns:p14="http://schemas.microsoft.com/office/powerpoint/2010/main" val="122658543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63C1F321-BB96-4700-B3CE-1A6156067F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3FA1AD64-F15F-417D-956C-B2C211FC90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4" name="Color">
              <a:extLst>
                <a:ext uri="{FF2B5EF4-FFF2-40B4-BE49-F238E27FC236}">
                  <a16:creationId xmlns:a16="http://schemas.microsoft.com/office/drawing/2014/main" id="{5F3C79B0-E0DE-407E-B550-3FDEB67B00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A1A2DFA8-F321-4204-9B31-A3713BC652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395F6DB-14ED-6F5B-E2A9-17A6D24E7CEE}"/>
              </a:ext>
            </a:extLst>
          </p:cNvPr>
          <p:cNvSpPr>
            <a:spLocks noGrp="1"/>
          </p:cNvSpPr>
          <p:nvPr>
            <p:ph type="ctrTitle"/>
          </p:nvPr>
        </p:nvSpPr>
        <p:spPr>
          <a:xfrm>
            <a:off x="789708" y="841664"/>
            <a:ext cx="4874661" cy="5156800"/>
          </a:xfrm>
        </p:spPr>
        <p:txBody>
          <a:bodyPr anchor="ctr">
            <a:normAutofit/>
          </a:bodyPr>
          <a:lstStyle/>
          <a:p>
            <a:pPr algn="l"/>
            <a:r>
              <a:rPr lang="en-IN" sz="4800">
                <a:solidFill>
                  <a:schemeClr val="bg1"/>
                </a:solidFill>
              </a:rPr>
              <a:t>GSTR-9 and GSTR -9C </a:t>
            </a:r>
          </a:p>
        </p:txBody>
      </p:sp>
      <p:sp>
        <p:nvSpPr>
          <p:cNvPr id="3" name="Subtitle 2">
            <a:extLst>
              <a:ext uri="{FF2B5EF4-FFF2-40B4-BE49-F238E27FC236}">
                <a16:creationId xmlns:a16="http://schemas.microsoft.com/office/drawing/2014/main" id="{38AD961C-60EA-9D49-500A-73A43890AA6D}"/>
              </a:ext>
            </a:extLst>
          </p:cNvPr>
          <p:cNvSpPr>
            <a:spLocks noGrp="1"/>
          </p:cNvSpPr>
          <p:nvPr>
            <p:ph type="subTitle" idx="1"/>
          </p:nvPr>
        </p:nvSpPr>
        <p:spPr>
          <a:xfrm>
            <a:off x="6534687" y="841664"/>
            <a:ext cx="4867605" cy="5156800"/>
          </a:xfrm>
        </p:spPr>
        <p:txBody>
          <a:bodyPr anchor="ctr">
            <a:normAutofit/>
          </a:bodyPr>
          <a:lstStyle/>
          <a:p>
            <a:pPr algn="l"/>
            <a:r>
              <a:rPr lang="en-IN">
                <a:solidFill>
                  <a:schemeClr val="tx2"/>
                </a:solidFill>
              </a:rPr>
              <a:t>Financial year 2024-25</a:t>
            </a:r>
          </a:p>
        </p:txBody>
      </p:sp>
      <p:sp>
        <p:nvSpPr>
          <p:cNvPr id="4" name="Footer Placeholder 3">
            <a:extLst>
              <a:ext uri="{FF2B5EF4-FFF2-40B4-BE49-F238E27FC236}">
                <a16:creationId xmlns:a16="http://schemas.microsoft.com/office/drawing/2014/main" id="{D323279B-55E5-B26B-8FFD-45F88C10957A}"/>
              </a:ext>
            </a:extLst>
          </p:cNvPr>
          <p:cNvSpPr>
            <a:spLocks noGrp="1"/>
          </p:cNvSpPr>
          <p:nvPr>
            <p:ph type="ftr" sz="quarter" idx="11"/>
          </p:nvPr>
        </p:nvSpPr>
        <p:spPr>
          <a:xfrm rot="5400000">
            <a:off x="10039513" y="403368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290317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5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0" presetClass="entr" presetSubtype="0" fill="hold" grpId="0" nodeType="withEffect">
                                  <p:stCondLst>
                                    <p:cond delay="1000"/>
                                  </p:stCondLst>
                                  <p:iterate type="wd">
                                    <p:tmPct val="15000"/>
                                  </p:iterate>
                                  <p:childTnLst>
                                    <p:set>
                                      <p:cBhvr>
                                        <p:cTn id="9" dur="1" fill="hold">
                                          <p:stCondLst>
                                            <p:cond delay="0"/>
                                          </p:stCondLst>
                                        </p:cTn>
                                        <p:tgtEl>
                                          <p:spTgt spid="3">
                                            <p:txEl>
                                              <p:pRg st="0" end="0"/>
                                            </p:txEl>
                                          </p:spTgt>
                                        </p:tgtEl>
                                        <p:attrNameLst>
                                          <p:attrName>style.visibility</p:attrName>
                                        </p:attrNameLst>
                                      </p:cBhvr>
                                      <p:to>
                                        <p:strVal val="visible"/>
                                      </p:to>
                                    </p:set>
                                    <p:animEffect transition="in" filter="fade">
                                      <p:cBhvr>
                                        <p:cTn id="10" dur="10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264B929-33F0-D069-8358-7F6FE31DD062}"/>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STATUTORY PROVISIONS </a:t>
            </a:r>
          </a:p>
        </p:txBody>
      </p:sp>
      <p:sp>
        <p:nvSpPr>
          <p:cNvPr id="3" name="Content Placeholder 2">
            <a:extLst>
              <a:ext uri="{FF2B5EF4-FFF2-40B4-BE49-F238E27FC236}">
                <a16:creationId xmlns:a16="http://schemas.microsoft.com/office/drawing/2014/main" id="{45667621-E505-D637-DFD4-CBCC3498EC11}"/>
              </a:ext>
            </a:extLst>
          </p:cNvPr>
          <p:cNvSpPr>
            <a:spLocks noGrp="1"/>
          </p:cNvSpPr>
          <p:nvPr>
            <p:ph idx="1"/>
          </p:nvPr>
        </p:nvSpPr>
        <p:spPr>
          <a:xfrm>
            <a:off x="6464410" y="841247"/>
            <a:ext cx="4484536" cy="5340097"/>
          </a:xfrm>
        </p:spPr>
        <p:txBody>
          <a:bodyPr anchor="ctr">
            <a:normAutofit/>
          </a:bodyPr>
          <a:lstStyle/>
          <a:p>
            <a:pPr marL="0" indent="0">
              <a:buNone/>
            </a:pPr>
            <a:r>
              <a:rPr lang="en-IN" sz="1800" b="1" u="sng">
                <a:solidFill>
                  <a:schemeClr val="tx2"/>
                </a:solidFill>
              </a:rPr>
              <a:t>SECTION 44 OF THE CGST/SGST Act</a:t>
            </a:r>
          </a:p>
          <a:p>
            <a:pPr marL="0" indent="0">
              <a:buNone/>
            </a:pPr>
            <a:r>
              <a:rPr lang="en-IN" sz="1800">
                <a:solidFill>
                  <a:schemeClr val="tx2"/>
                </a:solidFill>
              </a:rPr>
              <a:t>(1) Every registered person other than certain specified categories of persons , shall furnish an annual return  , which may include a self- certified reconciliation statement  , reconciling the value of supplies declared in the return with the audited annual financial statements , within such time and such manner as may be prescribed . </a:t>
            </a:r>
          </a:p>
          <a:p>
            <a:pPr marL="0" indent="0">
              <a:buNone/>
            </a:pPr>
            <a:r>
              <a:rPr lang="en-US" sz="1800" b="1">
                <a:solidFill>
                  <a:schemeClr val="tx2"/>
                </a:solidFill>
              </a:rPr>
              <a:t>Provided </a:t>
            </a:r>
            <a:r>
              <a:rPr lang="en-US" sz="1800">
                <a:solidFill>
                  <a:schemeClr val="tx2"/>
                </a:solidFill>
              </a:rPr>
              <a:t>that the Commissioner may, on the recommendations of the Council, by notification, exempt any class of registered persons from filing annual return under this section </a:t>
            </a:r>
            <a:endParaRPr lang="en-IN" sz="1800">
              <a:solidFill>
                <a:schemeClr val="tx2"/>
              </a:solidFill>
            </a:endParaRPr>
          </a:p>
        </p:txBody>
      </p:sp>
      <p:sp>
        <p:nvSpPr>
          <p:cNvPr id="4" name="Footer Placeholder 3">
            <a:extLst>
              <a:ext uri="{FF2B5EF4-FFF2-40B4-BE49-F238E27FC236}">
                <a16:creationId xmlns:a16="http://schemas.microsoft.com/office/drawing/2014/main" id="{C6CE0AB7-7ABD-2060-7AF5-CB244B4F58E3}"/>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84839178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68B74D4-6AF7-E880-80EC-0B0DCCE36DFD}"/>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PERSONS NOT REQUIRED TO FILE ANNUAL RETURN –SECTION 44(1) </a:t>
            </a:r>
          </a:p>
        </p:txBody>
      </p:sp>
      <p:sp>
        <p:nvSpPr>
          <p:cNvPr id="3" name="Content Placeholder 2">
            <a:extLst>
              <a:ext uri="{FF2B5EF4-FFF2-40B4-BE49-F238E27FC236}">
                <a16:creationId xmlns:a16="http://schemas.microsoft.com/office/drawing/2014/main" id="{6E3DD418-9F31-BB31-264D-8696E5994114}"/>
              </a:ext>
            </a:extLst>
          </p:cNvPr>
          <p:cNvSpPr>
            <a:spLocks noGrp="1"/>
          </p:cNvSpPr>
          <p:nvPr>
            <p:ph idx="1"/>
          </p:nvPr>
        </p:nvSpPr>
        <p:spPr>
          <a:xfrm>
            <a:off x="6464410" y="841247"/>
            <a:ext cx="4484536" cy="5340097"/>
          </a:xfrm>
        </p:spPr>
        <p:txBody>
          <a:bodyPr anchor="ctr">
            <a:normAutofit/>
          </a:bodyPr>
          <a:lstStyle/>
          <a:p>
            <a:r>
              <a:rPr lang="en-US" sz="1500">
                <a:solidFill>
                  <a:schemeClr val="tx2"/>
                </a:solidFill>
                <a:latin typeface="CIDFont+F3"/>
              </a:rPr>
              <a:t>1. An Input Service Distributor (ISD),</a:t>
            </a:r>
          </a:p>
          <a:p>
            <a:r>
              <a:rPr lang="en-US" sz="1500">
                <a:solidFill>
                  <a:schemeClr val="tx2"/>
                </a:solidFill>
                <a:latin typeface="CIDFont+F3"/>
              </a:rPr>
              <a:t>2. A person paying tax under section 51 (TDS),</a:t>
            </a:r>
          </a:p>
          <a:p>
            <a:r>
              <a:rPr lang="en-US" sz="1500">
                <a:solidFill>
                  <a:schemeClr val="tx2"/>
                </a:solidFill>
                <a:latin typeface="CIDFont+F3"/>
              </a:rPr>
              <a:t>3. A person paying tax under section 52 (TCS),</a:t>
            </a:r>
          </a:p>
          <a:p>
            <a:r>
              <a:rPr lang="es-ES" sz="1500">
                <a:solidFill>
                  <a:schemeClr val="tx2"/>
                </a:solidFill>
                <a:latin typeface="CIDFont+F3"/>
              </a:rPr>
              <a:t>4. A casual taxable person (CTP),</a:t>
            </a:r>
          </a:p>
          <a:p>
            <a:r>
              <a:rPr lang="en-IN" sz="1500">
                <a:solidFill>
                  <a:schemeClr val="tx2"/>
                </a:solidFill>
                <a:latin typeface="CIDFont+F3"/>
              </a:rPr>
              <a:t>5. A non-resident taxable person (NRTP),</a:t>
            </a:r>
          </a:p>
          <a:p>
            <a:r>
              <a:rPr lang="en-US" sz="1500">
                <a:solidFill>
                  <a:schemeClr val="tx2"/>
                </a:solidFill>
                <a:latin typeface="CIDFont+F3"/>
              </a:rPr>
              <a:t>6. Any department of the Central Government or a State Government or a local authority, whose books of account are subject to audit by the Comptroller and Auditor-General of India or an auditor appointed for auditing the accounts of local authorities under any law for the time being in force and</a:t>
            </a:r>
          </a:p>
          <a:p>
            <a:r>
              <a:rPr lang="en-IN" sz="1500">
                <a:solidFill>
                  <a:schemeClr val="tx2"/>
                </a:solidFill>
                <a:latin typeface="CIDFont+F3"/>
              </a:rPr>
              <a:t>7. Online Information Database Access and Retrieval Services (OIDAR services)</a:t>
            </a:r>
          </a:p>
          <a:p>
            <a:r>
              <a:rPr lang="en-IN" sz="1500">
                <a:solidFill>
                  <a:schemeClr val="tx2"/>
                </a:solidFill>
                <a:latin typeface="CIDFont+F3"/>
              </a:rPr>
              <a:t>8. A composition taxable person (is required to file GSTR-4 on or before 30</a:t>
            </a:r>
            <a:r>
              <a:rPr lang="en-IN" sz="1500" baseline="30000">
                <a:solidFill>
                  <a:schemeClr val="tx2"/>
                </a:solidFill>
                <a:latin typeface="CIDFont+F3"/>
              </a:rPr>
              <a:t>th</a:t>
            </a:r>
            <a:r>
              <a:rPr lang="en-IN" sz="1500">
                <a:solidFill>
                  <a:schemeClr val="tx2"/>
                </a:solidFill>
                <a:latin typeface="CIDFont+F3"/>
              </a:rPr>
              <a:t> June of the next financial year – Rule 62(1) (ii) of the CGST Rules ) </a:t>
            </a:r>
            <a:endParaRPr lang="en-IN" sz="1500">
              <a:solidFill>
                <a:schemeClr val="tx2"/>
              </a:solidFill>
            </a:endParaRPr>
          </a:p>
          <a:p>
            <a:r>
              <a:rPr lang="en-IN" sz="1500">
                <a:solidFill>
                  <a:schemeClr val="tx2"/>
                </a:solidFill>
                <a:latin typeface="CIDFont+F3"/>
              </a:rPr>
              <a:t>9.Any Other registered person whose aggregate turnover during the financial year 2024-25 is less than or equal to Rs 2cr ( Notification 15/2025)</a:t>
            </a:r>
          </a:p>
          <a:p>
            <a:pPr marL="0" indent="0">
              <a:buNone/>
            </a:pPr>
            <a:endParaRPr lang="en-IN" sz="1500">
              <a:solidFill>
                <a:schemeClr val="tx2"/>
              </a:solidFill>
            </a:endParaRPr>
          </a:p>
        </p:txBody>
      </p:sp>
      <p:sp>
        <p:nvSpPr>
          <p:cNvPr id="4" name="Footer Placeholder 3">
            <a:extLst>
              <a:ext uri="{FF2B5EF4-FFF2-40B4-BE49-F238E27FC236}">
                <a16:creationId xmlns:a16="http://schemas.microsoft.com/office/drawing/2014/main" id="{0DA5629C-D545-920A-80B0-F6C36354C654}"/>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84497953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0A7D1F7-5DEA-9A89-DA68-1516015929F3}"/>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RULE 80 OF CGST Rules </a:t>
            </a:r>
          </a:p>
        </p:txBody>
      </p:sp>
      <p:sp>
        <p:nvSpPr>
          <p:cNvPr id="3" name="Content Placeholder 2">
            <a:extLst>
              <a:ext uri="{FF2B5EF4-FFF2-40B4-BE49-F238E27FC236}">
                <a16:creationId xmlns:a16="http://schemas.microsoft.com/office/drawing/2014/main" id="{494BDA4E-31D4-F98C-6907-1D06C5752E7C}"/>
              </a:ext>
            </a:extLst>
          </p:cNvPr>
          <p:cNvSpPr>
            <a:spLocks noGrp="1"/>
          </p:cNvSpPr>
          <p:nvPr>
            <p:ph idx="1"/>
          </p:nvPr>
        </p:nvSpPr>
        <p:spPr>
          <a:xfrm>
            <a:off x="6464410" y="841247"/>
            <a:ext cx="4484536" cy="5340097"/>
          </a:xfrm>
        </p:spPr>
        <p:txBody>
          <a:bodyPr anchor="ctr">
            <a:normAutofit/>
          </a:bodyPr>
          <a:lstStyle/>
          <a:p>
            <a:pPr marL="514350" indent="-514350">
              <a:buAutoNum type="arabicParenBoth"/>
            </a:pPr>
            <a:r>
              <a:rPr lang="en-IN" sz="1800">
                <a:solidFill>
                  <a:schemeClr val="tx2"/>
                </a:solidFill>
              </a:rPr>
              <a:t>Every registered person other than specified persons shall file annual return in Form GSTR-9 , on or before 31</a:t>
            </a:r>
            <a:r>
              <a:rPr lang="en-IN" sz="1800" baseline="30000">
                <a:solidFill>
                  <a:schemeClr val="tx2"/>
                </a:solidFill>
              </a:rPr>
              <a:t>st</a:t>
            </a:r>
            <a:r>
              <a:rPr lang="en-IN" sz="1800">
                <a:solidFill>
                  <a:schemeClr val="tx2"/>
                </a:solidFill>
              </a:rPr>
              <a:t> December of the following financial year .</a:t>
            </a:r>
          </a:p>
          <a:p>
            <a:pPr marL="514350" indent="-514350">
              <a:buAutoNum type="arabicParenBoth"/>
            </a:pPr>
            <a:r>
              <a:rPr lang="en-IN" sz="1800">
                <a:solidFill>
                  <a:schemeClr val="tx2"/>
                </a:solidFill>
              </a:rPr>
              <a:t>Every registered person other than specified persons. Whose aggregate turnover in a financial year exceeds Rs 5 cr shall file a self certified reconciliation statement in Form GSTR-9C , on or before 31</a:t>
            </a:r>
            <a:r>
              <a:rPr lang="en-IN" sz="1800" baseline="30000">
                <a:solidFill>
                  <a:schemeClr val="tx2"/>
                </a:solidFill>
              </a:rPr>
              <a:t>st</a:t>
            </a:r>
            <a:r>
              <a:rPr lang="en-IN" sz="1800">
                <a:solidFill>
                  <a:schemeClr val="tx2"/>
                </a:solidFill>
              </a:rPr>
              <a:t> December of the following financial year</a:t>
            </a:r>
          </a:p>
          <a:p>
            <a:pPr marL="514350" indent="-514350">
              <a:buAutoNum type="arabicParenBoth"/>
            </a:pPr>
            <a:endParaRPr lang="en-IN" sz="1800">
              <a:solidFill>
                <a:schemeClr val="tx2"/>
              </a:solidFill>
            </a:endParaRPr>
          </a:p>
        </p:txBody>
      </p:sp>
      <p:sp>
        <p:nvSpPr>
          <p:cNvPr id="4" name="Footer Placeholder 3">
            <a:extLst>
              <a:ext uri="{FF2B5EF4-FFF2-40B4-BE49-F238E27FC236}">
                <a16:creationId xmlns:a16="http://schemas.microsoft.com/office/drawing/2014/main" id="{198BD0E8-D676-FA42-4C05-99E0F8CFC8C7}"/>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07532776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F1D1CFF-F95B-2CD5-B3A0-71A10B9BFA52}"/>
              </a:ext>
            </a:extLst>
          </p:cNvPr>
          <p:cNvSpPr>
            <a:spLocks noGrp="1"/>
          </p:cNvSpPr>
          <p:nvPr>
            <p:ph type="title"/>
          </p:nvPr>
        </p:nvSpPr>
        <p:spPr>
          <a:xfrm>
            <a:off x="786385" y="841248"/>
            <a:ext cx="5129600" cy="5340097"/>
          </a:xfrm>
        </p:spPr>
        <p:txBody>
          <a:bodyPr anchor="ctr">
            <a:normAutofit/>
          </a:bodyPr>
          <a:lstStyle/>
          <a:p>
            <a:r>
              <a:rPr lang="en-IN" sz="4800" dirty="0">
                <a:solidFill>
                  <a:schemeClr val="bg1"/>
                </a:solidFill>
              </a:rPr>
              <a:t>STATUTORY PROVISIONS-SECTION 44(2) </a:t>
            </a:r>
          </a:p>
        </p:txBody>
      </p:sp>
      <p:sp>
        <p:nvSpPr>
          <p:cNvPr id="3" name="Content Placeholder 2">
            <a:extLst>
              <a:ext uri="{FF2B5EF4-FFF2-40B4-BE49-F238E27FC236}">
                <a16:creationId xmlns:a16="http://schemas.microsoft.com/office/drawing/2014/main" id="{E1595D18-BB31-7D87-359A-F536D151C59B}"/>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(2) </a:t>
            </a:r>
            <a:r>
              <a:rPr lang="en-US" sz="1800">
                <a:solidFill>
                  <a:schemeClr val="tx2"/>
                </a:solidFill>
              </a:rPr>
              <a:t>A registered person shall not be allowed to furnish an annual return under sub-section (1) for a financial year after the expiry of a period of three years from the due date of furnishing the said annual return: </a:t>
            </a:r>
          </a:p>
          <a:p>
            <a:pPr marL="0" indent="0">
              <a:buNone/>
            </a:pPr>
            <a:r>
              <a:rPr lang="en-US" sz="1800">
                <a:solidFill>
                  <a:schemeClr val="tx2"/>
                </a:solidFill>
              </a:rPr>
              <a:t>Provided that the Government may, on the recommendations of the Council, by notification, and subject to such conditions and restrictions as may be specified therein, allow a registered person or a class of registered persons to furnish an annual return for a financial year under sub-section (1), even after the expiry of the said period of three years from the due date of furnishing the said annual return.] </a:t>
            </a:r>
            <a:endParaRPr lang="en-IN" sz="1800">
              <a:solidFill>
                <a:schemeClr val="tx2"/>
              </a:solidFill>
            </a:endParaRPr>
          </a:p>
        </p:txBody>
      </p:sp>
      <p:sp>
        <p:nvSpPr>
          <p:cNvPr id="4" name="Footer Placeholder 3">
            <a:extLst>
              <a:ext uri="{FF2B5EF4-FFF2-40B4-BE49-F238E27FC236}">
                <a16:creationId xmlns:a16="http://schemas.microsoft.com/office/drawing/2014/main" id="{89A8B425-B733-4405-E01F-E2817BB0629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33743889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33D845B-AC1A-B569-8D36-0608E5720C31}"/>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AGGREGATE TURNOVER </a:t>
            </a:r>
          </a:p>
        </p:txBody>
      </p:sp>
      <p:sp>
        <p:nvSpPr>
          <p:cNvPr id="3" name="Content Placeholder 2">
            <a:extLst>
              <a:ext uri="{FF2B5EF4-FFF2-40B4-BE49-F238E27FC236}">
                <a16:creationId xmlns:a16="http://schemas.microsoft.com/office/drawing/2014/main" id="{7D31954E-4517-A818-FF35-9D9511427164}"/>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Section 2(6) of the CGST/SGST Act- includes</a:t>
            </a:r>
          </a:p>
          <a:p>
            <a:pPr>
              <a:buFont typeface="Wingdings" panose="05000000000000000000" pitchFamily="2" charset="2"/>
              <a:buChar char="Ø"/>
            </a:pPr>
            <a:r>
              <a:rPr lang="en-IN" sz="1800">
                <a:solidFill>
                  <a:schemeClr val="tx2"/>
                </a:solidFill>
              </a:rPr>
              <a:t>Taxable supplies </a:t>
            </a:r>
          </a:p>
          <a:p>
            <a:pPr>
              <a:buFont typeface="Wingdings" panose="05000000000000000000" pitchFamily="2" charset="2"/>
              <a:buChar char="Ø"/>
            </a:pPr>
            <a:r>
              <a:rPr lang="en-IN" sz="1800">
                <a:solidFill>
                  <a:schemeClr val="tx2"/>
                </a:solidFill>
              </a:rPr>
              <a:t> Exempt supplies ( includes non taxable supplies such as petrol , diesel etc ) –Notifications 2/2017 and 12/2017-CTR </a:t>
            </a:r>
          </a:p>
          <a:p>
            <a:pPr>
              <a:buFont typeface="Wingdings" panose="05000000000000000000" pitchFamily="2" charset="2"/>
              <a:buChar char="Ø"/>
            </a:pPr>
            <a:r>
              <a:rPr lang="en-IN" sz="1800">
                <a:solidFill>
                  <a:schemeClr val="tx2"/>
                </a:solidFill>
              </a:rPr>
              <a:t>Export of goods/services and </a:t>
            </a:r>
          </a:p>
          <a:p>
            <a:pPr>
              <a:buFont typeface="Wingdings" panose="05000000000000000000" pitchFamily="2" charset="2"/>
              <a:buChar char="Ø"/>
            </a:pPr>
            <a:r>
              <a:rPr lang="en-IN" sz="1800">
                <a:solidFill>
                  <a:schemeClr val="tx2"/>
                </a:solidFill>
              </a:rPr>
              <a:t>Inter state supplies of persons having the same PAN </a:t>
            </a:r>
          </a:p>
          <a:p>
            <a:pPr marL="0" indent="0">
              <a:buNone/>
            </a:pPr>
            <a:r>
              <a:rPr lang="en-IN" sz="1800">
                <a:solidFill>
                  <a:schemeClr val="tx2"/>
                </a:solidFill>
              </a:rPr>
              <a:t>Excludes </a:t>
            </a:r>
          </a:p>
          <a:p>
            <a:pPr>
              <a:buFont typeface="Wingdings" panose="05000000000000000000" pitchFamily="2" charset="2"/>
              <a:buChar char="Ø"/>
            </a:pPr>
            <a:r>
              <a:rPr lang="en-IN" sz="1800">
                <a:solidFill>
                  <a:schemeClr val="tx2"/>
                </a:solidFill>
              </a:rPr>
              <a:t>Value of inward supplies liable to RCM </a:t>
            </a:r>
          </a:p>
          <a:p>
            <a:pPr>
              <a:buFont typeface="Wingdings" panose="05000000000000000000" pitchFamily="2" charset="2"/>
              <a:buChar char="Ø"/>
            </a:pPr>
            <a:r>
              <a:rPr lang="en-IN" sz="1800">
                <a:solidFill>
                  <a:schemeClr val="tx2"/>
                </a:solidFill>
              </a:rPr>
              <a:t>CGST/SGST/UTGST/IGST and Cess </a:t>
            </a:r>
          </a:p>
          <a:p>
            <a:endParaRPr lang="en-IN" sz="1800">
              <a:solidFill>
                <a:schemeClr val="tx2"/>
              </a:solidFill>
            </a:endParaRPr>
          </a:p>
        </p:txBody>
      </p:sp>
      <p:sp>
        <p:nvSpPr>
          <p:cNvPr id="4" name="Footer Placeholder 3">
            <a:extLst>
              <a:ext uri="{FF2B5EF4-FFF2-40B4-BE49-F238E27FC236}">
                <a16:creationId xmlns:a16="http://schemas.microsoft.com/office/drawing/2014/main" id="{94DBDF1C-3AAC-B77D-A06E-D82D7E5F58BA}"/>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0695471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5DC57F81-033A-084D-6277-8B9F8E1BA6C0}"/>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AGGREGATE TURNOVER </a:t>
            </a:r>
          </a:p>
        </p:txBody>
      </p:sp>
      <p:sp>
        <p:nvSpPr>
          <p:cNvPr id="3" name="Content Placeholder 2">
            <a:extLst>
              <a:ext uri="{FF2B5EF4-FFF2-40B4-BE49-F238E27FC236}">
                <a16:creationId xmlns:a16="http://schemas.microsoft.com/office/drawing/2014/main" id="{F21500F4-EA28-E8B4-A030-BD836BEC32C9}"/>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Turnover of all GSTINs within  a PAN to be included for arriving at the turnover.</a:t>
            </a:r>
          </a:p>
          <a:p>
            <a:r>
              <a:rPr lang="en-IN" sz="1800">
                <a:solidFill>
                  <a:schemeClr val="tx2"/>
                </a:solidFill>
              </a:rPr>
              <a:t>Even if turnover of one of the GSTINs is lower than Rs 2 cr but the aggregate turnover exceeds Rs 2cr , GSTR-9 is to be filed for all the GSTINs under the PAN .</a:t>
            </a:r>
          </a:p>
          <a:p>
            <a:r>
              <a:rPr lang="en-IN" sz="1800">
                <a:solidFill>
                  <a:schemeClr val="tx2"/>
                </a:solidFill>
              </a:rPr>
              <a:t>Whether turnover of petrol and diesel to be included – Yes , supply of petrol and diesel , is non taxable supplies – the definition of exempt supplies includes non taxable supplies – aggregate turnover includes exempt turnover .</a:t>
            </a:r>
          </a:p>
        </p:txBody>
      </p:sp>
      <p:sp>
        <p:nvSpPr>
          <p:cNvPr id="4" name="Footer Placeholder 3">
            <a:extLst>
              <a:ext uri="{FF2B5EF4-FFF2-40B4-BE49-F238E27FC236}">
                <a16:creationId xmlns:a16="http://schemas.microsoft.com/office/drawing/2014/main" id="{783AD579-6426-3D21-6D67-8A319027C98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19245829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Group 28">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4"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5" descr="A white and black text on a blue background&#10;&#10;Description automatically generated">
            <a:extLst>
              <a:ext uri="{FF2B5EF4-FFF2-40B4-BE49-F238E27FC236}">
                <a16:creationId xmlns:a16="http://schemas.microsoft.com/office/drawing/2014/main" id="{A00FCF08-3742-68C7-FA58-94E7F7E49376}"/>
              </a:ext>
            </a:extLst>
          </p:cNvPr>
          <p:cNvPicPr>
            <a:picLocks noChangeAspect="1"/>
          </p:cNvPicPr>
          <p:nvPr/>
        </p:nvPicPr>
        <p:blipFill>
          <a:blip r:embed="rId2"/>
          <a:stretch>
            <a:fillRect/>
          </a:stretch>
        </p:blipFill>
        <p:spPr>
          <a:xfrm>
            <a:off x="348915" y="1813615"/>
            <a:ext cx="6057935" cy="4565679"/>
          </a:xfrm>
          <a:prstGeom prst="rect">
            <a:avLst/>
          </a:prstGeom>
        </p:spPr>
      </p:pic>
      <p:grpSp>
        <p:nvGrpSpPr>
          <p:cNvPr id="31" name="Group 30">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2" name="Freeform: Shape 31">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3" name="Freeform: Shape 32">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33">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5" name="Freeform: Shape 34">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6" name="Freeform: Shape 35">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7" name="Freeform: Shape 36">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945FFCF-CBF4-1127-1787-C8078C95A47B}"/>
              </a:ext>
            </a:extLst>
          </p:cNvPr>
          <p:cNvSpPr>
            <a:spLocks noGrp="1"/>
          </p:cNvSpPr>
          <p:nvPr>
            <p:ph type="title"/>
          </p:nvPr>
        </p:nvSpPr>
        <p:spPr>
          <a:xfrm>
            <a:off x="786384" y="576072"/>
            <a:ext cx="10377484" cy="1546533"/>
          </a:xfrm>
        </p:spPr>
        <p:txBody>
          <a:bodyPr anchor="t">
            <a:normAutofit/>
          </a:bodyPr>
          <a:lstStyle/>
          <a:p>
            <a:r>
              <a:rPr lang="en-IN" sz="4800">
                <a:solidFill>
                  <a:schemeClr val="bg1"/>
                </a:solidFill>
              </a:rPr>
              <a:t>CONSEQUENCES OF LATE FILING </a:t>
            </a:r>
          </a:p>
        </p:txBody>
      </p:sp>
      <p:sp>
        <p:nvSpPr>
          <p:cNvPr id="4" name="Content Placeholder 1">
            <a:extLst>
              <a:ext uri="{FF2B5EF4-FFF2-40B4-BE49-F238E27FC236}">
                <a16:creationId xmlns:a16="http://schemas.microsoft.com/office/drawing/2014/main" id="{601D7B05-F79D-D1F6-61AF-A53A764AE02A}"/>
              </a:ext>
            </a:extLst>
          </p:cNvPr>
          <p:cNvSpPr>
            <a:spLocks noGrp="1"/>
          </p:cNvSpPr>
          <p:nvPr>
            <p:ph idx="1"/>
          </p:nvPr>
        </p:nvSpPr>
        <p:spPr>
          <a:xfrm>
            <a:off x="6464409" y="2197386"/>
            <a:ext cx="4699459" cy="3903163"/>
          </a:xfrm>
        </p:spPr>
        <p:txBody>
          <a:bodyPr anchor="ctr">
            <a:normAutofit fontScale="92500" lnSpcReduction="20000"/>
          </a:bodyPr>
          <a:lstStyle/>
          <a:p>
            <a:r>
              <a:rPr lang="en-IN" sz="1800" dirty="0">
                <a:solidFill>
                  <a:schemeClr val="bg1"/>
                </a:solidFill>
                <a:latin typeface="Verdana" panose="020B0604030504040204" pitchFamily="34" charset="0"/>
                <a:ea typeface="Verdana" panose="020B0604030504040204" pitchFamily="34" charset="0"/>
              </a:rPr>
              <a:t>Notice : </a:t>
            </a:r>
            <a:r>
              <a:rPr lang="en-US" sz="1800" b="0" i="0" u="none" strike="noStrike" baseline="0" dirty="0">
                <a:solidFill>
                  <a:schemeClr val="bg1"/>
                </a:solidFill>
                <a:latin typeface="Verdana" panose="020B0604030504040204" pitchFamily="34" charset="0"/>
                <a:ea typeface="Verdana" panose="020B0604030504040204" pitchFamily="34" charset="0"/>
              </a:rPr>
              <a:t>Section 46 of the CGST Act provides that where a registered person fails to furnish a return under section 39 or section 44 or section 45, a notice shall be issued requiring him to furnish such return within fifteen days in such form and manner as may be prescribed.</a:t>
            </a:r>
          </a:p>
          <a:p>
            <a:r>
              <a:rPr lang="en-US" sz="1800" dirty="0">
                <a:solidFill>
                  <a:schemeClr val="bg1"/>
                </a:solidFill>
                <a:latin typeface="Verdana" panose="020B0604030504040204" pitchFamily="34" charset="0"/>
                <a:ea typeface="Verdana" panose="020B0604030504040204" pitchFamily="34" charset="0"/>
              </a:rPr>
              <a:t>It is important to note that Best Judgement Assessment U/S 62 cannot be made for non filing of Annual Return .</a:t>
            </a:r>
          </a:p>
          <a:p>
            <a:r>
              <a:rPr lang="en-US" sz="1800" dirty="0">
                <a:solidFill>
                  <a:schemeClr val="bg1"/>
                </a:solidFill>
                <a:latin typeface="Verdana" panose="020B0604030504040204" pitchFamily="34" charset="0"/>
                <a:ea typeface="Verdana" panose="020B0604030504040204" pitchFamily="34" charset="0"/>
              </a:rPr>
              <a:t>Late Fees ( Notification 7/2023 – from FY 2022-23 onwards ) </a:t>
            </a:r>
          </a:p>
          <a:p>
            <a:r>
              <a:rPr lang="en-US" sz="1800" dirty="0">
                <a:solidFill>
                  <a:schemeClr val="bg1"/>
                </a:solidFill>
                <a:latin typeface="Verdana" panose="020B0604030504040204" pitchFamily="34" charset="0"/>
                <a:ea typeface="Verdana" panose="020B0604030504040204" pitchFamily="34" charset="0"/>
              </a:rPr>
              <a:t>FY 2023-24 onwards  late fee also applicable for GSTR-9C ( waived for earlier years , if filed before 31-Mar-2025)</a:t>
            </a:r>
          </a:p>
          <a:p>
            <a:endParaRPr lang="en-US" sz="1800" dirty="0">
              <a:solidFill>
                <a:schemeClr val="bg1"/>
              </a:solidFill>
              <a:latin typeface="Verdana" panose="020B0604030504040204" pitchFamily="34" charset="0"/>
              <a:ea typeface="Verdana" panose="020B0604030504040204" pitchFamily="34" charset="0"/>
            </a:endParaRPr>
          </a:p>
          <a:p>
            <a:pPr marL="0" indent="0">
              <a:buNone/>
            </a:pPr>
            <a:endParaRPr lang="en-IN" sz="1800" dirty="0">
              <a:solidFill>
                <a:schemeClr val="bg1"/>
              </a:solidFill>
            </a:endParaRPr>
          </a:p>
        </p:txBody>
      </p:sp>
      <p:sp>
        <p:nvSpPr>
          <p:cNvPr id="3" name="Footer Placeholder 2">
            <a:extLst>
              <a:ext uri="{FF2B5EF4-FFF2-40B4-BE49-F238E27FC236}">
                <a16:creationId xmlns:a16="http://schemas.microsoft.com/office/drawing/2014/main" id="{BACDBD13-8A69-692C-02F5-88BCDB21B4F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bg1"/>
                </a:solidFill>
              </a:rPr>
              <a:t>CA SOORAJ BHARATHRAJ</a:t>
            </a:r>
          </a:p>
        </p:txBody>
      </p:sp>
    </p:spTree>
    <p:extLst>
      <p:ext uri="{BB962C8B-B14F-4D97-AF65-F5344CB8AC3E}">
        <p14:creationId xmlns:p14="http://schemas.microsoft.com/office/powerpoint/2010/main" val="219535370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3" name="Title 2">
            <a:extLst>
              <a:ext uri="{FF2B5EF4-FFF2-40B4-BE49-F238E27FC236}">
                <a16:creationId xmlns:a16="http://schemas.microsoft.com/office/drawing/2014/main" id="{4EEC0182-21EC-2181-D723-81ACAE939653}"/>
              </a:ext>
            </a:extLst>
          </p:cNvPr>
          <p:cNvSpPr>
            <a:spLocks noGrp="1"/>
          </p:cNvSpPr>
          <p:nvPr>
            <p:ph type="title"/>
          </p:nvPr>
        </p:nvSpPr>
        <p:spPr>
          <a:xfrm>
            <a:off x="786385" y="841248"/>
            <a:ext cx="5129600" cy="5340097"/>
          </a:xfrm>
        </p:spPr>
        <p:txBody>
          <a:bodyPr anchor="ctr">
            <a:normAutofit/>
          </a:bodyPr>
          <a:lstStyle/>
          <a:p>
            <a:br>
              <a:rPr lang="en-IN" sz="4800" b="1" u="sng">
                <a:solidFill>
                  <a:schemeClr val="bg1"/>
                </a:solidFill>
              </a:rPr>
            </a:br>
            <a:r>
              <a:rPr lang="en-IN" sz="4800" b="1" u="sng">
                <a:solidFill>
                  <a:schemeClr val="bg1"/>
                </a:solidFill>
              </a:rPr>
              <a:t>Ministry of Finance – Press Release dated 3</a:t>
            </a:r>
            <a:r>
              <a:rPr lang="en-IN" sz="4800" b="1" u="sng" baseline="30000">
                <a:solidFill>
                  <a:schemeClr val="bg1"/>
                </a:solidFill>
              </a:rPr>
              <a:t>rd</a:t>
            </a:r>
            <a:r>
              <a:rPr lang="en-IN" sz="4800" b="1" u="sng">
                <a:solidFill>
                  <a:schemeClr val="bg1"/>
                </a:solidFill>
              </a:rPr>
              <a:t> July 2019</a:t>
            </a:r>
            <a:br>
              <a:rPr lang="en-IN" sz="4800" b="1" u="sng">
                <a:solidFill>
                  <a:schemeClr val="bg1"/>
                </a:solidFill>
              </a:rPr>
            </a:br>
            <a:endParaRPr lang="en-IN" sz="4800">
              <a:solidFill>
                <a:schemeClr val="bg1"/>
              </a:solidFill>
            </a:endParaRPr>
          </a:p>
        </p:txBody>
      </p:sp>
      <p:sp>
        <p:nvSpPr>
          <p:cNvPr id="2" name="Content Placeholder 1">
            <a:extLst>
              <a:ext uri="{FF2B5EF4-FFF2-40B4-BE49-F238E27FC236}">
                <a16:creationId xmlns:a16="http://schemas.microsoft.com/office/drawing/2014/main" id="{1B24AE2F-F959-FD9D-7528-CD078219DBED}"/>
              </a:ext>
            </a:extLst>
          </p:cNvPr>
          <p:cNvSpPr>
            <a:spLocks noGrp="1"/>
          </p:cNvSpPr>
          <p:nvPr>
            <p:ph idx="1"/>
          </p:nvPr>
        </p:nvSpPr>
        <p:spPr>
          <a:xfrm>
            <a:off x="6464410" y="841247"/>
            <a:ext cx="4484536" cy="5340097"/>
          </a:xfrm>
        </p:spPr>
        <p:txBody>
          <a:bodyPr anchor="ctr">
            <a:normAutofit/>
          </a:bodyPr>
          <a:lstStyle/>
          <a:p>
            <a:pPr marL="0" indent="0">
              <a:buNone/>
            </a:pPr>
            <a:r>
              <a:rPr lang="en-US" sz="1500" b="1">
                <a:solidFill>
                  <a:schemeClr val="tx2"/>
                </a:solidFill>
                <a:latin typeface="Verdana" panose="020B0604030504040204" pitchFamily="34" charset="0"/>
                <a:ea typeface="Verdana" panose="020B0604030504040204" pitchFamily="34" charset="0"/>
              </a:rPr>
              <a:t>Payment of any unpaid tax</a:t>
            </a:r>
            <a:endParaRPr lang="en-IN" sz="1500">
              <a:solidFill>
                <a:schemeClr val="tx2"/>
              </a:solidFill>
              <a:latin typeface="Verdana" panose="020B0604030504040204" pitchFamily="34" charset="0"/>
              <a:ea typeface="Verdana" panose="020B0604030504040204" pitchFamily="34" charset="0"/>
            </a:endParaRPr>
          </a:p>
          <a:p>
            <a:r>
              <a:rPr lang="en-US" sz="1500">
                <a:solidFill>
                  <a:schemeClr val="tx2"/>
                </a:solidFill>
                <a:latin typeface="Verdana" panose="020B0604030504040204" pitchFamily="34" charset="0"/>
                <a:ea typeface="Verdana" panose="020B0604030504040204" pitchFamily="34" charset="0"/>
              </a:rPr>
              <a:t>Section 73 of the CGST Act provides a unique opportunity of self – correction to all taxpayers i.e. if a taxpayer has not paid, short paid or has erroneously obtained/been granted refund or has wrongly availed or utilized input tax credit then before the service of a notice by any tax authority, the taxpayer may pay the amount of tax with interest. In such cases, no penalty shall be leviable on such tax payer. Therefore, in cases where some information has not been furnished in the statement of outward supplies in </a:t>
            </a:r>
            <a:r>
              <a:rPr lang="en-US" sz="1500" b="1">
                <a:solidFill>
                  <a:schemeClr val="tx2"/>
                </a:solidFill>
                <a:latin typeface="Verdana" panose="020B0604030504040204" pitchFamily="34" charset="0"/>
                <a:ea typeface="Verdana" panose="020B0604030504040204" pitchFamily="34" charset="0"/>
              </a:rPr>
              <a:t>FORM GSTR-1 </a:t>
            </a:r>
            <a:r>
              <a:rPr lang="en-US" sz="1500">
                <a:solidFill>
                  <a:schemeClr val="tx2"/>
                </a:solidFill>
                <a:latin typeface="Verdana" panose="020B0604030504040204" pitchFamily="34" charset="0"/>
                <a:ea typeface="Verdana" panose="020B0604030504040204" pitchFamily="34" charset="0"/>
              </a:rPr>
              <a:t>or in the regular returns in </a:t>
            </a:r>
            <a:r>
              <a:rPr lang="en-US" sz="1500" b="1">
                <a:solidFill>
                  <a:schemeClr val="tx2"/>
                </a:solidFill>
                <a:latin typeface="Verdana" panose="020B0604030504040204" pitchFamily="34" charset="0"/>
                <a:ea typeface="Verdana" panose="020B0604030504040204" pitchFamily="34" charset="0"/>
              </a:rPr>
              <a:t>FORM GSTR-3B</a:t>
            </a:r>
            <a:r>
              <a:rPr lang="en-US" sz="1500">
                <a:solidFill>
                  <a:schemeClr val="tx2"/>
                </a:solidFill>
                <a:latin typeface="Verdana" panose="020B0604030504040204" pitchFamily="34" charset="0"/>
                <a:ea typeface="Verdana" panose="020B0604030504040204" pitchFamily="34" charset="0"/>
              </a:rPr>
              <a:t>, such taxpayers may pay the tax with interest through </a:t>
            </a:r>
            <a:r>
              <a:rPr lang="en-US" sz="1500" b="1">
                <a:solidFill>
                  <a:schemeClr val="tx2"/>
                </a:solidFill>
                <a:latin typeface="Verdana" panose="020B0604030504040204" pitchFamily="34" charset="0"/>
                <a:ea typeface="Verdana" panose="020B0604030504040204" pitchFamily="34" charset="0"/>
              </a:rPr>
              <a:t>FORM GST DRC-03 </a:t>
            </a:r>
            <a:r>
              <a:rPr lang="en-US" sz="1500">
                <a:solidFill>
                  <a:schemeClr val="tx2"/>
                </a:solidFill>
                <a:latin typeface="Verdana" panose="020B0604030504040204" pitchFamily="34" charset="0"/>
                <a:ea typeface="Verdana" panose="020B0604030504040204" pitchFamily="34" charset="0"/>
              </a:rPr>
              <a:t>at any time. In fact, the annual return provides an additional opportunity for such taxpayers to declare the summary of supply against which payment of tax is made</a:t>
            </a:r>
            <a:endParaRPr lang="en-IN" sz="1500">
              <a:solidFill>
                <a:schemeClr val="tx2"/>
              </a:solidFill>
              <a:latin typeface="Verdana" panose="020B0604030504040204" pitchFamily="34" charset="0"/>
              <a:ea typeface="Verdana" panose="020B0604030504040204" pitchFamily="34" charset="0"/>
            </a:endParaRPr>
          </a:p>
        </p:txBody>
      </p:sp>
      <p:sp>
        <p:nvSpPr>
          <p:cNvPr id="4" name="Footer Placeholder 3">
            <a:extLst>
              <a:ext uri="{FF2B5EF4-FFF2-40B4-BE49-F238E27FC236}">
                <a16:creationId xmlns:a16="http://schemas.microsoft.com/office/drawing/2014/main" id="{FACD5547-9E4C-7CD9-B702-88C095F7502E}"/>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US" sz="1000">
                <a:solidFill>
                  <a:schemeClr val="tx2"/>
                </a:solidFill>
              </a:rPr>
              <a:t>CA SOORAJ BHARATHRAJ</a:t>
            </a:r>
          </a:p>
        </p:txBody>
      </p:sp>
    </p:spTree>
    <p:extLst>
      <p:ext uri="{BB962C8B-B14F-4D97-AF65-F5344CB8AC3E}">
        <p14:creationId xmlns:p14="http://schemas.microsoft.com/office/powerpoint/2010/main" val="261104529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4" name="Title 2">
            <a:extLst>
              <a:ext uri="{FF2B5EF4-FFF2-40B4-BE49-F238E27FC236}">
                <a16:creationId xmlns:a16="http://schemas.microsoft.com/office/drawing/2014/main" id="{5FF1084D-07B6-3DD9-E62C-0AB9A954A3D9}"/>
              </a:ext>
            </a:extLst>
          </p:cNvPr>
          <p:cNvSpPr>
            <a:spLocks noGrp="1"/>
          </p:cNvSpPr>
          <p:nvPr>
            <p:ph type="title"/>
          </p:nvPr>
        </p:nvSpPr>
        <p:spPr>
          <a:xfrm>
            <a:off x="786385" y="841248"/>
            <a:ext cx="5129600" cy="5340097"/>
          </a:xfrm>
        </p:spPr>
        <p:txBody>
          <a:bodyPr anchor="ctr">
            <a:normAutofit/>
          </a:bodyPr>
          <a:lstStyle/>
          <a:p>
            <a:br>
              <a:rPr lang="en-IN" sz="4800" b="1" u="sng">
                <a:solidFill>
                  <a:schemeClr val="bg1"/>
                </a:solidFill>
              </a:rPr>
            </a:br>
            <a:r>
              <a:rPr lang="en-IN" sz="4800" b="1" u="sng">
                <a:solidFill>
                  <a:schemeClr val="bg1"/>
                </a:solidFill>
              </a:rPr>
              <a:t>Ministry of Finance – Press Release dated 3</a:t>
            </a:r>
            <a:r>
              <a:rPr lang="en-IN" sz="4800" b="1" u="sng" baseline="30000">
                <a:solidFill>
                  <a:schemeClr val="bg1"/>
                </a:solidFill>
              </a:rPr>
              <a:t>rd</a:t>
            </a:r>
            <a:r>
              <a:rPr lang="en-IN" sz="4800" b="1" u="sng">
                <a:solidFill>
                  <a:schemeClr val="bg1"/>
                </a:solidFill>
              </a:rPr>
              <a:t> July 2019</a:t>
            </a:r>
            <a:br>
              <a:rPr lang="en-IN" sz="4800" b="1" u="sng">
                <a:solidFill>
                  <a:schemeClr val="bg1"/>
                </a:solidFill>
              </a:rPr>
            </a:br>
            <a:endParaRPr lang="en-IN" sz="4800">
              <a:solidFill>
                <a:schemeClr val="bg1"/>
              </a:solidFill>
            </a:endParaRPr>
          </a:p>
        </p:txBody>
      </p:sp>
      <p:sp>
        <p:nvSpPr>
          <p:cNvPr id="2" name="Content Placeholder 1">
            <a:extLst>
              <a:ext uri="{FF2B5EF4-FFF2-40B4-BE49-F238E27FC236}">
                <a16:creationId xmlns:a16="http://schemas.microsoft.com/office/drawing/2014/main" id="{CE23CF8F-5E13-CFEE-8D02-B72388D5803A}"/>
              </a:ext>
            </a:extLst>
          </p:cNvPr>
          <p:cNvSpPr>
            <a:spLocks noGrp="1"/>
          </p:cNvSpPr>
          <p:nvPr>
            <p:ph idx="1"/>
          </p:nvPr>
        </p:nvSpPr>
        <p:spPr>
          <a:xfrm>
            <a:off x="6464410" y="841247"/>
            <a:ext cx="4484536" cy="5340097"/>
          </a:xfrm>
        </p:spPr>
        <p:txBody>
          <a:bodyPr anchor="ctr">
            <a:normAutofit/>
          </a:bodyPr>
          <a:lstStyle/>
          <a:p>
            <a:pPr marL="0" indent="0">
              <a:buNone/>
            </a:pPr>
            <a:r>
              <a:rPr lang="en-US" sz="1300" b="1">
                <a:solidFill>
                  <a:schemeClr val="tx2"/>
                </a:solidFill>
                <a:latin typeface="Verdana" panose="020B0604030504040204" pitchFamily="34" charset="0"/>
                <a:ea typeface="Verdana" panose="020B0604030504040204" pitchFamily="34" charset="0"/>
              </a:rPr>
              <a:t>Primary data source for declaration in annual return</a:t>
            </a:r>
          </a:p>
          <a:p>
            <a:pPr marL="0" indent="0">
              <a:buNone/>
            </a:pPr>
            <a:r>
              <a:rPr lang="en-US" sz="1300">
                <a:solidFill>
                  <a:schemeClr val="tx2"/>
                </a:solidFill>
                <a:latin typeface="Verdana" panose="020B0604030504040204" pitchFamily="34" charset="0"/>
                <a:ea typeface="Verdana" panose="020B0604030504040204" pitchFamily="34" charset="0"/>
              </a:rPr>
              <a:t>There has been some confusion over using </a:t>
            </a:r>
            <a:r>
              <a:rPr lang="en-US" sz="1300" b="1">
                <a:solidFill>
                  <a:schemeClr val="tx2"/>
                </a:solidFill>
                <a:latin typeface="Verdana" panose="020B0604030504040204" pitchFamily="34" charset="0"/>
                <a:ea typeface="Verdana" panose="020B0604030504040204" pitchFamily="34" charset="0"/>
              </a:rPr>
              <a:t>FORM GSTR-1, FORM GSTR-3B </a:t>
            </a:r>
            <a:r>
              <a:rPr lang="en-US" sz="1300">
                <a:solidFill>
                  <a:schemeClr val="tx2"/>
                </a:solidFill>
                <a:latin typeface="Verdana" panose="020B0604030504040204" pitchFamily="34" charset="0"/>
                <a:ea typeface="Verdana" panose="020B0604030504040204" pitchFamily="34" charset="0"/>
              </a:rPr>
              <a:t>or books of accounts as the primary source of information. It is important to note that both </a:t>
            </a:r>
            <a:r>
              <a:rPr lang="en-US" sz="1300" b="1">
                <a:solidFill>
                  <a:schemeClr val="tx2"/>
                </a:solidFill>
                <a:latin typeface="Verdana" panose="020B0604030504040204" pitchFamily="34" charset="0"/>
                <a:ea typeface="Verdana" panose="020B0604030504040204" pitchFamily="34" charset="0"/>
              </a:rPr>
              <a:t>FORM GSTR-1 </a:t>
            </a:r>
            <a:r>
              <a:rPr lang="en-US" sz="1300">
                <a:solidFill>
                  <a:schemeClr val="tx2"/>
                </a:solidFill>
                <a:latin typeface="Verdana" panose="020B0604030504040204" pitchFamily="34" charset="0"/>
                <a:ea typeface="Verdana" panose="020B0604030504040204" pitchFamily="34" charset="0"/>
              </a:rPr>
              <a:t>and </a:t>
            </a:r>
            <a:r>
              <a:rPr lang="en-US" sz="1300" b="1">
                <a:solidFill>
                  <a:schemeClr val="tx2"/>
                </a:solidFill>
                <a:latin typeface="Verdana" panose="020B0604030504040204" pitchFamily="34" charset="0"/>
                <a:ea typeface="Verdana" panose="020B0604030504040204" pitchFamily="34" charset="0"/>
              </a:rPr>
              <a:t>FORM GSTR-3B </a:t>
            </a:r>
            <a:r>
              <a:rPr lang="en-US" sz="1300">
                <a:solidFill>
                  <a:schemeClr val="tx2"/>
                </a:solidFill>
                <a:latin typeface="Verdana" panose="020B0604030504040204" pitchFamily="34" charset="0"/>
                <a:ea typeface="Verdana" panose="020B0604030504040204" pitchFamily="34" charset="0"/>
              </a:rPr>
              <a:t>serve different purposes. While, </a:t>
            </a:r>
            <a:r>
              <a:rPr lang="en-US" sz="1300" b="1">
                <a:solidFill>
                  <a:schemeClr val="tx2"/>
                </a:solidFill>
                <a:latin typeface="Verdana" panose="020B0604030504040204" pitchFamily="34" charset="0"/>
                <a:ea typeface="Verdana" panose="020B0604030504040204" pitchFamily="34" charset="0"/>
              </a:rPr>
              <a:t>FORM GSTR-1 </a:t>
            </a:r>
            <a:r>
              <a:rPr lang="en-US" sz="1300">
                <a:solidFill>
                  <a:schemeClr val="tx2"/>
                </a:solidFill>
                <a:latin typeface="Verdana" panose="020B0604030504040204" pitchFamily="34" charset="0"/>
                <a:ea typeface="Verdana" panose="020B0604030504040204" pitchFamily="34" charset="0"/>
              </a:rPr>
              <a:t>is an account of details of outward supplies, </a:t>
            </a:r>
            <a:r>
              <a:rPr lang="en-US" sz="1300" b="1">
                <a:solidFill>
                  <a:schemeClr val="tx2"/>
                </a:solidFill>
                <a:latin typeface="Verdana" panose="020B0604030504040204" pitchFamily="34" charset="0"/>
                <a:ea typeface="Verdana" panose="020B0604030504040204" pitchFamily="34" charset="0"/>
              </a:rPr>
              <a:t>FORM GSTR-3B </a:t>
            </a:r>
            <a:r>
              <a:rPr lang="en-US" sz="1300">
                <a:solidFill>
                  <a:schemeClr val="tx2"/>
                </a:solidFill>
                <a:latin typeface="Verdana" panose="020B0604030504040204" pitchFamily="34" charset="0"/>
                <a:ea typeface="Verdana" panose="020B0604030504040204" pitchFamily="34" charset="0"/>
              </a:rPr>
              <a:t>is where the summaries of all transactions are declared and payments are made. Ideally, information in </a:t>
            </a:r>
            <a:r>
              <a:rPr lang="en-US" sz="1300" b="1">
                <a:solidFill>
                  <a:schemeClr val="tx2"/>
                </a:solidFill>
                <a:latin typeface="Verdana" panose="020B0604030504040204" pitchFamily="34" charset="0"/>
                <a:ea typeface="Verdana" panose="020B0604030504040204" pitchFamily="34" charset="0"/>
              </a:rPr>
              <a:t>FORM GSTR-1, FORM GSTR-3B </a:t>
            </a:r>
            <a:r>
              <a:rPr lang="en-US" sz="1300">
                <a:solidFill>
                  <a:schemeClr val="tx2"/>
                </a:solidFill>
                <a:latin typeface="Verdana" panose="020B0604030504040204" pitchFamily="34" charset="0"/>
                <a:ea typeface="Verdana" panose="020B0604030504040204" pitchFamily="34" charset="0"/>
              </a:rPr>
              <a:t>and books of accounts should be synchronous and the values should match across different forms and the books of accounts. If the same does not match, there can be broadly two scenarios, either tax was not paid to the Government or tax was paid in excess. In the first case, the same shall be declared in the annual return and tax should be paid and in the latter all information may be declared in the annual return and refund (if eligible) may be applied through </a:t>
            </a:r>
            <a:r>
              <a:rPr lang="en-US" sz="1300" b="1">
                <a:solidFill>
                  <a:schemeClr val="tx2"/>
                </a:solidFill>
                <a:latin typeface="Verdana" panose="020B0604030504040204" pitchFamily="34" charset="0"/>
                <a:ea typeface="Verdana" panose="020B0604030504040204" pitchFamily="34" charset="0"/>
              </a:rPr>
              <a:t>FORM GST RFD-01A</a:t>
            </a:r>
            <a:r>
              <a:rPr lang="en-US" sz="1300">
                <a:solidFill>
                  <a:schemeClr val="tx2"/>
                </a:solidFill>
                <a:latin typeface="Verdana" panose="020B0604030504040204" pitchFamily="34" charset="0"/>
                <a:ea typeface="Verdana" panose="020B0604030504040204" pitchFamily="34" charset="0"/>
              </a:rPr>
              <a:t>. Further, no input tax credit can be reversed or availed through the annual return. If taxpayers find themselves liable for reversing any input tax credit, they may do the same through </a:t>
            </a:r>
            <a:r>
              <a:rPr lang="en-US" sz="1300" b="1">
                <a:solidFill>
                  <a:schemeClr val="tx2"/>
                </a:solidFill>
                <a:latin typeface="Verdana" panose="020B0604030504040204" pitchFamily="34" charset="0"/>
                <a:ea typeface="Verdana" panose="020B0604030504040204" pitchFamily="34" charset="0"/>
              </a:rPr>
              <a:t>FORM GST </a:t>
            </a:r>
            <a:r>
              <a:rPr lang="en-IN" sz="1300" b="1">
                <a:solidFill>
                  <a:schemeClr val="tx2"/>
                </a:solidFill>
                <a:latin typeface="Verdana" panose="020B0604030504040204" pitchFamily="34" charset="0"/>
                <a:ea typeface="Verdana" panose="020B0604030504040204" pitchFamily="34" charset="0"/>
              </a:rPr>
              <a:t>DRC-03 </a:t>
            </a:r>
            <a:r>
              <a:rPr lang="en-IN" sz="1300">
                <a:solidFill>
                  <a:schemeClr val="tx2"/>
                </a:solidFill>
                <a:latin typeface="Verdana" panose="020B0604030504040204" pitchFamily="34" charset="0"/>
                <a:ea typeface="Verdana" panose="020B0604030504040204" pitchFamily="34" charset="0"/>
              </a:rPr>
              <a:t>separately</a:t>
            </a:r>
            <a:r>
              <a:rPr lang="en-IN" sz="1300" b="1">
                <a:solidFill>
                  <a:schemeClr val="tx2"/>
                </a:solidFill>
                <a:latin typeface="Verdana" panose="020B0604030504040204" pitchFamily="34" charset="0"/>
                <a:ea typeface="Verdana" panose="020B0604030504040204" pitchFamily="34" charset="0"/>
              </a:rPr>
              <a:t>.</a:t>
            </a:r>
            <a:endParaRPr lang="en-IN" sz="1300">
              <a:solidFill>
                <a:schemeClr val="tx2"/>
              </a:solidFill>
              <a:latin typeface="Verdana" panose="020B0604030504040204" pitchFamily="34" charset="0"/>
              <a:ea typeface="Verdana" panose="020B0604030504040204" pitchFamily="34" charset="0"/>
            </a:endParaRPr>
          </a:p>
        </p:txBody>
      </p:sp>
      <p:sp>
        <p:nvSpPr>
          <p:cNvPr id="3" name="Footer Placeholder 2">
            <a:extLst>
              <a:ext uri="{FF2B5EF4-FFF2-40B4-BE49-F238E27FC236}">
                <a16:creationId xmlns:a16="http://schemas.microsoft.com/office/drawing/2014/main" id="{A597EE70-E498-8CE2-F295-0EC284B6B069}"/>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US" sz="1000">
                <a:solidFill>
                  <a:schemeClr val="tx2"/>
                </a:solidFill>
              </a:rPr>
              <a:t>CA SOORAJ BHARATHRAJ</a:t>
            </a:r>
          </a:p>
        </p:txBody>
      </p:sp>
    </p:spTree>
    <p:extLst>
      <p:ext uri="{BB962C8B-B14F-4D97-AF65-F5344CB8AC3E}">
        <p14:creationId xmlns:p14="http://schemas.microsoft.com/office/powerpoint/2010/main" val="249473161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45394C9-D2CB-C727-5D72-4C181CDE23F8}"/>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VARIOUS TABLES OF GSTR-9</a:t>
            </a:r>
          </a:p>
        </p:txBody>
      </p:sp>
      <p:sp>
        <p:nvSpPr>
          <p:cNvPr id="3" name="Content Placeholder 2">
            <a:extLst>
              <a:ext uri="{FF2B5EF4-FFF2-40B4-BE49-F238E27FC236}">
                <a16:creationId xmlns:a16="http://schemas.microsoft.com/office/drawing/2014/main" id="{36158AFD-7A89-C3E0-A0BD-B149384FDE4D}"/>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NOTE:</a:t>
            </a:r>
          </a:p>
          <a:p>
            <a:pPr marL="0" indent="0">
              <a:buNone/>
            </a:pPr>
            <a:r>
              <a:rPr lang="en-IN" sz="1800">
                <a:solidFill>
                  <a:schemeClr val="tx2"/>
                </a:solidFill>
              </a:rPr>
              <a:t>Current financial year means FY 2024-25</a:t>
            </a:r>
          </a:p>
          <a:p>
            <a:pPr marL="0" indent="0">
              <a:buNone/>
            </a:pPr>
            <a:r>
              <a:rPr lang="en-IN" sz="1800">
                <a:solidFill>
                  <a:schemeClr val="tx2"/>
                </a:solidFill>
              </a:rPr>
              <a:t>Previous financial year means FY 2023-24</a:t>
            </a:r>
          </a:p>
          <a:p>
            <a:pPr marL="0" indent="0">
              <a:buNone/>
            </a:pPr>
            <a:r>
              <a:rPr lang="en-IN" sz="1800">
                <a:solidFill>
                  <a:schemeClr val="tx2"/>
                </a:solidFill>
              </a:rPr>
              <a:t>Subsequent financial means FY 2025-26</a:t>
            </a:r>
          </a:p>
        </p:txBody>
      </p:sp>
      <p:sp>
        <p:nvSpPr>
          <p:cNvPr id="4" name="Footer Placeholder 3">
            <a:extLst>
              <a:ext uri="{FF2B5EF4-FFF2-40B4-BE49-F238E27FC236}">
                <a16:creationId xmlns:a16="http://schemas.microsoft.com/office/drawing/2014/main" id="{62624A9A-0234-86FF-B292-1E61AC0751B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97034715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3ECE0D4-01E6-E57B-BFCA-EC81F16F6AD3}"/>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51AC1F15-C1FC-9D93-FD04-B2AE42FAD652}"/>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4(A) – Supplies made to Unregistered persons ) B2C</a:t>
            </a:r>
          </a:p>
          <a:p>
            <a:pPr>
              <a:buFont typeface="Wingdings" panose="05000000000000000000" pitchFamily="2" charset="2"/>
              <a:buChar char="Ø"/>
            </a:pPr>
            <a:r>
              <a:rPr lang="en-IN" sz="1800">
                <a:solidFill>
                  <a:schemeClr val="tx2"/>
                </a:solidFill>
              </a:rPr>
              <a:t>Auto populated from GSTR-1, including amendments made during FY 24-25</a:t>
            </a:r>
          </a:p>
          <a:p>
            <a:pPr>
              <a:buFont typeface="Wingdings" panose="05000000000000000000" pitchFamily="2" charset="2"/>
              <a:buChar char="Ø"/>
            </a:pPr>
            <a:r>
              <a:rPr lang="en-IN" sz="1800">
                <a:solidFill>
                  <a:schemeClr val="tx2"/>
                </a:solidFill>
              </a:rPr>
              <a:t>Includes B2C Large reported in GSTR-1 , net of credit notes</a:t>
            </a:r>
          </a:p>
          <a:p>
            <a:pPr>
              <a:buFont typeface="Wingdings" panose="05000000000000000000" pitchFamily="2" charset="2"/>
              <a:buChar char="Ø"/>
            </a:pPr>
            <a:r>
              <a:rPr lang="en-IN" sz="1800">
                <a:solidFill>
                  <a:schemeClr val="tx2"/>
                </a:solidFill>
              </a:rPr>
              <a:t>If any supply missed out to be  reported in the monthly returns ,add in this row along with tax amount </a:t>
            </a:r>
          </a:p>
          <a:p>
            <a:pPr>
              <a:buFont typeface="Wingdings" panose="05000000000000000000" pitchFamily="2" charset="2"/>
              <a:buChar char="Ø"/>
            </a:pPr>
            <a:r>
              <a:rPr lang="en-IN" sz="1800">
                <a:solidFill>
                  <a:schemeClr val="tx2"/>
                </a:solidFill>
              </a:rPr>
              <a:t>Reduce any supplies for previous financial year reported in the monthly returns </a:t>
            </a:r>
          </a:p>
          <a:p>
            <a:pPr>
              <a:buFont typeface="Wingdings" panose="05000000000000000000" pitchFamily="2" charset="2"/>
              <a:buChar char="Ø"/>
            </a:pPr>
            <a:r>
              <a:rPr lang="en-IN" sz="1800">
                <a:solidFill>
                  <a:schemeClr val="tx2"/>
                </a:solidFill>
              </a:rPr>
              <a:t>DO NOT add supplies for current financial year reported in subsequent financial year (refer Table 10)</a:t>
            </a:r>
          </a:p>
          <a:p>
            <a:pPr>
              <a:buFont typeface="Wingdings" panose="05000000000000000000" pitchFamily="2" charset="2"/>
              <a:buChar char="Ø"/>
            </a:pPr>
            <a:r>
              <a:rPr lang="en-IN" sz="1800">
                <a:solidFill>
                  <a:schemeClr val="tx2"/>
                </a:solidFill>
              </a:rPr>
              <a:t>DO NOT reduce supplies for current financial year reduced in subsequent financial year ( refer Table 11)</a:t>
            </a:r>
          </a:p>
        </p:txBody>
      </p:sp>
      <p:sp>
        <p:nvSpPr>
          <p:cNvPr id="4" name="Footer Placeholder 3">
            <a:extLst>
              <a:ext uri="{FF2B5EF4-FFF2-40B4-BE49-F238E27FC236}">
                <a16:creationId xmlns:a16="http://schemas.microsoft.com/office/drawing/2014/main" id="{CE5CF8B7-7D45-8822-4EDE-EB8C95C9CC9D}"/>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30529669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765AADB-D811-3154-166F-2D4CBCC495A2}"/>
            </a:ext>
          </a:extLst>
        </p:cNvPr>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719E2E3-926C-9364-BA64-9B63868356F4}"/>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25AF3380-5F60-0C8E-FDB1-4A80D7AF2B1B}"/>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4(B) – Supplies made to Registered persons ) B2B</a:t>
            </a:r>
          </a:p>
          <a:p>
            <a:pPr>
              <a:buFont typeface="Wingdings" panose="05000000000000000000" pitchFamily="2" charset="2"/>
              <a:buChar char="Ø"/>
            </a:pPr>
            <a:r>
              <a:rPr lang="en-IN" sz="1800">
                <a:solidFill>
                  <a:schemeClr val="tx2"/>
                </a:solidFill>
              </a:rPr>
              <a:t>Auto populated from GSTR-1, excluding amendments </a:t>
            </a:r>
          </a:p>
          <a:p>
            <a:pPr>
              <a:buFont typeface="Wingdings" panose="05000000000000000000" pitchFamily="2" charset="2"/>
              <a:buChar char="Ø"/>
            </a:pPr>
            <a:r>
              <a:rPr lang="en-IN" sz="1800">
                <a:solidFill>
                  <a:schemeClr val="tx2"/>
                </a:solidFill>
              </a:rPr>
              <a:t>If any supply missed out to be  reported in the monthly returns ,add in this row along with tax amount </a:t>
            </a:r>
          </a:p>
          <a:p>
            <a:pPr>
              <a:buFont typeface="Wingdings" panose="05000000000000000000" pitchFamily="2" charset="2"/>
              <a:buChar char="Ø"/>
            </a:pPr>
            <a:r>
              <a:rPr lang="en-IN" sz="1800">
                <a:solidFill>
                  <a:schemeClr val="tx2"/>
                </a:solidFill>
              </a:rPr>
              <a:t>Does not include supplies to SEZ and supplies on which RCM is payable by the recipient </a:t>
            </a:r>
          </a:p>
          <a:p>
            <a:pPr>
              <a:buFont typeface="Wingdings" panose="05000000000000000000" pitchFamily="2" charset="2"/>
              <a:buChar char="Ø"/>
            </a:pPr>
            <a:r>
              <a:rPr lang="en-IN" sz="1800">
                <a:solidFill>
                  <a:schemeClr val="tx2"/>
                </a:solidFill>
              </a:rPr>
              <a:t>Credit notes and Debit notes auto populated in separate rows </a:t>
            </a:r>
          </a:p>
          <a:p>
            <a:pPr>
              <a:buFont typeface="Wingdings" panose="05000000000000000000" pitchFamily="2" charset="2"/>
              <a:buChar char="Ø"/>
            </a:pPr>
            <a:r>
              <a:rPr lang="en-IN" sz="1800">
                <a:solidFill>
                  <a:schemeClr val="tx2"/>
                </a:solidFill>
              </a:rPr>
              <a:t>DO NOT add supplies for current financial year reported in subsequent financial year (refer Table 10)</a:t>
            </a:r>
          </a:p>
          <a:p>
            <a:pPr>
              <a:buFont typeface="Wingdings" panose="05000000000000000000" pitchFamily="2" charset="2"/>
              <a:buChar char="Ø"/>
            </a:pPr>
            <a:r>
              <a:rPr lang="en-IN" sz="1800">
                <a:solidFill>
                  <a:schemeClr val="tx2"/>
                </a:solidFill>
              </a:rPr>
              <a:t>DO NOT reduce supplies for current financial year reduced in subsequent financial year ( refer Table 11)</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5939276D-02CA-C4CC-84F7-0801001DDE14}"/>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15400528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55280CDD-9AA8-0112-54C4-CA349100728F}"/>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50AB0272-8B0D-9385-94C5-45CE7C522BA0}"/>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4(C)- ZERO RATED SUPPLIES ON PAYMENT OF TAX</a:t>
            </a:r>
          </a:p>
          <a:p>
            <a:pPr>
              <a:buFont typeface="Wingdings" panose="05000000000000000000" pitchFamily="2" charset="2"/>
              <a:buChar char="Ø"/>
            </a:pPr>
            <a:r>
              <a:rPr lang="en-US" sz="1800">
                <a:solidFill>
                  <a:schemeClr val="tx2"/>
                </a:solidFill>
              </a:rPr>
              <a:t>Auto populated from GSTR-1 from Table 6A </a:t>
            </a:r>
          </a:p>
          <a:p>
            <a:pPr>
              <a:buFont typeface="Wingdings" panose="05000000000000000000" pitchFamily="2" charset="2"/>
              <a:buChar char="Ø"/>
            </a:pPr>
            <a:r>
              <a:rPr lang="en-US" sz="1800">
                <a:solidFill>
                  <a:schemeClr val="tx2"/>
                </a:solidFill>
              </a:rPr>
              <a:t>Any omissions may be added here </a:t>
            </a:r>
          </a:p>
          <a:p>
            <a:pPr>
              <a:buFont typeface="Wingdings" panose="05000000000000000000" pitchFamily="2" charset="2"/>
              <a:buChar char="Ø"/>
            </a:pPr>
            <a:r>
              <a:rPr lang="en-US" sz="1800">
                <a:solidFill>
                  <a:schemeClr val="tx2"/>
                </a:solidFill>
              </a:rPr>
              <a:t>Any supplies for current financial year reported in the subsequent financial year should not be added here ( refer Table 10)</a:t>
            </a:r>
          </a:p>
          <a:p>
            <a:pPr>
              <a:buFont typeface="Wingdings" panose="05000000000000000000" pitchFamily="2" charset="2"/>
              <a:buChar char="Ø"/>
            </a:pPr>
            <a:r>
              <a:rPr lang="en-US" sz="1800">
                <a:solidFill>
                  <a:schemeClr val="tx2"/>
                </a:solidFill>
              </a:rPr>
              <a:t>Any supplies for previous financial year reported in current financial year , should be reduced from here </a:t>
            </a:r>
          </a:p>
          <a:p>
            <a:pPr>
              <a:buFont typeface="Wingdings" panose="05000000000000000000" pitchFamily="2" charset="2"/>
              <a:buChar char="Ø"/>
            </a:pPr>
            <a:r>
              <a:rPr lang="en-US" sz="1800">
                <a:solidFill>
                  <a:schemeClr val="tx2"/>
                </a:solidFill>
              </a:rPr>
              <a:t>Credit notes if any will be separately auto populated in Table 4I</a:t>
            </a:r>
            <a:endParaRPr lang="en-IN" sz="1800">
              <a:solidFill>
                <a:schemeClr val="tx2"/>
              </a:solidFill>
            </a:endParaRPr>
          </a:p>
        </p:txBody>
      </p:sp>
      <p:sp>
        <p:nvSpPr>
          <p:cNvPr id="4" name="Footer Placeholder 3">
            <a:extLst>
              <a:ext uri="{FF2B5EF4-FFF2-40B4-BE49-F238E27FC236}">
                <a16:creationId xmlns:a16="http://schemas.microsoft.com/office/drawing/2014/main" id="{782BDD8B-5CA5-B42D-70BE-BC81E310B810}"/>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6360297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305348A-035B-CD6C-72D8-864A90D479AA}"/>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BFCB56F7-1961-9CCA-C1F8-9FE22466C9C5}"/>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Table 4(D) – Supplies to SEZ on payment of tax</a:t>
            </a:r>
          </a:p>
          <a:p>
            <a:pPr>
              <a:buFont typeface="Wingdings" panose="05000000000000000000" pitchFamily="2" charset="2"/>
              <a:buChar char="Ø"/>
            </a:pPr>
            <a:r>
              <a:rPr lang="en-US" sz="1800">
                <a:solidFill>
                  <a:schemeClr val="tx2"/>
                </a:solidFill>
              </a:rPr>
              <a:t>Auto populated out of B2B from GSTR-1</a:t>
            </a:r>
          </a:p>
          <a:p>
            <a:pPr>
              <a:buFont typeface="Wingdings" panose="05000000000000000000" pitchFamily="2" charset="2"/>
              <a:buChar char="Ø"/>
            </a:pPr>
            <a:r>
              <a:rPr lang="en-US" sz="1800">
                <a:solidFill>
                  <a:schemeClr val="tx2"/>
                </a:solidFill>
              </a:rPr>
              <a:t>Any omissions may be added here </a:t>
            </a:r>
          </a:p>
          <a:p>
            <a:pPr>
              <a:buFont typeface="Wingdings" panose="05000000000000000000" pitchFamily="2" charset="2"/>
              <a:buChar char="Ø"/>
            </a:pPr>
            <a:r>
              <a:rPr lang="en-US" sz="1800">
                <a:solidFill>
                  <a:schemeClr val="tx2"/>
                </a:solidFill>
              </a:rPr>
              <a:t>Credit notes will be separately auto populated in Table 4I</a:t>
            </a:r>
          </a:p>
          <a:p>
            <a:pPr>
              <a:buFont typeface="Wingdings" panose="05000000000000000000" pitchFamily="2" charset="2"/>
              <a:buChar char="Ø"/>
            </a:pPr>
            <a:r>
              <a:rPr lang="en-US" sz="1800">
                <a:solidFill>
                  <a:schemeClr val="tx2"/>
                </a:solidFill>
              </a:rPr>
              <a:t>Any supplies for current financial year reported in the subsequent financial year should not be added here ( refer Table 10)</a:t>
            </a:r>
          </a:p>
          <a:p>
            <a:pPr>
              <a:buFont typeface="Wingdings" panose="05000000000000000000" pitchFamily="2" charset="2"/>
              <a:buChar char="Ø"/>
            </a:pPr>
            <a:r>
              <a:rPr lang="en-US" sz="1800">
                <a:solidFill>
                  <a:schemeClr val="tx2"/>
                </a:solidFill>
              </a:rPr>
              <a:t>Any supplies for previous financial year reported in current financial year , should be reduced from here </a:t>
            </a:r>
          </a:p>
          <a:p>
            <a:pPr marL="0" indent="0">
              <a:buNone/>
            </a:pPr>
            <a:r>
              <a:rPr lang="en-US" sz="1800">
                <a:solidFill>
                  <a:schemeClr val="tx2"/>
                </a:solidFill>
              </a:rPr>
              <a:t> </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7547C30C-7B6B-7470-0AE9-5C6FB9CF8FE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47366352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5F12ACC-B04D-76A9-D290-63797E4EE2BC}"/>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A7E20B0B-6175-B341-1428-CBC0A9DB3DEA}"/>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4E –Deemed Exports </a:t>
            </a:r>
          </a:p>
          <a:p>
            <a:pPr>
              <a:buFont typeface="Wingdings" panose="05000000000000000000" pitchFamily="2" charset="2"/>
              <a:buChar char="Ø"/>
            </a:pPr>
            <a:r>
              <a:rPr lang="en-US" sz="1800">
                <a:solidFill>
                  <a:schemeClr val="tx2"/>
                </a:solidFill>
              </a:rPr>
              <a:t>Supplies made against Advance Authorizations , EPCG etc </a:t>
            </a:r>
          </a:p>
          <a:p>
            <a:pPr>
              <a:buFont typeface="Wingdings" panose="05000000000000000000" pitchFamily="2" charset="2"/>
              <a:buChar char="Ø"/>
            </a:pPr>
            <a:r>
              <a:rPr lang="en-US" sz="1800">
                <a:solidFill>
                  <a:schemeClr val="tx2"/>
                </a:solidFill>
              </a:rPr>
              <a:t>Should not be confused with merchant exports </a:t>
            </a:r>
          </a:p>
          <a:p>
            <a:pPr>
              <a:buFont typeface="Wingdings" panose="05000000000000000000" pitchFamily="2" charset="2"/>
              <a:buChar char="Ø"/>
            </a:pPr>
            <a:r>
              <a:rPr lang="en-US" sz="1800">
                <a:solidFill>
                  <a:schemeClr val="tx2"/>
                </a:solidFill>
              </a:rPr>
              <a:t>Auto populated from B2B in GSTR-1 </a:t>
            </a:r>
            <a:endParaRPr lang="en-IN" sz="1800">
              <a:solidFill>
                <a:schemeClr val="tx2"/>
              </a:solidFill>
            </a:endParaRPr>
          </a:p>
        </p:txBody>
      </p:sp>
      <p:sp>
        <p:nvSpPr>
          <p:cNvPr id="4" name="Footer Placeholder 3">
            <a:extLst>
              <a:ext uri="{FF2B5EF4-FFF2-40B4-BE49-F238E27FC236}">
                <a16:creationId xmlns:a16="http://schemas.microsoft.com/office/drawing/2014/main" id="{D2E3D151-CBD6-E407-8515-6DA46DD32714}"/>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609330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7774A5E-183A-7165-5A9B-2AF8F73897B4}"/>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0BDAF897-5BF5-AD32-9D36-EB83FEC3C0F1}"/>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4F – Advances on which tax has been paid but invoice not issued </a:t>
            </a:r>
          </a:p>
          <a:p>
            <a:pPr>
              <a:buFont typeface="Wingdings" panose="05000000000000000000" pitchFamily="2" charset="2"/>
              <a:buChar char="Ø"/>
            </a:pPr>
            <a:r>
              <a:rPr lang="en-US" sz="1800">
                <a:solidFill>
                  <a:schemeClr val="tx2"/>
                </a:solidFill>
              </a:rPr>
              <a:t>Auto populated from GSTR-1 net of Table 11A and 11B </a:t>
            </a:r>
          </a:p>
          <a:p>
            <a:pPr>
              <a:buFont typeface="Wingdings" panose="05000000000000000000" pitchFamily="2" charset="2"/>
              <a:buChar char="Ø"/>
            </a:pPr>
            <a:r>
              <a:rPr lang="en-US" sz="1800">
                <a:solidFill>
                  <a:schemeClr val="tx2"/>
                </a:solidFill>
              </a:rPr>
              <a:t>Represents unadjusted advances </a:t>
            </a:r>
          </a:p>
          <a:p>
            <a:pPr>
              <a:buFont typeface="Wingdings" panose="05000000000000000000" pitchFamily="2" charset="2"/>
              <a:buChar char="Ø"/>
            </a:pPr>
            <a:r>
              <a:rPr lang="en-US" sz="1800">
                <a:solidFill>
                  <a:schemeClr val="tx2"/>
                </a:solidFill>
              </a:rPr>
              <a:t>Tax amount should match with GST paid on advance account </a:t>
            </a:r>
          </a:p>
          <a:p>
            <a:pPr>
              <a:buFont typeface="Wingdings" panose="05000000000000000000" pitchFamily="2" charset="2"/>
              <a:buChar char="Ø"/>
            </a:pPr>
            <a:r>
              <a:rPr lang="en-US" sz="1800">
                <a:solidFill>
                  <a:schemeClr val="tx2"/>
                </a:solidFill>
              </a:rPr>
              <a:t>Applicable only for services </a:t>
            </a:r>
            <a:endParaRPr lang="en-IN" sz="1800">
              <a:solidFill>
                <a:schemeClr val="tx2"/>
              </a:solidFill>
            </a:endParaRPr>
          </a:p>
        </p:txBody>
      </p:sp>
      <p:sp>
        <p:nvSpPr>
          <p:cNvPr id="4" name="Footer Placeholder 3">
            <a:extLst>
              <a:ext uri="{FF2B5EF4-FFF2-40B4-BE49-F238E27FC236}">
                <a16:creationId xmlns:a16="http://schemas.microsoft.com/office/drawing/2014/main" id="{96BF7F90-66AA-6559-581F-DA156BE61E95}"/>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50141804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823B736-1019-1344-FF77-6BF043A34F5B}"/>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93D8E199-C04B-CC1C-240D-E40B1CE7B20E}"/>
              </a:ext>
            </a:extLst>
          </p:cNvPr>
          <p:cNvSpPr>
            <a:spLocks noGrp="1"/>
          </p:cNvSpPr>
          <p:nvPr>
            <p:ph idx="1"/>
          </p:nvPr>
        </p:nvSpPr>
        <p:spPr>
          <a:xfrm>
            <a:off x="6464410" y="841247"/>
            <a:ext cx="4484536" cy="5340097"/>
          </a:xfrm>
        </p:spPr>
        <p:txBody>
          <a:bodyPr anchor="ctr">
            <a:normAutofit/>
          </a:bodyPr>
          <a:lstStyle/>
          <a:p>
            <a:r>
              <a:rPr lang="en-US" sz="1800" u="sng">
                <a:solidFill>
                  <a:schemeClr val="tx2"/>
                </a:solidFill>
              </a:rPr>
              <a:t>4G Inward Supplies on which tax is paid on reverse charge basis</a:t>
            </a:r>
          </a:p>
          <a:p>
            <a:pPr>
              <a:buFont typeface="Wingdings" panose="05000000000000000000" pitchFamily="2" charset="2"/>
              <a:buChar char="Ø"/>
            </a:pPr>
            <a:r>
              <a:rPr lang="en-US" sz="1800">
                <a:solidFill>
                  <a:schemeClr val="tx2"/>
                </a:solidFill>
              </a:rPr>
              <a:t>Auto populated from GSTR-3B</a:t>
            </a:r>
          </a:p>
          <a:p>
            <a:pPr>
              <a:buFont typeface="Wingdings" panose="05000000000000000000" pitchFamily="2" charset="2"/>
              <a:buChar char="Ø"/>
            </a:pPr>
            <a:r>
              <a:rPr lang="en-US" sz="1800">
                <a:solidFill>
                  <a:schemeClr val="tx2"/>
                </a:solidFill>
              </a:rPr>
              <a:t>Do not add any supplies reported in GSTR-3B for the subsequent financial year – to be reported in the GSTR-9 for the subsequent financial year </a:t>
            </a:r>
          </a:p>
          <a:p>
            <a:pPr>
              <a:buFont typeface="Wingdings" panose="05000000000000000000" pitchFamily="2" charset="2"/>
              <a:buChar char="Ø"/>
            </a:pPr>
            <a:r>
              <a:rPr lang="en-US" sz="1800">
                <a:solidFill>
                  <a:schemeClr val="tx2"/>
                </a:solidFill>
              </a:rPr>
              <a:t>Add any omissions detected – tax to be paid through DRC-03</a:t>
            </a: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BCBEF9E6-DF65-4603-36CB-D79283871D3F}"/>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85605932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D1B0DD5-A21C-AE1A-CE2F-5540161C1DAA}"/>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501142A5-C84F-77F5-029C-5A1C6A61FF8E}"/>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4G1- Supplies on which e-commerce operator is liable to pay GST u/s 9(5) </a:t>
            </a:r>
          </a:p>
          <a:p>
            <a:pPr>
              <a:buFont typeface="Wingdings" panose="05000000000000000000" pitchFamily="2" charset="2"/>
              <a:buChar char="Ø"/>
            </a:pPr>
            <a:r>
              <a:rPr lang="en-US" sz="1800">
                <a:solidFill>
                  <a:schemeClr val="tx2"/>
                </a:solidFill>
              </a:rPr>
              <a:t>Applicable for e-commerce operators like Uber , Swiggy etc </a:t>
            </a:r>
          </a:p>
          <a:p>
            <a:pPr>
              <a:buFont typeface="Wingdings" panose="05000000000000000000" pitchFamily="2" charset="2"/>
              <a:buChar char="Ø"/>
            </a:pPr>
            <a:r>
              <a:rPr lang="en-IN" sz="1800">
                <a:solidFill>
                  <a:schemeClr val="tx2"/>
                </a:solidFill>
              </a:rPr>
              <a:t>Auto populated from Table 15 and15 A of GSTR-1</a:t>
            </a:r>
          </a:p>
          <a:p>
            <a:pPr>
              <a:buFont typeface="Wingdings" panose="05000000000000000000" pitchFamily="2" charset="2"/>
              <a:buChar char="Ø"/>
            </a:pPr>
            <a:r>
              <a:rPr lang="en-IN" sz="1800">
                <a:solidFill>
                  <a:schemeClr val="tx2"/>
                </a:solidFill>
              </a:rPr>
              <a:t>SHOULD NOT BE used by sellers through e-commerce operators on which 9(5) is applicable – eg restaurants </a:t>
            </a:r>
          </a:p>
        </p:txBody>
      </p:sp>
      <p:sp>
        <p:nvSpPr>
          <p:cNvPr id="4" name="Footer Placeholder 3">
            <a:extLst>
              <a:ext uri="{FF2B5EF4-FFF2-40B4-BE49-F238E27FC236}">
                <a16:creationId xmlns:a16="http://schemas.microsoft.com/office/drawing/2014/main" id="{26C93B61-0039-7F2D-5D1F-AD548090485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8030428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9939403-32B9-AB00-DC46-DCB25D587E13}"/>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E43AED98-A418-C511-0D9C-990846BB73B1}"/>
              </a:ext>
            </a:extLst>
          </p:cNvPr>
          <p:cNvSpPr>
            <a:spLocks noGrp="1"/>
          </p:cNvSpPr>
          <p:nvPr>
            <p:ph idx="1"/>
          </p:nvPr>
        </p:nvSpPr>
        <p:spPr>
          <a:xfrm>
            <a:off x="6464410" y="841247"/>
            <a:ext cx="4484536" cy="5340097"/>
          </a:xfrm>
        </p:spPr>
        <p:txBody>
          <a:bodyPr anchor="ctr">
            <a:normAutofit/>
          </a:bodyPr>
          <a:lstStyle/>
          <a:p>
            <a:pPr marL="0" indent="0">
              <a:buNone/>
            </a:pPr>
            <a:r>
              <a:rPr lang="en-US" sz="1500" u="sng">
                <a:solidFill>
                  <a:schemeClr val="tx2"/>
                </a:solidFill>
              </a:rPr>
              <a:t>4I-Credit Notes </a:t>
            </a:r>
          </a:p>
          <a:p>
            <a:pPr>
              <a:buFont typeface="Wingdings" panose="05000000000000000000" pitchFamily="2" charset="2"/>
              <a:buChar char="Ø"/>
            </a:pPr>
            <a:r>
              <a:rPr lang="en-US" sz="1500">
                <a:solidFill>
                  <a:schemeClr val="tx2"/>
                </a:solidFill>
              </a:rPr>
              <a:t>Auto populated from GSTR-1 </a:t>
            </a:r>
          </a:p>
          <a:p>
            <a:pPr>
              <a:buFont typeface="Wingdings" panose="05000000000000000000" pitchFamily="2" charset="2"/>
              <a:buChar char="Ø"/>
            </a:pPr>
            <a:r>
              <a:rPr lang="en-US" sz="1500">
                <a:solidFill>
                  <a:schemeClr val="tx2"/>
                </a:solidFill>
              </a:rPr>
              <a:t>Includes B2B , Exports , Supplies to SEZ and Deemed exports </a:t>
            </a:r>
          </a:p>
          <a:p>
            <a:pPr>
              <a:buFont typeface="Wingdings" panose="05000000000000000000" pitchFamily="2" charset="2"/>
              <a:buChar char="Ø"/>
            </a:pPr>
            <a:r>
              <a:rPr lang="en-US" sz="1500">
                <a:solidFill>
                  <a:schemeClr val="tx2"/>
                </a:solidFill>
              </a:rPr>
              <a:t>Should not fill Credit notes issued in subsequent financial year  against invoices issued in the current financial year – to be reported in GSTR-9 of the subsequent financial year .</a:t>
            </a:r>
          </a:p>
          <a:p>
            <a:pPr>
              <a:buFont typeface="Wingdings" panose="05000000000000000000" pitchFamily="2" charset="2"/>
              <a:buChar char="Ø"/>
            </a:pPr>
            <a:r>
              <a:rPr lang="en-US" sz="1500">
                <a:solidFill>
                  <a:schemeClr val="tx2"/>
                </a:solidFill>
              </a:rPr>
              <a:t>Any omissions should not be added here – mandatory to report Credit notes in GSTR-1 /GSTR-3B</a:t>
            </a:r>
          </a:p>
          <a:p>
            <a:pPr>
              <a:buFont typeface="Wingdings" panose="05000000000000000000" pitchFamily="2" charset="2"/>
              <a:buChar char="Ø"/>
            </a:pPr>
            <a:r>
              <a:rPr lang="en-US" sz="1500">
                <a:solidFill>
                  <a:schemeClr val="tx2"/>
                </a:solidFill>
              </a:rPr>
              <a:t>Any credit notes issued in current financial year reported in the GST returns of the subsequent financial year to be reported in Table 11 </a:t>
            </a:r>
          </a:p>
          <a:p>
            <a:pPr>
              <a:buFont typeface="Wingdings" panose="05000000000000000000" pitchFamily="2" charset="2"/>
              <a:buChar char="Ø"/>
            </a:pPr>
            <a:r>
              <a:rPr lang="en-US" sz="1500">
                <a:solidFill>
                  <a:schemeClr val="tx2"/>
                </a:solidFill>
              </a:rPr>
              <a:t>Do not report non-gst credit notes ( output tax not reversed)</a:t>
            </a:r>
          </a:p>
          <a:p>
            <a:pPr marL="0" indent="0">
              <a:buNone/>
            </a:pPr>
            <a:r>
              <a:rPr lang="en-US" sz="1500">
                <a:solidFill>
                  <a:schemeClr val="tx2"/>
                </a:solidFill>
              </a:rPr>
              <a:t>Note : Credit notes against invoices issued for the current financial year can be issued only upto 30</a:t>
            </a:r>
            <a:r>
              <a:rPr lang="en-US" sz="1500" baseline="30000">
                <a:solidFill>
                  <a:schemeClr val="tx2"/>
                </a:solidFill>
              </a:rPr>
              <a:t>th</a:t>
            </a:r>
            <a:r>
              <a:rPr lang="en-US" sz="1500">
                <a:solidFill>
                  <a:schemeClr val="tx2"/>
                </a:solidFill>
              </a:rPr>
              <a:t> November of the subsequent financial year .</a:t>
            </a:r>
            <a:endParaRPr lang="en-IN" sz="1500">
              <a:solidFill>
                <a:schemeClr val="tx2"/>
              </a:solidFill>
            </a:endParaRPr>
          </a:p>
        </p:txBody>
      </p:sp>
      <p:sp>
        <p:nvSpPr>
          <p:cNvPr id="4" name="Footer Placeholder 3">
            <a:extLst>
              <a:ext uri="{FF2B5EF4-FFF2-40B4-BE49-F238E27FC236}">
                <a16:creationId xmlns:a16="http://schemas.microsoft.com/office/drawing/2014/main" id="{05507D96-89B5-9A39-A4E1-3E4AD7A2917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20244668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F4E526F-AB10-E0DF-6DD2-757AC33D48D0}"/>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A9EBDEA3-62DF-4A67-B6A1-D8D77D2D7407}"/>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4J –Debit Notes</a:t>
            </a:r>
          </a:p>
          <a:p>
            <a:pPr>
              <a:buFont typeface="Wingdings" panose="05000000000000000000" pitchFamily="2" charset="2"/>
              <a:buChar char="Ø"/>
            </a:pPr>
            <a:r>
              <a:rPr lang="en-US" sz="1800">
                <a:solidFill>
                  <a:schemeClr val="tx2"/>
                </a:solidFill>
              </a:rPr>
              <a:t>To be distinguished from accounting debit notes</a:t>
            </a:r>
          </a:p>
          <a:p>
            <a:pPr>
              <a:buFont typeface="Wingdings" panose="05000000000000000000" pitchFamily="2" charset="2"/>
              <a:buChar char="Ø"/>
            </a:pPr>
            <a:r>
              <a:rPr lang="en-US" sz="1800">
                <a:solidFill>
                  <a:schemeClr val="tx2"/>
                </a:solidFill>
              </a:rPr>
              <a:t>Auto populated from GSTR-1</a:t>
            </a:r>
          </a:p>
          <a:p>
            <a:pPr>
              <a:buFont typeface="Wingdings" panose="05000000000000000000" pitchFamily="2" charset="2"/>
              <a:buChar char="Ø"/>
            </a:pPr>
            <a:r>
              <a:rPr lang="en-US" sz="1800">
                <a:solidFill>
                  <a:schemeClr val="tx2"/>
                </a:solidFill>
              </a:rPr>
              <a:t>Do not include Debit Notes issued notes issued in subsequent financial year  against invoices issued in the current financial year – to be reported in GSTR-9 of the subsequent financial year .</a:t>
            </a:r>
          </a:p>
          <a:p>
            <a:pPr>
              <a:buFont typeface="Wingdings" panose="05000000000000000000" pitchFamily="2" charset="2"/>
              <a:buChar char="Ø"/>
            </a:pPr>
            <a:r>
              <a:rPr lang="en-US" sz="1800" u="sng">
                <a:solidFill>
                  <a:schemeClr val="tx2"/>
                </a:solidFill>
              </a:rPr>
              <a:t> </a:t>
            </a:r>
            <a:r>
              <a:rPr lang="en-US" sz="1800">
                <a:solidFill>
                  <a:schemeClr val="tx2"/>
                </a:solidFill>
              </a:rPr>
              <a:t>Any omissions may be added here – no time limit to issue Debit Notes </a:t>
            </a:r>
            <a:endParaRPr lang="en-IN" sz="1800" u="sng">
              <a:solidFill>
                <a:schemeClr val="tx2"/>
              </a:solidFill>
            </a:endParaRPr>
          </a:p>
        </p:txBody>
      </p:sp>
      <p:sp>
        <p:nvSpPr>
          <p:cNvPr id="4" name="Footer Placeholder 3">
            <a:extLst>
              <a:ext uri="{FF2B5EF4-FFF2-40B4-BE49-F238E27FC236}">
                <a16:creationId xmlns:a16="http://schemas.microsoft.com/office/drawing/2014/main" id="{FA1ABFA0-A7CE-4202-D979-06EAB9A3044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49427697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7E169E6-C023-F050-F786-44DFC734C6F6}"/>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4 –SUPPLIES ON WHICH TAX IS PAYABLE </a:t>
            </a:r>
            <a:endParaRPr lang="en-IN" sz="4800">
              <a:solidFill>
                <a:schemeClr val="bg1"/>
              </a:solidFill>
            </a:endParaRPr>
          </a:p>
        </p:txBody>
      </p:sp>
      <p:sp>
        <p:nvSpPr>
          <p:cNvPr id="3" name="Content Placeholder 2">
            <a:extLst>
              <a:ext uri="{FF2B5EF4-FFF2-40B4-BE49-F238E27FC236}">
                <a16:creationId xmlns:a16="http://schemas.microsoft.com/office/drawing/2014/main" id="{134A0340-D435-9ACF-463B-85720BD256DC}"/>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4K and 4L – Supplies declared /reduced through amendments </a:t>
            </a:r>
          </a:p>
          <a:p>
            <a:pPr>
              <a:buFont typeface="Wingdings" panose="05000000000000000000" pitchFamily="2" charset="2"/>
              <a:buChar char="Ø"/>
            </a:pPr>
            <a:r>
              <a:rPr lang="en-US" sz="1800">
                <a:solidFill>
                  <a:schemeClr val="tx2"/>
                </a:solidFill>
              </a:rPr>
              <a:t>Includes amendments made to B2B , SEZ , Exports and Deemed exports </a:t>
            </a:r>
          </a:p>
          <a:p>
            <a:pPr>
              <a:buFont typeface="Wingdings" panose="05000000000000000000" pitchFamily="2" charset="2"/>
              <a:buChar char="Ø"/>
            </a:pPr>
            <a:r>
              <a:rPr lang="en-US" sz="1800">
                <a:solidFill>
                  <a:schemeClr val="tx2"/>
                </a:solidFill>
              </a:rPr>
              <a:t>Includes amendments made during the current financial year  </a:t>
            </a:r>
          </a:p>
          <a:p>
            <a:pPr>
              <a:buFont typeface="Wingdings" panose="05000000000000000000" pitchFamily="2" charset="2"/>
              <a:buChar char="Ø"/>
            </a:pPr>
            <a:r>
              <a:rPr lang="en-US" sz="1800">
                <a:solidFill>
                  <a:schemeClr val="tx2"/>
                </a:solidFill>
              </a:rPr>
              <a:t>Amendments made in subsequent financial year to be filled in Table 10/11</a:t>
            </a:r>
          </a:p>
          <a:p>
            <a:pPr>
              <a:buFont typeface="Wingdings" panose="05000000000000000000" pitchFamily="2" charset="2"/>
              <a:buChar char="Ø"/>
            </a:pPr>
            <a:r>
              <a:rPr lang="en-US" sz="1800">
                <a:solidFill>
                  <a:schemeClr val="tx2"/>
                </a:solidFill>
              </a:rPr>
              <a:t>Does not include B2C amendments </a:t>
            </a:r>
            <a:endParaRPr lang="en-IN" sz="1800">
              <a:solidFill>
                <a:schemeClr val="tx2"/>
              </a:solidFill>
            </a:endParaRPr>
          </a:p>
        </p:txBody>
      </p:sp>
      <p:sp>
        <p:nvSpPr>
          <p:cNvPr id="4" name="Footer Placeholder 3">
            <a:extLst>
              <a:ext uri="{FF2B5EF4-FFF2-40B4-BE49-F238E27FC236}">
                <a16:creationId xmlns:a16="http://schemas.microsoft.com/office/drawing/2014/main" id="{233FFCFF-314A-1419-5C38-BDFE17F3A00D}"/>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61295332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AB366C74-EEB8-B4E0-19C2-4708336AF394}"/>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610B45EF-3ED5-4EC4-165E-0962F578E9F7}"/>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5A Zero rated supplies (export) without payment of IGST</a:t>
            </a:r>
          </a:p>
          <a:p>
            <a:pPr>
              <a:buFont typeface="Wingdings" panose="05000000000000000000" pitchFamily="2" charset="2"/>
              <a:buChar char="Ø"/>
            </a:pPr>
            <a:r>
              <a:rPr lang="en-IN" sz="1800">
                <a:solidFill>
                  <a:schemeClr val="tx2"/>
                </a:solidFill>
              </a:rPr>
              <a:t>Auto populated from Table 6A of GSTR-1</a:t>
            </a:r>
          </a:p>
          <a:p>
            <a:pPr>
              <a:buFont typeface="Wingdings" panose="05000000000000000000" pitchFamily="2" charset="2"/>
              <a:buChar char="Ø"/>
            </a:pPr>
            <a:r>
              <a:rPr lang="en-IN" sz="1800">
                <a:solidFill>
                  <a:schemeClr val="tx2"/>
                </a:solidFill>
              </a:rPr>
              <a:t>Any omissions may be reported here </a:t>
            </a:r>
          </a:p>
          <a:p>
            <a:pPr>
              <a:buFont typeface="Wingdings" panose="05000000000000000000" pitchFamily="2" charset="2"/>
              <a:buChar char="Ø"/>
            </a:pPr>
            <a:r>
              <a:rPr lang="en-IN" sz="1800">
                <a:solidFill>
                  <a:schemeClr val="tx2"/>
                </a:solidFill>
              </a:rPr>
              <a:t>Supplies for current financial year reported in subsequent financial year ,may also be reported here , as there is no specific column meant for this </a:t>
            </a:r>
          </a:p>
          <a:p>
            <a:pPr>
              <a:buFont typeface="Wingdings" panose="05000000000000000000" pitchFamily="2" charset="2"/>
              <a:buChar char="Ø"/>
            </a:pPr>
            <a:r>
              <a:rPr lang="en-IN" sz="1800">
                <a:solidFill>
                  <a:schemeClr val="tx2"/>
                </a:solidFill>
              </a:rPr>
              <a:t>Supplies for previous financial year reported in current financial year , auto populated here may be edited and removed </a:t>
            </a:r>
          </a:p>
        </p:txBody>
      </p:sp>
      <p:sp>
        <p:nvSpPr>
          <p:cNvPr id="4" name="Footer Placeholder 3">
            <a:extLst>
              <a:ext uri="{FF2B5EF4-FFF2-40B4-BE49-F238E27FC236}">
                <a16:creationId xmlns:a16="http://schemas.microsoft.com/office/drawing/2014/main" id="{292124A1-31C2-7FD6-104B-A36A25606E3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2755580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FAE6D459-8FDF-190B-7FCA-E0E37ADBD36F}"/>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3DC8E05C-E551-AE62-EC3A-96AB43EAAD82}"/>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5B Supplies to SEZ without payment of tax</a:t>
            </a:r>
          </a:p>
          <a:p>
            <a:pPr>
              <a:buFont typeface="Wingdings" panose="05000000000000000000" pitchFamily="2" charset="2"/>
              <a:buChar char="Ø"/>
            </a:pPr>
            <a:r>
              <a:rPr lang="en-IN" sz="1800">
                <a:solidFill>
                  <a:schemeClr val="tx2"/>
                </a:solidFill>
              </a:rPr>
              <a:t>Auto populated from B2B Table of GSTR-1</a:t>
            </a:r>
          </a:p>
          <a:p>
            <a:pPr>
              <a:buFont typeface="Wingdings" panose="05000000000000000000" pitchFamily="2" charset="2"/>
              <a:buChar char="Ø"/>
            </a:pPr>
            <a:r>
              <a:rPr lang="en-IN" sz="1800">
                <a:solidFill>
                  <a:schemeClr val="tx2"/>
                </a:solidFill>
              </a:rPr>
              <a:t>Any omissions may be reported here </a:t>
            </a:r>
          </a:p>
          <a:p>
            <a:pPr>
              <a:buFont typeface="Wingdings" panose="05000000000000000000" pitchFamily="2" charset="2"/>
              <a:buChar char="Ø"/>
            </a:pPr>
            <a:r>
              <a:rPr lang="en-IN" sz="1800">
                <a:solidFill>
                  <a:schemeClr val="tx2"/>
                </a:solidFill>
              </a:rPr>
              <a:t>Supplies for current financial year reported in subsequent financial year ,may also be reported here , as there is no specific column meant for this </a:t>
            </a:r>
          </a:p>
          <a:p>
            <a:pPr>
              <a:buFont typeface="Wingdings" panose="05000000000000000000" pitchFamily="2" charset="2"/>
              <a:buChar char="Ø"/>
            </a:pPr>
            <a:r>
              <a:rPr lang="en-IN" sz="1800">
                <a:solidFill>
                  <a:schemeClr val="tx2"/>
                </a:solidFill>
              </a:rPr>
              <a:t>Supplies for previous financial year reported in current financial year , auto populated here may be edited and removed </a:t>
            </a:r>
          </a:p>
          <a:p>
            <a:pPr marL="0" indent="0">
              <a:buNone/>
            </a:pPr>
            <a:endParaRPr lang="en-IN" sz="1800">
              <a:solidFill>
                <a:schemeClr val="tx2"/>
              </a:solidFill>
            </a:endParaRPr>
          </a:p>
          <a:p>
            <a:pPr marL="0" indent="0">
              <a:buNone/>
            </a:pPr>
            <a:endParaRPr lang="en-IN" sz="1800" u="sng">
              <a:solidFill>
                <a:schemeClr val="tx2"/>
              </a:solidFill>
            </a:endParaRPr>
          </a:p>
        </p:txBody>
      </p:sp>
      <p:sp>
        <p:nvSpPr>
          <p:cNvPr id="4" name="Footer Placeholder 3">
            <a:extLst>
              <a:ext uri="{FF2B5EF4-FFF2-40B4-BE49-F238E27FC236}">
                <a16:creationId xmlns:a16="http://schemas.microsoft.com/office/drawing/2014/main" id="{73D63A23-73F4-123B-7941-B5DA542F0557}"/>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7103768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CC826C0-3910-614B-F928-470090FB3B28}"/>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BCD31621-B1D4-C898-EF1D-670D995E28B9}"/>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5C Supplies on which Tax is to be paid by the recipient on reverse charge Basis</a:t>
            </a:r>
          </a:p>
          <a:p>
            <a:pPr>
              <a:buFont typeface="Wingdings" panose="05000000000000000000" pitchFamily="2" charset="2"/>
              <a:buChar char="Ø"/>
            </a:pPr>
            <a:r>
              <a:rPr lang="en-IN" sz="1800">
                <a:solidFill>
                  <a:schemeClr val="tx2"/>
                </a:solidFill>
              </a:rPr>
              <a:t>Auto populated from B2B table in GSTR-1</a:t>
            </a:r>
          </a:p>
          <a:p>
            <a:pPr>
              <a:buFont typeface="Wingdings" panose="05000000000000000000" pitchFamily="2" charset="2"/>
              <a:buChar char="Ø"/>
            </a:pPr>
            <a:r>
              <a:rPr lang="en-IN" sz="1800">
                <a:solidFill>
                  <a:schemeClr val="tx2"/>
                </a:solidFill>
              </a:rPr>
              <a:t>For eg income by way of sponsorsip, freight ( received by GTAs)</a:t>
            </a:r>
          </a:p>
          <a:p>
            <a:pPr>
              <a:buFont typeface="Wingdings" panose="05000000000000000000" pitchFamily="2" charset="2"/>
              <a:buChar char="Ø"/>
            </a:pPr>
            <a:r>
              <a:rPr lang="en-IN" sz="1800">
                <a:solidFill>
                  <a:schemeClr val="tx2"/>
                </a:solidFill>
              </a:rPr>
              <a:t>Any omissions may be reported here </a:t>
            </a:r>
          </a:p>
          <a:p>
            <a:pPr>
              <a:buFont typeface="Wingdings" panose="05000000000000000000" pitchFamily="2" charset="2"/>
              <a:buChar char="Ø"/>
            </a:pPr>
            <a:r>
              <a:rPr lang="en-IN" sz="1800">
                <a:solidFill>
                  <a:schemeClr val="tx2"/>
                </a:solidFill>
              </a:rPr>
              <a:t>Supplies for current financial year reported in subsequent financial year ,may also be reported here , as there is no specific column meant for this </a:t>
            </a:r>
          </a:p>
          <a:p>
            <a:pPr>
              <a:buFont typeface="Wingdings" panose="05000000000000000000" pitchFamily="2" charset="2"/>
              <a:buChar char="Ø"/>
            </a:pPr>
            <a:r>
              <a:rPr lang="en-IN" sz="1800">
                <a:solidFill>
                  <a:schemeClr val="tx2"/>
                </a:solidFill>
              </a:rPr>
              <a:t>Supplies for previous financial year reported in current financial year , auto populated here may be edited and removed </a:t>
            </a:r>
          </a:p>
          <a:p>
            <a:pPr>
              <a:buFont typeface="Wingdings" panose="05000000000000000000" pitchFamily="2" charset="2"/>
              <a:buChar char="Ø"/>
            </a:pPr>
            <a:r>
              <a:rPr lang="en-IN" sz="1800">
                <a:solidFill>
                  <a:schemeClr val="tx2"/>
                </a:solidFill>
              </a:rPr>
              <a:t>This will have impact on ITC reversal – as treated as exempt supplies for the purpose of Section 17(2) of the CGST Act</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E26E8A8D-B60D-9A22-6172-8CECABF22493}"/>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60377797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55D9EFC-D7D4-033F-271F-A6A54C008591}"/>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6F576296-0077-9668-C8F3-B18F6D542730}"/>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5C1 – Supplies on which tax is to be paid by e-commerce operators ( Suppliers to report)</a:t>
            </a:r>
          </a:p>
          <a:p>
            <a:pPr>
              <a:buFont typeface="Wingdings" panose="05000000000000000000" pitchFamily="2" charset="2"/>
              <a:buChar char="Ø"/>
            </a:pPr>
            <a:r>
              <a:rPr lang="en-IN" sz="1800">
                <a:solidFill>
                  <a:schemeClr val="tx2"/>
                </a:solidFill>
              </a:rPr>
              <a:t>Auto populated from Table 14(b) and 14A(b) of GSTR-1</a:t>
            </a:r>
          </a:p>
          <a:p>
            <a:pPr>
              <a:buFont typeface="Wingdings" panose="05000000000000000000" pitchFamily="2" charset="2"/>
              <a:buChar char="Ø"/>
            </a:pPr>
            <a:r>
              <a:rPr lang="en-IN" sz="1800">
                <a:solidFill>
                  <a:schemeClr val="tx2"/>
                </a:solidFill>
              </a:rPr>
              <a:t>Applicable for suppliers who make supplies through e-commerce operators on which tax is payable by the e-commerce operators (eg restaurants making supplies through swiggy)</a:t>
            </a:r>
          </a:p>
          <a:p>
            <a:pPr>
              <a:buFont typeface="Wingdings" panose="05000000000000000000" pitchFamily="2" charset="2"/>
              <a:buChar char="Ø"/>
            </a:pPr>
            <a:r>
              <a:rPr lang="en-IN" sz="1800">
                <a:solidFill>
                  <a:schemeClr val="tx2"/>
                </a:solidFill>
              </a:rPr>
              <a:t>Any omissions may be reported here </a:t>
            </a: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169396D6-E5DD-24F1-B77A-A1CA78106B1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04711880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476076F-E803-5C3E-EA04-4B5C5BDA7EF8}"/>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56B0F912-902F-8A57-BE30-522B1851E0A3}"/>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5D Exempted Supplies </a:t>
            </a:r>
          </a:p>
          <a:p>
            <a:pPr>
              <a:buFont typeface="Wingdings" panose="05000000000000000000" pitchFamily="2" charset="2"/>
              <a:buChar char="Ø"/>
            </a:pPr>
            <a:r>
              <a:rPr lang="en-IN" sz="1800">
                <a:solidFill>
                  <a:schemeClr val="tx2"/>
                </a:solidFill>
              </a:rPr>
              <a:t>Auto populated from Table 8 of GSTR 1 </a:t>
            </a:r>
          </a:p>
          <a:p>
            <a:pPr>
              <a:buFont typeface="Wingdings" panose="05000000000000000000" pitchFamily="2" charset="2"/>
              <a:buChar char="Ø"/>
            </a:pPr>
            <a:r>
              <a:rPr lang="en-IN" sz="1800">
                <a:solidFill>
                  <a:schemeClr val="tx2"/>
                </a:solidFill>
              </a:rPr>
              <a:t>Also fill interest income , if any booked during the financial year </a:t>
            </a:r>
          </a:p>
          <a:p>
            <a:pPr>
              <a:buFont typeface="Wingdings" panose="05000000000000000000" pitchFamily="2" charset="2"/>
              <a:buChar char="Ø"/>
            </a:pPr>
            <a:r>
              <a:rPr lang="en-IN" sz="1800">
                <a:solidFill>
                  <a:schemeClr val="tx2"/>
                </a:solidFill>
              </a:rPr>
              <a:t>Any omissions may be filled here </a:t>
            </a:r>
          </a:p>
          <a:p>
            <a:pPr>
              <a:buFont typeface="Wingdings" panose="05000000000000000000" pitchFamily="2" charset="2"/>
              <a:buChar char="Ø"/>
            </a:pPr>
            <a:r>
              <a:rPr lang="en-IN" sz="1800">
                <a:solidFill>
                  <a:schemeClr val="tx2"/>
                </a:solidFill>
              </a:rPr>
              <a:t>Do not club Non GST supplies here as the figure filled up here will affect ITC reversal u/s 17(2) of the CGST Act</a:t>
            </a:r>
          </a:p>
          <a:p>
            <a:pPr>
              <a:buFont typeface="Wingdings" panose="05000000000000000000" pitchFamily="2" charset="2"/>
              <a:buChar char="Ø"/>
            </a:pPr>
            <a:r>
              <a:rPr lang="en-IN" sz="1800">
                <a:solidFill>
                  <a:schemeClr val="tx2"/>
                </a:solidFill>
              </a:rPr>
              <a:t>Note : interest income and income from sale of scrips ( to be filled  here ) need to be excluded from exempted supplies for the purpose of ITC reversal </a:t>
            </a:r>
          </a:p>
        </p:txBody>
      </p:sp>
      <p:sp>
        <p:nvSpPr>
          <p:cNvPr id="4" name="Footer Placeholder 3">
            <a:extLst>
              <a:ext uri="{FF2B5EF4-FFF2-40B4-BE49-F238E27FC236}">
                <a16:creationId xmlns:a16="http://schemas.microsoft.com/office/drawing/2014/main" id="{8E58CEB1-0883-733A-064D-5C014192CE1F}"/>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2587681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19EEF6A-0218-27FF-EEFE-C45DADEB2E89}"/>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86A90070-185D-3243-4EE7-28ABB7255501}"/>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5E-Non GST Supplies </a:t>
            </a:r>
          </a:p>
          <a:p>
            <a:pPr>
              <a:buFont typeface="Wingdings" panose="05000000000000000000" pitchFamily="2" charset="2"/>
              <a:buChar char="Ø"/>
            </a:pPr>
            <a:r>
              <a:rPr lang="en-IN" sz="1800">
                <a:solidFill>
                  <a:schemeClr val="tx2"/>
                </a:solidFill>
              </a:rPr>
              <a:t>Auto populated from Table 8 of GSTR-1</a:t>
            </a:r>
          </a:p>
          <a:p>
            <a:pPr>
              <a:buFont typeface="Wingdings" panose="05000000000000000000" pitchFamily="2" charset="2"/>
              <a:buChar char="Ø"/>
            </a:pPr>
            <a:r>
              <a:rPr lang="en-IN" sz="1800">
                <a:solidFill>
                  <a:schemeClr val="tx2"/>
                </a:solidFill>
              </a:rPr>
              <a:t>Any omissions may be filled here</a:t>
            </a:r>
          </a:p>
          <a:p>
            <a:pPr>
              <a:buFont typeface="Wingdings" panose="05000000000000000000" pitchFamily="2" charset="2"/>
              <a:buChar char="Ø"/>
            </a:pPr>
            <a:r>
              <a:rPr lang="en-IN" sz="1800">
                <a:solidFill>
                  <a:schemeClr val="tx2"/>
                </a:solidFill>
              </a:rPr>
              <a:t>Includes non taxable supplies such as sale of petrol , diesel etc </a:t>
            </a:r>
          </a:p>
          <a:p>
            <a:pPr>
              <a:buFont typeface="Wingdings" panose="05000000000000000000" pitchFamily="2" charset="2"/>
              <a:buChar char="Ø"/>
            </a:pPr>
            <a:r>
              <a:rPr lang="en-IN" sz="1800">
                <a:solidFill>
                  <a:schemeClr val="tx2"/>
                </a:solidFill>
              </a:rPr>
              <a:t>Also includes non supplies such as dividend received , notice pay recovered , penalties/fine collected etc – not to be considered for ITC reversal </a:t>
            </a:r>
          </a:p>
          <a:p>
            <a:pPr>
              <a:buFont typeface="Wingdings" panose="05000000000000000000" pitchFamily="2" charset="2"/>
              <a:buChar char="Ø"/>
            </a:pPr>
            <a:r>
              <a:rPr lang="en-IN" sz="1800">
                <a:solidFill>
                  <a:schemeClr val="tx2"/>
                </a:solidFill>
              </a:rPr>
              <a:t>DO NOT report discount received , credit balances written back , profit on sale of fixed assets , forex fluctuations etc here – these may be reported separately in GSTR-9C</a:t>
            </a:r>
          </a:p>
        </p:txBody>
      </p:sp>
      <p:sp>
        <p:nvSpPr>
          <p:cNvPr id="4" name="Footer Placeholder 3">
            <a:extLst>
              <a:ext uri="{FF2B5EF4-FFF2-40B4-BE49-F238E27FC236}">
                <a16:creationId xmlns:a16="http://schemas.microsoft.com/office/drawing/2014/main" id="{72F87566-60B6-E999-F744-A037DC9E0C15}"/>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35799599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61359B8-A037-D9CD-3EC5-ED0C5C09F62F}"/>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BF224C95-D98A-C8C7-B85D-3FA010E65C7C}"/>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5H and 5I - Credit notes and Debit notes in respect of earlier rows </a:t>
            </a:r>
          </a:p>
          <a:p>
            <a:pPr>
              <a:buFont typeface="Wingdings" panose="05000000000000000000" pitchFamily="2" charset="2"/>
              <a:buChar char="Ø"/>
            </a:pPr>
            <a:r>
              <a:rPr lang="en-IN" sz="1800">
                <a:solidFill>
                  <a:schemeClr val="tx2"/>
                </a:solidFill>
              </a:rPr>
              <a:t>Auto populated from 9B of GSTR-1 </a:t>
            </a:r>
          </a:p>
          <a:p>
            <a:pPr>
              <a:buFont typeface="Wingdings" panose="05000000000000000000" pitchFamily="2" charset="2"/>
              <a:buChar char="Ø"/>
            </a:pPr>
            <a:r>
              <a:rPr lang="en-IN" sz="1800">
                <a:solidFill>
                  <a:schemeClr val="tx2"/>
                </a:solidFill>
              </a:rPr>
              <a:t>Credit notes/Debit notes issued in subsequent financial year against invoices for the current financial year , should not be filled  here</a:t>
            </a:r>
          </a:p>
          <a:p>
            <a:pPr marL="0" indent="0">
              <a:buNone/>
            </a:pPr>
            <a:r>
              <a:rPr lang="en-IN" sz="1800" u="sng">
                <a:solidFill>
                  <a:schemeClr val="tx2"/>
                </a:solidFill>
              </a:rPr>
              <a:t>5J and 5K – Supplies through amendments </a:t>
            </a:r>
          </a:p>
          <a:p>
            <a:pPr>
              <a:buFont typeface="Wingdings" panose="05000000000000000000" pitchFamily="2" charset="2"/>
              <a:buChar char="Ø"/>
            </a:pPr>
            <a:r>
              <a:rPr lang="en-IN" sz="1800">
                <a:solidFill>
                  <a:schemeClr val="tx2"/>
                </a:solidFill>
              </a:rPr>
              <a:t>Auto populated from the amendment tables in GSTR-1</a:t>
            </a:r>
          </a:p>
          <a:p>
            <a:pPr>
              <a:buFont typeface="Wingdings" panose="05000000000000000000" pitchFamily="2" charset="2"/>
              <a:buChar char="Ø"/>
            </a:pPr>
            <a:r>
              <a:rPr lang="en-IN" sz="1800">
                <a:solidFill>
                  <a:schemeClr val="tx2"/>
                </a:solidFill>
              </a:rPr>
              <a:t>Any amendments made in subsequent financial year  may also be reported here </a:t>
            </a:r>
          </a:p>
          <a:p>
            <a:pPr>
              <a:buFont typeface="Wingdings" panose="05000000000000000000" pitchFamily="2" charset="2"/>
              <a:buChar char="Ø"/>
            </a:pPr>
            <a:r>
              <a:rPr lang="en-IN" sz="1800">
                <a:solidFill>
                  <a:schemeClr val="tx2"/>
                </a:solidFill>
              </a:rPr>
              <a:t>Any amendments for the previous financial year made in the current financial year may be edited and removed from the respective rows </a:t>
            </a:r>
          </a:p>
        </p:txBody>
      </p:sp>
      <p:sp>
        <p:nvSpPr>
          <p:cNvPr id="4" name="Footer Placeholder 3">
            <a:extLst>
              <a:ext uri="{FF2B5EF4-FFF2-40B4-BE49-F238E27FC236}">
                <a16:creationId xmlns:a16="http://schemas.microsoft.com/office/drawing/2014/main" id="{6A727AC4-A2C9-B21D-5B6D-9877726F728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55093547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EC481D40-3D2A-6572-C1C0-BB161F8EEC43}"/>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5 –Outward Supplies on which tax is not payable</a:t>
            </a:r>
          </a:p>
        </p:txBody>
      </p:sp>
      <p:sp>
        <p:nvSpPr>
          <p:cNvPr id="3" name="Content Placeholder 2">
            <a:extLst>
              <a:ext uri="{FF2B5EF4-FFF2-40B4-BE49-F238E27FC236}">
                <a16:creationId xmlns:a16="http://schemas.microsoft.com/office/drawing/2014/main" id="{84D3E24D-E1AE-DEA3-88E6-D47F5C44AC28}"/>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5N Total Turnover </a:t>
            </a:r>
          </a:p>
          <a:p>
            <a:pPr>
              <a:buFont typeface="Wingdings" panose="05000000000000000000" pitchFamily="2" charset="2"/>
              <a:buChar char="Ø"/>
            </a:pPr>
            <a:r>
              <a:rPr lang="en-IN" sz="1800">
                <a:solidFill>
                  <a:schemeClr val="tx2"/>
                </a:solidFill>
              </a:rPr>
              <a:t>Includes all figures reported in Table 4 and Table 5 ,excluding </a:t>
            </a:r>
          </a:p>
          <a:p>
            <a:pPr marL="0" indent="0">
              <a:buNone/>
            </a:pPr>
            <a:r>
              <a:rPr lang="en-IN" sz="1800">
                <a:solidFill>
                  <a:schemeClr val="tx2"/>
                </a:solidFill>
              </a:rPr>
              <a:t>Table 4G- inward supplies liable for reverse charge</a:t>
            </a:r>
          </a:p>
          <a:p>
            <a:pPr marL="0" indent="0">
              <a:buNone/>
            </a:pPr>
            <a:r>
              <a:rPr lang="en-IN" sz="1800">
                <a:solidFill>
                  <a:schemeClr val="tx2"/>
                </a:solidFill>
              </a:rPr>
              <a:t>Table 4G1- supplies made by e-commerce operators u/s9(5)- Uber , Swiggy etc </a:t>
            </a:r>
          </a:p>
          <a:p>
            <a:pPr>
              <a:buFont typeface="Wingdings" panose="05000000000000000000" pitchFamily="2" charset="2"/>
              <a:buChar char="Ø"/>
            </a:pPr>
            <a:r>
              <a:rPr lang="en-IN" sz="1800">
                <a:solidFill>
                  <a:schemeClr val="tx2"/>
                </a:solidFill>
              </a:rPr>
              <a:t>This row will be added with Table 10 and Table 11 to arrive at the final turnover to be compared with turnover as per GSTR-9C</a:t>
            </a:r>
          </a:p>
        </p:txBody>
      </p:sp>
      <p:sp>
        <p:nvSpPr>
          <p:cNvPr id="4" name="Footer Placeholder 3">
            <a:extLst>
              <a:ext uri="{FF2B5EF4-FFF2-40B4-BE49-F238E27FC236}">
                <a16:creationId xmlns:a16="http://schemas.microsoft.com/office/drawing/2014/main" id="{E7E2D350-0845-74C3-E306-2F923266604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8303936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15D6F54-E896-4EBA-4FF6-AF7D4F1B7CF9}"/>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 Details of ITC availed during the financial year</a:t>
            </a:r>
          </a:p>
        </p:txBody>
      </p:sp>
      <p:sp>
        <p:nvSpPr>
          <p:cNvPr id="3" name="Content Placeholder 2">
            <a:extLst>
              <a:ext uri="{FF2B5EF4-FFF2-40B4-BE49-F238E27FC236}">
                <a16:creationId xmlns:a16="http://schemas.microsoft.com/office/drawing/2014/main" id="{124E4D8D-9021-C0EA-54C4-371CB99A642D}"/>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6A –Total amount of input tax credit availed through GSTR-3B </a:t>
            </a:r>
          </a:p>
          <a:p>
            <a:pPr>
              <a:buFont typeface="Wingdings" panose="05000000000000000000" pitchFamily="2" charset="2"/>
              <a:buChar char="Ø"/>
            </a:pPr>
            <a:r>
              <a:rPr lang="en-IN" sz="1800">
                <a:solidFill>
                  <a:schemeClr val="tx2"/>
                </a:solidFill>
              </a:rPr>
              <a:t>Auto populated from Table 4A- sum total of Table 4(A)</a:t>
            </a:r>
          </a:p>
          <a:p>
            <a:pPr>
              <a:buFont typeface="Wingdings" panose="05000000000000000000" pitchFamily="2" charset="2"/>
              <a:buChar char="Ø"/>
            </a:pPr>
            <a:r>
              <a:rPr lang="en-IN" sz="1800">
                <a:solidFill>
                  <a:schemeClr val="tx2"/>
                </a:solidFill>
              </a:rPr>
              <a:t>Includes credit of import of goods , import of services , RCM , ISD and All Other ITC </a:t>
            </a:r>
          </a:p>
          <a:p>
            <a:pPr>
              <a:buFont typeface="Wingdings" panose="05000000000000000000" pitchFamily="2" charset="2"/>
              <a:buChar char="Ø"/>
            </a:pPr>
            <a:r>
              <a:rPr lang="en-IN" sz="1800">
                <a:solidFill>
                  <a:schemeClr val="tx2"/>
                </a:solidFill>
              </a:rPr>
              <a:t>Does not include reversals </a:t>
            </a:r>
          </a:p>
          <a:p>
            <a:pPr>
              <a:buFont typeface="Wingdings" panose="05000000000000000000" pitchFamily="2" charset="2"/>
              <a:buChar char="Ø"/>
            </a:pPr>
            <a:r>
              <a:rPr lang="en-IN" sz="1800">
                <a:solidFill>
                  <a:schemeClr val="tx2"/>
                </a:solidFill>
              </a:rPr>
              <a:t>Includes reclaimed ITC </a:t>
            </a:r>
          </a:p>
          <a:p>
            <a:pPr>
              <a:buFont typeface="Wingdings" panose="05000000000000000000" pitchFamily="2" charset="2"/>
              <a:buChar char="Ø"/>
            </a:pPr>
            <a:r>
              <a:rPr lang="en-IN" sz="1800">
                <a:solidFill>
                  <a:schemeClr val="tx2"/>
                </a:solidFill>
              </a:rPr>
              <a:t>Cannot be edited </a:t>
            </a:r>
          </a:p>
        </p:txBody>
      </p:sp>
      <p:sp>
        <p:nvSpPr>
          <p:cNvPr id="4" name="Footer Placeholder 3">
            <a:extLst>
              <a:ext uri="{FF2B5EF4-FFF2-40B4-BE49-F238E27FC236}">
                <a16:creationId xmlns:a16="http://schemas.microsoft.com/office/drawing/2014/main" id="{405B4841-72B6-61C5-EA78-EF9B40EF245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79500164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F37A1CDF-C339-4F45-8A02-D3D0320738A9}"/>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6A(1)</a:t>
            </a:r>
          </a:p>
        </p:txBody>
      </p:sp>
      <p:sp>
        <p:nvSpPr>
          <p:cNvPr id="3" name="Content Placeholder 2">
            <a:extLst>
              <a:ext uri="{FF2B5EF4-FFF2-40B4-BE49-F238E27FC236}">
                <a16:creationId xmlns:a16="http://schemas.microsoft.com/office/drawing/2014/main" id="{5FE92D30-6F30-2038-50F0-0C8399C44CEB}"/>
              </a:ext>
            </a:extLst>
          </p:cNvPr>
          <p:cNvSpPr>
            <a:spLocks noGrp="1"/>
          </p:cNvSpPr>
          <p:nvPr>
            <p:ph idx="1"/>
          </p:nvPr>
        </p:nvSpPr>
        <p:spPr>
          <a:xfrm>
            <a:off x="6464410" y="841247"/>
            <a:ext cx="4484536" cy="5340097"/>
          </a:xfrm>
        </p:spPr>
        <p:txBody>
          <a:bodyPr anchor="ctr">
            <a:normAutofit/>
          </a:bodyPr>
          <a:lstStyle/>
          <a:p>
            <a:r>
              <a:rPr lang="en-US" sz="1800">
                <a:solidFill>
                  <a:schemeClr val="tx2"/>
                </a:solidFill>
              </a:rPr>
              <a:t>ITC in respect of the preceding financial year, </a:t>
            </a:r>
          </a:p>
          <a:p>
            <a:r>
              <a:rPr lang="en-US" sz="1800">
                <a:solidFill>
                  <a:schemeClr val="tx2"/>
                </a:solidFill>
              </a:rPr>
              <a:t>but availed through FORM GSTR-3B of April to October of the Financial Year for which annual return is furnished/filed </a:t>
            </a:r>
          </a:p>
          <a:p>
            <a:r>
              <a:rPr lang="en-US" sz="1800">
                <a:solidFill>
                  <a:schemeClr val="tx2"/>
                </a:solidFill>
              </a:rPr>
              <a:t>till 30th November of the Financial Year for which annual return is furnished and</a:t>
            </a:r>
          </a:p>
          <a:p>
            <a:r>
              <a:rPr lang="en-US" sz="1800">
                <a:solidFill>
                  <a:schemeClr val="tx2"/>
                </a:solidFill>
              </a:rPr>
              <a:t> included in auto populated values in table 6A above, should be declared here. 	</a:t>
            </a:r>
          </a:p>
          <a:p>
            <a:pPr marL="0" indent="0">
              <a:buNone/>
            </a:pPr>
            <a:r>
              <a:rPr lang="en-US" sz="1800">
                <a:solidFill>
                  <a:schemeClr val="tx2"/>
                </a:solidFill>
              </a:rPr>
              <a:t>Note : ITC reclaimed  in the current financial year ,which was reversed on account of Rule 37/37A  in an earlier financial year , is not be included here – to be filled in Table 6(H) </a:t>
            </a:r>
          </a:p>
          <a:p>
            <a:endParaRPr lang="en-IN" sz="1800">
              <a:solidFill>
                <a:schemeClr val="tx2"/>
              </a:solidFill>
            </a:endParaRPr>
          </a:p>
        </p:txBody>
      </p:sp>
      <p:sp>
        <p:nvSpPr>
          <p:cNvPr id="4" name="Footer Placeholder 3">
            <a:extLst>
              <a:ext uri="{FF2B5EF4-FFF2-40B4-BE49-F238E27FC236}">
                <a16:creationId xmlns:a16="http://schemas.microsoft.com/office/drawing/2014/main" id="{4B9FBB88-40E1-1E26-4339-606975315EE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92901515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AD9DB89-AB06-338F-EA64-04B536C00423}"/>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6B</a:t>
            </a:r>
          </a:p>
        </p:txBody>
      </p:sp>
      <p:sp>
        <p:nvSpPr>
          <p:cNvPr id="3" name="Content Placeholder 2">
            <a:extLst>
              <a:ext uri="{FF2B5EF4-FFF2-40B4-BE49-F238E27FC236}">
                <a16:creationId xmlns:a16="http://schemas.microsoft.com/office/drawing/2014/main" id="{47A28335-75B8-AC09-00F1-2B816D13D1CB}"/>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6B- ITC other than import, ISD and RCM </a:t>
            </a:r>
          </a:p>
          <a:p>
            <a:pPr>
              <a:buFont typeface="Wingdings" panose="05000000000000000000" pitchFamily="2" charset="2"/>
              <a:buChar char="Ø"/>
            </a:pPr>
            <a:r>
              <a:rPr lang="en-IN" sz="1800">
                <a:solidFill>
                  <a:schemeClr val="tx2"/>
                </a:solidFill>
              </a:rPr>
              <a:t>Use Table 4A(5) for filling up the row</a:t>
            </a:r>
          </a:p>
          <a:p>
            <a:pPr>
              <a:buFont typeface="Wingdings" panose="05000000000000000000" pitchFamily="2" charset="2"/>
              <a:buChar char="Ø"/>
            </a:pPr>
            <a:r>
              <a:rPr lang="en-IN" sz="1800">
                <a:solidFill>
                  <a:schemeClr val="tx2"/>
                </a:solidFill>
              </a:rPr>
              <a:t>DO NOT include ITC reclaimed during the year – refer Table 4(D) (1) of GSTR-3B  for the reclaimed figure</a:t>
            </a:r>
          </a:p>
          <a:p>
            <a:pPr>
              <a:buFont typeface="Wingdings" panose="05000000000000000000" pitchFamily="2" charset="2"/>
              <a:buChar char="Ø"/>
            </a:pPr>
            <a:r>
              <a:rPr lang="en-IN" sz="1800">
                <a:solidFill>
                  <a:schemeClr val="tx2"/>
                </a:solidFill>
              </a:rPr>
              <a:t>Details of ITC on capital goods to be provided separately</a:t>
            </a:r>
          </a:p>
          <a:p>
            <a:pPr>
              <a:buFont typeface="Wingdings" panose="05000000000000000000" pitchFamily="2" charset="2"/>
              <a:buChar char="Ø"/>
            </a:pPr>
            <a:r>
              <a:rPr lang="en-IN" sz="1800">
                <a:solidFill>
                  <a:schemeClr val="tx2"/>
                </a:solidFill>
              </a:rPr>
              <a:t>ITC on inputs and input services may be clubbed </a:t>
            </a:r>
          </a:p>
          <a:p>
            <a:pPr>
              <a:buFont typeface="Wingdings" panose="05000000000000000000" pitchFamily="2" charset="2"/>
              <a:buChar char="Ø"/>
            </a:pPr>
            <a:r>
              <a:rPr lang="en-IN" sz="1800">
                <a:solidFill>
                  <a:schemeClr val="tx2"/>
                </a:solidFill>
              </a:rPr>
              <a:t>Note that the figures as per 3B should not be edited </a:t>
            </a:r>
          </a:p>
        </p:txBody>
      </p:sp>
      <p:sp>
        <p:nvSpPr>
          <p:cNvPr id="4" name="Footer Placeholder 3">
            <a:extLst>
              <a:ext uri="{FF2B5EF4-FFF2-40B4-BE49-F238E27FC236}">
                <a16:creationId xmlns:a16="http://schemas.microsoft.com/office/drawing/2014/main" id="{D8045001-9C7B-61F6-4D1C-A602B15CB217}"/>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10055232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EC9F1A4-5E8D-3A61-4CFD-70AF5C3E1212}"/>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Tables 6C and 6D </a:t>
            </a:r>
          </a:p>
        </p:txBody>
      </p:sp>
      <p:sp>
        <p:nvSpPr>
          <p:cNvPr id="3" name="Content Placeholder 2">
            <a:extLst>
              <a:ext uri="{FF2B5EF4-FFF2-40B4-BE49-F238E27FC236}">
                <a16:creationId xmlns:a16="http://schemas.microsoft.com/office/drawing/2014/main" id="{7C63C5A2-AE93-23FA-53C0-D4B5B1466B9A}"/>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6C and 6D – ITC on RCM – unregistered and registered </a:t>
            </a:r>
          </a:p>
          <a:p>
            <a:pPr>
              <a:buFont typeface="Wingdings" panose="05000000000000000000" pitchFamily="2" charset="2"/>
              <a:buChar char="Ø"/>
            </a:pPr>
            <a:r>
              <a:rPr lang="en-IN" sz="1800">
                <a:solidFill>
                  <a:schemeClr val="tx2"/>
                </a:solidFill>
              </a:rPr>
              <a:t>ITC of GST paid under RCM availed in GSTR-3B</a:t>
            </a:r>
          </a:p>
          <a:p>
            <a:pPr>
              <a:buFont typeface="Wingdings" panose="05000000000000000000" pitchFamily="2" charset="2"/>
              <a:buChar char="Ø"/>
            </a:pPr>
            <a:r>
              <a:rPr lang="en-IN" sz="1800">
                <a:solidFill>
                  <a:schemeClr val="tx2"/>
                </a:solidFill>
              </a:rPr>
              <a:t>Figures as per 3B should not be edited</a:t>
            </a:r>
          </a:p>
          <a:p>
            <a:pPr>
              <a:buFont typeface="Wingdings" panose="05000000000000000000" pitchFamily="2" charset="2"/>
              <a:buChar char="Ø"/>
            </a:pPr>
            <a:r>
              <a:rPr lang="en-IN" sz="1800">
                <a:solidFill>
                  <a:schemeClr val="tx2"/>
                </a:solidFill>
              </a:rPr>
              <a:t>Details of ITC on capital goods to be provided separately</a:t>
            </a:r>
          </a:p>
          <a:p>
            <a:pPr>
              <a:buFont typeface="Wingdings" panose="05000000000000000000" pitchFamily="2" charset="2"/>
              <a:buChar char="Ø"/>
            </a:pPr>
            <a:r>
              <a:rPr lang="en-IN" sz="1800">
                <a:solidFill>
                  <a:schemeClr val="tx2"/>
                </a:solidFill>
              </a:rPr>
              <a:t>ITC on inputs and input services may be clubbed</a:t>
            </a:r>
          </a:p>
          <a:p>
            <a:pPr>
              <a:buFont typeface="Wingdings" panose="05000000000000000000" pitchFamily="2" charset="2"/>
              <a:buChar char="Ø"/>
            </a:pPr>
            <a:r>
              <a:rPr lang="en-IN" sz="1800">
                <a:solidFill>
                  <a:schemeClr val="tx2"/>
                </a:solidFill>
              </a:rPr>
              <a:t>Split up into unregistered and registered not mandatory – total ITC may be filled up in Table 6D – registered </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0713936C-A303-78F1-3071-2B64541EA94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18467409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1F9B24C-CF10-8038-D809-4C614BC13ECA}"/>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6E</a:t>
            </a:r>
          </a:p>
        </p:txBody>
      </p:sp>
      <p:sp>
        <p:nvSpPr>
          <p:cNvPr id="3" name="Content Placeholder 2">
            <a:extLst>
              <a:ext uri="{FF2B5EF4-FFF2-40B4-BE49-F238E27FC236}">
                <a16:creationId xmlns:a16="http://schemas.microsoft.com/office/drawing/2014/main" id="{A0B2EB9C-C273-3518-965A-AA48E8202091}"/>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6E –Import of Goods</a:t>
            </a:r>
          </a:p>
          <a:p>
            <a:pPr>
              <a:buFont typeface="Wingdings" panose="05000000000000000000" pitchFamily="2" charset="2"/>
              <a:buChar char="Ø"/>
            </a:pPr>
            <a:r>
              <a:rPr lang="en-US" sz="1800">
                <a:solidFill>
                  <a:schemeClr val="tx2"/>
                </a:solidFill>
              </a:rPr>
              <a:t>Fill from Table 4A(1) of GSTR-3B </a:t>
            </a:r>
          </a:p>
          <a:p>
            <a:pPr>
              <a:buFont typeface="Wingdings" panose="05000000000000000000" pitchFamily="2" charset="2"/>
              <a:buChar char="Ø"/>
            </a:pPr>
            <a:r>
              <a:rPr lang="en-US" sz="1800">
                <a:solidFill>
                  <a:schemeClr val="tx2"/>
                </a:solidFill>
              </a:rPr>
              <a:t>Includes IGST taken on supplies received from SEZ</a:t>
            </a:r>
          </a:p>
          <a:p>
            <a:pPr>
              <a:buFont typeface="Wingdings" panose="05000000000000000000" pitchFamily="2" charset="2"/>
              <a:buChar char="Ø"/>
            </a:pPr>
            <a:r>
              <a:rPr lang="en-US" sz="1800">
                <a:solidFill>
                  <a:schemeClr val="tx2"/>
                </a:solidFill>
              </a:rPr>
              <a:t>Any errors while filling up GSTR-3B may be corrected in GSTR-9- for eg IGST on import filled under RCM/All Other ITC </a:t>
            </a:r>
          </a:p>
          <a:p>
            <a:pPr>
              <a:buFont typeface="Wingdings" panose="05000000000000000000" pitchFamily="2" charset="2"/>
              <a:buChar char="Ø"/>
            </a:pPr>
            <a:r>
              <a:rPr lang="en-US" sz="1800">
                <a:solidFill>
                  <a:schemeClr val="tx2"/>
                </a:solidFill>
              </a:rPr>
              <a:t>Bifurcation into inputs and capital goods required </a:t>
            </a:r>
            <a:endParaRPr lang="en-IN" sz="1800">
              <a:solidFill>
                <a:schemeClr val="tx2"/>
              </a:solidFill>
            </a:endParaRPr>
          </a:p>
        </p:txBody>
      </p:sp>
      <p:sp>
        <p:nvSpPr>
          <p:cNvPr id="4" name="Footer Placeholder 3">
            <a:extLst>
              <a:ext uri="{FF2B5EF4-FFF2-40B4-BE49-F238E27FC236}">
                <a16:creationId xmlns:a16="http://schemas.microsoft.com/office/drawing/2014/main" id="{D2DAEC47-625E-2D2F-8E8A-9242B15F34D5}"/>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23629572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81BA941-5A4C-9454-9230-B6FB5BA145B9}"/>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 F</a:t>
            </a:r>
          </a:p>
        </p:txBody>
      </p:sp>
      <p:sp>
        <p:nvSpPr>
          <p:cNvPr id="3" name="Content Placeholder 2">
            <a:extLst>
              <a:ext uri="{FF2B5EF4-FFF2-40B4-BE49-F238E27FC236}">
                <a16:creationId xmlns:a16="http://schemas.microsoft.com/office/drawing/2014/main" id="{07F4C3F1-BFE7-E857-2820-C557209FFC08}"/>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6F- Import of Services </a:t>
            </a:r>
          </a:p>
          <a:p>
            <a:pPr>
              <a:buFont typeface="Wingdings" panose="05000000000000000000" pitchFamily="2" charset="2"/>
              <a:buChar char="Ø"/>
            </a:pPr>
            <a:r>
              <a:rPr lang="en-US" sz="1800">
                <a:solidFill>
                  <a:schemeClr val="tx2"/>
                </a:solidFill>
              </a:rPr>
              <a:t>To be filled from 4A(2) of GSTR-3B</a:t>
            </a:r>
          </a:p>
          <a:p>
            <a:pPr>
              <a:buFont typeface="Wingdings" panose="05000000000000000000" pitchFamily="2" charset="2"/>
              <a:buChar char="Ø"/>
            </a:pPr>
            <a:r>
              <a:rPr lang="en-US" sz="1800">
                <a:solidFill>
                  <a:schemeClr val="tx2"/>
                </a:solidFill>
              </a:rPr>
              <a:t>Includes IGST taken on supplies received from SEZ</a:t>
            </a:r>
          </a:p>
          <a:p>
            <a:pPr>
              <a:buFont typeface="Wingdings" panose="05000000000000000000" pitchFamily="2" charset="2"/>
              <a:buChar char="Ø"/>
            </a:pPr>
            <a:r>
              <a:rPr lang="en-US" sz="1800">
                <a:solidFill>
                  <a:schemeClr val="tx2"/>
                </a:solidFill>
              </a:rPr>
              <a:t>Any errors while filling up GSTR-3B may be corrected in GSTR-9- for eg IGST on import filled under RCM/All Other ITC </a:t>
            </a:r>
          </a:p>
          <a:p>
            <a:pPr marL="0" indent="0">
              <a:buNone/>
            </a:pPr>
            <a:endParaRPr lang="en-US" sz="1800">
              <a:solidFill>
                <a:schemeClr val="tx2"/>
              </a:solidFill>
            </a:endParaRP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FCFA0C04-21DB-3003-9C8E-2734B6F974B0}"/>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67554534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73D1D7F-01CC-AADD-3E41-DF150F53AFB4}"/>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6G </a:t>
            </a:r>
          </a:p>
        </p:txBody>
      </p:sp>
      <p:sp>
        <p:nvSpPr>
          <p:cNvPr id="3" name="Content Placeholder 2">
            <a:extLst>
              <a:ext uri="{FF2B5EF4-FFF2-40B4-BE49-F238E27FC236}">
                <a16:creationId xmlns:a16="http://schemas.microsoft.com/office/drawing/2014/main" id="{B5F94D2E-ED9A-F5BF-33FC-A93969C4D1AE}"/>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6G –ITC from ISD </a:t>
            </a:r>
          </a:p>
          <a:p>
            <a:pPr>
              <a:buFont typeface="Wingdings" panose="05000000000000000000" pitchFamily="2" charset="2"/>
              <a:buChar char="Ø"/>
            </a:pPr>
            <a:r>
              <a:rPr lang="en-US" sz="1800">
                <a:solidFill>
                  <a:schemeClr val="tx2"/>
                </a:solidFill>
              </a:rPr>
              <a:t>Use Table 4A(4) of GSTR-3B for filling up the details</a:t>
            </a:r>
          </a:p>
          <a:p>
            <a:pPr>
              <a:buFont typeface="Wingdings" panose="05000000000000000000" pitchFamily="2" charset="2"/>
              <a:buChar char="Ø"/>
            </a:pPr>
            <a:r>
              <a:rPr lang="en-US" sz="1800">
                <a:solidFill>
                  <a:schemeClr val="tx2"/>
                </a:solidFill>
              </a:rPr>
              <a:t>Any errors while filling up GSTR-3B may be corrected in GSTR-9</a:t>
            </a:r>
          </a:p>
          <a:p>
            <a:pPr marL="0" indent="0">
              <a:buNone/>
            </a:pPr>
            <a:endParaRPr lang="en-US" sz="1800">
              <a:solidFill>
                <a:schemeClr val="tx2"/>
              </a:solidFill>
            </a:endParaRP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78592287-FD67-CF34-B51D-189067A6C56A}"/>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06732780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3FE41A8-54C7-1C10-4974-241F223F1D4E}"/>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6H</a:t>
            </a:r>
          </a:p>
        </p:txBody>
      </p:sp>
      <p:sp>
        <p:nvSpPr>
          <p:cNvPr id="3" name="Content Placeholder 2">
            <a:extLst>
              <a:ext uri="{FF2B5EF4-FFF2-40B4-BE49-F238E27FC236}">
                <a16:creationId xmlns:a16="http://schemas.microsoft.com/office/drawing/2014/main" id="{86D9C473-0348-641A-7C77-95D6198BBE52}"/>
              </a:ext>
            </a:extLst>
          </p:cNvPr>
          <p:cNvSpPr>
            <a:spLocks noGrp="1"/>
          </p:cNvSpPr>
          <p:nvPr>
            <p:ph idx="1"/>
          </p:nvPr>
        </p:nvSpPr>
        <p:spPr>
          <a:xfrm>
            <a:off x="6464410" y="841247"/>
            <a:ext cx="4484536" cy="5340097"/>
          </a:xfrm>
        </p:spPr>
        <p:txBody>
          <a:bodyPr anchor="ctr">
            <a:normAutofit/>
          </a:bodyPr>
          <a:lstStyle/>
          <a:p>
            <a:pPr marL="0" indent="0">
              <a:buNone/>
            </a:pPr>
            <a:r>
              <a:rPr lang="en-IN" sz="1800" dirty="0">
                <a:solidFill>
                  <a:schemeClr val="tx2"/>
                </a:solidFill>
              </a:rPr>
              <a:t>This row shall include </a:t>
            </a:r>
          </a:p>
          <a:p>
            <a:pPr>
              <a:buFont typeface="Wingdings" panose="05000000000000000000" pitchFamily="2" charset="2"/>
              <a:buChar char="Ø"/>
            </a:pPr>
            <a:r>
              <a:rPr lang="en-IN" sz="1800" dirty="0">
                <a:solidFill>
                  <a:schemeClr val="tx2"/>
                </a:solidFill>
              </a:rPr>
              <a:t>ITC reversed and reclaimed in the current financial year </a:t>
            </a:r>
          </a:p>
          <a:p>
            <a:pPr>
              <a:buFont typeface="Wingdings" panose="05000000000000000000" pitchFamily="2" charset="2"/>
              <a:buChar char="Ø"/>
            </a:pPr>
            <a:r>
              <a:rPr lang="en-IN" sz="1800" dirty="0">
                <a:solidFill>
                  <a:schemeClr val="tx2"/>
                </a:solidFill>
              </a:rPr>
              <a:t>ITC reversed in previous financial year under Rule 37/37A and reclaimed in current financial year </a:t>
            </a:r>
          </a:p>
          <a:p>
            <a:pPr>
              <a:buFont typeface="Wingdings" panose="05000000000000000000" pitchFamily="2" charset="2"/>
              <a:buChar char="Ø"/>
            </a:pPr>
            <a:r>
              <a:rPr lang="en-IN" sz="1800" dirty="0">
                <a:solidFill>
                  <a:schemeClr val="tx2"/>
                </a:solidFill>
              </a:rPr>
              <a:t>Note : ITC reversed in previous financial year for reason other than Rule 37/37A and reclaimed in current financial year , shall not be reported here . This is to be reported in Table 6(A) (1) </a:t>
            </a:r>
          </a:p>
        </p:txBody>
      </p:sp>
      <p:sp>
        <p:nvSpPr>
          <p:cNvPr id="4" name="Footer Placeholder 3">
            <a:extLst>
              <a:ext uri="{FF2B5EF4-FFF2-40B4-BE49-F238E27FC236}">
                <a16:creationId xmlns:a16="http://schemas.microsoft.com/office/drawing/2014/main" id="{9272ED8F-E95B-CCAF-2D86-671E4C033A8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99700448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070A86F-E462-E240-1ADC-A9F3A91C5F14}"/>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Tables 6I and  6 J</a:t>
            </a:r>
          </a:p>
        </p:txBody>
      </p:sp>
      <p:sp>
        <p:nvSpPr>
          <p:cNvPr id="3" name="Content Placeholder 2">
            <a:extLst>
              <a:ext uri="{FF2B5EF4-FFF2-40B4-BE49-F238E27FC236}">
                <a16:creationId xmlns:a16="http://schemas.microsoft.com/office/drawing/2014/main" id="{2C2F86E9-DB5A-357A-BE8C-3D5C4BF808AC}"/>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6I- Auto populated figure – total of figures reported in Tables 6B to 6H</a:t>
            </a:r>
          </a:p>
          <a:p>
            <a:r>
              <a:rPr lang="en-IN" sz="1800">
                <a:solidFill>
                  <a:schemeClr val="tx2"/>
                </a:solidFill>
              </a:rPr>
              <a:t>6J-This represents the difference between ITC availed for the current financial year reflected in Table 6A(2) and break up of such ITC reported in Tables 6B to 6H , reflected in Table 6I- should be 0.</a:t>
            </a:r>
          </a:p>
        </p:txBody>
      </p:sp>
      <p:sp>
        <p:nvSpPr>
          <p:cNvPr id="4" name="Footer Placeholder 3">
            <a:extLst>
              <a:ext uri="{FF2B5EF4-FFF2-40B4-BE49-F238E27FC236}">
                <a16:creationId xmlns:a16="http://schemas.microsoft.com/office/drawing/2014/main" id="{F07A7EDB-4348-2579-F2F1-2B01EE5A249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3897991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F48B1CCF-2354-59E3-3610-D6F288E6F2A7}"/>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Tables 6k ,6l , 6m , 6n and  6 o</a:t>
            </a:r>
          </a:p>
        </p:txBody>
      </p:sp>
      <p:sp>
        <p:nvSpPr>
          <p:cNvPr id="3" name="Content Placeholder 2">
            <a:extLst>
              <a:ext uri="{FF2B5EF4-FFF2-40B4-BE49-F238E27FC236}">
                <a16:creationId xmlns:a16="http://schemas.microsoft.com/office/drawing/2014/main" id="{3136769E-80D7-387F-33D8-2E2A0E71241E}"/>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6k and 6l-Transition Credit</a:t>
            </a:r>
          </a:p>
          <a:p>
            <a:pPr>
              <a:buFont typeface="Wingdings" panose="05000000000000000000" pitchFamily="2" charset="2"/>
              <a:buChar char="Ø"/>
            </a:pPr>
            <a:r>
              <a:rPr lang="en-US" sz="1800">
                <a:solidFill>
                  <a:schemeClr val="tx2"/>
                </a:solidFill>
              </a:rPr>
              <a:t>If any Transition credit was availed during FY 23-24 –report it here </a:t>
            </a:r>
          </a:p>
          <a:p>
            <a:pPr marL="0" indent="0">
              <a:buNone/>
            </a:pPr>
            <a:r>
              <a:rPr lang="en-US" sz="1800" u="sng">
                <a:solidFill>
                  <a:schemeClr val="tx2"/>
                </a:solidFill>
              </a:rPr>
              <a:t>6m-Any Other ITC</a:t>
            </a:r>
          </a:p>
          <a:p>
            <a:pPr>
              <a:buFont typeface="Wingdings" panose="05000000000000000000" pitchFamily="2" charset="2"/>
              <a:buChar char="Ø"/>
            </a:pPr>
            <a:r>
              <a:rPr lang="en-US" sz="1800">
                <a:solidFill>
                  <a:schemeClr val="tx2"/>
                </a:solidFill>
              </a:rPr>
              <a:t>ITC availed based on ITC-02 filed by the supplier ;</a:t>
            </a:r>
          </a:p>
          <a:p>
            <a:pPr>
              <a:buFont typeface="Wingdings" panose="05000000000000000000" pitchFamily="2" charset="2"/>
              <a:buChar char="Ø"/>
            </a:pPr>
            <a:r>
              <a:rPr lang="en-US" sz="1800">
                <a:solidFill>
                  <a:schemeClr val="tx2"/>
                </a:solidFill>
              </a:rPr>
              <a:t> ITC-01 on account of conversion from Composition to regular etc </a:t>
            </a:r>
          </a:p>
          <a:p>
            <a:pPr marL="0" indent="0">
              <a:buNone/>
            </a:pPr>
            <a:r>
              <a:rPr lang="en-US" sz="1800">
                <a:solidFill>
                  <a:schemeClr val="tx2"/>
                </a:solidFill>
              </a:rPr>
              <a:t>6n- Total 6k to 6m – Other ITC </a:t>
            </a:r>
          </a:p>
          <a:p>
            <a:pPr marL="0" indent="0">
              <a:buNone/>
            </a:pPr>
            <a:r>
              <a:rPr lang="en-US" sz="1800">
                <a:solidFill>
                  <a:schemeClr val="tx2"/>
                </a:solidFill>
              </a:rPr>
              <a:t>60- Total ITC before reversals – 6 I plus 6n </a:t>
            </a:r>
          </a:p>
        </p:txBody>
      </p:sp>
      <p:sp>
        <p:nvSpPr>
          <p:cNvPr id="4" name="Footer Placeholder 3">
            <a:extLst>
              <a:ext uri="{FF2B5EF4-FFF2-40B4-BE49-F238E27FC236}">
                <a16:creationId xmlns:a16="http://schemas.microsoft.com/office/drawing/2014/main" id="{250F0F1D-DAF5-1391-FE59-B305232C05E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54861963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A0C2FCD0-CB83-9B5C-5540-1D4BFEC59421}"/>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7- ITC reversals</a:t>
            </a:r>
          </a:p>
        </p:txBody>
      </p:sp>
      <p:sp>
        <p:nvSpPr>
          <p:cNvPr id="3" name="Content Placeholder 2">
            <a:extLst>
              <a:ext uri="{FF2B5EF4-FFF2-40B4-BE49-F238E27FC236}">
                <a16:creationId xmlns:a16="http://schemas.microsoft.com/office/drawing/2014/main" id="{C5F6F1E1-8A6F-0E44-FBA4-EBF104099260}"/>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7A – Rule 37 – Non payment to suppliers within 180days</a:t>
            </a:r>
          </a:p>
          <a:p>
            <a:r>
              <a:rPr lang="en-IN" sz="1800">
                <a:solidFill>
                  <a:schemeClr val="tx2"/>
                </a:solidFill>
              </a:rPr>
              <a:t>7A1- Rule 37A – Non payment of tax by the supplier </a:t>
            </a:r>
          </a:p>
          <a:p>
            <a:r>
              <a:rPr lang="en-IN" sz="1800">
                <a:solidFill>
                  <a:schemeClr val="tx2"/>
                </a:solidFill>
              </a:rPr>
              <a:t>7A2- Rule 38- Banking Companies </a:t>
            </a:r>
          </a:p>
          <a:p>
            <a:r>
              <a:rPr lang="en-IN" sz="1800">
                <a:solidFill>
                  <a:schemeClr val="tx2"/>
                </a:solidFill>
              </a:rPr>
              <a:t>7B-Rule 39- ISD </a:t>
            </a:r>
          </a:p>
          <a:p>
            <a:r>
              <a:rPr lang="en-IN" sz="1800">
                <a:solidFill>
                  <a:schemeClr val="tx2"/>
                </a:solidFill>
              </a:rPr>
              <a:t>7C-Rule 42</a:t>
            </a:r>
          </a:p>
          <a:p>
            <a:r>
              <a:rPr lang="en-IN" sz="1800">
                <a:solidFill>
                  <a:schemeClr val="tx2"/>
                </a:solidFill>
              </a:rPr>
              <a:t>7D- Rule 43 </a:t>
            </a:r>
          </a:p>
          <a:p>
            <a:r>
              <a:rPr lang="en-IN" sz="1800">
                <a:solidFill>
                  <a:schemeClr val="tx2"/>
                </a:solidFill>
              </a:rPr>
              <a:t>7E-Section 17(5)</a:t>
            </a:r>
          </a:p>
          <a:p>
            <a:r>
              <a:rPr lang="en-IN" sz="1800">
                <a:solidFill>
                  <a:schemeClr val="tx2"/>
                </a:solidFill>
              </a:rPr>
              <a:t>7F-TRAN -1 ; 7G- TRAN-II</a:t>
            </a:r>
          </a:p>
          <a:p>
            <a:r>
              <a:rPr lang="en-IN" sz="1800">
                <a:solidFill>
                  <a:schemeClr val="tx2"/>
                </a:solidFill>
              </a:rPr>
              <a:t>7H1- Other Reversals </a:t>
            </a:r>
          </a:p>
          <a:p>
            <a:r>
              <a:rPr lang="en-IN" sz="1800">
                <a:solidFill>
                  <a:schemeClr val="tx2"/>
                </a:solidFill>
              </a:rPr>
              <a:t>7I-Total Reversals </a:t>
            </a:r>
          </a:p>
        </p:txBody>
      </p:sp>
      <p:sp>
        <p:nvSpPr>
          <p:cNvPr id="4" name="Footer Placeholder 3">
            <a:extLst>
              <a:ext uri="{FF2B5EF4-FFF2-40B4-BE49-F238E27FC236}">
                <a16:creationId xmlns:a16="http://schemas.microsoft.com/office/drawing/2014/main" id="{9AEC5E8C-7402-2171-3DA2-C7FFF3B12447}"/>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44261035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C3DBA03-2F92-31CA-0C15-638C5C121AA7}"/>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7J –NET ITC AVAILABLE FOR UTILIZATION</a:t>
            </a:r>
          </a:p>
        </p:txBody>
      </p:sp>
      <p:sp>
        <p:nvSpPr>
          <p:cNvPr id="3" name="Content Placeholder 2">
            <a:extLst>
              <a:ext uri="{FF2B5EF4-FFF2-40B4-BE49-F238E27FC236}">
                <a16:creationId xmlns:a16="http://schemas.microsoft.com/office/drawing/2014/main" id="{6E51CFD7-B33C-1EB4-07E3-EDE0C27D71A5}"/>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This row will be equal to Table 6O- 7I ( Gross ITC minus reversals ) </a:t>
            </a:r>
          </a:p>
          <a:p>
            <a:r>
              <a:rPr lang="en-IN" sz="1800">
                <a:solidFill>
                  <a:schemeClr val="tx2"/>
                </a:solidFill>
              </a:rPr>
              <a:t>This should ideally be equal to the Net ITC availed in GSTR-3B </a:t>
            </a:r>
          </a:p>
          <a:p>
            <a:r>
              <a:rPr lang="en-IN" sz="1800">
                <a:solidFill>
                  <a:schemeClr val="tx2"/>
                </a:solidFill>
              </a:rPr>
              <a:t>However since ITC of previous year reclaimed in current year (other than Rule 37/37A )  is excluded by way of Table 6(A1) – the Net ITC will not tally with the ITC availed in GSTR-3B </a:t>
            </a:r>
          </a:p>
          <a:p>
            <a:endParaRPr lang="en-IN" sz="1800">
              <a:solidFill>
                <a:schemeClr val="tx2"/>
              </a:solidFill>
            </a:endParaRPr>
          </a:p>
        </p:txBody>
      </p:sp>
      <p:sp>
        <p:nvSpPr>
          <p:cNvPr id="4" name="Footer Placeholder 3">
            <a:extLst>
              <a:ext uri="{FF2B5EF4-FFF2-40B4-BE49-F238E27FC236}">
                <a16:creationId xmlns:a16="http://schemas.microsoft.com/office/drawing/2014/main" id="{D882BFE0-1915-4A33-804C-7ABA1D24CAF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88836124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F299794B-490B-7EFB-2A3B-8079EB6CAC69}"/>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8A-ITC as per GSTR-2B</a:t>
            </a:r>
            <a:endParaRPr lang="en-IN" sz="4800">
              <a:solidFill>
                <a:schemeClr val="bg1"/>
              </a:solidFill>
            </a:endParaRPr>
          </a:p>
        </p:txBody>
      </p:sp>
      <p:sp>
        <p:nvSpPr>
          <p:cNvPr id="3" name="Content Placeholder 2">
            <a:extLst>
              <a:ext uri="{FF2B5EF4-FFF2-40B4-BE49-F238E27FC236}">
                <a16:creationId xmlns:a16="http://schemas.microsoft.com/office/drawing/2014/main" id="{60D967C0-1775-F2D6-9A2F-6B8777455567}"/>
              </a:ext>
            </a:extLst>
          </p:cNvPr>
          <p:cNvSpPr>
            <a:spLocks noGrp="1"/>
          </p:cNvSpPr>
          <p:nvPr>
            <p:ph idx="1"/>
          </p:nvPr>
        </p:nvSpPr>
        <p:spPr>
          <a:xfrm>
            <a:off x="6464410" y="841247"/>
            <a:ext cx="4484536" cy="5340097"/>
          </a:xfrm>
        </p:spPr>
        <p:txBody>
          <a:bodyPr anchor="ctr">
            <a:normAutofit/>
          </a:bodyPr>
          <a:lstStyle/>
          <a:p>
            <a:r>
              <a:rPr lang="en-US" sz="1800">
                <a:solidFill>
                  <a:schemeClr val="tx2"/>
                </a:solidFill>
              </a:rPr>
              <a:t>This will have auto-populated figures as per GSTR-2B</a:t>
            </a:r>
          </a:p>
          <a:p>
            <a:r>
              <a:rPr lang="en-US" sz="1800">
                <a:solidFill>
                  <a:schemeClr val="tx2"/>
                </a:solidFill>
              </a:rPr>
              <a:t>Will include all invoices having invoice date between 1</a:t>
            </a:r>
            <a:r>
              <a:rPr lang="en-US" sz="1800" baseline="30000">
                <a:solidFill>
                  <a:schemeClr val="tx2"/>
                </a:solidFill>
              </a:rPr>
              <a:t>st</a:t>
            </a:r>
            <a:r>
              <a:rPr lang="en-US" sz="1800">
                <a:solidFill>
                  <a:schemeClr val="tx2"/>
                </a:solidFill>
              </a:rPr>
              <a:t> April 2024 to 31</a:t>
            </a:r>
            <a:r>
              <a:rPr lang="en-US" sz="1800" baseline="30000">
                <a:solidFill>
                  <a:schemeClr val="tx2"/>
                </a:solidFill>
              </a:rPr>
              <a:t>st</a:t>
            </a:r>
            <a:r>
              <a:rPr lang="en-US" sz="1800">
                <a:solidFill>
                  <a:schemeClr val="tx2"/>
                </a:solidFill>
              </a:rPr>
              <a:t> March 2025 , filed by the suppliers upto 30</a:t>
            </a:r>
            <a:r>
              <a:rPr lang="en-US" sz="1800" baseline="30000">
                <a:solidFill>
                  <a:schemeClr val="tx2"/>
                </a:solidFill>
              </a:rPr>
              <a:t>th</a:t>
            </a:r>
            <a:r>
              <a:rPr lang="en-US" sz="1800">
                <a:solidFill>
                  <a:schemeClr val="tx2"/>
                </a:solidFill>
              </a:rPr>
              <a:t> November 2025 – i.e in 2B for the months April 2024 to October 2025</a:t>
            </a:r>
          </a:p>
          <a:p>
            <a:r>
              <a:rPr lang="en-US" sz="1800">
                <a:solidFill>
                  <a:schemeClr val="tx2"/>
                </a:solidFill>
              </a:rPr>
              <a:t>Excludes ITC on imports , ISD and RCM – however 8A excel will have these details for reference </a:t>
            </a:r>
            <a:endParaRPr lang="en-IN" sz="1800">
              <a:solidFill>
                <a:schemeClr val="tx2"/>
              </a:solidFill>
            </a:endParaRPr>
          </a:p>
        </p:txBody>
      </p:sp>
      <p:sp>
        <p:nvSpPr>
          <p:cNvPr id="4" name="Footer Placeholder 3">
            <a:extLst>
              <a:ext uri="{FF2B5EF4-FFF2-40B4-BE49-F238E27FC236}">
                <a16:creationId xmlns:a16="http://schemas.microsoft.com/office/drawing/2014/main" id="{51F72B15-951B-C447-EF36-9F2FC35C1C2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26508655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F7F0948-1124-37A3-31FC-C36EAAB59475}"/>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8B – ITC Availed -Gross</a:t>
            </a:r>
            <a:endParaRPr lang="en-IN" sz="4800">
              <a:solidFill>
                <a:schemeClr val="bg1"/>
              </a:solidFill>
            </a:endParaRPr>
          </a:p>
        </p:txBody>
      </p:sp>
      <p:sp>
        <p:nvSpPr>
          <p:cNvPr id="3" name="Content Placeholder 2">
            <a:extLst>
              <a:ext uri="{FF2B5EF4-FFF2-40B4-BE49-F238E27FC236}">
                <a16:creationId xmlns:a16="http://schemas.microsoft.com/office/drawing/2014/main" id="{3C5FB9FE-77C9-D185-058D-E243591D41FC}"/>
              </a:ext>
            </a:extLst>
          </p:cNvPr>
          <p:cNvSpPr>
            <a:spLocks noGrp="1"/>
          </p:cNvSpPr>
          <p:nvPr>
            <p:ph idx="1"/>
          </p:nvPr>
        </p:nvSpPr>
        <p:spPr>
          <a:xfrm>
            <a:off x="6464410" y="841247"/>
            <a:ext cx="4484536" cy="5340097"/>
          </a:xfrm>
        </p:spPr>
        <p:txBody>
          <a:bodyPr anchor="ctr">
            <a:normAutofit/>
          </a:bodyPr>
          <a:lstStyle/>
          <a:p>
            <a:pPr>
              <a:buFont typeface="Wingdings" panose="05000000000000000000" pitchFamily="2" charset="2"/>
              <a:buChar char="§"/>
            </a:pPr>
            <a:r>
              <a:rPr lang="en-US" sz="1800">
                <a:solidFill>
                  <a:schemeClr val="tx2"/>
                </a:solidFill>
              </a:rPr>
              <a:t>Auto populated from Table 6B</a:t>
            </a:r>
          </a:p>
          <a:p>
            <a:pPr>
              <a:buFont typeface="Wingdings" panose="05000000000000000000" pitchFamily="2" charset="2"/>
              <a:buChar char="§"/>
            </a:pPr>
            <a:r>
              <a:rPr lang="en-US" sz="1800">
                <a:solidFill>
                  <a:schemeClr val="tx2"/>
                </a:solidFill>
              </a:rPr>
              <a:t>Excludes import , ISD and RCM ITC </a:t>
            </a:r>
          </a:p>
          <a:p>
            <a:pPr>
              <a:buFont typeface="Wingdings" panose="05000000000000000000" pitchFamily="2" charset="2"/>
              <a:buChar char="§"/>
            </a:pPr>
            <a:r>
              <a:rPr lang="en-US" sz="1800">
                <a:solidFill>
                  <a:schemeClr val="tx2"/>
                </a:solidFill>
              </a:rPr>
              <a:t>Excludes ITC reclaimed</a:t>
            </a:r>
          </a:p>
          <a:p>
            <a:pPr>
              <a:buFont typeface="Wingdings" panose="05000000000000000000" pitchFamily="2" charset="2"/>
              <a:buChar char="§"/>
            </a:pPr>
            <a:r>
              <a:rPr lang="en-US" sz="1800">
                <a:solidFill>
                  <a:schemeClr val="tx2"/>
                </a:solidFill>
              </a:rPr>
              <a:t>ITC reflected is before reversal </a:t>
            </a: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48AB83E4-A4F9-1C9A-1D05-1209F125863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55489664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A2CB88B-8819-5427-F868-2713A7AAE2B3}"/>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8C –ITC availed next year</a:t>
            </a:r>
            <a:endParaRPr lang="en-IN" sz="4800">
              <a:solidFill>
                <a:schemeClr val="bg1"/>
              </a:solidFill>
            </a:endParaRPr>
          </a:p>
        </p:txBody>
      </p:sp>
      <p:sp>
        <p:nvSpPr>
          <p:cNvPr id="3" name="Content Placeholder 2">
            <a:extLst>
              <a:ext uri="{FF2B5EF4-FFF2-40B4-BE49-F238E27FC236}">
                <a16:creationId xmlns:a16="http://schemas.microsoft.com/office/drawing/2014/main" id="{E8F08537-CA6B-4A4C-AC26-3DE23C0FF16B}"/>
              </a:ext>
            </a:extLst>
          </p:cNvPr>
          <p:cNvSpPr>
            <a:spLocks noGrp="1"/>
          </p:cNvSpPr>
          <p:nvPr>
            <p:ph idx="1"/>
          </p:nvPr>
        </p:nvSpPr>
        <p:spPr>
          <a:xfrm>
            <a:off x="6464410" y="841247"/>
            <a:ext cx="4484536" cy="5340097"/>
          </a:xfrm>
        </p:spPr>
        <p:txBody>
          <a:bodyPr anchor="ctr">
            <a:normAutofit/>
          </a:bodyPr>
          <a:lstStyle/>
          <a:p>
            <a:r>
              <a:rPr lang="en-US" sz="1800">
                <a:solidFill>
                  <a:schemeClr val="tx2"/>
                </a:solidFill>
              </a:rPr>
              <a:t>ITC for current financial year availed in subsequent financial year </a:t>
            </a:r>
          </a:p>
          <a:p>
            <a:r>
              <a:rPr lang="en-US" sz="1800">
                <a:solidFill>
                  <a:schemeClr val="tx2"/>
                </a:solidFill>
              </a:rPr>
              <a:t>Note : should not report ITC for the current financial year claimed and reversed in the same financial year </a:t>
            </a:r>
          </a:p>
          <a:p>
            <a:r>
              <a:rPr lang="en-US" sz="1800">
                <a:solidFill>
                  <a:schemeClr val="tx2"/>
                </a:solidFill>
              </a:rPr>
              <a:t>Includes ITC for current financial year being claimed in 3B for the first time – reasons – omission to claim or supplier uploads belatedly – for eg March 25 invoice uploaded after 11</a:t>
            </a:r>
            <a:r>
              <a:rPr lang="en-US" sz="1800" baseline="30000">
                <a:solidFill>
                  <a:schemeClr val="tx2"/>
                </a:solidFill>
              </a:rPr>
              <a:t>th</a:t>
            </a:r>
            <a:r>
              <a:rPr lang="en-US" sz="1800">
                <a:solidFill>
                  <a:schemeClr val="tx2"/>
                </a:solidFill>
              </a:rPr>
              <a:t> April 2025</a:t>
            </a:r>
            <a:endParaRPr lang="en-IN" sz="1800">
              <a:solidFill>
                <a:schemeClr val="tx2"/>
              </a:solidFill>
            </a:endParaRPr>
          </a:p>
        </p:txBody>
      </p:sp>
      <p:sp>
        <p:nvSpPr>
          <p:cNvPr id="4" name="Footer Placeholder 3">
            <a:extLst>
              <a:ext uri="{FF2B5EF4-FFF2-40B4-BE49-F238E27FC236}">
                <a16:creationId xmlns:a16="http://schemas.microsoft.com/office/drawing/2014/main" id="{F1F265BA-924E-310A-61FA-C57936105FE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57655808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9429647-C099-2294-BB13-C30AF8AA0F4B}"/>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8D -Table 8A minus 8B minus 8C</a:t>
            </a:r>
            <a:endParaRPr lang="en-IN" sz="4800">
              <a:solidFill>
                <a:schemeClr val="bg1"/>
              </a:solidFill>
            </a:endParaRPr>
          </a:p>
        </p:txBody>
      </p:sp>
      <p:sp>
        <p:nvSpPr>
          <p:cNvPr id="3" name="Content Placeholder 2">
            <a:extLst>
              <a:ext uri="{FF2B5EF4-FFF2-40B4-BE49-F238E27FC236}">
                <a16:creationId xmlns:a16="http://schemas.microsoft.com/office/drawing/2014/main" id="{17B4615C-E62C-DBC6-F937-FD7F3D84F863}"/>
              </a:ext>
            </a:extLst>
          </p:cNvPr>
          <p:cNvSpPr>
            <a:spLocks noGrp="1"/>
          </p:cNvSpPr>
          <p:nvPr>
            <p:ph idx="1"/>
          </p:nvPr>
        </p:nvSpPr>
        <p:spPr>
          <a:xfrm>
            <a:off x="6464410" y="841247"/>
            <a:ext cx="4484536" cy="5340097"/>
          </a:xfrm>
        </p:spPr>
        <p:txBody>
          <a:bodyPr anchor="ctr">
            <a:normAutofit/>
          </a:bodyPr>
          <a:lstStyle/>
          <a:p>
            <a:r>
              <a:rPr lang="en-US" sz="1800">
                <a:solidFill>
                  <a:schemeClr val="tx2"/>
                </a:solidFill>
              </a:rPr>
              <a:t>Ideally should be zero </a:t>
            </a:r>
          </a:p>
          <a:p>
            <a:r>
              <a:rPr lang="en-US" sz="1800">
                <a:solidFill>
                  <a:schemeClr val="tx2"/>
                </a:solidFill>
              </a:rPr>
              <a:t>Difference if positive represents ITC not availed </a:t>
            </a:r>
          </a:p>
          <a:p>
            <a:r>
              <a:rPr lang="en-US" sz="1800">
                <a:solidFill>
                  <a:schemeClr val="tx2"/>
                </a:solidFill>
              </a:rPr>
              <a:t>If negative represents ITC availed in excess of 2B </a:t>
            </a:r>
          </a:p>
          <a:p>
            <a:endParaRPr lang="en-IN" sz="1800">
              <a:solidFill>
                <a:schemeClr val="tx2"/>
              </a:solidFill>
            </a:endParaRPr>
          </a:p>
        </p:txBody>
      </p:sp>
      <p:sp>
        <p:nvSpPr>
          <p:cNvPr id="4" name="Footer Placeholder 3">
            <a:extLst>
              <a:ext uri="{FF2B5EF4-FFF2-40B4-BE49-F238E27FC236}">
                <a16:creationId xmlns:a16="http://schemas.microsoft.com/office/drawing/2014/main" id="{BE8E330D-DA2D-2C0F-986F-00F2054AC21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94852748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AA382989-9024-7499-FC60-14F6627CF806}"/>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Tables-8E&amp; 8F</a:t>
            </a:r>
          </a:p>
        </p:txBody>
      </p:sp>
      <p:sp>
        <p:nvSpPr>
          <p:cNvPr id="3" name="Content Placeholder 2">
            <a:extLst>
              <a:ext uri="{FF2B5EF4-FFF2-40B4-BE49-F238E27FC236}">
                <a16:creationId xmlns:a16="http://schemas.microsoft.com/office/drawing/2014/main" id="{AE87DE00-965A-32C3-4234-204BA4D5D8F1}"/>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ITC available but not availed </a:t>
            </a:r>
          </a:p>
          <a:p>
            <a:r>
              <a:rPr lang="en-IN" sz="1800">
                <a:solidFill>
                  <a:schemeClr val="tx2"/>
                </a:solidFill>
              </a:rPr>
              <a:t>ITC ineligible and not availed </a:t>
            </a:r>
          </a:p>
          <a:p>
            <a:r>
              <a:rPr lang="en-IN" sz="1800">
                <a:solidFill>
                  <a:schemeClr val="tx2"/>
                </a:solidFill>
              </a:rPr>
              <a:t>Ideally 8E plus 8F should be equal to 8D ( if positive ) </a:t>
            </a:r>
          </a:p>
        </p:txBody>
      </p:sp>
      <p:sp>
        <p:nvSpPr>
          <p:cNvPr id="4" name="Footer Placeholder 3">
            <a:extLst>
              <a:ext uri="{FF2B5EF4-FFF2-40B4-BE49-F238E27FC236}">
                <a16:creationId xmlns:a16="http://schemas.microsoft.com/office/drawing/2014/main" id="{3192A1E3-146A-BED7-6E12-2ADCA993FA7E}"/>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17250688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C62482D-01FF-8135-3C4B-45AAFC89F4EF}"/>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Tables -8G,8H and 8I</a:t>
            </a:r>
          </a:p>
        </p:txBody>
      </p:sp>
      <p:sp>
        <p:nvSpPr>
          <p:cNvPr id="3" name="Content Placeholder 2">
            <a:extLst>
              <a:ext uri="{FF2B5EF4-FFF2-40B4-BE49-F238E27FC236}">
                <a16:creationId xmlns:a16="http://schemas.microsoft.com/office/drawing/2014/main" id="{A0722392-F957-2CE1-8124-3752986025E1}"/>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8G- IGST paid on imports during the current financial year</a:t>
            </a:r>
          </a:p>
          <a:p>
            <a:r>
              <a:rPr lang="en-IN" sz="1800">
                <a:solidFill>
                  <a:schemeClr val="tx2"/>
                </a:solidFill>
              </a:rPr>
              <a:t>8H- ITC availed on imports during the current financial year-auto populated from Table 6E </a:t>
            </a:r>
          </a:p>
          <a:p>
            <a:r>
              <a:rPr lang="en-IN" sz="1800">
                <a:solidFill>
                  <a:schemeClr val="tx2"/>
                </a:solidFill>
              </a:rPr>
              <a:t>8H1-Out of 8G , ITC availed in subsequent financial year </a:t>
            </a:r>
          </a:p>
          <a:p>
            <a:r>
              <a:rPr lang="en-IN" sz="1800">
                <a:solidFill>
                  <a:schemeClr val="tx2"/>
                </a:solidFill>
              </a:rPr>
              <a:t>8I and 8J - ITC on imports lapsed </a:t>
            </a:r>
          </a:p>
        </p:txBody>
      </p:sp>
      <p:sp>
        <p:nvSpPr>
          <p:cNvPr id="4" name="Footer Placeholder 3">
            <a:extLst>
              <a:ext uri="{FF2B5EF4-FFF2-40B4-BE49-F238E27FC236}">
                <a16:creationId xmlns:a16="http://schemas.microsoft.com/office/drawing/2014/main" id="{6FEFC80C-3141-8AA9-FFD4-36F15C7D18C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86671269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14FBFCC-DABF-75A4-70EB-D64B2D72C390}"/>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8K</a:t>
            </a:r>
          </a:p>
        </p:txBody>
      </p:sp>
      <p:sp>
        <p:nvSpPr>
          <p:cNvPr id="3" name="Content Placeholder 2">
            <a:extLst>
              <a:ext uri="{FF2B5EF4-FFF2-40B4-BE49-F238E27FC236}">
                <a16:creationId xmlns:a16="http://schemas.microsoft.com/office/drawing/2014/main" id="{4D185AEF-2D33-8123-0DAE-A898C9BD4FB9}"/>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ITC lapsed for the financial year</a:t>
            </a:r>
          </a:p>
          <a:p>
            <a:r>
              <a:rPr lang="en-IN" sz="1800">
                <a:solidFill>
                  <a:schemeClr val="tx2"/>
                </a:solidFill>
              </a:rPr>
              <a:t>Equal to 8E plus 8F plus 8I</a:t>
            </a:r>
          </a:p>
        </p:txBody>
      </p:sp>
      <p:sp>
        <p:nvSpPr>
          <p:cNvPr id="4" name="Footer Placeholder 3">
            <a:extLst>
              <a:ext uri="{FF2B5EF4-FFF2-40B4-BE49-F238E27FC236}">
                <a16:creationId xmlns:a16="http://schemas.microsoft.com/office/drawing/2014/main" id="{1BF72793-5A23-0E98-5413-6FB89A2B15A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41649056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AD1597B-AC2D-AC04-D399-23C0D9763528}"/>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9-Details of Tax paid</a:t>
            </a:r>
          </a:p>
        </p:txBody>
      </p:sp>
      <p:sp>
        <p:nvSpPr>
          <p:cNvPr id="3" name="Content Placeholder 2">
            <a:extLst>
              <a:ext uri="{FF2B5EF4-FFF2-40B4-BE49-F238E27FC236}">
                <a16:creationId xmlns:a16="http://schemas.microsoft.com/office/drawing/2014/main" id="{42E7B2A2-9799-EE9F-F08E-2D9ADABD0658}"/>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Tax Payable</a:t>
            </a:r>
          </a:p>
          <a:p>
            <a:pPr>
              <a:buFont typeface="Wingdings" panose="05000000000000000000" pitchFamily="2" charset="2"/>
              <a:buChar char="Ø"/>
            </a:pPr>
            <a:r>
              <a:rPr lang="en-IN" sz="1800">
                <a:solidFill>
                  <a:schemeClr val="tx2"/>
                </a:solidFill>
              </a:rPr>
              <a:t>Figures auto populated from GSTR-3B </a:t>
            </a:r>
          </a:p>
          <a:p>
            <a:pPr>
              <a:buFont typeface="Wingdings" panose="05000000000000000000" pitchFamily="2" charset="2"/>
              <a:buChar char="Ø"/>
            </a:pPr>
            <a:r>
              <a:rPr lang="en-IN" sz="1800">
                <a:solidFill>
                  <a:schemeClr val="tx2"/>
                </a:solidFill>
              </a:rPr>
              <a:t>Editable – </a:t>
            </a:r>
          </a:p>
          <a:p>
            <a:pPr marL="0" indent="0">
              <a:buNone/>
            </a:pPr>
            <a:r>
              <a:rPr lang="en-IN" sz="1800">
                <a:solidFill>
                  <a:schemeClr val="tx2"/>
                </a:solidFill>
              </a:rPr>
              <a:t>in the event of any arrears being paid vide GSTR-9 , tax payable to be increased by corresponding amount </a:t>
            </a:r>
          </a:p>
          <a:p>
            <a:pPr marL="0" indent="0">
              <a:buNone/>
            </a:pPr>
            <a:r>
              <a:rPr lang="en-IN" sz="1800">
                <a:solidFill>
                  <a:schemeClr val="tx2"/>
                </a:solidFill>
              </a:rPr>
              <a:t>in the event of any excess payment , tax payable shall be reduced and refund applied for </a:t>
            </a:r>
          </a:p>
          <a:p>
            <a:r>
              <a:rPr lang="en-IN" sz="1800">
                <a:solidFill>
                  <a:schemeClr val="tx2"/>
                </a:solidFill>
              </a:rPr>
              <a:t>Tax Paid</a:t>
            </a:r>
          </a:p>
          <a:p>
            <a:pPr marL="0" indent="0">
              <a:buNone/>
            </a:pPr>
            <a:r>
              <a:rPr lang="en-IN" sz="1800">
                <a:solidFill>
                  <a:schemeClr val="tx2"/>
                </a:solidFill>
              </a:rPr>
              <a:t>Auto populated from GSTR-3B – not editable</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CE93CFAC-C0EC-E879-6006-28569DCFC37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78694552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B8E6A032-7E8B-F723-133D-70435B8206CC}"/>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10 to 13- Transactions reported in subsequent financial year</a:t>
            </a:r>
          </a:p>
        </p:txBody>
      </p:sp>
      <p:sp>
        <p:nvSpPr>
          <p:cNvPr id="3" name="Content Placeholder 2">
            <a:extLst>
              <a:ext uri="{FF2B5EF4-FFF2-40B4-BE49-F238E27FC236}">
                <a16:creationId xmlns:a16="http://schemas.microsoft.com/office/drawing/2014/main" id="{57849BFC-3B4E-334B-2BC7-30024BBB880A}"/>
              </a:ext>
            </a:extLst>
          </p:cNvPr>
          <p:cNvSpPr>
            <a:spLocks noGrp="1"/>
          </p:cNvSpPr>
          <p:nvPr>
            <p:ph idx="1"/>
          </p:nvPr>
        </p:nvSpPr>
        <p:spPr>
          <a:xfrm>
            <a:off x="6464410" y="841247"/>
            <a:ext cx="4484536" cy="5340097"/>
          </a:xfrm>
        </p:spPr>
        <p:txBody>
          <a:bodyPr anchor="ctr">
            <a:normAutofit/>
          </a:bodyPr>
          <a:lstStyle/>
          <a:p>
            <a:pPr marL="0" indent="0">
              <a:buNone/>
            </a:pPr>
            <a:r>
              <a:rPr lang="en-IN" sz="1500" u="sng">
                <a:solidFill>
                  <a:schemeClr val="tx2"/>
                </a:solidFill>
              </a:rPr>
              <a:t>Table 10 –Supplies /tax declared through amendments </a:t>
            </a:r>
          </a:p>
          <a:p>
            <a:pPr>
              <a:buFont typeface="Wingdings" panose="05000000000000000000" pitchFamily="2" charset="2"/>
              <a:buChar char="Ø"/>
            </a:pPr>
            <a:r>
              <a:rPr lang="en-IN" sz="1500">
                <a:solidFill>
                  <a:schemeClr val="tx2"/>
                </a:solidFill>
              </a:rPr>
              <a:t>Supplies on which tax is paid in GSTR-3B filed in the subsequent financial year to be reported here </a:t>
            </a:r>
          </a:p>
          <a:p>
            <a:pPr>
              <a:buFont typeface="Wingdings" panose="05000000000000000000" pitchFamily="2" charset="2"/>
              <a:buChar char="Ø"/>
            </a:pPr>
            <a:r>
              <a:rPr lang="en-IN" sz="1500">
                <a:solidFill>
                  <a:schemeClr val="tx2"/>
                </a:solidFill>
              </a:rPr>
              <a:t>Includes B2B, B2C , Exports and SEZ supplies on which tax is paid in the GSTR-3B filed in the subsequent financial  year </a:t>
            </a:r>
          </a:p>
          <a:p>
            <a:pPr>
              <a:buFont typeface="Wingdings" panose="05000000000000000000" pitchFamily="2" charset="2"/>
              <a:buChar char="Ø"/>
            </a:pPr>
            <a:r>
              <a:rPr lang="en-IN" sz="1500">
                <a:solidFill>
                  <a:schemeClr val="tx2"/>
                </a:solidFill>
              </a:rPr>
              <a:t>Note that the tax so paid shall be reported in Table 14 in the respective tax columns </a:t>
            </a:r>
          </a:p>
          <a:p>
            <a:pPr marL="0" indent="0">
              <a:buNone/>
            </a:pPr>
            <a:r>
              <a:rPr lang="en-IN" sz="1500" u="sng">
                <a:solidFill>
                  <a:schemeClr val="tx2"/>
                </a:solidFill>
              </a:rPr>
              <a:t>Table 11- Supplies /tax reduced through amendments </a:t>
            </a:r>
          </a:p>
          <a:p>
            <a:pPr>
              <a:buFont typeface="Wingdings" panose="05000000000000000000" pitchFamily="2" charset="2"/>
              <a:buChar char="Ø"/>
            </a:pPr>
            <a:r>
              <a:rPr lang="en-IN" sz="1500">
                <a:solidFill>
                  <a:schemeClr val="tx2"/>
                </a:solidFill>
              </a:rPr>
              <a:t>Supplies on which tax is reduced in GSTR-3B filed in the subsequent financial year to be reported here </a:t>
            </a:r>
          </a:p>
          <a:p>
            <a:pPr>
              <a:buFont typeface="Wingdings" panose="05000000000000000000" pitchFamily="2" charset="2"/>
              <a:buChar char="Ø"/>
            </a:pPr>
            <a:r>
              <a:rPr lang="en-IN" sz="1500">
                <a:solidFill>
                  <a:schemeClr val="tx2"/>
                </a:solidFill>
              </a:rPr>
              <a:t>Includes B2B, B2C , Exports and SEZ supplies on which tax is reduced  in the GSTR-3B filed in the subsequent financial  year </a:t>
            </a:r>
          </a:p>
          <a:p>
            <a:pPr>
              <a:buFont typeface="Wingdings" panose="05000000000000000000" pitchFamily="2" charset="2"/>
              <a:buChar char="Ø"/>
            </a:pPr>
            <a:r>
              <a:rPr lang="en-IN" sz="1500">
                <a:solidFill>
                  <a:schemeClr val="tx2"/>
                </a:solidFill>
              </a:rPr>
              <a:t>Note that the tax so reduced shall be reported in Table 14 in the respective tax columns </a:t>
            </a:r>
          </a:p>
          <a:p>
            <a:pPr marL="0" indent="0">
              <a:buNone/>
            </a:pPr>
            <a:endParaRPr lang="en-IN" sz="1500">
              <a:solidFill>
                <a:schemeClr val="tx2"/>
              </a:solidFill>
            </a:endParaRPr>
          </a:p>
          <a:p>
            <a:pPr>
              <a:buFont typeface="Wingdings" panose="05000000000000000000" pitchFamily="2" charset="2"/>
              <a:buChar char="Ø"/>
            </a:pPr>
            <a:endParaRPr lang="en-IN" sz="1500">
              <a:solidFill>
                <a:schemeClr val="tx2"/>
              </a:solidFill>
            </a:endParaRPr>
          </a:p>
          <a:p>
            <a:pPr>
              <a:buFont typeface="Wingdings" panose="05000000000000000000" pitchFamily="2" charset="2"/>
              <a:buChar char="Ø"/>
            </a:pPr>
            <a:endParaRPr lang="en-IN" sz="1500">
              <a:solidFill>
                <a:schemeClr val="tx2"/>
              </a:solidFill>
            </a:endParaRPr>
          </a:p>
          <a:p>
            <a:pPr>
              <a:buFont typeface="Wingdings" panose="05000000000000000000" pitchFamily="2" charset="2"/>
              <a:buChar char="Ø"/>
            </a:pPr>
            <a:endParaRPr lang="en-IN" sz="1500">
              <a:solidFill>
                <a:schemeClr val="tx2"/>
              </a:solidFill>
            </a:endParaRPr>
          </a:p>
          <a:p>
            <a:pPr marL="0" indent="0">
              <a:buNone/>
            </a:pPr>
            <a:endParaRPr lang="en-IN" sz="1500" u="sng">
              <a:solidFill>
                <a:schemeClr val="tx2"/>
              </a:solidFill>
            </a:endParaRPr>
          </a:p>
        </p:txBody>
      </p:sp>
      <p:sp>
        <p:nvSpPr>
          <p:cNvPr id="4" name="Footer Placeholder 3">
            <a:extLst>
              <a:ext uri="{FF2B5EF4-FFF2-40B4-BE49-F238E27FC236}">
                <a16:creationId xmlns:a16="http://schemas.microsoft.com/office/drawing/2014/main" id="{0BD0CC07-DF90-B1B5-F72B-C008E787F6A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40138097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739A8B4-F8F8-930F-AC24-29B96C7C7CF0}"/>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10 to 13- Transactions reported in subsequent financial year</a:t>
            </a:r>
          </a:p>
        </p:txBody>
      </p:sp>
      <p:sp>
        <p:nvSpPr>
          <p:cNvPr id="3" name="Content Placeholder 2">
            <a:extLst>
              <a:ext uri="{FF2B5EF4-FFF2-40B4-BE49-F238E27FC236}">
                <a16:creationId xmlns:a16="http://schemas.microsoft.com/office/drawing/2014/main" id="{A4AAD80B-638A-EFEE-39D0-0C79AFCA883B}"/>
              </a:ext>
            </a:extLst>
          </p:cNvPr>
          <p:cNvSpPr>
            <a:spLocks noGrp="1"/>
          </p:cNvSpPr>
          <p:nvPr>
            <p:ph idx="1"/>
          </p:nvPr>
        </p:nvSpPr>
        <p:spPr>
          <a:xfrm>
            <a:off x="6464410" y="841247"/>
            <a:ext cx="4484536" cy="5340097"/>
          </a:xfrm>
        </p:spPr>
        <p:txBody>
          <a:bodyPr anchor="ctr">
            <a:normAutofit/>
          </a:bodyPr>
          <a:lstStyle/>
          <a:p>
            <a:pPr marL="0" indent="0">
              <a:buNone/>
            </a:pPr>
            <a:r>
              <a:rPr lang="en-IN" sz="1800" u="sng">
                <a:solidFill>
                  <a:schemeClr val="tx2"/>
                </a:solidFill>
              </a:rPr>
              <a:t>12- ITC reversed in subsequent financial year</a:t>
            </a:r>
          </a:p>
          <a:p>
            <a:pPr>
              <a:buFont typeface="Wingdings" panose="05000000000000000000" pitchFamily="2" charset="2"/>
              <a:buChar char="Ø"/>
            </a:pPr>
            <a:r>
              <a:rPr lang="en-IN" sz="1800">
                <a:solidFill>
                  <a:schemeClr val="tx2"/>
                </a:solidFill>
              </a:rPr>
              <a:t>ITC availed in the current financial year reversed in GSTR-3B for the subsequent financial year to be reported here </a:t>
            </a:r>
          </a:p>
          <a:p>
            <a:pPr>
              <a:buFont typeface="Wingdings" panose="05000000000000000000" pitchFamily="2" charset="2"/>
              <a:buChar char="Ø"/>
            </a:pPr>
            <a:r>
              <a:rPr lang="en-IN" sz="1800">
                <a:solidFill>
                  <a:schemeClr val="tx2"/>
                </a:solidFill>
              </a:rPr>
              <a:t>Refer to Table 4B of GSTR-3B </a:t>
            </a:r>
          </a:p>
          <a:p>
            <a:pPr>
              <a:buFont typeface="Wingdings" panose="05000000000000000000" pitchFamily="2" charset="2"/>
              <a:buChar char="Ø"/>
            </a:pPr>
            <a:r>
              <a:rPr lang="en-IN" sz="1800">
                <a:solidFill>
                  <a:schemeClr val="tx2"/>
                </a:solidFill>
              </a:rPr>
              <a:t>Note that ITC reversal cannot be made in GSTR-9 – only the reversal done in 3B to be reported here </a:t>
            </a:r>
          </a:p>
          <a:p>
            <a:pPr marL="0" indent="0">
              <a:buNone/>
            </a:pPr>
            <a:endParaRPr lang="en-IN" sz="1800">
              <a:solidFill>
                <a:schemeClr val="tx2"/>
              </a:solidFill>
            </a:endParaRP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18D6064B-E122-9F7D-ADFA-B4BEC3699F4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44218938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4F39D9B-DC7C-DA98-7E61-87326BCA2352}"/>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Table-13-ITC availed in subsequent financial year</a:t>
            </a:r>
          </a:p>
        </p:txBody>
      </p:sp>
      <p:sp>
        <p:nvSpPr>
          <p:cNvPr id="3" name="Content Placeholder 2">
            <a:extLst>
              <a:ext uri="{FF2B5EF4-FFF2-40B4-BE49-F238E27FC236}">
                <a16:creationId xmlns:a16="http://schemas.microsoft.com/office/drawing/2014/main" id="{A300138A-EA02-2884-B5C1-F32530399110}"/>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Includes :-</a:t>
            </a:r>
          </a:p>
          <a:p>
            <a:pPr marL="514350" indent="-514350">
              <a:buAutoNum type="alphaLcParenR"/>
            </a:pPr>
            <a:r>
              <a:rPr lang="en-IN" sz="1800">
                <a:solidFill>
                  <a:schemeClr val="tx2"/>
                </a:solidFill>
              </a:rPr>
              <a:t>ITC on import –IGST paid in current financial year but availed in subsequent financial year </a:t>
            </a:r>
          </a:p>
          <a:p>
            <a:pPr marL="514350" indent="-514350">
              <a:buAutoNum type="alphaLcParenR"/>
            </a:pPr>
            <a:r>
              <a:rPr lang="en-IN" sz="1800">
                <a:solidFill>
                  <a:schemeClr val="tx2"/>
                </a:solidFill>
              </a:rPr>
              <a:t>ITC on RCM paid during current financial year but availed in subsequent financial year </a:t>
            </a:r>
          </a:p>
          <a:p>
            <a:pPr marL="514350" indent="-514350">
              <a:buAutoNum type="alphaLcParenR"/>
            </a:pPr>
            <a:r>
              <a:rPr lang="en-IN" sz="1800">
                <a:solidFill>
                  <a:schemeClr val="tx2"/>
                </a:solidFill>
              </a:rPr>
              <a:t>ITC on invoices pertaining to current financial year reversed in current financial year and reclaimed in next financial year .(other than on account of Rule 37/37A)</a:t>
            </a:r>
          </a:p>
          <a:p>
            <a:pPr marL="514350" indent="-514350">
              <a:buAutoNum type="alphaLcParenR"/>
            </a:pPr>
            <a:r>
              <a:rPr lang="en-IN" sz="1800">
                <a:solidFill>
                  <a:schemeClr val="tx2"/>
                </a:solidFill>
              </a:rPr>
              <a:t>ITC on invoices pertaining to current financial year, claimed in subsequent financial year </a:t>
            </a:r>
          </a:p>
        </p:txBody>
      </p:sp>
      <p:sp>
        <p:nvSpPr>
          <p:cNvPr id="4" name="Footer Placeholder 3">
            <a:extLst>
              <a:ext uri="{FF2B5EF4-FFF2-40B4-BE49-F238E27FC236}">
                <a16:creationId xmlns:a16="http://schemas.microsoft.com/office/drawing/2014/main" id="{62BB9C08-0CD4-6E91-53B4-7D55450338E9}"/>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18483134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573CB9B-785D-4E16-DD0D-671B2C5B70EC}"/>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ITC recon – data to be collated</a:t>
            </a:r>
          </a:p>
        </p:txBody>
      </p:sp>
      <p:sp>
        <p:nvSpPr>
          <p:cNvPr id="3" name="Content Placeholder 2">
            <a:extLst>
              <a:ext uri="{FF2B5EF4-FFF2-40B4-BE49-F238E27FC236}">
                <a16:creationId xmlns:a16="http://schemas.microsoft.com/office/drawing/2014/main" id="{F30BE8AF-37EE-A9C3-B160-0EFCE10505AF}"/>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ITC for the previous financial year claimed in current financial year – to be reported in Table 6A(1)</a:t>
            </a:r>
          </a:p>
          <a:p>
            <a:r>
              <a:rPr lang="en-IN" sz="1800">
                <a:solidFill>
                  <a:schemeClr val="tx2"/>
                </a:solidFill>
              </a:rPr>
              <a:t>ITC for the current financial year reversed and reclaimed in current financial year – to be reported in Tables -6B , 6H and 7H </a:t>
            </a:r>
          </a:p>
          <a:p>
            <a:r>
              <a:rPr lang="en-IN" sz="1800">
                <a:solidFill>
                  <a:schemeClr val="tx2"/>
                </a:solidFill>
              </a:rPr>
              <a:t>ITC for the current financial year reversed in the current financial year  and reclaimed in the subsequent financial year – Tables  6B, 7H and 13 </a:t>
            </a:r>
          </a:p>
          <a:p>
            <a:r>
              <a:rPr lang="en-IN" sz="1800">
                <a:solidFill>
                  <a:schemeClr val="tx2"/>
                </a:solidFill>
              </a:rPr>
              <a:t>ITC for the current financial year availed in subsequent financial year – Tables 8C and 13 </a:t>
            </a:r>
          </a:p>
        </p:txBody>
      </p:sp>
      <p:sp>
        <p:nvSpPr>
          <p:cNvPr id="4" name="Footer Placeholder 3">
            <a:extLst>
              <a:ext uri="{FF2B5EF4-FFF2-40B4-BE49-F238E27FC236}">
                <a16:creationId xmlns:a16="http://schemas.microsoft.com/office/drawing/2014/main" id="{C9F2F414-BAC7-09BD-9F41-E5B0831E0F7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8116382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19C5B0C-BB5D-7295-B70B-9AD28F5B9CF7}"/>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14- Tax paid on account of declaration in Table no 10 &amp; 11</a:t>
            </a:r>
          </a:p>
        </p:txBody>
      </p:sp>
      <p:sp>
        <p:nvSpPr>
          <p:cNvPr id="3" name="Content Placeholder 2">
            <a:extLst>
              <a:ext uri="{FF2B5EF4-FFF2-40B4-BE49-F238E27FC236}">
                <a16:creationId xmlns:a16="http://schemas.microsoft.com/office/drawing/2014/main" id="{73CBE6B5-830A-62AB-9CF9-19E97D006229}"/>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Table -14</a:t>
            </a:r>
          </a:p>
          <a:p>
            <a:pPr>
              <a:buFont typeface="Wingdings" panose="05000000000000000000" pitchFamily="2" charset="2"/>
              <a:buChar char="Ø"/>
            </a:pPr>
            <a:r>
              <a:rPr lang="en-IN" sz="1800">
                <a:solidFill>
                  <a:schemeClr val="tx2"/>
                </a:solidFill>
              </a:rPr>
              <a:t>Payable amount auto filled on the basis of row numbers 10 &amp; 11</a:t>
            </a:r>
          </a:p>
          <a:p>
            <a:pPr>
              <a:buFont typeface="Wingdings" panose="05000000000000000000" pitchFamily="2" charset="2"/>
              <a:buChar char="Ø"/>
            </a:pPr>
            <a:r>
              <a:rPr lang="en-IN" sz="1800">
                <a:solidFill>
                  <a:schemeClr val="tx2"/>
                </a:solidFill>
              </a:rPr>
              <a:t>Paid amount to be filled </a:t>
            </a:r>
          </a:p>
          <a:p>
            <a:pPr>
              <a:buFont typeface="Wingdings" panose="05000000000000000000" pitchFamily="2" charset="2"/>
              <a:buChar char="Ø"/>
            </a:pPr>
            <a:r>
              <a:rPr lang="en-IN" sz="1800">
                <a:solidFill>
                  <a:schemeClr val="tx2"/>
                </a:solidFill>
              </a:rPr>
              <a:t>Tax payable /reduced on account of supplies for the current financial year reported /reduced n GST returns filed for the subsequent financial year .</a:t>
            </a:r>
          </a:p>
        </p:txBody>
      </p:sp>
      <p:sp>
        <p:nvSpPr>
          <p:cNvPr id="4" name="Footer Placeholder 3">
            <a:extLst>
              <a:ext uri="{FF2B5EF4-FFF2-40B4-BE49-F238E27FC236}">
                <a16:creationId xmlns:a16="http://schemas.microsoft.com/office/drawing/2014/main" id="{8FF514F3-D776-FA04-F1DB-83C2E2A710C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10877835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1BEEEE6-D421-E262-B940-475654A0F1B5}"/>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17-HSN Summary of Outward Supplies</a:t>
            </a:r>
          </a:p>
        </p:txBody>
      </p:sp>
      <p:sp>
        <p:nvSpPr>
          <p:cNvPr id="3" name="Content Placeholder 2">
            <a:extLst>
              <a:ext uri="{FF2B5EF4-FFF2-40B4-BE49-F238E27FC236}">
                <a16:creationId xmlns:a16="http://schemas.microsoft.com/office/drawing/2014/main" id="{B8BFB64C-8A18-178A-3710-4574E686BFA9}"/>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Six digit code mandatory for taxpayers having aggregate turnover exceeding Rs 5 Cr. For other taxpayers 4 digits for B2B supplies .</a:t>
            </a:r>
          </a:p>
          <a:p>
            <a:r>
              <a:rPr lang="en-IN" sz="1800">
                <a:solidFill>
                  <a:schemeClr val="tx2"/>
                </a:solidFill>
              </a:rPr>
              <a:t>Taxable value multiplied by GST Rate should match with the GST amount reported – rounding off difference upto Rs 10 allowed </a:t>
            </a:r>
          </a:p>
          <a:p>
            <a:r>
              <a:rPr lang="en-IN" sz="1800">
                <a:solidFill>
                  <a:schemeClr val="tx2"/>
                </a:solidFill>
              </a:rPr>
              <a:t>Ensure that HSN code is provided for exempted supplies as well</a:t>
            </a:r>
          </a:p>
          <a:p>
            <a:r>
              <a:rPr lang="en-IN" sz="1800">
                <a:solidFill>
                  <a:schemeClr val="tx2"/>
                </a:solidFill>
              </a:rPr>
              <a:t>Ensure that the total tallies with Turnover and tax as per Table 5N+10-11</a:t>
            </a:r>
          </a:p>
          <a:p>
            <a:endParaRPr lang="en-IN" sz="1800">
              <a:solidFill>
                <a:schemeClr val="tx2"/>
              </a:solidFill>
            </a:endParaRPr>
          </a:p>
        </p:txBody>
      </p:sp>
      <p:sp>
        <p:nvSpPr>
          <p:cNvPr id="4" name="Footer Placeholder 3">
            <a:extLst>
              <a:ext uri="{FF2B5EF4-FFF2-40B4-BE49-F238E27FC236}">
                <a16:creationId xmlns:a16="http://schemas.microsoft.com/office/drawing/2014/main" id="{3DE8070B-E4B6-D7E8-FD02-82CFBC30569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45398433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10F6626-D4A5-10FF-04D6-1622DD1A5BDB}"/>
            </a:ext>
          </a:extLst>
        </p:cNvPr>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63C1F321-BB96-4700-B3CE-1A6156067F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3FA1AD64-F15F-417D-956C-B2C211FC90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1" y="0"/>
            <a:ext cx="6064235" cy="6858000"/>
            <a:chOff x="651279" y="598259"/>
            <a:chExt cx="10889442" cy="5680742"/>
          </a:xfrm>
        </p:grpSpPr>
        <p:sp>
          <p:nvSpPr>
            <p:cNvPr id="13" name="Color">
              <a:extLst>
                <a:ext uri="{FF2B5EF4-FFF2-40B4-BE49-F238E27FC236}">
                  <a16:creationId xmlns:a16="http://schemas.microsoft.com/office/drawing/2014/main" id="{5F3C79B0-E0DE-407E-B550-3FDEB67B00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A1A2DFA8-F321-4204-9B31-A3713BC652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EE599310-7EC6-5247-B405-E6089824A9A5}"/>
              </a:ext>
            </a:extLst>
          </p:cNvPr>
          <p:cNvSpPr>
            <a:spLocks noGrp="1"/>
          </p:cNvSpPr>
          <p:nvPr>
            <p:ph type="ctrTitle"/>
          </p:nvPr>
        </p:nvSpPr>
        <p:spPr>
          <a:xfrm>
            <a:off x="789708" y="841664"/>
            <a:ext cx="4874661" cy="5156800"/>
          </a:xfrm>
        </p:spPr>
        <p:txBody>
          <a:bodyPr anchor="ctr">
            <a:normAutofit/>
          </a:bodyPr>
          <a:lstStyle/>
          <a:p>
            <a:pPr algn="l"/>
            <a:r>
              <a:rPr lang="en-IN" sz="4800">
                <a:solidFill>
                  <a:schemeClr val="bg1"/>
                </a:solidFill>
              </a:rPr>
              <a:t>GSTR-9C </a:t>
            </a:r>
          </a:p>
        </p:txBody>
      </p:sp>
      <p:sp>
        <p:nvSpPr>
          <p:cNvPr id="3" name="Footer Placeholder 2">
            <a:extLst>
              <a:ext uri="{FF2B5EF4-FFF2-40B4-BE49-F238E27FC236}">
                <a16:creationId xmlns:a16="http://schemas.microsoft.com/office/drawing/2014/main" id="{4A97E0D3-4794-6BBD-5242-F0C68185048B}"/>
              </a:ext>
            </a:extLst>
          </p:cNvPr>
          <p:cNvSpPr>
            <a:spLocks noGrp="1"/>
          </p:cNvSpPr>
          <p:nvPr>
            <p:ph type="ftr" sz="quarter" idx="11"/>
          </p:nvPr>
        </p:nvSpPr>
        <p:spPr>
          <a:xfrm rot="5400000">
            <a:off x="10039513" y="403368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95059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AA13610-380E-8D66-1E04-71418F3A30CC}"/>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21E076B7-F3A9-A101-B6BE-D92D4A7A6CE1}"/>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5A – Turnover as per Audited financial statements </a:t>
            </a:r>
          </a:p>
          <a:p>
            <a:pPr>
              <a:buFont typeface="Wingdings" panose="05000000000000000000" pitchFamily="2" charset="2"/>
              <a:buChar char="Ø"/>
            </a:pPr>
            <a:r>
              <a:rPr lang="en-US" sz="1800">
                <a:solidFill>
                  <a:schemeClr val="tx2"/>
                </a:solidFill>
              </a:rPr>
              <a:t>In the case of multiple GSTINs , provide the turnover pertaining to the specific GSTIN</a:t>
            </a:r>
          </a:p>
          <a:p>
            <a:pPr>
              <a:buFont typeface="Wingdings" panose="05000000000000000000" pitchFamily="2" charset="2"/>
              <a:buChar char="Ø"/>
            </a:pPr>
            <a:r>
              <a:rPr lang="en-US" sz="1800">
                <a:solidFill>
                  <a:schemeClr val="tx2"/>
                </a:solidFill>
              </a:rPr>
              <a:t>Including other income if any </a:t>
            </a:r>
          </a:p>
          <a:p>
            <a:pPr>
              <a:buFont typeface="Wingdings" panose="05000000000000000000" pitchFamily="2" charset="2"/>
              <a:buChar char="Ø"/>
            </a:pPr>
            <a:r>
              <a:rPr lang="en-US" sz="1800">
                <a:solidFill>
                  <a:schemeClr val="tx2"/>
                </a:solidFill>
              </a:rPr>
              <a:t>GSTIN wise break up of turnover may be uploaded along with audited financials as part of other attachments – this will help to avoid notices for turnover mismatch </a:t>
            </a: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9F86513A-C702-89D7-D268-61C3A246E759}"/>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36446133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56B7EAAB-CFEE-A870-8506-6F97C0AC8C48}"/>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122863A3-2EED-86C8-C092-0C6883AF83A1}"/>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Unbilled Revenue – 5B and 5H</a:t>
            </a:r>
          </a:p>
          <a:p>
            <a:pPr>
              <a:buFont typeface="Wingdings" panose="05000000000000000000" pitchFamily="2" charset="2"/>
              <a:buChar char="Ø"/>
            </a:pPr>
            <a:r>
              <a:rPr lang="en-US" sz="1800">
                <a:solidFill>
                  <a:schemeClr val="tx2"/>
                </a:solidFill>
              </a:rPr>
              <a:t>Represents revenue recognized in books of accounts but bills not raised </a:t>
            </a:r>
          </a:p>
          <a:p>
            <a:pPr>
              <a:buFont typeface="Wingdings" panose="05000000000000000000" pitchFamily="2" charset="2"/>
              <a:buChar char="Ø"/>
            </a:pPr>
            <a:r>
              <a:rPr lang="en-US" sz="1800">
                <a:solidFill>
                  <a:schemeClr val="tx2"/>
                </a:solidFill>
              </a:rPr>
              <a:t>For eg as per contract bill for March to be raised in April ; however income due for March will be accounted in March itself – this represents unbilled revenue</a:t>
            </a:r>
          </a:p>
          <a:p>
            <a:pPr>
              <a:buFont typeface="Wingdings" panose="05000000000000000000" pitchFamily="2" charset="2"/>
              <a:buChar char="Ø"/>
            </a:pPr>
            <a:r>
              <a:rPr lang="en-US" sz="1800">
                <a:solidFill>
                  <a:schemeClr val="tx2"/>
                </a:solidFill>
              </a:rPr>
              <a:t>Unbilled revenue at the end of the year should be reduced from audited turnover to arrive at GST turnover , as this does not form part of GST turnover ( 5H)</a:t>
            </a:r>
          </a:p>
          <a:p>
            <a:pPr>
              <a:buFont typeface="Wingdings" panose="05000000000000000000" pitchFamily="2" charset="2"/>
              <a:buChar char="Ø"/>
            </a:pPr>
            <a:r>
              <a:rPr lang="en-US" sz="1800">
                <a:solidFill>
                  <a:schemeClr val="tx2"/>
                </a:solidFill>
              </a:rPr>
              <a:t>Unbilled revenue at the beginning of the year should be added to audited turnover ( 5B) – this should be equal to the Unbilled revenue at the end of the year reported in last year’s 9C.</a:t>
            </a:r>
            <a:endParaRPr lang="en-IN" sz="1800">
              <a:solidFill>
                <a:schemeClr val="tx2"/>
              </a:solidFill>
            </a:endParaRPr>
          </a:p>
        </p:txBody>
      </p:sp>
      <p:sp>
        <p:nvSpPr>
          <p:cNvPr id="4" name="Footer Placeholder 3">
            <a:extLst>
              <a:ext uri="{FF2B5EF4-FFF2-40B4-BE49-F238E27FC236}">
                <a16:creationId xmlns:a16="http://schemas.microsoft.com/office/drawing/2014/main" id="{F8BDF509-772E-6316-E32C-819C5145893C}"/>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72331791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6743CA78-9E63-C120-0A34-33AE4256156A}"/>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7F1C8B2C-DCD0-4A39-3669-191C6F67C09C}"/>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Unadjusted advances ( 5C ) and (5I)</a:t>
            </a:r>
          </a:p>
          <a:p>
            <a:pPr>
              <a:buFont typeface="Wingdings" panose="05000000000000000000" pitchFamily="2" charset="2"/>
              <a:buChar char="Ø"/>
            </a:pPr>
            <a:r>
              <a:rPr lang="en-US" sz="1800">
                <a:solidFill>
                  <a:schemeClr val="tx2"/>
                </a:solidFill>
              </a:rPr>
              <a:t>Represents advances on which GST has been paid but invoice yet to be raised .</a:t>
            </a:r>
          </a:p>
          <a:p>
            <a:pPr>
              <a:buFont typeface="Wingdings" panose="05000000000000000000" pitchFamily="2" charset="2"/>
              <a:buChar char="Ø"/>
            </a:pPr>
            <a:r>
              <a:rPr lang="en-US" sz="1800">
                <a:solidFill>
                  <a:schemeClr val="tx2"/>
                </a:solidFill>
              </a:rPr>
              <a:t>Unadjusted advance at the end of the year to be added to audited turnover as it forms part of GST turnover (5C)</a:t>
            </a:r>
          </a:p>
          <a:p>
            <a:pPr>
              <a:buFont typeface="Wingdings" panose="05000000000000000000" pitchFamily="2" charset="2"/>
              <a:buChar char="Ø"/>
            </a:pPr>
            <a:r>
              <a:rPr lang="en-US" sz="1800">
                <a:solidFill>
                  <a:schemeClr val="tx2"/>
                </a:solidFill>
              </a:rPr>
              <a:t>Unadjusted advance at the beginning of the year to be reduced from audited turnover , as this would have been reduced from GST turnover ( 5I) – this should be equal to 5C reported in the last year</a:t>
            </a:r>
          </a:p>
          <a:p>
            <a:pPr>
              <a:buFont typeface="Wingdings" panose="05000000000000000000" pitchFamily="2" charset="2"/>
              <a:buChar char="Ø"/>
            </a:pPr>
            <a:r>
              <a:rPr lang="en-US" sz="1800">
                <a:solidFill>
                  <a:schemeClr val="tx2"/>
                </a:solidFill>
              </a:rPr>
              <a:t>Note that GST on advances is applicable is applicable only for services </a:t>
            </a:r>
            <a:endParaRPr lang="en-IN" sz="1800">
              <a:solidFill>
                <a:schemeClr val="tx2"/>
              </a:solidFill>
            </a:endParaRPr>
          </a:p>
        </p:txBody>
      </p:sp>
      <p:sp>
        <p:nvSpPr>
          <p:cNvPr id="4" name="Footer Placeholder 3">
            <a:extLst>
              <a:ext uri="{FF2B5EF4-FFF2-40B4-BE49-F238E27FC236}">
                <a16:creationId xmlns:a16="http://schemas.microsoft.com/office/drawing/2014/main" id="{7FA6A7B1-862C-3C65-43A0-B2E9E0CC7DD4}"/>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02406598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CA21681-B396-AC39-4B7B-2720DBC02536}"/>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C746C56B-2DFE-656B-EE1A-38956AEAD515}"/>
              </a:ext>
            </a:extLst>
          </p:cNvPr>
          <p:cNvSpPr>
            <a:spLocks noGrp="1"/>
          </p:cNvSpPr>
          <p:nvPr>
            <p:ph idx="1"/>
          </p:nvPr>
        </p:nvSpPr>
        <p:spPr>
          <a:xfrm>
            <a:off x="6464410" y="841247"/>
            <a:ext cx="4484536" cy="5340097"/>
          </a:xfrm>
        </p:spPr>
        <p:txBody>
          <a:bodyPr anchor="ctr">
            <a:normAutofit/>
          </a:bodyPr>
          <a:lstStyle/>
          <a:p>
            <a:pPr marL="0" indent="0">
              <a:buNone/>
            </a:pPr>
            <a:r>
              <a:rPr lang="en-US" sz="1500" u="sng">
                <a:solidFill>
                  <a:schemeClr val="tx2"/>
                </a:solidFill>
              </a:rPr>
              <a:t>5D –Deemed Supply under Schedule –I-Activities Treated as supply without consideration</a:t>
            </a:r>
          </a:p>
          <a:p>
            <a:r>
              <a:rPr lang="en-US" sz="1500" b="0" i="0" u="none" strike="noStrike" baseline="0">
                <a:solidFill>
                  <a:schemeClr val="tx2"/>
                </a:solidFill>
                <a:latin typeface="Arial Narrow" panose="020B0606020202030204" pitchFamily="34" charset="0"/>
              </a:rPr>
              <a:t>Permanent transfer or disposal of business assets where input tax credit has been availed on </a:t>
            </a:r>
            <a:r>
              <a:rPr lang="en-IN" sz="1500" b="0" i="0" u="none" strike="noStrike" baseline="0">
                <a:solidFill>
                  <a:schemeClr val="tx2"/>
                </a:solidFill>
                <a:latin typeface="Arial Narrow" panose="020B0606020202030204" pitchFamily="34" charset="0"/>
              </a:rPr>
              <a:t>such assets.</a:t>
            </a:r>
          </a:p>
          <a:p>
            <a:r>
              <a:rPr lang="en-US" sz="1500" b="0" i="0" u="none" strike="noStrike" baseline="0">
                <a:solidFill>
                  <a:schemeClr val="tx2"/>
                </a:solidFill>
                <a:latin typeface="Arial Narrow" panose="020B0606020202030204" pitchFamily="34" charset="0"/>
              </a:rPr>
              <a:t>Supply of goods or services or both between related persons or between distinct persons as specified in section 25, when made in the course or furtherance of business:</a:t>
            </a:r>
          </a:p>
          <a:p>
            <a:pPr marL="0" indent="0">
              <a:buNone/>
            </a:pPr>
            <a:r>
              <a:rPr lang="en-US" sz="1500" b="1" i="0" u="none" strike="noStrike" baseline="0">
                <a:solidFill>
                  <a:schemeClr val="tx2"/>
                </a:solidFill>
                <a:latin typeface="Arial Narrow,Bold"/>
              </a:rPr>
              <a:t>Provided </a:t>
            </a:r>
            <a:r>
              <a:rPr lang="en-US" sz="1500" b="0" i="0" u="none" strike="noStrike" baseline="0">
                <a:solidFill>
                  <a:schemeClr val="tx2"/>
                </a:solidFill>
                <a:latin typeface="Arial Narrow" panose="020B0606020202030204" pitchFamily="34" charset="0"/>
              </a:rPr>
              <a:t>that gifts not exceeding fifty thousand rupees in value in a financial year by an employer to an employee shall not be treated as supply of goods or services or both.</a:t>
            </a:r>
          </a:p>
          <a:p>
            <a:r>
              <a:rPr lang="en-IN" sz="1500" b="0" i="0" u="none" strike="noStrike" baseline="0">
                <a:solidFill>
                  <a:schemeClr val="tx2"/>
                </a:solidFill>
                <a:latin typeface="Arial Narrow" panose="020B0606020202030204" pitchFamily="34" charset="0"/>
              </a:rPr>
              <a:t>Supply of goods-</a:t>
            </a:r>
            <a:endParaRPr lang="en-US" sz="1500">
              <a:solidFill>
                <a:schemeClr val="tx2"/>
              </a:solidFill>
              <a:latin typeface="Arial Narrow" panose="020B0606020202030204" pitchFamily="34" charset="0"/>
            </a:endParaRPr>
          </a:p>
          <a:p>
            <a:pPr marL="0" indent="0">
              <a:buNone/>
            </a:pPr>
            <a:r>
              <a:rPr lang="en-US" sz="1500" b="0" i="0" u="none" strike="noStrike" baseline="0">
                <a:solidFill>
                  <a:schemeClr val="tx2"/>
                </a:solidFill>
                <a:latin typeface="Arial Narrow" panose="020B0606020202030204" pitchFamily="34" charset="0"/>
              </a:rPr>
              <a:t>a) by a principal to his agent where the agent undertakes to supply such goods on behalf </a:t>
            </a:r>
            <a:r>
              <a:rPr lang="en-IN" sz="1500" b="0" i="0" u="none" strike="noStrike" baseline="0">
                <a:solidFill>
                  <a:schemeClr val="tx2"/>
                </a:solidFill>
                <a:latin typeface="Arial Narrow" panose="020B0606020202030204" pitchFamily="34" charset="0"/>
              </a:rPr>
              <a:t>of the principal; or</a:t>
            </a:r>
          </a:p>
          <a:p>
            <a:pPr marL="0" indent="0">
              <a:buNone/>
            </a:pPr>
            <a:r>
              <a:rPr lang="en-US" sz="1500" b="0" i="0" u="none" strike="noStrike" baseline="0">
                <a:solidFill>
                  <a:schemeClr val="tx2"/>
                </a:solidFill>
                <a:latin typeface="Arial Narrow" panose="020B0606020202030204" pitchFamily="34" charset="0"/>
              </a:rPr>
              <a:t>(b) by an agent to his principal where the agent undertakes to receive such goods on behalf </a:t>
            </a:r>
            <a:r>
              <a:rPr lang="en-IN" sz="1500" b="0" i="0" u="none" strike="noStrike" baseline="0">
                <a:solidFill>
                  <a:schemeClr val="tx2"/>
                </a:solidFill>
                <a:latin typeface="Arial Narrow" panose="020B0606020202030204" pitchFamily="34" charset="0"/>
              </a:rPr>
              <a:t>of the principal</a:t>
            </a:r>
          </a:p>
          <a:p>
            <a:r>
              <a:rPr lang="en-US" sz="1500" b="0" i="0" u="none" strike="noStrike" baseline="0">
                <a:solidFill>
                  <a:schemeClr val="tx2"/>
                </a:solidFill>
                <a:latin typeface="Arial Narrow" panose="020B0606020202030204" pitchFamily="34" charset="0"/>
              </a:rPr>
              <a:t>Import of services by a 1[person] from a related person or from any of his other establishments outside India, in the course or furtherance of business.</a:t>
            </a:r>
            <a:endParaRPr lang="en-US" sz="1500" u="sng">
              <a:solidFill>
                <a:schemeClr val="tx2"/>
              </a:solidFill>
            </a:endParaRPr>
          </a:p>
          <a:p>
            <a:pPr>
              <a:buFont typeface="Wingdings" panose="05000000000000000000" pitchFamily="2" charset="2"/>
              <a:buChar char="Ø"/>
            </a:pPr>
            <a:endParaRPr lang="en-IN" sz="1500">
              <a:solidFill>
                <a:schemeClr val="tx2"/>
              </a:solidFill>
            </a:endParaRPr>
          </a:p>
        </p:txBody>
      </p:sp>
      <p:sp>
        <p:nvSpPr>
          <p:cNvPr id="4" name="Footer Placeholder 3">
            <a:extLst>
              <a:ext uri="{FF2B5EF4-FFF2-40B4-BE49-F238E27FC236}">
                <a16:creationId xmlns:a16="http://schemas.microsoft.com/office/drawing/2014/main" id="{773B191B-B6D5-44FC-CCA6-8127DF20DF7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51784849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A86EF42-B4AF-F996-E97C-656859BAC279}"/>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3D83A2FE-7956-09B7-81FE-98DDC0381909}"/>
              </a:ext>
            </a:extLst>
          </p:cNvPr>
          <p:cNvSpPr>
            <a:spLocks noGrp="1"/>
          </p:cNvSpPr>
          <p:nvPr>
            <p:ph idx="1"/>
          </p:nvPr>
        </p:nvSpPr>
        <p:spPr>
          <a:xfrm>
            <a:off x="6464410" y="841247"/>
            <a:ext cx="4484536" cy="5340097"/>
          </a:xfrm>
        </p:spPr>
        <p:txBody>
          <a:bodyPr anchor="ctr">
            <a:normAutofit/>
          </a:bodyPr>
          <a:lstStyle/>
          <a:p>
            <a:r>
              <a:rPr lang="en-US" sz="1500">
                <a:solidFill>
                  <a:schemeClr val="tx2"/>
                </a:solidFill>
              </a:rPr>
              <a:t>5F-</a:t>
            </a:r>
            <a:r>
              <a:rPr lang="en-US" sz="1500" b="0" i="0" u="none" strike="noStrike" baseline="0">
                <a:solidFill>
                  <a:schemeClr val="tx2"/>
                </a:solidFill>
                <a:latin typeface="Roboto-Regular"/>
              </a:rPr>
              <a:t>Trade Discounts accounted for in the audited Annual Financial Statement but are not permissible under GST- eg discounts not in accordance with prior agreement ; not co-relatable to invoices</a:t>
            </a:r>
          </a:p>
          <a:p>
            <a:r>
              <a:rPr lang="en-US" sz="1500" b="0" i="0" u="none" strike="noStrike" baseline="0">
                <a:solidFill>
                  <a:schemeClr val="tx2"/>
                </a:solidFill>
                <a:latin typeface="Roboto-Regular"/>
              </a:rPr>
              <a:t>5J-Credit notes accounted for in the audited Annual Financial Statement but are not permissible under GST- for eg issued after time limit </a:t>
            </a:r>
          </a:p>
          <a:p>
            <a:r>
              <a:rPr lang="en-US" sz="1500">
                <a:solidFill>
                  <a:schemeClr val="tx2"/>
                </a:solidFill>
                <a:latin typeface="Roboto-Regular"/>
              </a:rPr>
              <a:t>5K-</a:t>
            </a:r>
            <a:r>
              <a:rPr lang="en-US" sz="1500" b="0" i="0" u="none" strike="noStrike" baseline="0">
                <a:solidFill>
                  <a:schemeClr val="tx2"/>
                </a:solidFill>
                <a:latin typeface="Roboto-Regular"/>
              </a:rPr>
              <a:t>Adjustments on account of supply of goods by SEZ units to DTA </a:t>
            </a:r>
            <a:r>
              <a:rPr lang="en-IN" sz="1500" b="0" i="0" u="none" strike="noStrike" baseline="0">
                <a:solidFill>
                  <a:schemeClr val="tx2"/>
                </a:solidFill>
                <a:latin typeface="Roboto-Regular"/>
              </a:rPr>
              <a:t>Units- supply by SEZ to DTA is treated as import by the DTAs – so will not be reflected in the GST returns of the SEZs</a:t>
            </a:r>
          </a:p>
          <a:p>
            <a:r>
              <a:rPr lang="en-IN" sz="1500">
                <a:solidFill>
                  <a:schemeClr val="tx2"/>
                </a:solidFill>
                <a:latin typeface="Roboto-Regular"/>
              </a:rPr>
              <a:t>5L-</a:t>
            </a:r>
            <a:r>
              <a:rPr lang="en-US" sz="1500" b="0" i="0" u="none" strike="noStrike" baseline="0">
                <a:solidFill>
                  <a:schemeClr val="tx2"/>
                </a:solidFill>
                <a:latin typeface="Roboto-Regular"/>
              </a:rPr>
              <a:t>Turnover for the period under composition scheme</a:t>
            </a:r>
            <a:r>
              <a:rPr lang="en-IN" sz="1500">
                <a:solidFill>
                  <a:schemeClr val="tx2"/>
                </a:solidFill>
                <a:latin typeface="Roboto-Regular"/>
              </a:rPr>
              <a:t>- applicable in the case of conversion from composition to regular scheme during the financial year</a:t>
            </a:r>
          </a:p>
          <a:p>
            <a:r>
              <a:rPr lang="en-IN" sz="1500">
                <a:solidFill>
                  <a:schemeClr val="tx2"/>
                </a:solidFill>
                <a:latin typeface="Roboto-Regular"/>
              </a:rPr>
              <a:t>5M-</a:t>
            </a:r>
            <a:r>
              <a:rPr lang="en-US" sz="1500" b="0" i="0" u="none" strike="noStrike" baseline="0">
                <a:solidFill>
                  <a:schemeClr val="tx2"/>
                </a:solidFill>
                <a:latin typeface="Roboto-Regular"/>
              </a:rPr>
              <a:t>Adjustments in turnover under section 15 and rules thereunder – valuation adjustments</a:t>
            </a:r>
          </a:p>
          <a:p>
            <a:r>
              <a:rPr lang="en-US" sz="1500" b="0" i="0" u="none" strike="noStrike" baseline="0">
                <a:solidFill>
                  <a:schemeClr val="tx2"/>
                </a:solidFill>
                <a:latin typeface="Roboto-Regular"/>
              </a:rPr>
              <a:t>5N-Adjustments in turnover due to foreign exchange fluctuations –forex gain /loss</a:t>
            </a:r>
          </a:p>
          <a:p>
            <a:pPr marL="0" indent="0">
              <a:buNone/>
            </a:pPr>
            <a:endParaRPr lang="en-IN" sz="1500">
              <a:solidFill>
                <a:schemeClr val="tx2"/>
              </a:solidFill>
            </a:endParaRPr>
          </a:p>
        </p:txBody>
      </p:sp>
      <p:sp>
        <p:nvSpPr>
          <p:cNvPr id="4" name="Footer Placeholder 3">
            <a:extLst>
              <a:ext uri="{FF2B5EF4-FFF2-40B4-BE49-F238E27FC236}">
                <a16:creationId xmlns:a16="http://schemas.microsoft.com/office/drawing/2014/main" id="{DA3ECAB7-A207-75CF-3CB9-3756E2249FA8}"/>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77809262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A1B5DCD-2AE6-8F6E-0A83-FBD50961F874}"/>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02C32041-4235-29A0-47C2-C9DE55A3514D}"/>
              </a:ext>
            </a:extLst>
          </p:cNvPr>
          <p:cNvSpPr>
            <a:spLocks noGrp="1"/>
          </p:cNvSpPr>
          <p:nvPr>
            <p:ph idx="1"/>
          </p:nvPr>
        </p:nvSpPr>
        <p:spPr>
          <a:xfrm>
            <a:off x="6464410" y="841247"/>
            <a:ext cx="4484536" cy="5340097"/>
          </a:xfrm>
        </p:spPr>
        <p:txBody>
          <a:bodyPr anchor="ctr">
            <a:normAutofit/>
          </a:bodyPr>
          <a:lstStyle/>
          <a:p>
            <a:pPr marL="0" indent="0">
              <a:buNone/>
            </a:pPr>
            <a:r>
              <a:rPr lang="en-US" sz="1500" u="sng">
                <a:solidFill>
                  <a:schemeClr val="tx2"/>
                </a:solidFill>
              </a:rPr>
              <a:t>5O-</a:t>
            </a:r>
            <a:r>
              <a:rPr lang="en-US" sz="1500" b="0" i="0" u="sng" strike="noStrike" baseline="0">
                <a:solidFill>
                  <a:schemeClr val="tx2"/>
                </a:solidFill>
                <a:latin typeface="Roboto-Regular"/>
              </a:rPr>
              <a:t>Adjustments in turnover due to reasons not listed above</a:t>
            </a:r>
          </a:p>
          <a:p>
            <a:pPr>
              <a:buFont typeface="Wingdings" panose="05000000000000000000" pitchFamily="2" charset="2"/>
              <a:buChar char="Ø"/>
            </a:pPr>
            <a:r>
              <a:rPr lang="en-US" sz="1500">
                <a:solidFill>
                  <a:schemeClr val="tx2"/>
                </a:solidFill>
                <a:latin typeface="Roboto-Regular"/>
              </a:rPr>
              <a:t>Sale of fixed assets – to be added to audited turnover</a:t>
            </a:r>
          </a:p>
          <a:p>
            <a:pPr>
              <a:buFont typeface="Wingdings" panose="05000000000000000000" pitchFamily="2" charset="2"/>
              <a:buChar char="Ø"/>
            </a:pPr>
            <a:r>
              <a:rPr lang="en-US" sz="1500">
                <a:solidFill>
                  <a:schemeClr val="tx2"/>
                </a:solidFill>
                <a:latin typeface="Roboto-Regular"/>
              </a:rPr>
              <a:t>Profit /Loss on sale of fixed assets – to be reduced/added to audited turnover </a:t>
            </a:r>
          </a:p>
          <a:p>
            <a:pPr>
              <a:buFont typeface="Wingdings" panose="05000000000000000000" pitchFamily="2" charset="2"/>
              <a:buChar char="Ø"/>
            </a:pPr>
            <a:r>
              <a:rPr lang="en-US" sz="1500">
                <a:solidFill>
                  <a:schemeClr val="tx2"/>
                </a:solidFill>
                <a:latin typeface="Roboto-Regular"/>
              </a:rPr>
              <a:t>Old credit balances written off – to be reduced from audited turnover</a:t>
            </a:r>
          </a:p>
          <a:p>
            <a:pPr>
              <a:buFont typeface="Wingdings" panose="05000000000000000000" pitchFamily="2" charset="2"/>
              <a:buChar char="Ø"/>
            </a:pPr>
            <a:r>
              <a:rPr lang="en-US" sz="1500">
                <a:solidFill>
                  <a:schemeClr val="tx2"/>
                </a:solidFill>
                <a:latin typeface="Roboto-Regular"/>
              </a:rPr>
              <a:t>Discount received – to be reduced from audited turnover </a:t>
            </a:r>
          </a:p>
          <a:p>
            <a:pPr>
              <a:buFont typeface="Wingdings" panose="05000000000000000000" pitchFamily="2" charset="2"/>
              <a:buChar char="Ø"/>
            </a:pPr>
            <a:r>
              <a:rPr lang="en-US" sz="1500">
                <a:solidFill>
                  <a:schemeClr val="tx2"/>
                </a:solidFill>
                <a:latin typeface="Roboto-Regular"/>
              </a:rPr>
              <a:t>Discount allowed ( if GST reversed ) – to be reduced audited turnover </a:t>
            </a:r>
          </a:p>
          <a:p>
            <a:pPr>
              <a:buFont typeface="Wingdings" panose="05000000000000000000" pitchFamily="2" charset="2"/>
              <a:buChar char="Ø"/>
            </a:pPr>
            <a:r>
              <a:rPr lang="en-US" sz="1500">
                <a:solidFill>
                  <a:schemeClr val="tx2"/>
                </a:solidFill>
                <a:latin typeface="Roboto-Regular"/>
              </a:rPr>
              <a:t>Inter branch sales (separate GSTINs under same PAN ) – to be added to audited turnover </a:t>
            </a:r>
          </a:p>
          <a:p>
            <a:pPr marL="0" indent="0">
              <a:buNone/>
            </a:pPr>
            <a:endParaRPr lang="en-US" sz="1500">
              <a:solidFill>
                <a:schemeClr val="tx2"/>
              </a:solidFill>
              <a:latin typeface="Roboto-Regular"/>
            </a:endParaRPr>
          </a:p>
          <a:p>
            <a:pPr marL="0" indent="0">
              <a:buNone/>
            </a:pPr>
            <a:r>
              <a:rPr lang="en-US" sz="1500">
                <a:solidFill>
                  <a:schemeClr val="tx2"/>
                </a:solidFill>
                <a:latin typeface="Roboto-Regular"/>
              </a:rPr>
              <a:t>Note : a separate annexure showing break up of the items forming part of reconciliation in 5 O may be uploaded along with copies of audited turnover </a:t>
            </a:r>
            <a:endParaRPr lang="en-IN" sz="1500">
              <a:solidFill>
                <a:schemeClr val="tx2"/>
              </a:solidFill>
            </a:endParaRPr>
          </a:p>
        </p:txBody>
      </p:sp>
      <p:sp>
        <p:nvSpPr>
          <p:cNvPr id="4" name="Footer Placeholder 3">
            <a:extLst>
              <a:ext uri="{FF2B5EF4-FFF2-40B4-BE49-F238E27FC236}">
                <a16:creationId xmlns:a16="http://schemas.microsoft.com/office/drawing/2014/main" id="{6384B57F-9F42-6369-BB4F-CC7519177C35}"/>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37897687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D06FC4E-1363-B403-C2C4-771FF54AFADA}"/>
              </a:ext>
            </a:extLst>
          </p:cNvPr>
          <p:cNvSpPr>
            <a:spLocks noGrp="1"/>
          </p:cNvSpPr>
          <p:nvPr>
            <p:ph type="title"/>
          </p:nvPr>
        </p:nvSpPr>
        <p:spPr>
          <a:xfrm>
            <a:off x="786385" y="841248"/>
            <a:ext cx="5129600" cy="5340097"/>
          </a:xfrm>
        </p:spPr>
        <p:txBody>
          <a:bodyPr anchor="ctr">
            <a:normAutofit/>
          </a:bodyPr>
          <a:lstStyle/>
          <a:p>
            <a:r>
              <a:rPr lang="en-US" sz="4800">
                <a:solidFill>
                  <a:schemeClr val="bg1"/>
                </a:solidFill>
              </a:rPr>
              <a:t>Table 5 – Turnover reconciliation</a:t>
            </a:r>
            <a:endParaRPr lang="en-IN" sz="4800">
              <a:solidFill>
                <a:schemeClr val="bg1"/>
              </a:solidFill>
            </a:endParaRPr>
          </a:p>
        </p:txBody>
      </p:sp>
      <p:sp>
        <p:nvSpPr>
          <p:cNvPr id="3" name="Content Placeholder 2">
            <a:extLst>
              <a:ext uri="{FF2B5EF4-FFF2-40B4-BE49-F238E27FC236}">
                <a16:creationId xmlns:a16="http://schemas.microsoft.com/office/drawing/2014/main" id="{4F9848D7-E546-98BD-5D63-5221CA73CCFC}"/>
              </a:ext>
            </a:extLst>
          </p:cNvPr>
          <p:cNvSpPr>
            <a:spLocks noGrp="1"/>
          </p:cNvSpPr>
          <p:nvPr>
            <p:ph idx="1"/>
          </p:nvPr>
        </p:nvSpPr>
        <p:spPr>
          <a:xfrm>
            <a:off x="6464410" y="841247"/>
            <a:ext cx="4484536" cy="5340097"/>
          </a:xfrm>
        </p:spPr>
        <p:txBody>
          <a:bodyPr anchor="ctr">
            <a:normAutofit/>
          </a:bodyPr>
          <a:lstStyle/>
          <a:p>
            <a:pPr marL="0" indent="0">
              <a:buNone/>
            </a:pPr>
            <a:r>
              <a:rPr lang="en-US" sz="1800" u="sng">
                <a:solidFill>
                  <a:schemeClr val="tx2"/>
                </a:solidFill>
              </a:rPr>
              <a:t>5Q- Turnover as per Annual return </a:t>
            </a:r>
          </a:p>
          <a:p>
            <a:pPr>
              <a:buFont typeface="Wingdings" panose="05000000000000000000" pitchFamily="2" charset="2"/>
              <a:buChar char="Ø"/>
            </a:pPr>
            <a:r>
              <a:rPr lang="en-US" sz="1800">
                <a:solidFill>
                  <a:schemeClr val="tx2"/>
                </a:solidFill>
              </a:rPr>
              <a:t>To be filled from Table 5N of Annual return</a:t>
            </a:r>
          </a:p>
          <a:p>
            <a:pPr>
              <a:buFont typeface="Wingdings" panose="05000000000000000000" pitchFamily="2" charset="2"/>
              <a:buChar char="Ø"/>
            </a:pPr>
            <a:r>
              <a:rPr lang="en-US" sz="1800">
                <a:solidFill>
                  <a:schemeClr val="tx2"/>
                </a:solidFill>
              </a:rPr>
              <a:t>Includes exempted and non gst supplies </a:t>
            </a:r>
          </a:p>
          <a:p>
            <a:pPr>
              <a:buFont typeface="Wingdings" panose="05000000000000000000" pitchFamily="2" charset="2"/>
              <a:buChar char="Ø"/>
            </a:pPr>
            <a:r>
              <a:rPr lang="en-US" sz="1800">
                <a:solidFill>
                  <a:schemeClr val="tx2"/>
                </a:solidFill>
              </a:rPr>
              <a:t>While filling up the column , even decimals to be correctly input – else json won’t get uploaded </a:t>
            </a:r>
            <a:endParaRPr lang="en-IN" sz="1800">
              <a:solidFill>
                <a:schemeClr val="tx2"/>
              </a:solidFill>
            </a:endParaRPr>
          </a:p>
        </p:txBody>
      </p:sp>
      <p:sp>
        <p:nvSpPr>
          <p:cNvPr id="4" name="Footer Placeholder 3">
            <a:extLst>
              <a:ext uri="{FF2B5EF4-FFF2-40B4-BE49-F238E27FC236}">
                <a16:creationId xmlns:a16="http://schemas.microsoft.com/office/drawing/2014/main" id="{487239C4-1FC6-F1D3-8B12-96A3B47679F7}"/>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81368454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1C29BC62-AEEB-4436-FA52-9AE8219960AF}"/>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6 – Unreconciled difference</a:t>
            </a:r>
          </a:p>
        </p:txBody>
      </p:sp>
      <p:sp>
        <p:nvSpPr>
          <p:cNvPr id="3" name="Content Placeholder 2">
            <a:extLst>
              <a:ext uri="{FF2B5EF4-FFF2-40B4-BE49-F238E27FC236}">
                <a16:creationId xmlns:a16="http://schemas.microsoft.com/office/drawing/2014/main" id="{87425B15-AA9F-2823-997B-3ECDEFCA359F}"/>
              </a:ext>
            </a:extLst>
          </p:cNvPr>
          <p:cNvSpPr>
            <a:spLocks noGrp="1"/>
          </p:cNvSpPr>
          <p:nvPr>
            <p:ph idx="1"/>
          </p:nvPr>
        </p:nvSpPr>
        <p:spPr>
          <a:xfrm>
            <a:off x="6464410" y="841247"/>
            <a:ext cx="4484536" cy="5340097"/>
          </a:xfrm>
        </p:spPr>
        <p:txBody>
          <a:bodyPr anchor="ctr">
            <a:normAutofit/>
          </a:bodyPr>
          <a:lstStyle/>
          <a:p>
            <a:r>
              <a:rPr lang="en-IN" sz="1800">
                <a:solidFill>
                  <a:schemeClr val="tx2"/>
                </a:solidFill>
              </a:rPr>
              <a:t>This may be filled only if there is any difference between the audited turnover and turnover as per Annual return , which is unreconciled /unidentified .</a:t>
            </a:r>
          </a:p>
          <a:p>
            <a:r>
              <a:rPr lang="en-IN" sz="1800">
                <a:solidFill>
                  <a:schemeClr val="tx2"/>
                </a:solidFill>
              </a:rPr>
              <a:t>This table may also be filled up to point out any matter which needs to be brought to the attention of the Department </a:t>
            </a:r>
          </a:p>
          <a:p>
            <a:pPr marL="0" indent="0">
              <a:buNone/>
            </a:pPr>
            <a:r>
              <a:rPr lang="en-IN" sz="1800">
                <a:solidFill>
                  <a:schemeClr val="tx2"/>
                </a:solidFill>
              </a:rPr>
              <a:t>For eg: The details of other adjustments reported in Table 5 O have been uploaded as a separate attachment along with the audited financials .</a:t>
            </a:r>
          </a:p>
        </p:txBody>
      </p:sp>
      <p:sp>
        <p:nvSpPr>
          <p:cNvPr id="4" name="Footer Placeholder 3">
            <a:extLst>
              <a:ext uri="{FF2B5EF4-FFF2-40B4-BE49-F238E27FC236}">
                <a16:creationId xmlns:a16="http://schemas.microsoft.com/office/drawing/2014/main" id="{B0F70C66-A497-5FF5-E266-84766DA75712}"/>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22518662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DED781F-22FD-D44E-049F-36466D05DFF9}"/>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7- Reconciliation of Taxable Turnover </a:t>
            </a:r>
          </a:p>
        </p:txBody>
      </p:sp>
      <p:sp>
        <p:nvSpPr>
          <p:cNvPr id="3" name="Content Placeholder 2">
            <a:extLst>
              <a:ext uri="{FF2B5EF4-FFF2-40B4-BE49-F238E27FC236}">
                <a16:creationId xmlns:a16="http://schemas.microsoft.com/office/drawing/2014/main" id="{2FD25567-5C3C-596D-44A7-D9B14AF257A9}"/>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7A – Auto populated from Table 5P</a:t>
            </a:r>
          </a:p>
          <a:p>
            <a:pPr marL="0" indent="0">
              <a:buNone/>
            </a:pPr>
            <a:r>
              <a:rPr lang="en-IN" sz="1800">
                <a:solidFill>
                  <a:schemeClr val="tx2"/>
                </a:solidFill>
              </a:rPr>
              <a:t>7B- Exempted +Nil rated +Non GST Supplies </a:t>
            </a:r>
          </a:p>
          <a:p>
            <a:pPr marL="0" indent="0">
              <a:buNone/>
            </a:pPr>
            <a:r>
              <a:rPr lang="en-IN" sz="1800">
                <a:solidFill>
                  <a:schemeClr val="tx2"/>
                </a:solidFill>
              </a:rPr>
              <a:t>7C-Zero rated supplies without payment of tax – Exports plus SEZ supplies without payment of IGST </a:t>
            </a:r>
          </a:p>
          <a:p>
            <a:pPr marL="0" indent="0">
              <a:buNone/>
            </a:pPr>
            <a:r>
              <a:rPr lang="en-IN" sz="1800">
                <a:solidFill>
                  <a:schemeClr val="tx2"/>
                </a:solidFill>
              </a:rPr>
              <a:t>7D- Supplies on which recipient is liable to pay GST under reverse charge – sponsorship income , income of GTAs who have not opted for forward charge etc </a:t>
            </a:r>
          </a:p>
          <a:p>
            <a:pPr marL="0" indent="0">
              <a:buNone/>
            </a:pPr>
            <a:r>
              <a:rPr lang="en-IN" sz="1800">
                <a:solidFill>
                  <a:schemeClr val="tx2"/>
                </a:solidFill>
              </a:rPr>
              <a:t>7D1- </a:t>
            </a:r>
            <a:r>
              <a:rPr lang="en-US" sz="1800">
                <a:solidFill>
                  <a:schemeClr val="tx2"/>
                </a:solidFill>
              </a:rPr>
              <a:t>Supplies on which tax is to be paid by e-commerce operators as per sub-section (5) of section 9 [Supplier to report] 	</a:t>
            </a:r>
          </a:p>
          <a:p>
            <a:pPr marL="0" indent="0">
              <a:buNone/>
            </a:pPr>
            <a:r>
              <a:rPr lang="en-IN" sz="1800">
                <a:solidFill>
                  <a:schemeClr val="tx2"/>
                </a:solidFill>
              </a:rPr>
              <a:t>ideally the above figures  should be filled up from Table 5 of Annual Return ; however if there were any errors/omissions in the Annual Return , the corrected figure may be filled up.</a:t>
            </a: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B921CD07-D27B-07F9-6C90-13410121113A}"/>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51779681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757A8166-863A-AFC3-848D-9A60D67AFB53}"/>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7 and 8- Reconciliation of Taxable Turnover </a:t>
            </a:r>
          </a:p>
        </p:txBody>
      </p:sp>
      <p:sp>
        <p:nvSpPr>
          <p:cNvPr id="3" name="Content Placeholder 2">
            <a:extLst>
              <a:ext uri="{FF2B5EF4-FFF2-40B4-BE49-F238E27FC236}">
                <a16:creationId xmlns:a16="http://schemas.microsoft.com/office/drawing/2014/main" id="{18F8290E-06EB-AF91-D2F2-A771CA9A3D0B}"/>
              </a:ext>
            </a:extLst>
          </p:cNvPr>
          <p:cNvSpPr>
            <a:spLocks noGrp="1"/>
          </p:cNvSpPr>
          <p:nvPr>
            <p:ph idx="1"/>
          </p:nvPr>
        </p:nvSpPr>
        <p:spPr>
          <a:xfrm>
            <a:off x="6464410" y="841247"/>
            <a:ext cx="4484536" cy="5340097"/>
          </a:xfrm>
        </p:spPr>
        <p:txBody>
          <a:bodyPr anchor="ctr">
            <a:normAutofit/>
          </a:bodyPr>
          <a:lstStyle/>
          <a:p>
            <a:pPr>
              <a:buFont typeface="Wingdings" panose="05000000000000000000" pitchFamily="2" charset="2"/>
              <a:buChar char="Ø"/>
            </a:pPr>
            <a:r>
              <a:rPr lang="en-IN" sz="1800">
                <a:solidFill>
                  <a:schemeClr val="tx2"/>
                </a:solidFill>
              </a:rPr>
              <a:t>Table 7F – Turnover as per Annual Return – Turnover reflected in Pt.V minus figures reported in Table 5 of Annual Return </a:t>
            </a:r>
          </a:p>
          <a:p>
            <a:pPr>
              <a:buFont typeface="Wingdings" panose="05000000000000000000" pitchFamily="2" charset="2"/>
              <a:buChar char="Ø"/>
            </a:pPr>
            <a:r>
              <a:rPr lang="en-IN" sz="1800">
                <a:solidFill>
                  <a:schemeClr val="tx2"/>
                </a:solidFill>
              </a:rPr>
              <a:t>Table 7G- Unreconciled taxable turnover </a:t>
            </a:r>
          </a:p>
          <a:p>
            <a:pPr>
              <a:buFont typeface="Wingdings" panose="05000000000000000000" pitchFamily="2" charset="2"/>
              <a:buChar char="Ø"/>
            </a:pPr>
            <a:r>
              <a:rPr lang="en-IN" sz="1800">
                <a:solidFill>
                  <a:schemeClr val="tx2"/>
                </a:solidFill>
              </a:rPr>
              <a:t>Table 8 – reasons for unreconciled difference , if any-</a:t>
            </a:r>
          </a:p>
          <a:p>
            <a:pPr marL="0" indent="0">
              <a:buNone/>
            </a:pPr>
            <a:r>
              <a:rPr lang="en-IN" sz="1800">
                <a:solidFill>
                  <a:schemeClr val="tx2"/>
                </a:solidFill>
              </a:rPr>
              <a:t>difference may be on account of any errors /omissions in reporting of turnover on which tax is not payable </a:t>
            </a:r>
          </a:p>
          <a:p>
            <a:pPr marL="0" indent="0">
              <a:buNone/>
            </a:pPr>
            <a:endParaRPr lang="en-IN" sz="1800">
              <a:solidFill>
                <a:schemeClr val="tx2"/>
              </a:solidFill>
            </a:endParaRPr>
          </a:p>
          <a:p>
            <a:pPr marL="0" indent="0">
              <a:buNone/>
            </a:pPr>
            <a:endParaRPr lang="en-IN" sz="1800">
              <a:solidFill>
                <a:schemeClr val="tx2"/>
              </a:solidFill>
            </a:endParaRPr>
          </a:p>
        </p:txBody>
      </p:sp>
      <p:sp>
        <p:nvSpPr>
          <p:cNvPr id="4" name="Footer Placeholder 3">
            <a:extLst>
              <a:ext uri="{FF2B5EF4-FFF2-40B4-BE49-F238E27FC236}">
                <a16:creationId xmlns:a16="http://schemas.microsoft.com/office/drawing/2014/main" id="{AC2D7953-964A-E9BC-2C64-379CAE5B303B}"/>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2060279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BAEF117-9600-C11E-FEF2-5463930D690B}"/>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9- Reconciliation of tax paid and Table-10</a:t>
            </a:r>
          </a:p>
        </p:txBody>
      </p:sp>
      <p:sp>
        <p:nvSpPr>
          <p:cNvPr id="3" name="Content Placeholder 2">
            <a:extLst>
              <a:ext uri="{FF2B5EF4-FFF2-40B4-BE49-F238E27FC236}">
                <a16:creationId xmlns:a16="http://schemas.microsoft.com/office/drawing/2014/main" id="{EE352245-EF17-D56E-53D1-C2246F5D2FC4}"/>
              </a:ext>
            </a:extLst>
          </p:cNvPr>
          <p:cNvSpPr>
            <a:spLocks noGrp="1"/>
          </p:cNvSpPr>
          <p:nvPr>
            <p:ph idx="1"/>
          </p:nvPr>
        </p:nvSpPr>
        <p:spPr>
          <a:xfrm>
            <a:off x="6464410" y="841247"/>
            <a:ext cx="4484536" cy="5340097"/>
          </a:xfrm>
        </p:spPr>
        <p:txBody>
          <a:bodyPr anchor="ctr">
            <a:normAutofit/>
          </a:bodyPr>
          <a:lstStyle/>
          <a:p>
            <a:pPr>
              <a:buFont typeface="Wingdings" panose="05000000000000000000" pitchFamily="2" charset="2"/>
              <a:buChar char="Ø"/>
            </a:pPr>
            <a:r>
              <a:rPr lang="en-IN" sz="1800">
                <a:solidFill>
                  <a:schemeClr val="tx2"/>
                </a:solidFill>
              </a:rPr>
              <a:t>Rate wise break up of outward supplies as well as RCM</a:t>
            </a:r>
          </a:p>
          <a:p>
            <a:pPr>
              <a:buFont typeface="Wingdings" panose="05000000000000000000" pitchFamily="2" charset="2"/>
              <a:buChar char="Ø"/>
            </a:pPr>
            <a:r>
              <a:rPr lang="en-IN" sz="1800">
                <a:solidFill>
                  <a:schemeClr val="tx2"/>
                </a:solidFill>
              </a:rPr>
              <a:t>Any omissions /errors in GSTR-9 may be corrected in 9C</a:t>
            </a:r>
          </a:p>
          <a:p>
            <a:pPr>
              <a:buFont typeface="Wingdings" panose="05000000000000000000" pitchFamily="2" charset="2"/>
              <a:buChar char="Ø"/>
            </a:pPr>
            <a:r>
              <a:rPr lang="en-IN" sz="1800">
                <a:solidFill>
                  <a:schemeClr val="tx2"/>
                </a:solidFill>
              </a:rPr>
              <a:t>Should be filled based on books of accounts </a:t>
            </a:r>
          </a:p>
          <a:p>
            <a:pPr>
              <a:buFont typeface="Wingdings" panose="05000000000000000000" pitchFamily="2" charset="2"/>
              <a:buChar char="Ø"/>
            </a:pPr>
            <a:r>
              <a:rPr lang="en-IN" sz="1800">
                <a:solidFill>
                  <a:schemeClr val="tx2"/>
                </a:solidFill>
              </a:rPr>
              <a:t>9Q- figures as per Annual Return – Auto populated from Table 9 – Tax payable plus Table 10 Minus Table 11 </a:t>
            </a:r>
          </a:p>
          <a:p>
            <a:pPr>
              <a:buFont typeface="Wingdings" panose="05000000000000000000" pitchFamily="2" charset="2"/>
              <a:buChar char="Ø"/>
            </a:pPr>
            <a:r>
              <a:rPr lang="en-IN" sz="1800">
                <a:solidFill>
                  <a:schemeClr val="tx2"/>
                </a:solidFill>
              </a:rPr>
              <a:t>The difference between 9P and 9Q , if positive should be paid vide DRC-03 . </a:t>
            </a:r>
          </a:p>
          <a:p>
            <a:pPr>
              <a:buFont typeface="Wingdings" panose="05000000000000000000" pitchFamily="2" charset="2"/>
              <a:buChar char="Ø"/>
            </a:pPr>
            <a:r>
              <a:rPr lang="en-IN" sz="1800">
                <a:solidFill>
                  <a:schemeClr val="tx2"/>
                </a:solidFill>
              </a:rPr>
              <a:t>Table 10- reasons for the above difference should be mentioned along with details of payment , if any.</a:t>
            </a:r>
          </a:p>
          <a:p>
            <a:pPr>
              <a:buFont typeface="Wingdings" panose="05000000000000000000" pitchFamily="2" charset="2"/>
              <a:buChar char="Ø"/>
            </a:pPr>
            <a:endParaRPr lang="en-IN" sz="1800">
              <a:solidFill>
                <a:schemeClr val="tx2"/>
              </a:solidFill>
            </a:endParaRPr>
          </a:p>
        </p:txBody>
      </p:sp>
      <p:sp>
        <p:nvSpPr>
          <p:cNvPr id="4" name="Footer Placeholder 3">
            <a:extLst>
              <a:ext uri="{FF2B5EF4-FFF2-40B4-BE49-F238E27FC236}">
                <a16:creationId xmlns:a16="http://schemas.microsoft.com/office/drawing/2014/main" id="{CF80D256-0CD3-761C-831A-5D6FD7698756}"/>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304340036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EB102D9E-1891-9551-7402-94AE42377048}"/>
              </a:ext>
            </a:extLst>
          </p:cNvPr>
          <p:cNvSpPr>
            <a:spLocks noGrp="1"/>
          </p:cNvSpPr>
          <p:nvPr>
            <p:ph type="title"/>
          </p:nvPr>
        </p:nvSpPr>
        <p:spPr>
          <a:xfrm>
            <a:off x="786385" y="841248"/>
            <a:ext cx="5129600" cy="5340097"/>
          </a:xfrm>
        </p:spPr>
        <p:txBody>
          <a:bodyPr anchor="ctr">
            <a:normAutofit/>
          </a:bodyPr>
          <a:lstStyle/>
          <a:p>
            <a:r>
              <a:rPr lang="en-IN" sz="4800">
                <a:solidFill>
                  <a:schemeClr val="bg1"/>
                </a:solidFill>
              </a:rPr>
              <a:t>Table 12- Reconciliation of ITC</a:t>
            </a:r>
          </a:p>
        </p:txBody>
      </p:sp>
      <p:sp>
        <p:nvSpPr>
          <p:cNvPr id="3" name="Content Placeholder 2">
            <a:extLst>
              <a:ext uri="{FF2B5EF4-FFF2-40B4-BE49-F238E27FC236}">
                <a16:creationId xmlns:a16="http://schemas.microsoft.com/office/drawing/2014/main" id="{42488540-E292-DA3E-4F65-2A012DD07BA9}"/>
              </a:ext>
            </a:extLst>
          </p:cNvPr>
          <p:cNvSpPr>
            <a:spLocks noGrp="1"/>
          </p:cNvSpPr>
          <p:nvPr>
            <p:ph idx="1"/>
          </p:nvPr>
        </p:nvSpPr>
        <p:spPr>
          <a:xfrm>
            <a:off x="6464410" y="841247"/>
            <a:ext cx="4484536" cy="5340097"/>
          </a:xfrm>
        </p:spPr>
        <p:txBody>
          <a:bodyPr anchor="ctr">
            <a:normAutofit/>
          </a:bodyPr>
          <a:lstStyle/>
          <a:p>
            <a:pPr marL="0" indent="0">
              <a:buNone/>
            </a:pPr>
            <a:r>
              <a:rPr lang="en-IN" sz="1800">
                <a:solidFill>
                  <a:schemeClr val="tx2"/>
                </a:solidFill>
              </a:rPr>
              <a:t>12A- ITC availed as per books of accounts including ITC on RCM , Imports etc and net of any reversals </a:t>
            </a:r>
          </a:p>
          <a:p>
            <a:pPr marL="0" indent="0">
              <a:buNone/>
            </a:pPr>
            <a:r>
              <a:rPr lang="en-IN" sz="1800">
                <a:solidFill>
                  <a:schemeClr val="tx2"/>
                </a:solidFill>
              </a:rPr>
              <a:t>12B- ITC booked in earlier financial year claimed in current financial year – this may be on account of delayed filing by the supplier – should match with 12C reported in last financial year</a:t>
            </a:r>
          </a:p>
          <a:p>
            <a:pPr marL="0" indent="0">
              <a:buNone/>
            </a:pPr>
            <a:r>
              <a:rPr lang="en-IN" sz="1800">
                <a:solidFill>
                  <a:schemeClr val="tx2"/>
                </a:solidFill>
              </a:rPr>
              <a:t>12C- ITC booked in current financial year claimed in subsequent financial year </a:t>
            </a:r>
          </a:p>
          <a:p>
            <a:pPr marL="0" indent="0">
              <a:buNone/>
            </a:pPr>
            <a:r>
              <a:rPr lang="en-IN" sz="1800">
                <a:solidFill>
                  <a:schemeClr val="tx2"/>
                </a:solidFill>
              </a:rPr>
              <a:t>12D- Net ITC availed during the current financial year </a:t>
            </a:r>
          </a:p>
          <a:p>
            <a:pPr marL="0" indent="0">
              <a:buNone/>
            </a:pPr>
            <a:r>
              <a:rPr lang="en-IN" sz="1800">
                <a:solidFill>
                  <a:schemeClr val="tx2"/>
                </a:solidFill>
              </a:rPr>
              <a:t>12E- ITC as per Annual Return – to be filled as per Table 7J ( after reversals )</a:t>
            </a:r>
          </a:p>
          <a:p>
            <a:pPr marL="0" indent="0">
              <a:buNone/>
            </a:pPr>
            <a:r>
              <a:rPr lang="en-IN" sz="1800">
                <a:solidFill>
                  <a:schemeClr val="tx2"/>
                </a:solidFill>
              </a:rPr>
              <a:t>12F-Unreconciled ITC – reasons should be explained in Table 13 – if the difference is positive , notice may be issued for excess ITC claimed </a:t>
            </a:r>
          </a:p>
        </p:txBody>
      </p:sp>
      <p:sp>
        <p:nvSpPr>
          <p:cNvPr id="4" name="Footer Placeholder 3">
            <a:extLst>
              <a:ext uri="{FF2B5EF4-FFF2-40B4-BE49-F238E27FC236}">
                <a16:creationId xmlns:a16="http://schemas.microsoft.com/office/drawing/2014/main" id="{B0B93723-3D06-C039-90C6-E2FEABA0B8D1}"/>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403759925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A4AC5506-6312-4701-8D3C-40187889A9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51752"/>
            <a:ext cx="12192000" cy="7365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A5EDD1C-9B9B-5B0B-D7A6-B58A2E813BC0}"/>
              </a:ext>
            </a:extLst>
          </p:cNvPr>
          <p:cNvSpPr>
            <a:spLocks noGrp="1"/>
          </p:cNvSpPr>
          <p:nvPr>
            <p:ph type="title"/>
          </p:nvPr>
        </p:nvSpPr>
        <p:spPr>
          <a:xfrm>
            <a:off x="556532" y="643467"/>
            <a:ext cx="11210925" cy="744836"/>
          </a:xfrm>
        </p:spPr>
        <p:txBody>
          <a:bodyPr vert="horz" lIns="91440" tIns="45720" rIns="91440" bIns="45720" rtlCol="0" anchor="ctr">
            <a:normAutofit/>
          </a:bodyPr>
          <a:lstStyle/>
          <a:p>
            <a:pPr algn="ctr"/>
            <a:r>
              <a:rPr lang="en-US" sz="3200" kern="1200">
                <a:solidFill>
                  <a:schemeClr val="bg1"/>
                </a:solidFill>
                <a:latin typeface="+mj-lt"/>
                <a:ea typeface="+mj-ea"/>
                <a:cs typeface="+mj-cs"/>
              </a:rPr>
              <a:t>GSTR 9C vs GSTR 9</a:t>
            </a:r>
          </a:p>
        </p:txBody>
      </p:sp>
      <p:pic>
        <p:nvPicPr>
          <p:cNvPr id="5" name="Content Placeholder 4" descr="A table with black text&#10;&#10;Description automatically generated">
            <a:extLst>
              <a:ext uri="{FF2B5EF4-FFF2-40B4-BE49-F238E27FC236}">
                <a16:creationId xmlns:a16="http://schemas.microsoft.com/office/drawing/2014/main" id="{026C46D8-8E22-3905-A269-BB270EF7EC14}"/>
              </a:ext>
            </a:extLst>
          </p:cNvPr>
          <p:cNvPicPr>
            <a:picLocks noGrp="1" noChangeAspect="1"/>
          </p:cNvPicPr>
          <p:nvPr>
            <p:ph idx="1"/>
          </p:nvPr>
        </p:nvPicPr>
        <p:blipFill>
          <a:blip r:embed="rId2">
            <a:extLst>
              <a:ext uri="{28A0092B-C50C-407E-A947-70E740481C1C}">
                <a14:useLocalDpi xmlns:a14="http://schemas.microsoft.com/office/drawing/2010/main" val="0"/>
              </a:ext>
            </a:extLst>
          </a:blip>
          <a:srcRect t="2106" b="12199"/>
          <a:stretch/>
        </p:blipFill>
        <p:spPr>
          <a:xfrm>
            <a:off x="643467" y="2038351"/>
            <a:ext cx="10905066" cy="3667951"/>
          </a:xfrm>
          <a:prstGeom prst="rect">
            <a:avLst/>
          </a:prstGeom>
        </p:spPr>
      </p:pic>
      <p:sp>
        <p:nvSpPr>
          <p:cNvPr id="3" name="Footer Placeholder 2">
            <a:extLst>
              <a:ext uri="{FF2B5EF4-FFF2-40B4-BE49-F238E27FC236}">
                <a16:creationId xmlns:a16="http://schemas.microsoft.com/office/drawing/2014/main" id="{D0A170CD-5E97-537B-A25E-177AA37CAED7}"/>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a:spcAft>
                <a:spcPts val="600"/>
              </a:spcAft>
            </a:pPr>
            <a:r>
              <a:rPr lang="en-US" kern="1200">
                <a:solidFill>
                  <a:schemeClr val="tx1">
                    <a:tint val="75000"/>
                  </a:schemeClr>
                </a:solidFill>
                <a:latin typeface="+mn-lt"/>
                <a:ea typeface="+mn-ea"/>
                <a:cs typeface="+mn-cs"/>
              </a:rPr>
              <a:t>CA SOORAJ BHARATHRAJ</a:t>
            </a:r>
          </a:p>
        </p:txBody>
      </p:sp>
    </p:spTree>
    <p:extLst>
      <p:ext uri="{BB962C8B-B14F-4D97-AF65-F5344CB8AC3E}">
        <p14:creationId xmlns:p14="http://schemas.microsoft.com/office/powerpoint/2010/main" val="389719060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5"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9" name="Group 38">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40"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3" name="Group 42">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44" name="Freeform: Shape 43">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5" name="Freeform: Shape 44">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6" name="Freeform: Shape 45">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7" name="Freeform: Shape 46">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8" name="Freeform: Shape 47">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49" name="Freeform: Shape 48">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50" name="Freeform: Shape 49">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3" name="Content Placeholder 2">
            <a:extLst>
              <a:ext uri="{FF2B5EF4-FFF2-40B4-BE49-F238E27FC236}">
                <a16:creationId xmlns:a16="http://schemas.microsoft.com/office/drawing/2014/main" id="{70FED8EC-7905-79A8-9F9B-5D1BB63BE729}"/>
              </a:ext>
            </a:extLst>
          </p:cNvPr>
          <p:cNvSpPr>
            <a:spLocks noGrp="1"/>
          </p:cNvSpPr>
          <p:nvPr>
            <p:ph idx="1"/>
          </p:nvPr>
        </p:nvSpPr>
        <p:spPr>
          <a:xfrm>
            <a:off x="6464410" y="841247"/>
            <a:ext cx="4484536" cy="5340097"/>
          </a:xfrm>
        </p:spPr>
        <p:txBody>
          <a:bodyPr anchor="ctr">
            <a:normAutofit/>
          </a:bodyPr>
          <a:lstStyle/>
          <a:p>
            <a:endParaRPr lang="en-IN" sz="1800">
              <a:solidFill>
                <a:schemeClr val="tx2"/>
              </a:solidFill>
            </a:endParaRPr>
          </a:p>
          <a:p>
            <a:endParaRPr lang="en-IN" sz="1800">
              <a:solidFill>
                <a:schemeClr val="tx2"/>
              </a:solidFill>
            </a:endParaRPr>
          </a:p>
          <a:p>
            <a:r>
              <a:rPr lang="en-IN" sz="1800">
                <a:solidFill>
                  <a:schemeClr val="tx2"/>
                </a:solidFill>
              </a:rPr>
              <a:t>                             THANK YOU</a:t>
            </a:r>
          </a:p>
        </p:txBody>
      </p:sp>
      <p:sp>
        <p:nvSpPr>
          <p:cNvPr id="2" name="Footer Placeholder 1">
            <a:extLst>
              <a:ext uri="{FF2B5EF4-FFF2-40B4-BE49-F238E27FC236}">
                <a16:creationId xmlns:a16="http://schemas.microsoft.com/office/drawing/2014/main" id="{74BE87DB-FA9B-8951-8153-4371915D0E34}"/>
              </a:ext>
            </a:extLst>
          </p:cNvPr>
          <p:cNvSpPr>
            <a:spLocks noGrp="1"/>
          </p:cNvSpPr>
          <p:nvPr>
            <p:ph type="ftr" sz="quarter" idx="11"/>
          </p:nvPr>
        </p:nvSpPr>
        <p:spPr>
          <a:xfrm rot="5400000">
            <a:off x="10040112" y="4032504"/>
            <a:ext cx="3657600" cy="640080"/>
          </a:xfrm>
        </p:spPr>
        <p:txBody>
          <a:bodyPr anchor="ctr">
            <a:normAutofit/>
          </a:bodyPr>
          <a:lstStyle/>
          <a:p>
            <a:pPr>
              <a:spcAft>
                <a:spcPts val="600"/>
              </a:spcAft>
            </a:pPr>
            <a:r>
              <a:rPr lang="en-IN" sz="1000">
                <a:solidFill>
                  <a:schemeClr val="tx2"/>
                </a:solidFill>
              </a:rPr>
              <a:t>CA SOORAJ BHARATHRAJ</a:t>
            </a:r>
          </a:p>
        </p:txBody>
      </p:sp>
    </p:spTree>
    <p:extLst>
      <p:ext uri="{BB962C8B-B14F-4D97-AF65-F5344CB8AC3E}">
        <p14:creationId xmlns:p14="http://schemas.microsoft.com/office/powerpoint/2010/main" val="137790104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1436</TotalTime>
  <Words>5887</Words>
  <Application>Microsoft Office PowerPoint</Application>
  <PresentationFormat>Widescreen</PresentationFormat>
  <Paragraphs>480</Paragraphs>
  <Slides>71</Slides>
  <Notes>1</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71</vt:i4>
      </vt:variant>
    </vt:vector>
  </HeadingPairs>
  <TitlesOfParts>
    <vt:vector size="81" baseType="lpstr">
      <vt:lpstr>Aptos</vt:lpstr>
      <vt:lpstr>Aptos Display</vt:lpstr>
      <vt:lpstr>Arial</vt:lpstr>
      <vt:lpstr>Arial Narrow</vt:lpstr>
      <vt:lpstr>Arial Narrow,Bold</vt:lpstr>
      <vt:lpstr>CIDFont+F3</vt:lpstr>
      <vt:lpstr>Roboto-Regular</vt:lpstr>
      <vt:lpstr>Verdana</vt:lpstr>
      <vt:lpstr>Wingdings</vt:lpstr>
      <vt:lpstr>Office Theme</vt:lpstr>
      <vt:lpstr>GSTR-9 and GSTR -9C </vt:lpstr>
      <vt:lpstr>STATUTORY PROVISIONS </vt:lpstr>
      <vt:lpstr>PERSONS NOT REQUIRED TO FILE ANNUAL RETURN –SECTION 44(1) </vt:lpstr>
      <vt:lpstr>RULE 80 OF CGST Rules </vt:lpstr>
      <vt:lpstr>STATUTORY PROVISIONS-SECTION 44(2) </vt:lpstr>
      <vt:lpstr>AGGREGATE TURNOVER </vt:lpstr>
      <vt:lpstr>AGGREGATE TURNOVER </vt:lpstr>
      <vt:lpstr>CONSEQUENCES OF LATE FILING </vt:lpstr>
      <vt:lpstr> Ministry of Finance – Press Release dated 3rd July 2019 </vt:lpstr>
      <vt:lpstr> Ministry of Finance – Press Release dated 3rd July 2019 </vt:lpstr>
      <vt:lpstr>VARIOUS TABLES OF GSTR-9</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4 –SUPPLIES ON WHICH TAX IS PAYABLE </vt:lpstr>
      <vt:lpstr>Table 5 –Outward Supplies on which tax is not payable</vt:lpstr>
      <vt:lpstr>Table 5 –Outward Supplies on which tax is not payable</vt:lpstr>
      <vt:lpstr>Table 5 –Outward Supplies on which tax is not payable</vt:lpstr>
      <vt:lpstr>Table 5 –Outward Supplies on which tax is not payable</vt:lpstr>
      <vt:lpstr>Table 5 –Outward Supplies on which tax is not payable</vt:lpstr>
      <vt:lpstr>Table 5 –Outward Supplies on which tax is not payable</vt:lpstr>
      <vt:lpstr>Table 5 –Outward Supplies on which tax is not payable</vt:lpstr>
      <vt:lpstr>Table 5 –Outward Supplies on which tax is not payable</vt:lpstr>
      <vt:lpstr>Table 6- Details of ITC availed during the financial year</vt:lpstr>
      <vt:lpstr>Table 6A(1)</vt:lpstr>
      <vt:lpstr>Table 6B</vt:lpstr>
      <vt:lpstr>Tables 6C and 6D </vt:lpstr>
      <vt:lpstr>Table 6E</vt:lpstr>
      <vt:lpstr>Table 6 F</vt:lpstr>
      <vt:lpstr>Table 6G </vt:lpstr>
      <vt:lpstr>Table 6H</vt:lpstr>
      <vt:lpstr>Tables 6I and  6 J</vt:lpstr>
      <vt:lpstr>Tables 6k ,6l , 6m , 6n and  6 o</vt:lpstr>
      <vt:lpstr>Table 7- ITC reversals</vt:lpstr>
      <vt:lpstr>Table 7J –NET ITC AVAILABLE FOR UTILIZATION</vt:lpstr>
      <vt:lpstr>Table 8A-ITC as per GSTR-2B</vt:lpstr>
      <vt:lpstr>Table 8B – ITC Availed -Gross</vt:lpstr>
      <vt:lpstr>Table 8C –ITC availed next year</vt:lpstr>
      <vt:lpstr>Table 8D -Table 8A minus 8B minus 8C</vt:lpstr>
      <vt:lpstr>Tables-8E&amp; 8F</vt:lpstr>
      <vt:lpstr>Tables -8G,8H and 8I</vt:lpstr>
      <vt:lpstr>Table 8K</vt:lpstr>
      <vt:lpstr>Table 9-Details of Tax paid</vt:lpstr>
      <vt:lpstr>Table 10 to 13- Transactions reported in subsequent financial year</vt:lpstr>
      <vt:lpstr>Table 10 to 13- Transactions reported in subsequent financial year</vt:lpstr>
      <vt:lpstr>Table-13-ITC availed in subsequent financial year</vt:lpstr>
      <vt:lpstr>ITC recon – data to be collated</vt:lpstr>
      <vt:lpstr>Table 14- Tax paid on account of declaration in Table no 10 &amp; 11</vt:lpstr>
      <vt:lpstr>Table 17-HSN Summary of Outward Supplies</vt:lpstr>
      <vt:lpstr>GSTR-9C </vt:lpstr>
      <vt:lpstr>Table 5 – Turnover reconciliation</vt:lpstr>
      <vt:lpstr>Table 5 – Turnover reconciliation</vt:lpstr>
      <vt:lpstr>Table 5 – Turnover reconciliation</vt:lpstr>
      <vt:lpstr>Table 5 – Turnover reconciliation</vt:lpstr>
      <vt:lpstr>Table 5 – Turnover reconciliation</vt:lpstr>
      <vt:lpstr>Table 5 – Turnover reconciliation</vt:lpstr>
      <vt:lpstr>Table 5 – Turnover reconciliation</vt:lpstr>
      <vt:lpstr>Table 6 – Unreconciled difference</vt:lpstr>
      <vt:lpstr>Table 7- Reconciliation of Taxable Turnover </vt:lpstr>
      <vt:lpstr>Table 7 and 8- Reconciliation of Taxable Turnover </vt:lpstr>
      <vt:lpstr>Table 9- Reconciliation of tax paid and Table-10</vt:lpstr>
      <vt:lpstr>Table 12- Reconciliation of ITC</vt:lpstr>
      <vt:lpstr>GSTR 9C vs GSTR 9</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SOORAJ B</dc:creator>
  <cp:lastModifiedBy>SOORAJ B</cp:lastModifiedBy>
  <cp:revision>81</cp:revision>
  <dcterms:created xsi:type="dcterms:W3CDTF">2025-11-08T08:50:50Z</dcterms:created>
  <dcterms:modified xsi:type="dcterms:W3CDTF">2025-11-25T16:08:01Z</dcterms:modified>
</cp:coreProperties>
</file>