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63" r:id="rId2"/>
    <p:sldId id="274" r:id="rId3"/>
    <p:sldId id="312" r:id="rId4"/>
    <p:sldId id="317" r:id="rId5"/>
    <p:sldId id="316" r:id="rId6"/>
    <p:sldId id="353" r:id="rId7"/>
    <p:sldId id="363" r:id="rId8"/>
    <p:sldId id="367" r:id="rId9"/>
    <p:sldId id="366" r:id="rId10"/>
    <p:sldId id="320" r:id="rId11"/>
    <p:sldId id="318" r:id="rId12"/>
    <p:sldId id="336" r:id="rId13"/>
    <p:sldId id="361" r:id="rId14"/>
    <p:sldId id="337" r:id="rId15"/>
    <p:sldId id="338" r:id="rId16"/>
    <p:sldId id="339" r:id="rId17"/>
    <p:sldId id="340" r:id="rId18"/>
    <p:sldId id="341" r:id="rId19"/>
    <p:sldId id="321" r:id="rId20"/>
    <p:sldId id="319" r:id="rId21"/>
    <p:sldId id="322" r:id="rId22"/>
    <p:sldId id="323" r:id="rId23"/>
    <p:sldId id="325" r:id="rId24"/>
    <p:sldId id="327" r:id="rId25"/>
    <p:sldId id="326" r:id="rId26"/>
    <p:sldId id="357" r:id="rId27"/>
    <p:sldId id="362" r:id="rId28"/>
    <p:sldId id="328" r:id="rId29"/>
    <p:sldId id="332" r:id="rId30"/>
    <p:sldId id="334" r:id="rId31"/>
    <p:sldId id="329" r:id="rId32"/>
    <p:sldId id="331" r:id="rId33"/>
    <p:sldId id="343" r:id="rId34"/>
    <p:sldId id="344" r:id="rId35"/>
    <p:sldId id="335" r:id="rId36"/>
    <p:sldId id="373" r:id="rId37"/>
    <p:sldId id="345" r:id="rId38"/>
    <p:sldId id="346" r:id="rId39"/>
    <p:sldId id="369" r:id="rId40"/>
    <p:sldId id="364" r:id="rId41"/>
    <p:sldId id="314" r:id="rId42"/>
    <p:sldId id="365" r:id="rId43"/>
    <p:sldId id="347" r:id="rId44"/>
    <p:sldId id="348" r:id="rId45"/>
    <p:sldId id="333" r:id="rId46"/>
    <p:sldId id="370" r:id="rId47"/>
    <p:sldId id="349" r:id="rId48"/>
    <p:sldId id="350" r:id="rId49"/>
    <p:sldId id="342" r:id="rId50"/>
    <p:sldId id="354" r:id="rId51"/>
    <p:sldId id="351" r:id="rId52"/>
    <p:sldId id="355" r:id="rId53"/>
    <p:sldId id="371" r:id="rId54"/>
    <p:sldId id="372" r:id="rId55"/>
    <p:sldId id="352" r:id="rId56"/>
    <p:sldId id="374" r:id="rId57"/>
    <p:sldId id="315" r:id="rId58"/>
    <p:sldId id="360" r:id="rId59"/>
    <p:sldId id="358" r:id="rId60"/>
    <p:sldId id="359" r:id="rId61"/>
    <p:sldId id="356" r:id="rId62"/>
    <p:sldId id="310" r:id="rId63"/>
    <p:sldId id="261" r:id="rId6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FB01A1-D623-452D-B813-A7C1937F8A50}" type="datetimeFigureOut">
              <a:rPr lang="en-IN" smtClean="0"/>
              <a:pPr/>
              <a:t>25-11-2025</a:t>
            </a:fld>
            <a:endParaRPr lang="en-IN"/>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B3C6969-EC14-4422-B9BA-B6EF84FD7FFE}" type="slidenum">
              <a:rPr lang="en-IN" smtClean="0"/>
              <a:pPr/>
              <a:t>‹#›</a:t>
            </a:fld>
            <a:endParaRPr lang="en-IN"/>
          </a:p>
        </p:txBody>
      </p:sp>
    </p:spTree>
    <p:extLst>
      <p:ext uri="{BB962C8B-B14F-4D97-AF65-F5344CB8AC3E}">
        <p14:creationId xmlns:p14="http://schemas.microsoft.com/office/powerpoint/2010/main" val="2504988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8461A-7484-6552-E9CD-F9F39DABE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5AC45-743C-0F59-85E8-9ED4CEC78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012CC8-009B-B7B6-968D-A1C37ACA72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DAAF3F-D2D7-0A31-8E6E-9F65B2D83EB8}"/>
              </a:ext>
            </a:extLst>
          </p:cNvPr>
          <p:cNvSpPr>
            <a:spLocks noGrp="1"/>
          </p:cNvSpPr>
          <p:nvPr>
            <p:ph type="sldNum" sz="quarter" idx="10"/>
          </p:nvPr>
        </p:nvSpPr>
        <p:spPr/>
        <p:txBody>
          <a:bodyPr/>
          <a:lstStyle/>
          <a:p>
            <a:fld id="{91778676-10C6-4C39-8026-ED3245729754}" type="slidenum">
              <a:rPr lang="en-IN" altLang="en-US" smtClean="0"/>
              <a:pPr/>
              <a:t>1</a:t>
            </a:fld>
            <a:endParaRPr lang="en-IN" altLang="en-US"/>
          </a:p>
        </p:txBody>
      </p:sp>
    </p:spTree>
    <p:extLst>
      <p:ext uri="{BB962C8B-B14F-4D97-AF65-F5344CB8AC3E}">
        <p14:creationId xmlns:p14="http://schemas.microsoft.com/office/powerpoint/2010/main" val="2598641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2" name="Rectangle 1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3" name="Picture 12"/>
          <p:cNvPicPr>
            <a:picLocks noChangeAspect="1"/>
          </p:cNvPicPr>
          <p:nvPr userDrawn="1"/>
        </p:nvPicPr>
        <p:blipFill rotWithShape="1">
          <a:blip r:embed="rId3"/>
          <a:srcRect l="-1170" r="9237"/>
          <a:stretch/>
        </p:blipFill>
        <p:spPr>
          <a:xfrm>
            <a:off x="639260" y="614078"/>
            <a:ext cx="1429085" cy="133061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Date Placeholder 3"/>
          <p:cNvSpPr>
            <a:spLocks noGrp="1"/>
          </p:cNvSpPr>
          <p:nvPr>
            <p:ph type="dt" sz="half" idx="10"/>
          </p:nvPr>
        </p:nvSpPr>
        <p:spPr>
          <a:xfrm rot="5400000">
            <a:off x="10090150" y="1792288"/>
            <a:ext cx="990600" cy="304800"/>
          </a:xfrm>
        </p:spPr>
        <p:txBody>
          <a:bodyPr/>
          <a:lstStyle>
            <a:lvl1pPr algn="l">
              <a:defRPr b="0" i="0">
                <a:solidFill>
                  <a:schemeClr val="bg1"/>
                </a:solidFill>
              </a:defRPr>
            </a:lvl1pPr>
          </a:lstStyle>
          <a:p>
            <a:pPr>
              <a:defRPr/>
            </a:pPr>
            <a:fld id="{1E39A5AC-A092-4674-8848-DB3B24E343AC}" type="datetime1">
              <a:rPr lang="en-IN" smtClean="0"/>
              <a:t>25-11-2025</a:t>
            </a:fld>
            <a:endParaRPr lang="en-IN"/>
          </a:p>
        </p:txBody>
      </p:sp>
      <p:sp>
        <p:nvSpPr>
          <p:cNvPr id="15" name="Footer Placeholder 4"/>
          <p:cNvSpPr>
            <a:spLocks noGrp="1"/>
          </p:cNvSpPr>
          <p:nvPr>
            <p:ph type="ftr" sz="quarter" idx="11"/>
          </p:nvPr>
        </p:nvSpPr>
        <p:spPr>
          <a:xfrm rot="5400000">
            <a:off x="8960644" y="3226594"/>
            <a:ext cx="3859212" cy="304800"/>
          </a:xfrm>
        </p:spPr>
        <p:txBody>
          <a:bodyPr/>
          <a:lstStyle>
            <a:lvl1pPr>
              <a:defRPr b="0" i="0">
                <a:solidFill>
                  <a:schemeClr val="bg1"/>
                </a:solidFill>
              </a:defRPr>
            </a:lvl1pPr>
          </a:lstStyle>
          <a:p>
            <a:pPr>
              <a:defRPr/>
            </a:pPr>
            <a:r>
              <a:rPr lang="en-GB"/>
              <a:t>© GST &amp; Indirect Taxes Committee, ICAI</a:t>
            </a:r>
            <a:endParaRPr lang="en-IN"/>
          </a:p>
        </p:txBody>
      </p:sp>
      <p:sp>
        <p:nvSpPr>
          <p:cNvPr id="16" name="Slide Number Placeholder 5"/>
          <p:cNvSpPr>
            <a:spLocks noGrp="1"/>
          </p:cNvSpPr>
          <p:nvPr>
            <p:ph type="sldNum" sz="quarter" idx="12"/>
          </p:nvPr>
        </p:nvSpPr>
        <p:spPr>
          <a:xfrm>
            <a:off x="10350500" y="292100"/>
            <a:ext cx="838200" cy="768350"/>
          </a:xfrm>
        </p:spPr>
        <p:txBody>
          <a:bodyPr/>
          <a:lstStyle>
            <a:lvl1pPr>
              <a:defRPr>
                <a:latin typeface="Palatino Linotype" panose="02040502050505030304" pitchFamily="18" charset="0"/>
              </a:defRPr>
            </a:lvl1pPr>
          </a:lstStyle>
          <a:p>
            <a:fld id="{56FCA643-ADDA-4CE8-B4FF-7AA2A8ED4A7D}" type="slidenum">
              <a:rPr lang="en-IN" altLang="en-US"/>
              <a:pPr/>
              <a:t>‹#›</a:t>
            </a:fld>
            <a:endParaRPr lang="en-IN" altLang="en-US"/>
          </a:p>
        </p:txBody>
      </p:sp>
    </p:spTree>
    <p:extLst>
      <p:ext uri="{BB962C8B-B14F-4D97-AF65-F5344CB8AC3E}">
        <p14:creationId xmlns:p14="http://schemas.microsoft.com/office/powerpoint/2010/main" val="228149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srcRect l="-1170" r="9237"/>
          <a:stretch/>
        </p:blipFill>
        <p:spPr>
          <a:xfrm>
            <a:off x="561757" y="295275"/>
            <a:ext cx="556407" cy="518066"/>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1215318" y="551526"/>
            <a:ext cx="8761413" cy="826700"/>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2">
                  <a:lumMod val="75000"/>
                </a:schemeClr>
              </a:buClr>
              <a:buFont typeface="Wingdings" panose="05000000000000000000" pitchFamily="2" charset="2"/>
              <a:buChar char="§"/>
              <a:defRPr sz="2000">
                <a:solidFill>
                  <a:schemeClr val="tx1"/>
                </a:solidFill>
              </a:defRPr>
            </a:lvl1pPr>
            <a:lvl2pPr marL="742950" indent="-285750">
              <a:buClr>
                <a:schemeClr val="tx2">
                  <a:lumMod val="75000"/>
                </a:schemeClr>
              </a:buClr>
              <a:buFont typeface="Arial" panose="020B0604020202020204" pitchFamily="34" charset="0"/>
              <a:buChar char="•"/>
              <a:defRPr sz="1800">
                <a:solidFill>
                  <a:schemeClr val="tx1"/>
                </a:solidFill>
              </a:defRPr>
            </a:lvl2pPr>
            <a:lvl3pPr marL="1143000" indent="-228600">
              <a:buClr>
                <a:schemeClr val="tx2">
                  <a:lumMod val="75000"/>
                </a:schemeClr>
              </a:buClr>
              <a:buFont typeface="Courier New" panose="02070309020205020404" pitchFamily="49" charset="0"/>
              <a:buChar char="o"/>
              <a:defRPr sz="1600">
                <a:solidFill>
                  <a:schemeClr val="tx1"/>
                </a:solidFill>
              </a:defRPr>
            </a:lvl3pPr>
            <a:lvl4pPr marL="1600200" indent="-228600">
              <a:buClr>
                <a:schemeClr val="tx2">
                  <a:lumMod val="75000"/>
                </a:schemeClr>
              </a:buClr>
              <a:buFont typeface="Wingdings" panose="05000000000000000000" pitchFamily="2" charset="2"/>
              <a:buChar char="Ø"/>
              <a:defRPr sz="1400">
                <a:solidFill>
                  <a:schemeClr val="tx1"/>
                </a:solidFill>
              </a:defRPr>
            </a:lvl4pPr>
            <a:lvl5pPr marL="2057400" indent="-228600">
              <a:buClr>
                <a:schemeClr val="tx2">
                  <a:lumMod val="75000"/>
                </a:schemeClr>
              </a:buClr>
              <a:buFont typeface="Wingdings" panose="05000000000000000000" pitchFamily="2" charset="2"/>
              <a:buChar char="ü"/>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6048450D-4C2F-485D-A2D9-DCE034558689}" type="datetime1">
              <a:rPr lang="en-IN" smtClean="0"/>
              <a:t>25-11-2025</a:t>
            </a:fld>
            <a:endParaRPr lang="en-IN"/>
          </a:p>
        </p:txBody>
      </p:sp>
      <p:sp>
        <p:nvSpPr>
          <p:cNvPr id="6" name="Footer Placeholder 4"/>
          <p:cNvSpPr>
            <a:spLocks noGrp="1"/>
          </p:cNvSpPr>
          <p:nvPr>
            <p:ph type="ftr" sz="quarter" idx="11"/>
          </p:nvPr>
        </p:nvSpPr>
        <p:spPr/>
        <p:txBody>
          <a:bodyPr/>
          <a:lstStyle>
            <a:lvl1pPr>
              <a:defRPr>
                <a:solidFill>
                  <a:schemeClr val="tx2">
                    <a:lumMod val="75000"/>
                  </a:schemeClr>
                </a:solidFill>
              </a:defRPr>
            </a:lvl1pPr>
          </a:lstStyle>
          <a:p>
            <a:pPr>
              <a:defRPr/>
            </a:pPr>
            <a:r>
              <a:rPr lang="en-GB"/>
              <a:t>© GST &amp; Indirect Taxes Committee, ICAI</a:t>
            </a:r>
            <a:endParaRPr lang="en-IN"/>
          </a:p>
        </p:txBody>
      </p:sp>
      <p:sp>
        <p:nvSpPr>
          <p:cNvPr id="7" name="Slide Number Placeholder 5"/>
          <p:cNvSpPr>
            <a:spLocks noGrp="1"/>
          </p:cNvSpPr>
          <p:nvPr>
            <p:ph type="sldNum" sz="quarter" idx="12"/>
          </p:nvPr>
        </p:nvSpPr>
        <p:spPr/>
        <p:txBody>
          <a:bodyPr/>
          <a:lstStyle>
            <a:lvl1pPr>
              <a:defRPr/>
            </a:lvl1pPr>
          </a:lstStyle>
          <a:p>
            <a:fld id="{2AC1C4F3-0758-4693-96D4-8901426768B0}" type="slidenum">
              <a:rPr lang="en-IN" altLang="en-US"/>
              <a:pPr/>
              <a:t>‹#›</a:t>
            </a:fld>
            <a:endParaRPr lang="en-IN" altLang="en-US"/>
          </a:p>
        </p:txBody>
      </p:sp>
    </p:spTree>
    <p:extLst>
      <p:ext uri="{BB962C8B-B14F-4D97-AF65-F5344CB8AC3E}">
        <p14:creationId xmlns:p14="http://schemas.microsoft.com/office/powerpoint/2010/main" val="123244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7289800" y="402504"/>
              <a:ext cx="44783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677511">
              <a:off x="4698352"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rot="-5400000">
              <a:off x="3787244"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2677645"/>
            <a:ext cx="4351023" cy="2283824"/>
          </a:xfrm>
        </p:spPr>
        <p:txBody>
          <a:bodyP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011F48D1-A754-462E-AB7E-AC64B390086E}" type="datetime1">
              <a:rPr lang="en-IN" smtClean="0"/>
              <a:t>25-11-2025</a:t>
            </a:fld>
            <a:endParaRPr lang="en-IN"/>
          </a:p>
        </p:txBody>
      </p:sp>
      <p:sp>
        <p:nvSpPr>
          <p:cNvPr id="17"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8" name="Slide Number Placeholder 5"/>
          <p:cNvSpPr>
            <a:spLocks noGrp="1"/>
          </p:cNvSpPr>
          <p:nvPr>
            <p:ph type="sldNum" sz="quarter" idx="12"/>
          </p:nvPr>
        </p:nvSpPr>
        <p:spPr/>
        <p:txBody>
          <a:bodyPr/>
          <a:lstStyle>
            <a:lvl1pPr>
              <a:defRPr/>
            </a:lvl1pPr>
          </a:lstStyle>
          <a:p>
            <a:fld id="{8CBF270C-5A2D-43E7-8B94-5AC427E345A5}" type="slidenum">
              <a:rPr lang="en-IN" altLang="en-US"/>
              <a:pPr/>
              <a:t>‹#›</a:t>
            </a:fld>
            <a:endParaRPr lang="en-IN" altLang="en-US"/>
          </a:p>
        </p:txBody>
      </p:sp>
    </p:spTree>
    <p:extLst>
      <p:ext uri="{BB962C8B-B14F-4D97-AF65-F5344CB8AC3E}">
        <p14:creationId xmlns:p14="http://schemas.microsoft.com/office/powerpoint/2010/main" val="2801196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BC5CF60D-BC94-4F2E-8027-28DE0D3F3347}" type="datetime1">
              <a:rPr lang="en-IN" smtClean="0"/>
              <a:t>25-11-2025</a:t>
            </a:fld>
            <a:endParaRPr lang="en-IN"/>
          </a:p>
        </p:txBody>
      </p:sp>
      <p:sp>
        <p:nvSpPr>
          <p:cNvPr id="6"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7" name="Slide Number Placeholder 5"/>
          <p:cNvSpPr>
            <a:spLocks noGrp="1"/>
          </p:cNvSpPr>
          <p:nvPr>
            <p:ph type="sldNum" sz="quarter" idx="12"/>
          </p:nvPr>
        </p:nvSpPr>
        <p:spPr/>
        <p:txBody>
          <a:bodyPr/>
          <a:lstStyle>
            <a:lvl1pPr>
              <a:defRPr/>
            </a:lvl1pPr>
          </a:lstStyle>
          <a:p>
            <a:fld id="{4503B3EB-7618-47C5-B09B-39E4155F9D28}" type="slidenum">
              <a:rPr lang="en-IN" altLang="en-US"/>
              <a:pPr/>
              <a:t>‹#›</a:t>
            </a:fld>
            <a:endParaRPr lang="en-IN" altLang="en-US"/>
          </a:p>
        </p:txBody>
      </p:sp>
    </p:spTree>
    <p:extLst>
      <p:ext uri="{BB962C8B-B14F-4D97-AF65-F5344CB8AC3E}">
        <p14:creationId xmlns:p14="http://schemas.microsoft.com/office/powerpoint/2010/main" val="174962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D82DA17A-38AF-4906-A00B-F791C0829587}" type="datetime1">
              <a:rPr lang="en-IN" smtClean="0"/>
              <a:t>25-11-2025</a:t>
            </a:fld>
            <a:endParaRPr lang="en-IN"/>
          </a:p>
        </p:txBody>
      </p:sp>
      <p:sp>
        <p:nvSpPr>
          <p:cNvPr id="8"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9" name="Slide Number Placeholder 5"/>
          <p:cNvSpPr>
            <a:spLocks noGrp="1"/>
          </p:cNvSpPr>
          <p:nvPr>
            <p:ph type="sldNum" sz="quarter" idx="12"/>
          </p:nvPr>
        </p:nvSpPr>
        <p:spPr/>
        <p:txBody>
          <a:bodyPr/>
          <a:lstStyle>
            <a:lvl1pPr>
              <a:defRPr/>
            </a:lvl1pPr>
          </a:lstStyle>
          <a:p>
            <a:fld id="{65701AC4-7F4B-4F10-8554-56837FEC1657}" type="slidenum">
              <a:rPr lang="en-IN" altLang="en-US"/>
              <a:pPr/>
              <a:t>‹#›</a:t>
            </a:fld>
            <a:endParaRPr lang="en-IN" altLang="en-US"/>
          </a:p>
        </p:txBody>
      </p:sp>
    </p:spTree>
    <p:extLst>
      <p:ext uri="{BB962C8B-B14F-4D97-AF65-F5344CB8AC3E}">
        <p14:creationId xmlns:p14="http://schemas.microsoft.com/office/powerpoint/2010/main" val="238759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25976C1-FAC4-481C-A921-068D4546AF11}" type="datetime1">
              <a:rPr lang="en-IN" smtClean="0"/>
              <a:t>25-11-2025</a:t>
            </a:fld>
            <a:endParaRPr lang="en-IN"/>
          </a:p>
        </p:txBody>
      </p:sp>
      <p:sp>
        <p:nvSpPr>
          <p:cNvPr id="4"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5" name="Slide Number Placeholder 5"/>
          <p:cNvSpPr>
            <a:spLocks noGrp="1"/>
          </p:cNvSpPr>
          <p:nvPr>
            <p:ph type="sldNum" sz="quarter" idx="12"/>
          </p:nvPr>
        </p:nvSpPr>
        <p:spPr/>
        <p:txBody>
          <a:bodyPr/>
          <a:lstStyle>
            <a:lvl1pPr>
              <a:defRPr/>
            </a:lvl1pPr>
          </a:lstStyle>
          <a:p>
            <a:fld id="{2C90AAB0-06BA-408B-B768-9CA9371867E2}" type="slidenum">
              <a:rPr lang="en-IN" altLang="en-US"/>
              <a:pPr/>
              <a:t>‹#›</a:t>
            </a:fld>
            <a:endParaRPr lang="en-IN" altLang="en-US"/>
          </a:p>
        </p:txBody>
      </p:sp>
    </p:spTree>
    <p:extLst>
      <p:ext uri="{BB962C8B-B14F-4D97-AF65-F5344CB8AC3E}">
        <p14:creationId xmlns:p14="http://schemas.microsoft.com/office/powerpoint/2010/main" val="3203799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p:cNvSpPr>
            <a:spLocks noGrp="1"/>
          </p:cNvSpPr>
          <p:nvPr>
            <p:ph type="dt" sz="half" idx="10"/>
          </p:nvPr>
        </p:nvSpPr>
        <p:spPr/>
        <p:txBody>
          <a:bodyPr/>
          <a:lstStyle>
            <a:lvl1pPr>
              <a:defRPr/>
            </a:lvl1pPr>
          </a:lstStyle>
          <a:p>
            <a:pPr>
              <a:defRPr/>
            </a:pPr>
            <a:fld id="{DD59423D-54C2-4F58-A205-892924FC4666}" type="datetime1">
              <a:rPr lang="en-IN" smtClean="0"/>
              <a:t>25-11-2025</a:t>
            </a:fld>
            <a:endParaRPr lang="en-IN"/>
          </a:p>
        </p:txBody>
      </p:sp>
      <p:sp>
        <p:nvSpPr>
          <p:cNvPr id="4" name="Footer Placeholder 2"/>
          <p:cNvSpPr>
            <a:spLocks noGrp="1"/>
          </p:cNvSpPr>
          <p:nvPr>
            <p:ph type="ftr" sz="quarter" idx="11"/>
          </p:nvPr>
        </p:nvSpPr>
        <p:spPr/>
        <p:txBody>
          <a:bodyPr/>
          <a:lstStyle>
            <a:lvl1pPr>
              <a:defRPr>
                <a:solidFill>
                  <a:schemeClr val="tx2">
                    <a:lumMod val="75000"/>
                  </a:schemeClr>
                </a:solidFill>
              </a:defRPr>
            </a:lvl1pPr>
          </a:lstStyle>
          <a:p>
            <a:pPr>
              <a:defRPr/>
            </a:pPr>
            <a:r>
              <a:rPr lang="en-GB"/>
              <a:t>© GST &amp; Indirect Taxes Committee, ICAI</a:t>
            </a:r>
            <a:endParaRPr lang="en-IN"/>
          </a:p>
        </p:txBody>
      </p:sp>
      <p:sp>
        <p:nvSpPr>
          <p:cNvPr id="5" name="Slide Number Placeholder 3"/>
          <p:cNvSpPr>
            <a:spLocks noGrp="1"/>
          </p:cNvSpPr>
          <p:nvPr>
            <p:ph type="sldNum" sz="quarter" idx="12"/>
          </p:nvPr>
        </p:nvSpPr>
        <p:spPr/>
        <p:txBody>
          <a:bodyPr/>
          <a:lstStyle>
            <a:lvl1pPr>
              <a:defRPr/>
            </a:lvl1pPr>
          </a:lstStyle>
          <a:p>
            <a:fld id="{6E308EC4-0D99-442D-8A6F-394856BF0B90}" type="slidenum">
              <a:rPr lang="en-IN" altLang="en-US"/>
              <a:pPr/>
              <a:t>‹#›</a:t>
            </a:fld>
            <a:endParaRPr lang="en-IN" altLang="en-US"/>
          </a:p>
        </p:txBody>
      </p:sp>
    </p:spTree>
    <p:extLst>
      <p:ext uri="{BB962C8B-B14F-4D97-AF65-F5344CB8AC3E}">
        <p14:creationId xmlns:p14="http://schemas.microsoft.com/office/powerpoint/2010/main" val="3489703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713413" y="402504"/>
              <a:ext cx="60547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677511">
              <a:off x="3140485"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p:cNvSpPr>
            <p:nvPr/>
          </p:nvSpPr>
          <p:spPr bwMode="gray">
            <a:xfrm rot="-5400000">
              <a:off x="2229377"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6" name="Rectangle 15"/>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A79EB8E8-EAD8-44E3-833F-2CFA1BA45DC8}" type="datetime1">
              <a:rPr lang="en-IN" smtClean="0"/>
              <a:t>25-11-2025</a:t>
            </a:fld>
            <a:endParaRPr lang="en-IN"/>
          </a:p>
        </p:txBody>
      </p:sp>
      <p:sp>
        <p:nvSpPr>
          <p:cNvPr id="18" name="Footer Placeholder 5"/>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9" name="Slide Number Placeholder 6"/>
          <p:cNvSpPr>
            <a:spLocks noGrp="1"/>
          </p:cNvSpPr>
          <p:nvPr>
            <p:ph type="sldNum" sz="quarter" idx="12"/>
          </p:nvPr>
        </p:nvSpPr>
        <p:spPr/>
        <p:txBody>
          <a:bodyPr/>
          <a:lstStyle>
            <a:lvl1pPr>
              <a:defRPr/>
            </a:lvl1pPr>
          </a:lstStyle>
          <a:p>
            <a:fld id="{777D0402-EA04-4886-9E51-13F540FCAD32}" type="slidenum">
              <a:rPr lang="en-IN" altLang="en-US"/>
              <a:pPr/>
              <a:t>‹#›</a:t>
            </a:fld>
            <a:endParaRPr lang="en-IN" altLang="en-US"/>
          </a:p>
        </p:txBody>
      </p:sp>
    </p:spTree>
    <p:extLst>
      <p:ext uri="{BB962C8B-B14F-4D97-AF65-F5344CB8AC3E}">
        <p14:creationId xmlns:p14="http://schemas.microsoft.com/office/powerpoint/2010/main" val="3667427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6172200" y="402504"/>
              <a:ext cx="55959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400000">
              <a:off x="3295432"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p:cNvSpPr>
            <p:nvPr/>
          </p:nvSpPr>
          <p:spPr bwMode="gray">
            <a:xfrm rot="-5677511">
              <a:off x="4203594"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6" name="Rectangle 15"/>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51A15576-5658-422C-A5D2-89F9663CF4AF}" type="datetime1">
              <a:rPr lang="en-IN" smtClean="0"/>
              <a:t>25-11-2025</a:t>
            </a:fld>
            <a:endParaRPr lang="en-IN"/>
          </a:p>
        </p:txBody>
      </p:sp>
      <p:sp>
        <p:nvSpPr>
          <p:cNvPr id="18" name="Footer Placeholder 5"/>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9" name="Slide Number Placeholder 6"/>
          <p:cNvSpPr>
            <a:spLocks noGrp="1"/>
          </p:cNvSpPr>
          <p:nvPr>
            <p:ph type="sldNum" sz="quarter" idx="12"/>
          </p:nvPr>
        </p:nvSpPr>
        <p:spPr/>
        <p:txBody>
          <a:bodyPr/>
          <a:lstStyle>
            <a:lvl1pPr>
              <a:defRPr/>
            </a:lvl1pPr>
          </a:lstStyle>
          <a:p>
            <a:fld id="{7FA5A3D0-E251-454C-9ACE-E788CF250EC8}" type="slidenum">
              <a:rPr lang="en-IN" altLang="en-US"/>
              <a:pPr/>
              <a:t>‹#›</a:t>
            </a:fld>
            <a:endParaRPr lang="en-IN" altLang="en-US"/>
          </a:p>
        </p:txBody>
      </p:sp>
    </p:spTree>
    <p:extLst>
      <p:ext uri="{BB962C8B-B14F-4D97-AF65-F5344CB8AC3E}">
        <p14:creationId xmlns:p14="http://schemas.microsoft.com/office/powerpoint/2010/main" val="393557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10371525">
              <a:off x="263767" y="4438254"/>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rot="10800000">
              <a:off x="459506" y="321130"/>
              <a:ext cx="11277600" cy="4533900"/>
            </a:xfrm>
            <a:custGeom>
              <a:avLst/>
              <a:gdLst>
                <a:gd name="T0" fmla="*/ 0 w 7104"/>
                <a:gd name="T1" fmla="*/ 0 h 2856"/>
                <a:gd name="T2" fmla="*/ 0 w 7104"/>
                <a:gd name="T3" fmla="*/ 2147483647 h 2856"/>
                <a:gd name="T4" fmla="*/ 2147483647 w 7104"/>
                <a:gd name="T5" fmla="*/ 2147483647 h 2856"/>
                <a:gd name="T6" fmla="*/ 2147483647 w 7104"/>
                <a:gd name="T7" fmla="*/ 2147483647 h 2856"/>
                <a:gd name="T8" fmla="*/ 2147483647 w 7104"/>
                <a:gd name="T9" fmla="*/ 2147483647 h 2856"/>
                <a:gd name="T10" fmla="*/ 2147483647 w 7104"/>
                <a:gd name="T11" fmla="*/ 2147483647 h 2856"/>
                <a:gd name="T12" fmla="*/ 2147483647 w 7104"/>
                <a:gd name="T13" fmla="*/ 2147483647 h 2856"/>
                <a:gd name="T14" fmla="*/ 2147483647 w 7104"/>
                <a:gd name="T15" fmla="*/ 2147483647 h 2856"/>
                <a:gd name="T16" fmla="*/ 2147483647 w 7104"/>
                <a:gd name="T17" fmla="*/ 2147483647 h 2856"/>
                <a:gd name="T18" fmla="*/ 2147483647 w 7104"/>
                <a:gd name="T19" fmla="*/ 2147483647 h 2856"/>
                <a:gd name="T20" fmla="*/ 2147483647 w 7104"/>
                <a:gd name="T21" fmla="*/ 2147483647 h 2856"/>
                <a:gd name="T22" fmla="*/ 2147483647 w 7104"/>
                <a:gd name="T23" fmla="*/ 2147483647 h 2856"/>
                <a:gd name="T24" fmla="*/ 2147483647 w 7104"/>
                <a:gd name="T25" fmla="*/ 2147483647 h 2856"/>
                <a:gd name="T26" fmla="*/ 2147483647 w 7104"/>
                <a:gd name="T27" fmla="*/ 2147483647 h 2856"/>
                <a:gd name="T28" fmla="*/ 2147483647 w 7104"/>
                <a:gd name="T29" fmla="*/ 2147483647 h 2856"/>
                <a:gd name="T30" fmla="*/ 2147483647 w 7104"/>
                <a:gd name="T31" fmla="*/ 2147483647 h 2856"/>
                <a:gd name="T32" fmla="*/ 2147483647 w 7104"/>
                <a:gd name="T33" fmla="*/ 2147483647 h 2856"/>
                <a:gd name="T34" fmla="*/ 2147483647 w 7104"/>
                <a:gd name="T35" fmla="*/ 2147483647 h 2856"/>
                <a:gd name="T36" fmla="*/ 2147483647 w 7104"/>
                <a:gd name="T37" fmla="*/ 2147483647 h 2856"/>
                <a:gd name="T38" fmla="*/ 2147483647 w 7104"/>
                <a:gd name="T39" fmla="*/ 2147483647 h 2856"/>
                <a:gd name="T40" fmla="*/ 2147483647 w 7104"/>
                <a:gd name="T41" fmla="*/ 2147483647 h 2856"/>
                <a:gd name="T42" fmla="*/ 2147483647 w 7104"/>
                <a:gd name="T43" fmla="*/ 2147483647 h 2856"/>
                <a:gd name="T44" fmla="*/ 2147483647 w 7104"/>
                <a:gd name="T45" fmla="*/ 2147483647 h 2856"/>
                <a:gd name="T46" fmla="*/ 2147483647 w 7104"/>
                <a:gd name="T47" fmla="*/ 2147483647 h 2856"/>
                <a:gd name="T48" fmla="*/ 2147483647 w 7104"/>
                <a:gd name="T49" fmla="*/ 2147483647 h 2856"/>
                <a:gd name="T50" fmla="*/ 2147483647 w 7104"/>
                <a:gd name="T51" fmla="*/ 2147483647 h 2856"/>
                <a:gd name="T52" fmla="*/ 2147483647 w 7104"/>
                <a:gd name="T53" fmla="*/ 2147483647 h 2856"/>
                <a:gd name="T54" fmla="*/ 2147483647 w 7104"/>
                <a:gd name="T55" fmla="*/ 2147483647 h 2856"/>
                <a:gd name="T56" fmla="*/ 2147483647 w 7104"/>
                <a:gd name="T57" fmla="*/ 2147483647 h 2856"/>
                <a:gd name="T58" fmla="*/ 2147483647 w 7104"/>
                <a:gd name="T59" fmla="*/ 2147483647 h 2856"/>
                <a:gd name="T60" fmla="*/ 2147483647 w 7104"/>
                <a:gd name="T61" fmla="*/ 2147483647 h 2856"/>
                <a:gd name="T62" fmla="*/ 2147483647 w 7104"/>
                <a:gd name="T63" fmla="*/ 2147483647 h 2856"/>
                <a:gd name="T64" fmla="*/ 2147483647 w 7104"/>
                <a:gd name="T65" fmla="*/ 2147483647 h 2856"/>
                <a:gd name="T66" fmla="*/ 2147483647 w 7104"/>
                <a:gd name="T67" fmla="*/ 2147483647 h 2856"/>
                <a:gd name="T68" fmla="*/ 2147483647 w 7104"/>
                <a:gd name="T69" fmla="*/ 2147483647 h 2856"/>
                <a:gd name="T70" fmla="*/ 2147483647 w 7104"/>
                <a:gd name="T71" fmla="*/ 2147483647 h 2856"/>
                <a:gd name="T72" fmla="*/ 2147483647 w 7104"/>
                <a:gd name="T73" fmla="*/ 2147483647 h 2856"/>
                <a:gd name="T74" fmla="*/ 2147483647 w 7104"/>
                <a:gd name="T75" fmla="*/ 2147483647 h 2856"/>
                <a:gd name="T76" fmla="*/ 2147483647 w 7104"/>
                <a:gd name="T77" fmla="*/ 2147483647 h 2856"/>
                <a:gd name="T78" fmla="*/ 2147483647 w 7104"/>
                <a:gd name="T79" fmla="*/ 2147483647 h 2856"/>
                <a:gd name="T80" fmla="*/ 2147483647 w 7104"/>
                <a:gd name="T81" fmla="*/ 2147483647 h 2856"/>
                <a:gd name="T82" fmla="*/ 2147483647 w 7104"/>
                <a:gd name="T83" fmla="*/ 2147483647 h 2856"/>
                <a:gd name="T84" fmla="*/ 2147483647 w 7104"/>
                <a:gd name="T85" fmla="*/ 2147483647 h 2856"/>
                <a:gd name="T86" fmla="*/ 2147483647 w 7104"/>
                <a:gd name="T87" fmla="*/ 2147483647 h 2856"/>
                <a:gd name="T88" fmla="*/ 2147483647 w 7104"/>
                <a:gd name="T89" fmla="*/ 2147483647 h 2856"/>
                <a:gd name="T90" fmla="*/ 2147483647 w 7104"/>
                <a:gd name="T91" fmla="*/ 2147483647 h 2856"/>
                <a:gd name="T92" fmla="*/ 2147483647 w 7104"/>
                <a:gd name="T93" fmla="*/ 2147483647 h 2856"/>
                <a:gd name="T94" fmla="*/ 2147483647 w 7104"/>
                <a:gd name="T95" fmla="*/ 2147483647 h 2856"/>
                <a:gd name="T96" fmla="*/ 2147483647 w 7104"/>
                <a:gd name="T97" fmla="*/ 2147483647 h 2856"/>
                <a:gd name="T98" fmla="*/ 0 w 7104"/>
                <a:gd name="T99" fmla="*/ 0 h 2856"/>
                <a:gd name="T100" fmla="*/ 0 w 7104"/>
                <a:gd name="T101" fmla="*/ 0 h 28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4"/>
          <p:cNvSpPr>
            <a:spLocks noGrp="1"/>
          </p:cNvSpPr>
          <p:nvPr>
            <p:ph type="dt" sz="half" idx="10"/>
          </p:nvPr>
        </p:nvSpPr>
        <p:spPr/>
        <p:txBody>
          <a:bodyPr/>
          <a:lstStyle>
            <a:lvl1pPr>
              <a:defRPr/>
            </a:lvl1pPr>
          </a:lstStyle>
          <a:p>
            <a:pPr>
              <a:defRPr/>
            </a:pPr>
            <a:fld id="{18858D75-A0DE-4B60-AC83-14D99F2FEB2B}" type="datetime1">
              <a:rPr lang="en-IN" smtClean="0"/>
              <a:t>25-11-2025</a:t>
            </a:fld>
            <a:endParaRPr lang="en-IN"/>
          </a:p>
        </p:txBody>
      </p:sp>
      <p:sp>
        <p:nvSpPr>
          <p:cNvPr id="17" name="Footer Placeholder 5"/>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8" name="Slide Number Placeholder 6"/>
          <p:cNvSpPr>
            <a:spLocks noGrp="1"/>
          </p:cNvSpPr>
          <p:nvPr>
            <p:ph type="sldNum" sz="quarter" idx="12"/>
          </p:nvPr>
        </p:nvSpPr>
        <p:spPr/>
        <p:txBody>
          <a:bodyPr/>
          <a:lstStyle>
            <a:lvl1pPr>
              <a:defRPr/>
            </a:lvl1pPr>
          </a:lstStyle>
          <a:p>
            <a:fld id="{1A6100AD-F474-43A9-974D-3AB9D7A9C538}" type="slidenum">
              <a:rPr lang="en-IN" altLang="en-US"/>
              <a:pPr/>
              <a:t>‹#›</a:t>
            </a:fld>
            <a:endParaRPr lang="en-IN" altLang="en-US"/>
          </a:p>
        </p:txBody>
      </p:sp>
    </p:spTree>
    <p:extLst>
      <p:ext uri="{BB962C8B-B14F-4D97-AF65-F5344CB8AC3E}">
        <p14:creationId xmlns:p14="http://schemas.microsoft.com/office/powerpoint/2010/main" val="3688071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89932">
              <a:off x="8490951" y="2714874"/>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a:off x="455612" y="2801319"/>
              <a:ext cx="11277600" cy="3602637"/>
            </a:xfrm>
            <a:custGeom>
              <a:avLst/>
              <a:gdLst>
                <a:gd name="T0" fmla="*/ 0 w 10000"/>
                <a:gd name="T1" fmla="*/ 0 h 7946"/>
                <a:gd name="T2" fmla="*/ 0 w 10000"/>
                <a:gd name="T3" fmla="*/ 2147483647 h 7946"/>
                <a:gd name="T4" fmla="*/ 2147483647 w 10000"/>
                <a:gd name="T5" fmla="*/ 2147483647 h 7946"/>
                <a:gd name="T6" fmla="*/ 2147483647 w 10000"/>
                <a:gd name="T7" fmla="*/ 2147483647 h 7946"/>
                <a:gd name="T8" fmla="*/ 2147483647 w 10000"/>
                <a:gd name="T9" fmla="*/ 2147483647 h 7946"/>
                <a:gd name="T10" fmla="*/ 2147483647 w 10000"/>
                <a:gd name="T11" fmla="*/ 2147483647 h 7946"/>
                <a:gd name="T12" fmla="*/ 2147483647 w 10000"/>
                <a:gd name="T13" fmla="*/ 2147483647 h 7946"/>
                <a:gd name="T14" fmla="*/ 2147483647 w 10000"/>
                <a:gd name="T15" fmla="*/ 2147483647 h 7946"/>
                <a:gd name="T16" fmla="*/ 2147483647 w 10000"/>
                <a:gd name="T17" fmla="*/ 2147483647 h 7946"/>
                <a:gd name="T18" fmla="*/ 2147483647 w 10000"/>
                <a:gd name="T19" fmla="*/ 2147483647 h 7946"/>
                <a:gd name="T20" fmla="*/ 2147483647 w 10000"/>
                <a:gd name="T21" fmla="*/ 2147483647 h 7946"/>
                <a:gd name="T22" fmla="*/ 2147483647 w 10000"/>
                <a:gd name="T23" fmla="*/ 2147483647 h 7946"/>
                <a:gd name="T24" fmla="*/ 2147483647 w 10000"/>
                <a:gd name="T25" fmla="*/ 2147483647 h 7946"/>
                <a:gd name="T26" fmla="*/ 2147483647 w 10000"/>
                <a:gd name="T27" fmla="*/ 2147483647 h 7946"/>
                <a:gd name="T28" fmla="*/ 2147483647 w 10000"/>
                <a:gd name="T29" fmla="*/ 2147483647 h 7946"/>
                <a:gd name="T30" fmla="*/ 2147483647 w 10000"/>
                <a:gd name="T31" fmla="*/ 2147483647 h 7946"/>
                <a:gd name="T32" fmla="*/ 2147483647 w 10000"/>
                <a:gd name="T33" fmla="*/ 2147483647 h 7946"/>
                <a:gd name="T34" fmla="*/ 2147483647 w 10000"/>
                <a:gd name="T35" fmla="*/ 2147483647 h 7946"/>
                <a:gd name="T36" fmla="*/ 2147483647 w 10000"/>
                <a:gd name="T37" fmla="*/ 2147483647 h 7946"/>
                <a:gd name="T38" fmla="*/ 2147483647 w 10000"/>
                <a:gd name="T39" fmla="*/ 2147483647 h 7946"/>
                <a:gd name="T40" fmla="*/ 2147483647 w 10000"/>
                <a:gd name="T41" fmla="*/ 2147483647 h 7946"/>
                <a:gd name="T42" fmla="*/ 2147483647 w 10000"/>
                <a:gd name="T43" fmla="*/ 2147483647 h 7946"/>
                <a:gd name="T44" fmla="*/ 2147483647 w 10000"/>
                <a:gd name="T45" fmla="*/ 2147483647 h 7946"/>
                <a:gd name="T46" fmla="*/ 2147483647 w 10000"/>
                <a:gd name="T47" fmla="*/ 2147483647 h 7946"/>
                <a:gd name="T48" fmla="*/ 2147483647 w 10000"/>
                <a:gd name="T49" fmla="*/ 2147483647 h 7946"/>
                <a:gd name="T50" fmla="*/ 2147483647 w 10000"/>
                <a:gd name="T51" fmla="*/ 2147483647 h 7946"/>
                <a:gd name="T52" fmla="*/ 2147483647 w 10000"/>
                <a:gd name="T53" fmla="*/ 2147483647 h 7946"/>
                <a:gd name="T54" fmla="*/ 2147483647 w 10000"/>
                <a:gd name="T55" fmla="*/ 2147483647 h 7946"/>
                <a:gd name="T56" fmla="*/ 2147483647 w 10000"/>
                <a:gd name="T57" fmla="*/ 2147483647 h 7946"/>
                <a:gd name="T58" fmla="*/ 2147483647 w 10000"/>
                <a:gd name="T59" fmla="*/ 2147483647 h 7946"/>
                <a:gd name="T60" fmla="*/ 2147483647 w 10000"/>
                <a:gd name="T61" fmla="*/ 2147483647 h 7946"/>
                <a:gd name="T62" fmla="*/ 2147483647 w 10000"/>
                <a:gd name="T63" fmla="*/ 2147483647 h 7946"/>
                <a:gd name="T64" fmla="*/ 2147483647 w 10000"/>
                <a:gd name="T65" fmla="*/ 2147483647 h 7946"/>
                <a:gd name="T66" fmla="*/ 2147483647 w 10000"/>
                <a:gd name="T67" fmla="*/ 2147483647 h 7946"/>
                <a:gd name="T68" fmla="*/ 2147483647 w 10000"/>
                <a:gd name="T69" fmla="*/ 2147483647 h 7946"/>
                <a:gd name="T70" fmla="*/ 2147483647 w 10000"/>
                <a:gd name="T71" fmla="*/ 2147483647 h 7946"/>
                <a:gd name="T72" fmla="*/ 2147483647 w 10000"/>
                <a:gd name="T73" fmla="*/ 2147483647 h 7946"/>
                <a:gd name="T74" fmla="*/ 2147483647 w 10000"/>
                <a:gd name="T75" fmla="*/ 2147483647 h 7946"/>
                <a:gd name="T76" fmla="*/ 2147483647 w 10000"/>
                <a:gd name="T77" fmla="*/ 2147483647 h 7946"/>
                <a:gd name="T78" fmla="*/ 2147483647 w 10000"/>
                <a:gd name="T79" fmla="*/ 2147483647 h 7946"/>
                <a:gd name="T80" fmla="*/ 2147483647 w 10000"/>
                <a:gd name="T81" fmla="*/ 2147483647 h 7946"/>
                <a:gd name="T82" fmla="*/ 2147483647 w 10000"/>
                <a:gd name="T83" fmla="*/ 2147483647 h 7946"/>
                <a:gd name="T84" fmla="*/ 2147483647 w 10000"/>
                <a:gd name="T85" fmla="*/ 2147483647 h 7946"/>
                <a:gd name="T86" fmla="*/ 2147483647 w 10000"/>
                <a:gd name="T87" fmla="*/ 2147483647 h 7946"/>
                <a:gd name="T88" fmla="*/ 2147483647 w 10000"/>
                <a:gd name="T89" fmla="*/ 2147483647 h 7946"/>
                <a:gd name="T90" fmla="*/ 2147483647 w 10000"/>
                <a:gd name="T91" fmla="*/ 2147483647 h 7946"/>
                <a:gd name="T92" fmla="*/ 2147483647 w 10000"/>
                <a:gd name="T93" fmla="*/ 2147483647 h 7946"/>
                <a:gd name="T94" fmla="*/ 2147483647 w 10000"/>
                <a:gd name="T95" fmla="*/ 2147483647 h 7946"/>
                <a:gd name="T96" fmla="*/ 2147483647 w 10000"/>
                <a:gd name="T97" fmla="*/ 2147483647 h 7946"/>
                <a:gd name="T98" fmla="*/ 0 w 10000"/>
                <a:gd name="T99" fmla="*/ 0 h 7946"/>
                <a:gd name="T100" fmla="*/ 0 w 10000"/>
                <a:gd name="T101" fmla="*/ 0 h 79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85005DFC-5D42-41F7-860A-1E35D0948771}" type="datetime1">
              <a:rPr lang="en-IN" smtClean="0"/>
              <a:t>25-11-2025</a:t>
            </a:fld>
            <a:endParaRPr lang="en-IN"/>
          </a:p>
        </p:txBody>
      </p:sp>
      <p:sp>
        <p:nvSpPr>
          <p:cNvPr id="17"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8" name="Slide Number Placeholder 5"/>
          <p:cNvSpPr>
            <a:spLocks noGrp="1"/>
          </p:cNvSpPr>
          <p:nvPr>
            <p:ph type="sldNum" sz="quarter" idx="12"/>
          </p:nvPr>
        </p:nvSpPr>
        <p:spPr/>
        <p:txBody>
          <a:bodyPr/>
          <a:lstStyle>
            <a:lvl1pPr>
              <a:defRPr/>
            </a:lvl1pPr>
          </a:lstStyle>
          <a:p>
            <a:fld id="{5AFD0E14-DDFE-4B91-9CFC-2A11E8825529}" type="slidenum">
              <a:rPr lang="en-IN" altLang="en-US"/>
              <a:pPr/>
              <a:t>‹#›</a:t>
            </a:fld>
            <a:endParaRPr lang="en-IN" altLang="en-US"/>
          </a:p>
        </p:txBody>
      </p:sp>
    </p:spTree>
    <p:extLst>
      <p:ext uri="{BB962C8B-B14F-4D97-AF65-F5344CB8AC3E}">
        <p14:creationId xmlns:p14="http://schemas.microsoft.com/office/powerpoint/2010/main" val="4132165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89932">
              <a:off x="8490951" y="418511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p:cNvSpPr>
            <p:nvPr/>
          </p:nvSpPr>
          <p:spPr bwMode="gray">
            <a:xfrm>
              <a:off x="455612" y="4241801"/>
              <a:ext cx="11277600" cy="2337161"/>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7" name="TextBox 16"/>
          <p:cNvSpPr txBox="1"/>
          <p:nvPr/>
        </p:nvSpPr>
        <p:spPr>
          <a:xfrm>
            <a:off x="9718675" y="2632075"/>
            <a:ext cx="803275"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a:defRPr/>
            </a:pPr>
            <a:r>
              <a:rPr lang="en-US" sz="9600" dirty="0"/>
              <a:t>”</a:t>
            </a:r>
          </a:p>
        </p:txBody>
      </p:sp>
      <p:sp>
        <p:nvSpPr>
          <p:cNvPr id="18" name="TextBox 17"/>
          <p:cNvSpPr txBox="1"/>
          <p:nvPr/>
        </p:nvSpPr>
        <p:spPr>
          <a:xfrm>
            <a:off x="898525" y="590550"/>
            <a:ext cx="801688"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a:defRPr/>
            </a:pPr>
            <a:r>
              <a:rPr lang="en-US" sz="9600" dirty="0"/>
              <a:t>“</a:t>
            </a:r>
          </a:p>
        </p:txBody>
      </p:sp>
      <p:sp>
        <p:nvSpPr>
          <p:cNvPr id="19" name="Rectangle 18"/>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0" name="Date Placeholder 3"/>
          <p:cNvSpPr>
            <a:spLocks noGrp="1"/>
          </p:cNvSpPr>
          <p:nvPr>
            <p:ph type="dt" sz="half" idx="14"/>
          </p:nvPr>
        </p:nvSpPr>
        <p:spPr/>
        <p:txBody>
          <a:bodyPr/>
          <a:lstStyle>
            <a:lvl1pPr>
              <a:defRPr/>
            </a:lvl1pPr>
          </a:lstStyle>
          <a:p>
            <a:pPr>
              <a:defRPr/>
            </a:pPr>
            <a:fld id="{0AFF8D68-4624-4B67-93BA-1C47DC804B94}" type="datetime1">
              <a:rPr lang="en-IN" smtClean="0"/>
              <a:t>25-11-2025</a:t>
            </a:fld>
            <a:endParaRPr lang="en-IN"/>
          </a:p>
        </p:txBody>
      </p:sp>
      <p:sp>
        <p:nvSpPr>
          <p:cNvPr id="21" name="Footer Placeholder 4"/>
          <p:cNvSpPr>
            <a:spLocks noGrp="1"/>
          </p:cNvSpPr>
          <p:nvPr>
            <p:ph type="ftr" sz="quarter" idx="15"/>
          </p:nvPr>
        </p:nvSpPr>
        <p:spPr/>
        <p:txBody>
          <a:bodyPr/>
          <a:lstStyle>
            <a:lvl1pPr>
              <a:defRPr/>
            </a:lvl1pPr>
          </a:lstStyle>
          <a:p>
            <a:pPr>
              <a:defRPr/>
            </a:pPr>
            <a:r>
              <a:rPr lang="en-GB"/>
              <a:t>© GST &amp; Indirect Taxes Committee, ICAI</a:t>
            </a:r>
            <a:endParaRPr lang="en-IN"/>
          </a:p>
        </p:txBody>
      </p:sp>
      <p:sp>
        <p:nvSpPr>
          <p:cNvPr id="22" name="Slide Number Placeholder 5"/>
          <p:cNvSpPr>
            <a:spLocks noGrp="1"/>
          </p:cNvSpPr>
          <p:nvPr>
            <p:ph type="sldNum" sz="quarter" idx="16"/>
          </p:nvPr>
        </p:nvSpPr>
        <p:spPr/>
        <p:txBody>
          <a:bodyPr/>
          <a:lstStyle>
            <a:lvl1pPr>
              <a:defRPr/>
            </a:lvl1pPr>
          </a:lstStyle>
          <a:p>
            <a:fld id="{D6E41A05-1421-4F57-B0A7-8763FCC724F5}" type="slidenum">
              <a:rPr lang="en-IN" altLang="en-US"/>
              <a:pPr/>
              <a:t>‹#›</a:t>
            </a:fld>
            <a:endParaRPr lang="en-IN" altLang="en-US"/>
          </a:p>
        </p:txBody>
      </p:sp>
    </p:spTree>
    <p:extLst>
      <p:ext uri="{BB962C8B-B14F-4D97-AF65-F5344CB8AC3E}">
        <p14:creationId xmlns:p14="http://schemas.microsoft.com/office/powerpoint/2010/main" val="1408164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89932">
              <a:off x="8490951" y="4193583"/>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2" name="Freeform 5"/>
            <p:cNvSpPr>
              <a:spLocks/>
            </p:cNvSpPr>
            <p:nvPr/>
          </p:nvSpPr>
          <p:spPr bwMode="gray">
            <a:xfrm>
              <a:off x="455612" y="4241801"/>
              <a:ext cx="11277600" cy="2337161"/>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p:cNvSpPr>
            <a:spLocks noGrp="1"/>
          </p:cNvSpPr>
          <p:nvPr>
            <p:ph type="dt" sz="half" idx="10"/>
          </p:nvPr>
        </p:nvSpPr>
        <p:spPr/>
        <p:txBody>
          <a:bodyPr/>
          <a:lstStyle>
            <a:lvl1pPr>
              <a:defRPr/>
            </a:lvl1pPr>
          </a:lstStyle>
          <a:p>
            <a:pPr>
              <a:defRPr/>
            </a:pPr>
            <a:fld id="{0F2B1EC0-FC4E-484E-BBF6-84DEB9413ADE}" type="datetime1">
              <a:rPr lang="en-IN" smtClean="0"/>
              <a:t>25-11-2025</a:t>
            </a:fld>
            <a:endParaRPr lang="en-IN"/>
          </a:p>
        </p:txBody>
      </p:sp>
      <p:sp>
        <p:nvSpPr>
          <p:cNvPr id="16"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7" name="Slide Number Placeholder 5"/>
          <p:cNvSpPr>
            <a:spLocks noGrp="1"/>
          </p:cNvSpPr>
          <p:nvPr>
            <p:ph type="sldNum" sz="quarter" idx="12"/>
          </p:nvPr>
        </p:nvSpPr>
        <p:spPr/>
        <p:txBody>
          <a:bodyPr/>
          <a:lstStyle>
            <a:lvl1pPr>
              <a:defRPr/>
            </a:lvl1pPr>
          </a:lstStyle>
          <a:p>
            <a:fld id="{2608514E-F3E7-47FB-B688-67757E047F9D}" type="slidenum">
              <a:rPr lang="en-IN" altLang="en-US"/>
              <a:pPr/>
              <a:t>‹#›</a:t>
            </a:fld>
            <a:endParaRPr lang="en-IN" altLang="en-US"/>
          </a:p>
        </p:txBody>
      </p:sp>
    </p:spTree>
    <p:extLst>
      <p:ext uri="{BB962C8B-B14F-4D97-AF65-F5344CB8AC3E}">
        <p14:creationId xmlns:p14="http://schemas.microsoft.com/office/powerpoint/2010/main" val="641303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p:cNvCxnSpPr/>
          <p:nvPr/>
        </p:nvCxnSpPr>
        <p:spPr>
          <a:xfrm>
            <a:off x="4403725"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772400"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Date Placeholder 6"/>
          <p:cNvSpPr>
            <a:spLocks noGrp="1"/>
          </p:cNvSpPr>
          <p:nvPr>
            <p:ph type="dt" sz="half" idx="18"/>
          </p:nvPr>
        </p:nvSpPr>
        <p:spPr/>
        <p:txBody>
          <a:bodyPr/>
          <a:lstStyle>
            <a:lvl1pPr>
              <a:defRPr/>
            </a:lvl1pPr>
          </a:lstStyle>
          <a:p>
            <a:pPr>
              <a:defRPr/>
            </a:pPr>
            <a:fld id="{6458BB03-8DF4-45D5-81BE-F834E36D6F6B}" type="datetime1">
              <a:rPr lang="en-IN" smtClean="0"/>
              <a:t>25-11-2025</a:t>
            </a:fld>
            <a:endParaRPr lang="en-IN"/>
          </a:p>
        </p:txBody>
      </p:sp>
      <p:sp>
        <p:nvSpPr>
          <p:cNvPr id="12" name="Footer Placeholder 7"/>
          <p:cNvSpPr>
            <a:spLocks noGrp="1"/>
          </p:cNvSpPr>
          <p:nvPr>
            <p:ph type="ftr" sz="quarter" idx="19"/>
          </p:nvPr>
        </p:nvSpPr>
        <p:spPr/>
        <p:txBody>
          <a:bodyPr/>
          <a:lstStyle>
            <a:lvl1pPr>
              <a:defRPr/>
            </a:lvl1pPr>
          </a:lstStyle>
          <a:p>
            <a:pPr>
              <a:defRPr/>
            </a:pPr>
            <a:r>
              <a:rPr lang="en-GB"/>
              <a:t>© GST &amp; Indirect Taxes Committee, ICAI</a:t>
            </a:r>
            <a:endParaRPr lang="en-IN"/>
          </a:p>
        </p:txBody>
      </p:sp>
      <p:sp>
        <p:nvSpPr>
          <p:cNvPr id="13" name="Slide Number Placeholder 8"/>
          <p:cNvSpPr>
            <a:spLocks noGrp="1"/>
          </p:cNvSpPr>
          <p:nvPr>
            <p:ph type="sldNum" sz="quarter" idx="20"/>
          </p:nvPr>
        </p:nvSpPr>
        <p:spPr/>
        <p:txBody>
          <a:bodyPr/>
          <a:lstStyle>
            <a:lvl1pPr>
              <a:defRPr/>
            </a:lvl1pPr>
          </a:lstStyle>
          <a:p>
            <a:fld id="{1620C496-F8B4-4670-8A02-CCE82A5CF0CE}" type="slidenum">
              <a:rPr lang="en-IN" altLang="en-US"/>
              <a:pPr/>
              <a:t>‹#›</a:t>
            </a:fld>
            <a:endParaRPr lang="en-IN" altLang="en-US"/>
          </a:p>
        </p:txBody>
      </p:sp>
    </p:spTree>
    <p:extLst>
      <p:ext uri="{BB962C8B-B14F-4D97-AF65-F5344CB8AC3E}">
        <p14:creationId xmlns:p14="http://schemas.microsoft.com/office/powerpoint/2010/main" val="3893325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4387850" y="2603500"/>
            <a:ext cx="0" cy="35179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802563"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2" name="Text Placeholder 3"/>
          <p:cNvSpPr>
            <a:spLocks noGrp="1"/>
          </p:cNvSpPr>
          <p:nvPr>
            <p:ph type="body" sz="half" idx="18"/>
          </p:nvPr>
        </p:nvSpPr>
        <p:spPr>
          <a:xfrm>
            <a:off x="1154953" y="5109107"/>
            <a:ext cx="3050437" cy="91794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3" name="Text Placeholder 3"/>
          <p:cNvSpPr>
            <a:spLocks noGrp="1"/>
          </p:cNvSpPr>
          <p:nvPr>
            <p:ph type="body" sz="half" idx="19"/>
          </p:nvPr>
        </p:nvSpPr>
        <p:spPr>
          <a:xfrm>
            <a:off x="4568865" y="5184002"/>
            <a:ext cx="3050438" cy="84305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20"/>
          </p:nvPr>
        </p:nvSpPr>
        <p:spPr>
          <a:xfrm>
            <a:off x="7983434" y="5184001"/>
            <a:ext cx="3050437" cy="843054"/>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6"/>
          <p:cNvSpPr>
            <a:spLocks noGrp="1"/>
          </p:cNvSpPr>
          <p:nvPr>
            <p:ph type="dt" sz="half" idx="23"/>
          </p:nvPr>
        </p:nvSpPr>
        <p:spPr/>
        <p:txBody>
          <a:bodyPr/>
          <a:lstStyle>
            <a:lvl1pPr>
              <a:defRPr/>
            </a:lvl1pPr>
          </a:lstStyle>
          <a:p>
            <a:pPr>
              <a:defRPr/>
            </a:pPr>
            <a:fld id="{DEEBBB99-8FAE-46F9-90DA-7F98A2AF0DBD}" type="datetime1">
              <a:rPr lang="en-IN" smtClean="0"/>
              <a:t>25-11-2025</a:t>
            </a:fld>
            <a:endParaRPr lang="en-IN"/>
          </a:p>
        </p:txBody>
      </p:sp>
      <p:sp>
        <p:nvSpPr>
          <p:cNvPr id="16" name="Footer Placeholder 7"/>
          <p:cNvSpPr>
            <a:spLocks noGrp="1"/>
          </p:cNvSpPr>
          <p:nvPr>
            <p:ph type="ftr" sz="quarter" idx="24"/>
          </p:nvPr>
        </p:nvSpPr>
        <p:spPr/>
        <p:txBody>
          <a:bodyPr/>
          <a:lstStyle>
            <a:lvl1pPr>
              <a:defRPr/>
            </a:lvl1pPr>
          </a:lstStyle>
          <a:p>
            <a:pPr>
              <a:defRPr/>
            </a:pPr>
            <a:r>
              <a:rPr lang="en-GB"/>
              <a:t>© GST &amp; Indirect Taxes Committee, ICAI</a:t>
            </a:r>
            <a:endParaRPr lang="en-IN"/>
          </a:p>
        </p:txBody>
      </p:sp>
      <p:sp>
        <p:nvSpPr>
          <p:cNvPr id="17" name="Slide Number Placeholder 8"/>
          <p:cNvSpPr>
            <a:spLocks noGrp="1"/>
          </p:cNvSpPr>
          <p:nvPr>
            <p:ph type="sldNum" sz="quarter" idx="25"/>
          </p:nvPr>
        </p:nvSpPr>
        <p:spPr/>
        <p:txBody>
          <a:bodyPr/>
          <a:lstStyle>
            <a:lvl1pPr>
              <a:defRPr/>
            </a:lvl1pPr>
          </a:lstStyle>
          <a:p>
            <a:fld id="{5BC3E0FD-2AEC-4DD7-95CC-467168B9DD3D}" type="slidenum">
              <a:rPr lang="en-IN" altLang="en-US"/>
              <a:pPr/>
              <a:t>‹#›</a:t>
            </a:fld>
            <a:endParaRPr lang="en-IN" altLang="en-US"/>
          </a:p>
        </p:txBody>
      </p:sp>
    </p:spTree>
    <p:extLst>
      <p:ext uri="{BB962C8B-B14F-4D97-AF65-F5344CB8AC3E}">
        <p14:creationId xmlns:p14="http://schemas.microsoft.com/office/powerpoint/2010/main" val="3109987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3DBED38-5488-4F05-8766-21FD145B1556}" type="datetime1">
              <a:rPr lang="en-IN" smtClean="0"/>
              <a:t>25-11-2025</a:t>
            </a:fld>
            <a:endParaRPr lang="en-IN"/>
          </a:p>
        </p:txBody>
      </p:sp>
      <p:sp>
        <p:nvSpPr>
          <p:cNvPr id="5" name="Footer Placeholder 4"/>
          <p:cNvSpPr>
            <a:spLocks noGrp="1"/>
          </p:cNvSpPr>
          <p:nvPr>
            <p:ph type="ftr" sz="quarter" idx="11"/>
          </p:nvPr>
        </p:nvSpPr>
        <p:spPr/>
        <p:txBody>
          <a:bodyPr/>
          <a:lstStyle>
            <a:lvl1pPr>
              <a:defRPr>
                <a:solidFill>
                  <a:schemeClr val="tx2">
                    <a:lumMod val="75000"/>
                  </a:schemeClr>
                </a:solidFill>
              </a:defRPr>
            </a:lvl1pPr>
          </a:lstStyle>
          <a:p>
            <a:pPr>
              <a:defRPr/>
            </a:pPr>
            <a:r>
              <a:rPr lang="en-GB"/>
              <a:t>© GST &amp; Indirect Taxes Committee, ICAI</a:t>
            </a:r>
            <a:endParaRPr lang="en-IN"/>
          </a:p>
        </p:txBody>
      </p:sp>
      <p:sp>
        <p:nvSpPr>
          <p:cNvPr id="6" name="Slide Number Placeholder 5"/>
          <p:cNvSpPr>
            <a:spLocks noGrp="1"/>
          </p:cNvSpPr>
          <p:nvPr>
            <p:ph type="sldNum" sz="quarter" idx="12"/>
          </p:nvPr>
        </p:nvSpPr>
        <p:spPr/>
        <p:txBody>
          <a:bodyPr/>
          <a:lstStyle>
            <a:lvl1pPr>
              <a:defRPr/>
            </a:lvl1pPr>
          </a:lstStyle>
          <a:p>
            <a:fld id="{26F85DBC-F82B-4C9B-92D1-797032BD7430}" type="slidenum">
              <a:rPr lang="en-IN" altLang="en-US"/>
              <a:pPr/>
              <a:t>‹#›</a:t>
            </a:fld>
            <a:endParaRPr lang="en-IN" altLang="en-US"/>
          </a:p>
        </p:txBody>
      </p:sp>
    </p:spTree>
    <p:extLst>
      <p:ext uri="{BB962C8B-B14F-4D97-AF65-F5344CB8AC3E}">
        <p14:creationId xmlns:p14="http://schemas.microsoft.com/office/powerpoint/2010/main" val="2263159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101749">
              <a:off x="6294738" y="457773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2" name="Rectangle 11"/>
            <p:cNvSpPr/>
            <p:nvPr/>
          </p:nvSpPr>
          <p:spPr>
            <a:xfrm>
              <a:off x="414338" y="402504"/>
              <a:ext cx="65119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400000">
              <a:off x="4449232"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576756" y="1278468"/>
            <a:ext cx="1413933" cy="4748589"/>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a:spLocks noGrp="1"/>
          </p:cNvSpPr>
          <p:nvPr>
            <p:ph type="dt" sz="half" idx="10"/>
          </p:nvPr>
        </p:nvSpPr>
        <p:spPr/>
        <p:txBody>
          <a:bodyPr/>
          <a:lstStyle>
            <a:lvl1pPr>
              <a:defRPr/>
            </a:lvl1pPr>
          </a:lstStyle>
          <a:p>
            <a:pPr>
              <a:defRPr/>
            </a:pPr>
            <a:fld id="{F31A177D-E9A3-473E-8B2E-1FA77B135008}" type="datetime1">
              <a:rPr lang="en-IN" smtClean="0"/>
              <a:t>25-11-2025</a:t>
            </a:fld>
            <a:endParaRPr lang="en-IN"/>
          </a:p>
        </p:txBody>
      </p:sp>
      <p:sp>
        <p:nvSpPr>
          <p:cNvPr id="17" name="Footer Placeholder 4"/>
          <p:cNvSpPr>
            <a:spLocks noGrp="1"/>
          </p:cNvSpPr>
          <p:nvPr>
            <p:ph type="ftr" sz="quarter" idx="11"/>
          </p:nvPr>
        </p:nvSpPr>
        <p:spPr/>
        <p:txBody>
          <a:bodyPr/>
          <a:lstStyle>
            <a:lvl1pPr>
              <a:defRPr/>
            </a:lvl1pPr>
          </a:lstStyle>
          <a:p>
            <a:pPr>
              <a:defRPr/>
            </a:pPr>
            <a:r>
              <a:rPr lang="en-GB"/>
              <a:t>© GST &amp; Indirect Taxes Committee, ICAI</a:t>
            </a:r>
            <a:endParaRPr lang="en-IN"/>
          </a:p>
        </p:txBody>
      </p:sp>
      <p:sp>
        <p:nvSpPr>
          <p:cNvPr id="18" name="Slide Number Placeholder 5"/>
          <p:cNvSpPr>
            <a:spLocks noGrp="1"/>
          </p:cNvSpPr>
          <p:nvPr>
            <p:ph type="sldNum" sz="quarter" idx="12"/>
          </p:nvPr>
        </p:nvSpPr>
        <p:spPr/>
        <p:txBody>
          <a:bodyPr/>
          <a:lstStyle>
            <a:lvl1pPr>
              <a:defRPr/>
            </a:lvl1pPr>
          </a:lstStyle>
          <a:p>
            <a:fld id="{3930DA6F-743D-4CCE-992A-7AAE13EA7BAA}" type="slidenum">
              <a:rPr lang="en-IN" altLang="en-US"/>
              <a:pPr/>
              <a:t>‹#›</a:t>
            </a:fld>
            <a:endParaRPr lang="en-IN" altLang="en-US"/>
          </a:p>
        </p:txBody>
      </p:sp>
    </p:spTree>
    <p:extLst>
      <p:ext uri="{BB962C8B-B14F-4D97-AF65-F5344CB8AC3E}">
        <p14:creationId xmlns:p14="http://schemas.microsoft.com/office/powerpoint/2010/main" val="187566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p:cNvGrpSpPr>
            <a:grpSpLocks/>
          </p:cNvGrpSpPr>
          <p:nvPr/>
        </p:nvGrpSpPr>
        <p:grpSpPr bwMode="auto">
          <a:xfrm>
            <a:off x="0" y="-333375"/>
            <a:ext cx="12192000" cy="4414838"/>
            <a:chOff x="0" y="-298689"/>
            <a:chExt cx="12192000" cy="7163343"/>
          </a:xfrm>
        </p:grpSpPr>
        <p:sp>
          <p:nvSpPr>
            <p:cNvPr id="26" name="Rectangle 25"/>
            <p:cNvSpPr/>
            <p:nvPr/>
          </p:nvSpPr>
          <p:spPr>
            <a:xfrm>
              <a:off x="0" y="-298689"/>
              <a:ext cx="12168000" cy="6048957"/>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userDrawn="1"/>
          </p:nvSpPr>
          <p:spPr>
            <a:xfrm>
              <a:off x="7994651" y="196085"/>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p:cNvSpPr>
              <a:spLocks/>
            </p:cNvSpPr>
            <p:nvPr/>
          </p:nvSpPr>
          <p:spPr bwMode="gray">
            <a:xfrm rot="-589932">
              <a:off x="8490951" y="179751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052" name="Freeform 5"/>
            <p:cNvSpPr>
              <a:spLocks/>
            </p:cNvSpPr>
            <p:nvPr/>
          </p:nvSpPr>
          <p:spPr bwMode="gray">
            <a:xfrm>
              <a:off x="459506" y="1866405"/>
              <a:ext cx="11277600" cy="4533900"/>
            </a:xfrm>
            <a:custGeom>
              <a:avLst/>
              <a:gdLst>
                <a:gd name="T0" fmla="*/ 0 w 7104"/>
                <a:gd name="T1" fmla="*/ 0 h 2856"/>
                <a:gd name="T2" fmla="*/ 0 w 7104"/>
                <a:gd name="T3" fmla="*/ 2147483647 h 2856"/>
                <a:gd name="T4" fmla="*/ 2147483647 w 7104"/>
                <a:gd name="T5" fmla="*/ 2147483647 h 2856"/>
                <a:gd name="T6" fmla="*/ 2147483647 w 7104"/>
                <a:gd name="T7" fmla="*/ 2147483647 h 2856"/>
                <a:gd name="T8" fmla="*/ 2147483647 w 7104"/>
                <a:gd name="T9" fmla="*/ 2147483647 h 2856"/>
                <a:gd name="T10" fmla="*/ 2147483647 w 7104"/>
                <a:gd name="T11" fmla="*/ 2147483647 h 2856"/>
                <a:gd name="T12" fmla="*/ 2147483647 w 7104"/>
                <a:gd name="T13" fmla="*/ 2147483647 h 2856"/>
                <a:gd name="T14" fmla="*/ 2147483647 w 7104"/>
                <a:gd name="T15" fmla="*/ 2147483647 h 2856"/>
                <a:gd name="T16" fmla="*/ 2147483647 w 7104"/>
                <a:gd name="T17" fmla="*/ 2147483647 h 2856"/>
                <a:gd name="T18" fmla="*/ 2147483647 w 7104"/>
                <a:gd name="T19" fmla="*/ 2147483647 h 2856"/>
                <a:gd name="T20" fmla="*/ 2147483647 w 7104"/>
                <a:gd name="T21" fmla="*/ 2147483647 h 2856"/>
                <a:gd name="T22" fmla="*/ 2147483647 w 7104"/>
                <a:gd name="T23" fmla="*/ 2147483647 h 2856"/>
                <a:gd name="T24" fmla="*/ 2147483647 w 7104"/>
                <a:gd name="T25" fmla="*/ 2147483647 h 2856"/>
                <a:gd name="T26" fmla="*/ 2147483647 w 7104"/>
                <a:gd name="T27" fmla="*/ 2147483647 h 2856"/>
                <a:gd name="T28" fmla="*/ 2147483647 w 7104"/>
                <a:gd name="T29" fmla="*/ 2147483647 h 2856"/>
                <a:gd name="T30" fmla="*/ 2147483647 w 7104"/>
                <a:gd name="T31" fmla="*/ 2147483647 h 2856"/>
                <a:gd name="T32" fmla="*/ 2147483647 w 7104"/>
                <a:gd name="T33" fmla="*/ 2147483647 h 2856"/>
                <a:gd name="T34" fmla="*/ 2147483647 w 7104"/>
                <a:gd name="T35" fmla="*/ 2147483647 h 2856"/>
                <a:gd name="T36" fmla="*/ 2147483647 w 7104"/>
                <a:gd name="T37" fmla="*/ 2147483647 h 2856"/>
                <a:gd name="T38" fmla="*/ 2147483647 w 7104"/>
                <a:gd name="T39" fmla="*/ 2147483647 h 2856"/>
                <a:gd name="T40" fmla="*/ 2147483647 w 7104"/>
                <a:gd name="T41" fmla="*/ 2147483647 h 2856"/>
                <a:gd name="T42" fmla="*/ 2147483647 w 7104"/>
                <a:gd name="T43" fmla="*/ 2147483647 h 2856"/>
                <a:gd name="T44" fmla="*/ 2147483647 w 7104"/>
                <a:gd name="T45" fmla="*/ 2147483647 h 2856"/>
                <a:gd name="T46" fmla="*/ 2147483647 w 7104"/>
                <a:gd name="T47" fmla="*/ 2147483647 h 2856"/>
                <a:gd name="T48" fmla="*/ 2147483647 w 7104"/>
                <a:gd name="T49" fmla="*/ 2147483647 h 2856"/>
                <a:gd name="T50" fmla="*/ 2147483647 w 7104"/>
                <a:gd name="T51" fmla="*/ 2147483647 h 2856"/>
                <a:gd name="T52" fmla="*/ 2147483647 w 7104"/>
                <a:gd name="T53" fmla="*/ 2147483647 h 2856"/>
                <a:gd name="T54" fmla="*/ 2147483647 w 7104"/>
                <a:gd name="T55" fmla="*/ 2147483647 h 2856"/>
                <a:gd name="T56" fmla="*/ 2147483647 w 7104"/>
                <a:gd name="T57" fmla="*/ 2147483647 h 2856"/>
                <a:gd name="T58" fmla="*/ 2147483647 w 7104"/>
                <a:gd name="T59" fmla="*/ 2147483647 h 2856"/>
                <a:gd name="T60" fmla="*/ 2147483647 w 7104"/>
                <a:gd name="T61" fmla="*/ 2147483647 h 2856"/>
                <a:gd name="T62" fmla="*/ 2147483647 w 7104"/>
                <a:gd name="T63" fmla="*/ 2147483647 h 2856"/>
                <a:gd name="T64" fmla="*/ 2147483647 w 7104"/>
                <a:gd name="T65" fmla="*/ 2147483647 h 2856"/>
                <a:gd name="T66" fmla="*/ 2147483647 w 7104"/>
                <a:gd name="T67" fmla="*/ 2147483647 h 2856"/>
                <a:gd name="T68" fmla="*/ 2147483647 w 7104"/>
                <a:gd name="T69" fmla="*/ 2147483647 h 2856"/>
                <a:gd name="T70" fmla="*/ 2147483647 w 7104"/>
                <a:gd name="T71" fmla="*/ 2147483647 h 2856"/>
                <a:gd name="T72" fmla="*/ 2147483647 w 7104"/>
                <a:gd name="T73" fmla="*/ 2147483647 h 2856"/>
                <a:gd name="T74" fmla="*/ 2147483647 w 7104"/>
                <a:gd name="T75" fmla="*/ 2147483647 h 2856"/>
                <a:gd name="T76" fmla="*/ 2147483647 w 7104"/>
                <a:gd name="T77" fmla="*/ 2147483647 h 2856"/>
                <a:gd name="T78" fmla="*/ 2147483647 w 7104"/>
                <a:gd name="T79" fmla="*/ 2147483647 h 2856"/>
                <a:gd name="T80" fmla="*/ 2147483647 w 7104"/>
                <a:gd name="T81" fmla="*/ 2147483647 h 2856"/>
                <a:gd name="T82" fmla="*/ 2147483647 w 7104"/>
                <a:gd name="T83" fmla="*/ 2147483647 h 2856"/>
                <a:gd name="T84" fmla="*/ 2147483647 w 7104"/>
                <a:gd name="T85" fmla="*/ 2147483647 h 2856"/>
                <a:gd name="T86" fmla="*/ 2147483647 w 7104"/>
                <a:gd name="T87" fmla="*/ 2147483647 h 2856"/>
                <a:gd name="T88" fmla="*/ 2147483647 w 7104"/>
                <a:gd name="T89" fmla="*/ 2147483647 h 2856"/>
                <a:gd name="T90" fmla="*/ 2147483647 w 7104"/>
                <a:gd name="T91" fmla="*/ 2147483647 h 2856"/>
                <a:gd name="T92" fmla="*/ 2147483647 w 7104"/>
                <a:gd name="T93" fmla="*/ 2147483647 h 2856"/>
                <a:gd name="T94" fmla="*/ 2147483647 w 7104"/>
                <a:gd name="T95" fmla="*/ 2147483647 h 2856"/>
                <a:gd name="T96" fmla="*/ 2147483647 w 7104"/>
                <a:gd name="T97" fmla="*/ 2147483647 h 2856"/>
                <a:gd name="T98" fmla="*/ 0 w 7104"/>
                <a:gd name="T99" fmla="*/ 0 h 2856"/>
                <a:gd name="T100" fmla="*/ 0 w 7104"/>
                <a:gd name="T101" fmla="*/ 0 h 28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053"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027" name="Title Placeholder 1"/>
          <p:cNvSpPr>
            <a:spLocks noGrp="1"/>
          </p:cNvSpPr>
          <p:nvPr>
            <p:ph type="title"/>
          </p:nvPr>
        </p:nvSpPr>
        <p:spPr bwMode="gray">
          <a:xfrm>
            <a:off x="1352550" y="352425"/>
            <a:ext cx="876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1216025" y="2243138"/>
            <a:ext cx="87614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0650538" y="6394450"/>
            <a:ext cx="990600" cy="304800"/>
          </a:xfrm>
          <a:prstGeom prst="rect">
            <a:avLst/>
          </a:prstGeom>
        </p:spPr>
        <p:txBody>
          <a:bodyPr vert="horz" lIns="91440" tIns="45720" rIns="91440" bIns="45720" rtlCol="0" anchor="t"/>
          <a:lstStyle>
            <a:lvl1pPr algn="r">
              <a:defRPr sz="1000" b="1" i="0">
                <a:solidFill>
                  <a:schemeClr val="accent1"/>
                </a:solidFill>
              </a:defRPr>
            </a:lvl1pPr>
          </a:lstStyle>
          <a:p>
            <a:pPr>
              <a:defRPr/>
            </a:pPr>
            <a:fld id="{669D9786-9710-4F39-BB7F-FBA8F646F8FE}" type="datetime1">
              <a:rPr lang="en-IN" smtClean="0"/>
              <a:t>25-11-2025</a:t>
            </a:fld>
            <a:endParaRPr lang="en-IN"/>
          </a:p>
        </p:txBody>
      </p:sp>
      <p:sp>
        <p:nvSpPr>
          <p:cNvPr id="5" name="Footer Placeholder 4"/>
          <p:cNvSpPr>
            <a:spLocks noGrp="1"/>
          </p:cNvSpPr>
          <p:nvPr>
            <p:ph type="ftr" sz="quarter" idx="3"/>
          </p:nvPr>
        </p:nvSpPr>
        <p:spPr>
          <a:xfrm>
            <a:off x="528638" y="6391275"/>
            <a:ext cx="3859212" cy="304800"/>
          </a:xfrm>
          <a:prstGeom prst="rect">
            <a:avLst/>
          </a:prstGeom>
        </p:spPr>
        <p:txBody>
          <a:bodyPr vert="horz" lIns="91440" tIns="45720" rIns="91440" bIns="45720" rtlCol="0" anchor="b"/>
          <a:lstStyle>
            <a:lvl1pPr algn="l">
              <a:defRPr sz="1000" b="1" i="0">
                <a:solidFill>
                  <a:schemeClr val="accent1"/>
                </a:solidFill>
                <a:latin typeface="+mn-lt"/>
              </a:defRPr>
            </a:lvl1pPr>
          </a:lstStyle>
          <a:p>
            <a:pPr>
              <a:defRPr/>
            </a:pPr>
            <a:r>
              <a:rPr lang="en-GB"/>
              <a:t>© GST &amp; Indirect Taxes Committee, ICAI</a:t>
            </a:r>
            <a:endParaRPr lang="en-IN"/>
          </a:p>
        </p:txBody>
      </p:sp>
      <p:sp>
        <p:nvSpPr>
          <p:cNvPr id="22" name="Rectangle 2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lvl1pPr algn="ctr">
              <a:defRPr sz="2800">
                <a:solidFill>
                  <a:schemeClr val="bg1"/>
                </a:solidFill>
                <a:latin typeface="Times New Roman" panose="02020603050405020304" pitchFamily="18" charset="0"/>
              </a:defRPr>
            </a:lvl1pPr>
          </a:lstStyle>
          <a:p>
            <a:fld id="{7BDDC27E-ED4A-4ED1-9805-5378A698DACF}" type="slidenum">
              <a:rPr lang="en-IN" altLang="en-US"/>
              <a:pPr/>
              <a:t>‹#›</a:t>
            </a:fld>
            <a:endParaRPr lang="en-IN" altLang="en-US"/>
          </a:p>
        </p:txBody>
      </p:sp>
    </p:spTree>
    <p:extLst>
      <p:ext uri="{BB962C8B-B14F-4D97-AF65-F5344CB8AC3E}">
        <p14:creationId xmlns:p14="http://schemas.microsoft.com/office/powerpoint/2010/main" val="663690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dt="0"/>
  <p:txStyles>
    <p:title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36257-3DF9-0C46-E3C7-A9AEE5048540}"/>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F1CE14CF-0ACC-BAB2-4ACC-AD5561FBFB24}"/>
              </a:ext>
            </a:extLst>
          </p:cNvPr>
          <p:cNvSpPr>
            <a:spLocks noGrp="1"/>
          </p:cNvSpPr>
          <p:nvPr>
            <p:ph type="ctrTitle"/>
          </p:nvPr>
        </p:nvSpPr>
        <p:spPr>
          <a:xfrm>
            <a:off x="680762" y="3204292"/>
            <a:ext cx="10507938" cy="2890783"/>
          </a:xfrm>
        </p:spPr>
        <p:txBody>
          <a:bodyPr/>
          <a:lstStyle/>
          <a:p>
            <a:r>
              <a:rPr lang="en-IN" sz="3600" b="1" i="1" dirty="0">
                <a:latin typeface="Book Antiqua" panose="02040602050305030304" pitchFamily="18" charset="0"/>
              </a:rPr>
              <a:t>Workshop on GST</a:t>
            </a:r>
            <a:br>
              <a:rPr lang="en-IN" sz="3600" b="1" i="1" dirty="0">
                <a:latin typeface="Book Antiqua" panose="02040602050305030304" pitchFamily="18" charset="0"/>
              </a:rPr>
            </a:br>
            <a:r>
              <a:rPr lang="en-IN" sz="3600" b="1" dirty="0">
                <a:latin typeface="Book Antiqua" panose="02040602050305030304" pitchFamily="18" charset="0"/>
                <a:ea typeface="Calibri" panose="020F0502020204030204" pitchFamily="34" charset="0"/>
                <a:cs typeface="Calibri" panose="020F0502020204030204" pitchFamily="34" charset="0"/>
              </a:rPr>
              <a:t>at Thrissur Branch of SIRC of ICAI </a:t>
            </a:r>
            <a:br>
              <a:rPr lang="en-GB" altLang="en-US" sz="2000" dirty="0">
                <a:solidFill>
                  <a:schemeClr val="accent6">
                    <a:lumMod val="20000"/>
                    <a:lumOff val="80000"/>
                  </a:schemeClr>
                </a:solidFill>
              </a:rPr>
            </a:br>
            <a:r>
              <a:rPr lang="en-GB" altLang="en-US" sz="2000" dirty="0">
                <a:solidFill>
                  <a:schemeClr val="accent6">
                    <a:lumMod val="20000"/>
                    <a:lumOff val="80000"/>
                  </a:schemeClr>
                </a:solidFill>
              </a:rPr>
              <a:t> </a:t>
            </a:r>
            <a:r>
              <a:rPr lang="en-IN" altLang="en-US" sz="2800" dirty="0">
                <a:solidFill>
                  <a:schemeClr val="accent6">
                    <a:lumMod val="20000"/>
                    <a:lumOff val="80000"/>
                  </a:schemeClr>
                </a:solidFill>
              </a:rPr>
              <a:t>Topic: </a:t>
            </a:r>
            <a:r>
              <a:rPr lang="en-IN" altLang="en-US" sz="2800" b="1" dirty="0">
                <a:solidFill>
                  <a:srgbClr val="FFFF00"/>
                </a:solidFill>
              </a:rPr>
              <a:t>Place of Supply – IGST Act 2017</a:t>
            </a:r>
            <a:br>
              <a:rPr lang="en-IN" altLang="en-US" sz="2800" dirty="0">
                <a:solidFill>
                  <a:schemeClr val="accent6">
                    <a:lumMod val="20000"/>
                    <a:lumOff val="80000"/>
                  </a:schemeClr>
                </a:solidFill>
              </a:rPr>
            </a:br>
            <a:r>
              <a:rPr lang="en-IN" altLang="en-US" sz="2400" dirty="0">
                <a:solidFill>
                  <a:schemeClr val="accent6">
                    <a:lumMod val="20000"/>
                    <a:lumOff val="80000"/>
                  </a:schemeClr>
                </a:solidFill>
              </a:rPr>
              <a:t>Date: 25-11-2025                              </a:t>
            </a:r>
            <a:br>
              <a:rPr lang="en-IN" altLang="en-US" sz="2800" dirty="0">
                <a:solidFill>
                  <a:schemeClr val="accent6">
                    <a:lumMod val="20000"/>
                    <a:lumOff val="80000"/>
                  </a:schemeClr>
                </a:solidFill>
              </a:rPr>
            </a:br>
            <a:r>
              <a:rPr lang="en-IN" altLang="en-US" sz="3200" dirty="0">
                <a:solidFill>
                  <a:schemeClr val="accent6">
                    <a:lumMod val="20000"/>
                    <a:lumOff val="80000"/>
                  </a:schemeClr>
                </a:solidFill>
              </a:rPr>
              <a:t>By </a:t>
            </a:r>
            <a:r>
              <a:rPr lang="en-IN" altLang="en-US" sz="2800" b="1" dirty="0">
                <a:solidFill>
                  <a:srgbClr val="FFFF00"/>
                </a:solidFill>
              </a:rPr>
              <a:t>CA Rishabh A Parikh</a:t>
            </a:r>
            <a:br>
              <a:rPr lang="en-IN" altLang="en-US" sz="2800" dirty="0">
                <a:solidFill>
                  <a:schemeClr val="accent6">
                    <a:lumMod val="20000"/>
                    <a:lumOff val="80000"/>
                  </a:schemeClr>
                </a:solidFill>
              </a:rPr>
            </a:br>
            <a:r>
              <a:rPr lang="en-IN" altLang="en-US" sz="2000" b="1" dirty="0">
                <a:solidFill>
                  <a:srgbClr val="FFFF00"/>
                </a:solidFill>
              </a:rPr>
              <a:t>FCA, MCom(F&amp;T), DISA(ICAI), PGD(GST), BCom, Social Auditor</a:t>
            </a:r>
            <a:endParaRPr lang="en-IN" altLang="en-US" sz="4000" dirty="0">
              <a:solidFill>
                <a:schemeClr val="accent6">
                  <a:lumMod val="20000"/>
                  <a:lumOff val="80000"/>
                </a:schemeClr>
              </a:solidFill>
            </a:endParaRPr>
          </a:p>
        </p:txBody>
      </p:sp>
      <p:sp>
        <p:nvSpPr>
          <p:cNvPr id="5" name="Subtitle 2">
            <a:extLst>
              <a:ext uri="{FF2B5EF4-FFF2-40B4-BE49-F238E27FC236}">
                <a16:creationId xmlns:a16="http://schemas.microsoft.com/office/drawing/2014/main" id="{FAA5A639-E489-AD40-A035-05A2D2CE055A}"/>
              </a:ext>
            </a:extLst>
          </p:cNvPr>
          <p:cNvSpPr>
            <a:spLocks noGrp="1"/>
          </p:cNvSpPr>
          <p:nvPr>
            <p:ph type="subTitle" idx="1"/>
          </p:nvPr>
        </p:nvSpPr>
        <p:spPr>
          <a:xfrm>
            <a:off x="2321197" y="1060450"/>
            <a:ext cx="8233092" cy="2098308"/>
          </a:xfrm>
        </p:spPr>
        <p:txBody>
          <a:bodyPr rtlCol="0">
            <a:normAutofit lnSpcReduction="10000"/>
          </a:bodyPr>
          <a:lstStyle/>
          <a:p>
            <a:pPr algn="ctr" eaLnBrk="1" fontAlgn="auto" hangingPunct="1">
              <a:spcAft>
                <a:spcPts val="0"/>
              </a:spcAft>
              <a:buFont typeface="Wingdings 3" charset="2"/>
              <a:buNone/>
              <a:defRPr/>
            </a:pPr>
            <a:r>
              <a:rPr lang="en-IN" sz="4400" dirty="0">
                <a:solidFill>
                  <a:srgbClr val="FFFF00"/>
                </a:solidFill>
              </a:rPr>
              <a:t>The Institute of Chartered Accountants of India</a:t>
            </a:r>
          </a:p>
        </p:txBody>
      </p:sp>
      <p:sp>
        <p:nvSpPr>
          <p:cNvPr id="3" name="Slide Number Placeholder 2">
            <a:extLst>
              <a:ext uri="{FF2B5EF4-FFF2-40B4-BE49-F238E27FC236}">
                <a16:creationId xmlns:a16="http://schemas.microsoft.com/office/drawing/2014/main" id="{FE30133A-39DC-A361-16C4-EE1EC5F1406A}"/>
              </a:ext>
            </a:extLst>
          </p:cNvPr>
          <p:cNvSpPr>
            <a:spLocks noGrp="1"/>
          </p:cNvSpPr>
          <p:nvPr>
            <p:ph type="sldNum" sz="quarter" idx="12"/>
          </p:nvPr>
        </p:nvSpPr>
        <p:spPr/>
        <p:txBody>
          <a:bodyPr/>
          <a:lstStyle/>
          <a:p>
            <a:fld id="{56FCA643-ADDA-4CE8-B4FF-7AA2A8ED4A7D}" type="slidenum">
              <a:rPr lang="en-IN" altLang="en-US" smtClean="0"/>
              <a:pPr/>
              <a:t>1</a:t>
            </a:fld>
            <a:endParaRPr lang="en-IN" altLang="en-US"/>
          </a:p>
        </p:txBody>
      </p:sp>
      <p:pic>
        <p:nvPicPr>
          <p:cNvPr id="2" name="Picture 1" descr="A logo with a bird and text&#10;&#10;Description automatically generated">
            <a:extLst>
              <a:ext uri="{FF2B5EF4-FFF2-40B4-BE49-F238E27FC236}">
                <a16:creationId xmlns:a16="http://schemas.microsoft.com/office/drawing/2014/main" id="{F57CED2C-255C-C035-614B-CED8ABE5B9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840" y="506535"/>
            <a:ext cx="1811357" cy="1983448"/>
          </a:xfrm>
          <a:prstGeom prst="rect">
            <a:avLst/>
          </a:prstGeom>
          <a:noFill/>
          <a:ln>
            <a:noFill/>
          </a:ln>
        </p:spPr>
      </p:pic>
    </p:spTree>
    <p:extLst>
      <p:ext uri="{BB962C8B-B14F-4D97-AF65-F5344CB8AC3E}">
        <p14:creationId xmlns:p14="http://schemas.microsoft.com/office/powerpoint/2010/main" val="228050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378093-0ECA-0A42-B527-E81328806D43}"/>
              </a:ext>
            </a:extLst>
          </p:cNvPr>
          <p:cNvSpPr>
            <a:spLocks noGrp="1"/>
          </p:cNvSpPr>
          <p:nvPr>
            <p:ph type="title"/>
          </p:nvPr>
        </p:nvSpPr>
        <p:spPr>
          <a:xfrm>
            <a:off x="2033498" y="2674215"/>
            <a:ext cx="8125003" cy="860400"/>
          </a:xfrm>
        </p:spPr>
        <p:txBody>
          <a:bodyPr/>
          <a:lstStyle/>
          <a:p>
            <a:pPr algn="ctr"/>
            <a:r>
              <a:rPr lang="en-US" sz="4800" b="1" dirty="0"/>
              <a:t>Place of Supply – </a:t>
            </a:r>
            <a:br>
              <a:rPr lang="en-US" sz="4800" b="1" dirty="0"/>
            </a:br>
            <a:r>
              <a:rPr lang="en-US" sz="4800" b="1" dirty="0">
                <a:solidFill>
                  <a:srgbClr val="FFFF00"/>
                </a:solidFill>
              </a:rPr>
              <a:t>Section 7- 13</a:t>
            </a:r>
            <a:r>
              <a:rPr lang="en-US" sz="4800" b="1" dirty="0"/>
              <a:t> IGST Act 2017</a:t>
            </a:r>
            <a:endParaRPr lang="en-IN" sz="4800" b="1" dirty="0"/>
          </a:p>
        </p:txBody>
      </p:sp>
      <p:sp>
        <p:nvSpPr>
          <p:cNvPr id="4" name="Slide Number Placeholder 3">
            <a:extLst>
              <a:ext uri="{FF2B5EF4-FFF2-40B4-BE49-F238E27FC236}">
                <a16:creationId xmlns:a16="http://schemas.microsoft.com/office/drawing/2014/main" id="{2F47558A-CE1E-7A27-C99E-7BAA8A7928F1}"/>
              </a:ext>
            </a:extLst>
          </p:cNvPr>
          <p:cNvSpPr>
            <a:spLocks noGrp="1"/>
          </p:cNvSpPr>
          <p:nvPr>
            <p:ph type="sldNum" sz="quarter" idx="12"/>
          </p:nvPr>
        </p:nvSpPr>
        <p:spPr/>
        <p:txBody>
          <a:bodyPr/>
          <a:lstStyle/>
          <a:p>
            <a:fld id="{2C90AAB0-06BA-408B-B768-9CA9371867E2}" type="slidenum">
              <a:rPr lang="en-IN" altLang="en-US" smtClean="0"/>
              <a:pPr/>
              <a:t>2</a:t>
            </a:fld>
            <a:endParaRPr lang="en-IN" altLang="en-US"/>
          </a:p>
        </p:txBody>
      </p:sp>
    </p:spTree>
    <p:extLst>
      <p:ext uri="{BB962C8B-B14F-4D97-AF65-F5344CB8AC3E}">
        <p14:creationId xmlns:p14="http://schemas.microsoft.com/office/powerpoint/2010/main" val="612184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4E11-38F5-8C73-8D96-249B8342CBE3}"/>
              </a:ext>
            </a:extLst>
          </p:cNvPr>
          <p:cNvSpPr>
            <a:spLocks noGrp="1"/>
          </p:cNvSpPr>
          <p:nvPr>
            <p:ph type="title"/>
          </p:nvPr>
        </p:nvSpPr>
        <p:spPr>
          <a:xfrm>
            <a:off x="1461124" y="266100"/>
            <a:ext cx="8761413" cy="826700"/>
          </a:xfrm>
        </p:spPr>
        <p:txBody>
          <a:bodyPr/>
          <a:lstStyle/>
          <a:p>
            <a:r>
              <a:rPr lang="en-US" b="1" dirty="0"/>
              <a:t>Introduction </a:t>
            </a:r>
            <a:endParaRPr lang="en-IN" b="1" dirty="0"/>
          </a:p>
        </p:txBody>
      </p:sp>
      <p:sp>
        <p:nvSpPr>
          <p:cNvPr id="3" name="Content Placeholder 2">
            <a:extLst>
              <a:ext uri="{FF2B5EF4-FFF2-40B4-BE49-F238E27FC236}">
                <a16:creationId xmlns:a16="http://schemas.microsoft.com/office/drawing/2014/main" id="{E09E9827-383F-2F8D-24E7-55EC36625B1A}"/>
              </a:ext>
            </a:extLst>
          </p:cNvPr>
          <p:cNvSpPr>
            <a:spLocks noGrp="1"/>
          </p:cNvSpPr>
          <p:nvPr>
            <p:ph idx="1"/>
          </p:nvPr>
        </p:nvSpPr>
        <p:spPr>
          <a:xfrm>
            <a:off x="528638" y="1546373"/>
            <a:ext cx="4610810" cy="5149702"/>
          </a:xfrm>
        </p:spPr>
        <p:txBody>
          <a:bodyPr/>
          <a:lstStyle/>
          <a:p>
            <a:r>
              <a:rPr lang="en-US" sz="2400" dirty="0"/>
              <a:t>GST is a DESTINATION-BASED CONSUMPTION TAX, i.e. the tax is levied on the consumption of supply at the destination thereof or at the point of consumption of such supply.</a:t>
            </a:r>
          </a:p>
          <a:p>
            <a:r>
              <a:rPr lang="en-US" sz="2400" dirty="0">
                <a:solidFill>
                  <a:srgbClr val="0070C0"/>
                </a:solidFill>
              </a:rPr>
              <a:t>The ‘place of supply’ denotes the place where the supply is consumed</a:t>
            </a:r>
            <a:r>
              <a:rPr lang="en-US" sz="2400" dirty="0"/>
              <a:t>. </a:t>
            </a:r>
          </a:p>
          <a:p>
            <a:r>
              <a:rPr lang="en-US" sz="2400" dirty="0"/>
              <a:t>Thus, place of supply determines the jurisdiction where the tax revenue should reach. </a:t>
            </a:r>
            <a:endParaRPr lang="en-IN" sz="2400" dirty="0"/>
          </a:p>
        </p:txBody>
      </p:sp>
      <p:sp>
        <p:nvSpPr>
          <p:cNvPr id="5" name="Slide Number Placeholder 4">
            <a:extLst>
              <a:ext uri="{FF2B5EF4-FFF2-40B4-BE49-F238E27FC236}">
                <a16:creationId xmlns:a16="http://schemas.microsoft.com/office/drawing/2014/main" id="{E173D185-28F5-CD8C-A68C-A6E63E45FFD4}"/>
              </a:ext>
            </a:extLst>
          </p:cNvPr>
          <p:cNvSpPr>
            <a:spLocks noGrp="1"/>
          </p:cNvSpPr>
          <p:nvPr>
            <p:ph type="sldNum" sz="quarter" idx="12"/>
          </p:nvPr>
        </p:nvSpPr>
        <p:spPr/>
        <p:txBody>
          <a:bodyPr/>
          <a:lstStyle/>
          <a:p>
            <a:fld id="{2AC1C4F3-0758-4693-96D4-8901426768B0}" type="slidenum">
              <a:rPr lang="en-IN" altLang="en-US" smtClean="0"/>
              <a:pPr/>
              <a:t>3</a:t>
            </a:fld>
            <a:endParaRPr lang="en-IN" altLang="en-US"/>
          </a:p>
        </p:txBody>
      </p:sp>
      <p:pic>
        <p:nvPicPr>
          <p:cNvPr id="7" name="Picture 6">
            <a:extLst>
              <a:ext uri="{FF2B5EF4-FFF2-40B4-BE49-F238E27FC236}">
                <a16:creationId xmlns:a16="http://schemas.microsoft.com/office/drawing/2014/main" id="{F27BB1FF-F3B3-23F6-1A5C-28A1DD47D2FD}"/>
              </a:ext>
            </a:extLst>
          </p:cNvPr>
          <p:cNvPicPr>
            <a:picLocks noChangeAspect="1"/>
          </p:cNvPicPr>
          <p:nvPr/>
        </p:nvPicPr>
        <p:blipFill>
          <a:blip r:embed="rId2"/>
          <a:srcRect r="16404"/>
          <a:stretch>
            <a:fillRect/>
          </a:stretch>
        </p:blipFill>
        <p:spPr>
          <a:xfrm>
            <a:off x="5305727" y="1241573"/>
            <a:ext cx="6669963" cy="5616427"/>
          </a:xfrm>
          <a:prstGeom prst="rect">
            <a:avLst/>
          </a:prstGeom>
        </p:spPr>
      </p:pic>
    </p:spTree>
    <p:extLst>
      <p:ext uri="{BB962C8B-B14F-4D97-AF65-F5344CB8AC3E}">
        <p14:creationId xmlns:p14="http://schemas.microsoft.com/office/powerpoint/2010/main" val="3251780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386A-A822-02DA-AF0A-36AAEAF832E0}"/>
              </a:ext>
            </a:extLst>
          </p:cNvPr>
          <p:cNvSpPr>
            <a:spLocks noGrp="1"/>
          </p:cNvSpPr>
          <p:nvPr>
            <p:ph type="title"/>
          </p:nvPr>
        </p:nvSpPr>
        <p:spPr>
          <a:xfrm>
            <a:off x="1598310" y="295275"/>
            <a:ext cx="8761413" cy="826700"/>
          </a:xfrm>
        </p:spPr>
        <p:txBody>
          <a:bodyPr/>
          <a:lstStyle/>
          <a:p>
            <a:r>
              <a:rPr lang="en-US" b="1" dirty="0"/>
              <a:t>Location of Supplier of Service</a:t>
            </a:r>
            <a:endParaRPr lang="en-IN" b="1" dirty="0"/>
          </a:p>
        </p:txBody>
      </p:sp>
      <p:pic>
        <p:nvPicPr>
          <p:cNvPr id="7" name="Content Placeholder 6">
            <a:extLst>
              <a:ext uri="{FF2B5EF4-FFF2-40B4-BE49-F238E27FC236}">
                <a16:creationId xmlns:a16="http://schemas.microsoft.com/office/drawing/2014/main" id="{91AE863B-7528-43B6-C74C-CFDBD6EAA561}"/>
              </a:ext>
            </a:extLst>
          </p:cNvPr>
          <p:cNvPicPr>
            <a:picLocks noGrp="1" noChangeAspect="1"/>
          </p:cNvPicPr>
          <p:nvPr>
            <p:ph idx="1"/>
          </p:nvPr>
        </p:nvPicPr>
        <p:blipFill>
          <a:blip r:embed="rId2"/>
          <a:stretch>
            <a:fillRect/>
          </a:stretch>
        </p:blipFill>
        <p:spPr bwMode="auto">
          <a:xfrm>
            <a:off x="528638" y="1327355"/>
            <a:ext cx="10965272" cy="523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C97DFF24-18A0-7473-710E-5C6462F86611}"/>
              </a:ext>
            </a:extLst>
          </p:cNvPr>
          <p:cNvSpPr>
            <a:spLocks noGrp="1"/>
          </p:cNvSpPr>
          <p:nvPr>
            <p:ph type="sldNum" sz="quarter" idx="12"/>
          </p:nvPr>
        </p:nvSpPr>
        <p:spPr/>
        <p:txBody>
          <a:bodyPr/>
          <a:lstStyle/>
          <a:p>
            <a:fld id="{2AC1C4F3-0758-4693-96D4-8901426768B0}" type="slidenum">
              <a:rPr lang="en-IN" altLang="en-US" smtClean="0"/>
              <a:pPr/>
              <a:t>4</a:t>
            </a:fld>
            <a:endParaRPr lang="en-IN" altLang="en-US"/>
          </a:p>
        </p:txBody>
      </p:sp>
    </p:spTree>
    <p:extLst>
      <p:ext uri="{BB962C8B-B14F-4D97-AF65-F5344CB8AC3E}">
        <p14:creationId xmlns:p14="http://schemas.microsoft.com/office/powerpoint/2010/main" val="1106195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4D74F-3A78-9EE2-F7B0-19AC3DE169EE}"/>
              </a:ext>
            </a:extLst>
          </p:cNvPr>
          <p:cNvSpPr>
            <a:spLocks noGrp="1"/>
          </p:cNvSpPr>
          <p:nvPr>
            <p:ph type="title"/>
          </p:nvPr>
        </p:nvSpPr>
        <p:spPr>
          <a:xfrm>
            <a:off x="1442294" y="266100"/>
            <a:ext cx="8761413" cy="826700"/>
          </a:xfrm>
        </p:spPr>
        <p:txBody>
          <a:bodyPr/>
          <a:lstStyle/>
          <a:p>
            <a:r>
              <a:rPr lang="en-US" b="1" dirty="0"/>
              <a:t>Location of Recipient of Service</a:t>
            </a:r>
            <a:endParaRPr lang="en-IN" b="1" dirty="0"/>
          </a:p>
        </p:txBody>
      </p:sp>
      <p:pic>
        <p:nvPicPr>
          <p:cNvPr id="7" name="Content Placeholder 6">
            <a:extLst>
              <a:ext uri="{FF2B5EF4-FFF2-40B4-BE49-F238E27FC236}">
                <a16:creationId xmlns:a16="http://schemas.microsoft.com/office/drawing/2014/main" id="{CA359E7A-7294-CD90-4D45-9FCA7DEB4733}"/>
              </a:ext>
            </a:extLst>
          </p:cNvPr>
          <p:cNvPicPr>
            <a:picLocks noGrp="1" noChangeAspect="1"/>
          </p:cNvPicPr>
          <p:nvPr>
            <p:ph idx="1"/>
          </p:nvPr>
        </p:nvPicPr>
        <p:blipFill>
          <a:blip r:embed="rId2"/>
          <a:stretch>
            <a:fillRect/>
          </a:stretch>
        </p:blipFill>
        <p:spPr bwMode="auto">
          <a:xfrm>
            <a:off x="395595" y="1164509"/>
            <a:ext cx="11267767" cy="539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60A46012-2BF1-1596-E5EB-153CC4D90399}"/>
              </a:ext>
            </a:extLst>
          </p:cNvPr>
          <p:cNvSpPr>
            <a:spLocks noGrp="1"/>
          </p:cNvSpPr>
          <p:nvPr>
            <p:ph type="sldNum" sz="quarter" idx="12"/>
          </p:nvPr>
        </p:nvSpPr>
        <p:spPr/>
        <p:txBody>
          <a:bodyPr/>
          <a:lstStyle/>
          <a:p>
            <a:fld id="{2AC1C4F3-0758-4693-96D4-8901426768B0}" type="slidenum">
              <a:rPr lang="en-IN" altLang="en-US" smtClean="0"/>
              <a:pPr/>
              <a:t>5</a:t>
            </a:fld>
            <a:endParaRPr lang="en-IN" altLang="en-US"/>
          </a:p>
        </p:txBody>
      </p:sp>
    </p:spTree>
    <p:extLst>
      <p:ext uri="{BB962C8B-B14F-4D97-AF65-F5344CB8AC3E}">
        <p14:creationId xmlns:p14="http://schemas.microsoft.com/office/powerpoint/2010/main" val="378362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9E34-EFC9-0D8B-7060-A877C4A10C67}"/>
              </a:ext>
            </a:extLst>
          </p:cNvPr>
          <p:cNvSpPr>
            <a:spLocks noGrp="1"/>
          </p:cNvSpPr>
          <p:nvPr>
            <p:ph type="title"/>
          </p:nvPr>
        </p:nvSpPr>
        <p:spPr>
          <a:xfrm>
            <a:off x="1379208" y="295275"/>
            <a:ext cx="8761413" cy="826700"/>
          </a:xfrm>
        </p:spPr>
        <p:txBody>
          <a:bodyPr/>
          <a:lstStyle/>
          <a:p>
            <a:r>
              <a:rPr lang="en-US" b="1" dirty="0"/>
              <a:t>B2B vs B2C</a:t>
            </a:r>
            <a:endParaRPr lang="en-IN" b="1" dirty="0"/>
          </a:p>
        </p:txBody>
      </p:sp>
      <p:sp>
        <p:nvSpPr>
          <p:cNvPr id="5" name="Slide Number Placeholder 4">
            <a:extLst>
              <a:ext uri="{FF2B5EF4-FFF2-40B4-BE49-F238E27FC236}">
                <a16:creationId xmlns:a16="http://schemas.microsoft.com/office/drawing/2014/main" id="{568860DE-3400-22CF-163F-4ABCFDA2EC2D}"/>
              </a:ext>
            </a:extLst>
          </p:cNvPr>
          <p:cNvSpPr>
            <a:spLocks noGrp="1"/>
          </p:cNvSpPr>
          <p:nvPr>
            <p:ph type="sldNum" sz="quarter" idx="12"/>
          </p:nvPr>
        </p:nvSpPr>
        <p:spPr/>
        <p:txBody>
          <a:bodyPr/>
          <a:lstStyle/>
          <a:p>
            <a:fld id="{2AC1C4F3-0758-4693-96D4-8901426768B0}" type="slidenum">
              <a:rPr lang="en-IN" altLang="en-US" smtClean="0"/>
              <a:pPr/>
              <a:t>6</a:t>
            </a:fld>
            <a:endParaRPr lang="en-IN" altLang="en-US"/>
          </a:p>
        </p:txBody>
      </p:sp>
      <p:pic>
        <p:nvPicPr>
          <p:cNvPr id="21" name="Picture 20">
            <a:extLst>
              <a:ext uri="{FF2B5EF4-FFF2-40B4-BE49-F238E27FC236}">
                <a16:creationId xmlns:a16="http://schemas.microsoft.com/office/drawing/2014/main" id="{13C3DC7F-42E4-DD77-2DF6-77A81177E7B6}"/>
              </a:ext>
            </a:extLst>
          </p:cNvPr>
          <p:cNvPicPr>
            <a:picLocks noChangeAspect="1"/>
          </p:cNvPicPr>
          <p:nvPr/>
        </p:nvPicPr>
        <p:blipFill>
          <a:blip r:embed="rId2"/>
          <a:stretch>
            <a:fillRect/>
          </a:stretch>
        </p:blipFill>
        <p:spPr>
          <a:xfrm>
            <a:off x="2030598" y="1846097"/>
            <a:ext cx="7589262" cy="4001393"/>
          </a:xfrm>
          <a:prstGeom prst="rect">
            <a:avLst/>
          </a:prstGeom>
        </p:spPr>
      </p:pic>
    </p:spTree>
    <p:extLst>
      <p:ext uri="{BB962C8B-B14F-4D97-AF65-F5344CB8AC3E}">
        <p14:creationId xmlns:p14="http://schemas.microsoft.com/office/powerpoint/2010/main" val="663703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FD80C-EE85-1AAD-2267-89D4810A11E0}"/>
              </a:ext>
            </a:extLst>
          </p:cNvPr>
          <p:cNvSpPr>
            <a:spLocks noGrp="1"/>
          </p:cNvSpPr>
          <p:nvPr>
            <p:ph type="title"/>
          </p:nvPr>
        </p:nvSpPr>
        <p:spPr>
          <a:xfrm>
            <a:off x="1091668" y="295275"/>
            <a:ext cx="9541172" cy="826700"/>
          </a:xfrm>
        </p:spPr>
        <p:txBody>
          <a:bodyPr/>
          <a:lstStyle/>
          <a:p>
            <a:r>
              <a:rPr lang="en-US" b="1" dirty="0">
                <a:solidFill>
                  <a:schemeClr val="bg1"/>
                </a:solidFill>
              </a:rPr>
              <a:t>Which tax would be charged in the below case by the Supplier ?</a:t>
            </a:r>
            <a:endParaRPr lang="en-IN" dirty="0"/>
          </a:p>
        </p:txBody>
      </p:sp>
      <p:sp>
        <p:nvSpPr>
          <p:cNvPr id="3" name="Content Placeholder 2">
            <a:extLst>
              <a:ext uri="{FF2B5EF4-FFF2-40B4-BE49-F238E27FC236}">
                <a16:creationId xmlns:a16="http://schemas.microsoft.com/office/drawing/2014/main" id="{1CF8122A-B683-A897-1E54-AFB2C49DB1C9}"/>
              </a:ext>
            </a:extLst>
          </p:cNvPr>
          <p:cNvSpPr>
            <a:spLocks noGrp="1"/>
          </p:cNvSpPr>
          <p:nvPr>
            <p:ph idx="1"/>
          </p:nvPr>
        </p:nvSpPr>
        <p:spPr/>
        <p:txBody>
          <a:bodyPr/>
          <a:lstStyle/>
          <a:p>
            <a:endParaRPr lang="en-IN"/>
          </a:p>
        </p:txBody>
      </p:sp>
      <p:sp>
        <p:nvSpPr>
          <p:cNvPr id="5" name="Slide Number Placeholder 4">
            <a:extLst>
              <a:ext uri="{FF2B5EF4-FFF2-40B4-BE49-F238E27FC236}">
                <a16:creationId xmlns:a16="http://schemas.microsoft.com/office/drawing/2014/main" id="{1D01F0B9-A6F9-600F-F747-71446DAC6936}"/>
              </a:ext>
            </a:extLst>
          </p:cNvPr>
          <p:cNvSpPr>
            <a:spLocks noGrp="1"/>
          </p:cNvSpPr>
          <p:nvPr>
            <p:ph type="sldNum" sz="quarter" idx="12"/>
          </p:nvPr>
        </p:nvSpPr>
        <p:spPr/>
        <p:txBody>
          <a:bodyPr/>
          <a:lstStyle/>
          <a:p>
            <a:fld id="{2AC1C4F3-0758-4693-96D4-8901426768B0}" type="slidenum">
              <a:rPr lang="en-IN" altLang="en-US" smtClean="0"/>
              <a:pPr/>
              <a:t>7</a:t>
            </a:fld>
            <a:endParaRPr lang="en-IN" altLang="en-US"/>
          </a:p>
        </p:txBody>
      </p:sp>
      <p:graphicFrame>
        <p:nvGraphicFramePr>
          <p:cNvPr id="8" name="Table 5">
            <a:extLst>
              <a:ext uri="{FF2B5EF4-FFF2-40B4-BE49-F238E27FC236}">
                <a16:creationId xmlns:a16="http://schemas.microsoft.com/office/drawing/2014/main" id="{DCAB3DE6-807D-D9FF-C01E-564AF25A6DE4}"/>
              </a:ext>
            </a:extLst>
          </p:cNvPr>
          <p:cNvGraphicFramePr>
            <a:graphicFrameLocks noGrp="1"/>
          </p:cNvGraphicFramePr>
          <p:nvPr>
            <p:extLst>
              <p:ext uri="{D42A27DB-BD31-4B8C-83A1-F6EECF244321}">
                <p14:modId xmlns:p14="http://schemas.microsoft.com/office/powerpoint/2010/main" val="299735769"/>
              </p:ext>
            </p:extLst>
          </p:nvPr>
        </p:nvGraphicFramePr>
        <p:xfrm>
          <a:off x="589526" y="1339851"/>
          <a:ext cx="10683108" cy="3132644"/>
        </p:xfrm>
        <a:graphic>
          <a:graphicData uri="http://schemas.openxmlformats.org/drawingml/2006/table">
            <a:tbl>
              <a:tblPr firstRow="1" bandRow="1">
                <a:tableStyleId>{00A15C55-8517-42AA-B614-E9B94910E393}</a:tableStyleId>
              </a:tblPr>
              <a:tblGrid>
                <a:gridCol w="1780518">
                  <a:extLst>
                    <a:ext uri="{9D8B030D-6E8A-4147-A177-3AD203B41FA5}">
                      <a16:colId xmlns:a16="http://schemas.microsoft.com/office/drawing/2014/main" val="2648207134"/>
                    </a:ext>
                  </a:extLst>
                </a:gridCol>
                <a:gridCol w="1780518">
                  <a:extLst>
                    <a:ext uri="{9D8B030D-6E8A-4147-A177-3AD203B41FA5}">
                      <a16:colId xmlns:a16="http://schemas.microsoft.com/office/drawing/2014/main" val="2758740029"/>
                    </a:ext>
                  </a:extLst>
                </a:gridCol>
                <a:gridCol w="1780518">
                  <a:extLst>
                    <a:ext uri="{9D8B030D-6E8A-4147-A177-3AD203B41FA5}">
                      <a16:colId xmlns:a16="http://schemas.microsoft.com/office/drawing/2014/main" val="4092695614"/>
                    </a:ext>
                  </a:extLst>
                </a:gridCol>
                <a:gridCol w="1780518">
                  <a:extLst>
                    <a:ext uri="{9D8B030D-6E8A-4147-A177-3AD203B41FA5}">
                      <a16:colId xmlns:a16="http://schemas.microsoft.com/office/drawing/2014/main" val="2729275116"/>
                    </a:ext>
                  </a:extLst>
                </a:gridCol>
                <a:gridCol w="1780518">
                  <a:extLst>
                    <a:ext uri="{9D8B030D-6E8A-4147-A177-3AD203B41FA5}">
                      <a16:colId xmlns:a16="http://schemas.microsoft.com/office/drawing/2014/main" val="2380530843"/>
                    </a:ext>
                  </a:extLst>
                </a:gridCol>
                <a:gridCol w="1780518">
                  <a:extLst>
                    <a:ext uri="{9D8B030D-6E8A-4147-A177-3AD203B41FA5}">
                      <a16:colId xmlns:a16="http://schemas.microsoft.com/office/drawing/2014/main" val="2468342424"/>
                    </a:ext>
                  </a:extLst>
                </a:gridCol>
              </a:tblGrid>
              <a:tr h="1479304">
                <a:tc>
                  <a:txBody>
                    <a:bodyPr/>
                    <a:lstStyle/>
                    <a:p>
                      <a:endParaRPr lang="en-IN"/>
                    </a:p>
                  </a:txBody>
                  <a:tcPr/>
                </a:tc>
                <a:tc>
                  <a:txBody>
                    <a:bodyPr/>
                    <a:lstStyle/>
                    <a:p>
                      <a:r>
                        <a:rPr lang="en-IN" sz="2400" dirty="0"/>
                        <a:t>Location of Supplier</a:t>
                      </a:r>
                    </a:p>
                  </a:txBody>
                  <a:tcPr/>
                </a:tc>
                <a:tc>
                  <a:txBody>
                    <a:bodyPr/>
                    <a:lstStyle/>
                    <a:p>
                      <a:r>
                        <a:rPr lang="en-IN" sz="2400" dirty="0"/>
                        <a:t>Location of Recipient </a:t>
                      </a:r>
                    </a:p>
                  </a:txBody>
                  <a:tcPr/>
                </a:tc>
                <a:tc>
                  <a:txBody>
                    <a:bodyPr/>
                    <a:lstStyle/>
                    <a:p>
                      <a:r>
                        <a:rPr lang="en-IN" sz="2400" dirty="0"/>
                        <a:t>Place of Supply </a:t>
                      </a:r>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10068384"/>
                  </a:ext>
                </a:extLst>
              </a:tr>
              <a:tr h="1653340">
                <a:tc>
                  <a:txBody>
                    <a:bodyPr/>
                    <a:lstStyle/>
                    <a:p>
                      <a:r>
                        <a:rPr lang="en-IN" dirty="0"/>
                        <a:t>Q1</a:t>
                      </a:r>
                    </a:p>
                  </a:txBody>
                  <a:tcPr/>
                </a:tc>
                <a:tc>
                  <a:txBody>
                    <a:bodyPr/>
                    <a:lstStyle/>
                    <a:p>
                      <a:r>
                        <a:rPr lang="en-IN" sz="2400" dirty="0"/>
                        <a:t>Delhi</a:t>
                      </a:r>
                    </a:p>
                  </a:txBody>
                  <a:tcPr/>
                </a:tc>
                <a:tc>
                  <a:txBody>
                    <a:bodyPr/>
                    <a:lstStyle/>
                    <a:p>
                      <a:r>
                        <a:rPr lang="en-IN" sz="2400" dirty="0"/>
                        <a:t>Mumbai (GST Registered)</a:t>
                      </a:r>
                    </a:p>
                  </a:txBody>
                  <a:tcPr/>
                </a:tc>
                <a:tc>
                  <a:txBody>
                    <a:bodyPr/>
                    <a:lstStyle/>
                    <a:p>
                      <a:r>
                        <a:rPr lang="en-IN" sz="2400" dirty="0"/>
                        <a:t>Delhi</a:t>
                      </a:r>
                    </a:p>
                    <a:p>
                      <a:endParaRPr lang="en-IN"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t>Which Tax and can the recipient be able to take ITC?</a:t>
                      </a:r>
                    </a:p>
                    <a:p>
                      <a:endParaRPr lang="en-IN" dirty="0"/>
                    </a:p>
                  </a:txBody>
                  <a:tcPr/>
                </a:tc>
                <a:tc>
                  <a:txBody>
                    <a:bodyPr/>
                    <a:lstStyle/>
                    <a:p>
                      <a:endParaRPr lang="en-IN" dirty="0"/>
                    </a:p>
                  </a:txBody>
                  <a:tcPr/>
                </a:tc>
                <a:extLst>
                  <a:ext uri="{0D108BD9-81ED-4DB2-BD59-A6C34878D82A}">
                    <a16:rowId xmlns:a16="http://schemas.microsoft.com/office/drawing/2014/main" val="2842715340"/>
                  </a:ext>
                </a:extLst>
              </a:tr>
            </a:tbl>
          </a:graphicData>
        </a:graphic>
      </p:graphicFrame>
      <p:graphicFrame>
        <p:nvGraphicFramePr>
          <p:cNvPr id="9" name="Table 8">
            <a:extLst>
              <a:ext uri="{FF2B5EF4-FFF2-40B4-BE49-F238E27FC236}">
                <a16:creationId xmlns:a16="http://schemas.microsoft.com/office/drawing/2014/main" id="{D72C0D2C-229E-A9CC-2598-BBC6C3E2AF13}"/>
              </a:ext>
            </a:extLst>
          </p:cNvPr>
          <p:cNvGraphicFramePr>
            <a:graphicFrameLocks noGrp="1"/>
          </p:cNvGraphicFramePr>
          <p:nvPr>
            <p:extLst>
              <p:ext uri="{D42A27DB-BD31-4B8C-83A1-F6EECF244321}">
                <p14:modId xmlns:p14="http://schemas.microsoft.com/office/powerpoint/2010/main" val="1136487089"/>
              </p:ext>
            </p:extLst>
          </p:nvPr>
        </p:nvGraphicFramePr>
        <p:xfrm>
          <a:off x="589526" y="4649469"/>
          <a:ext cx="10634982" cy="1737360"/>
        </p:xfrm>
        <a:graphic>
          <a:graphicData uri="http://schemas.openxmlformats.org/drawingml/2006/table">
            <a:tbl>
              <a:tblPr firstRow="1" bandRow="1">
                <a:tableStyleId>{00A15C55-8517-42AA-B614-E9B94910E393}</a:tableStyleId>
              </a:tblPr>
              <a:tblGrid>
                <a:gridCol w="1772497">
                  <a:extLst>
                    <a:ext uri="{9D8B030D-6E8A-4147-A177-3AD203B41FA5}">
                      <a16:colId xmlns:a16="http://schemas.microsoft.com/office/drawing/2014/main" val="1178434663"/>
                    </a:ext>
                  </a:extLst>
                </a:gridCol>
                <a:gridCol w="1772497">
                  <a:extLst>
                    <a:ext uri="{9D8B030D-6E8A-4147-A177-3AD203B41FA5}">
                      <a16:colId xmlns:a16="http://schemas.microsoft.com/office/drawing/2014/main" val="2441128823"/>
                    </a:ext>
                  </a:extLst>
                </a:gridCol>
                <a:gridCol w="1772497">
                  <a:extLst>
                    <a:ext uri="{9D8B030D-6E8A-4147-A177-3AD203B41FA5}">
                      <a16:colId xmlns:a16="http://schemas.microsoft.com/office/drawing/2014/main" val="3793600364"/>
                    </a:ext>
                  </a:extLst>
                </a:gridCol>
                <a:gridCol w="1772497">
                  <a:extLst>
                    <a:ext uri="{9D8B030D-6E8A-4147-A177-3AD203B41FA5}">
                      <a16:colId xmlns:a16="http://schemas.microsoft.com/office/drawing/2014/main" val="1610345867"/>
                    </a:ext>
                  </a:extLst>
                </a:gridCol>
                <a:gridCol w="1772497">
                  <a:extLst>
                    <a:ext uri="{9D8B030D-6E8A-4147-A177-3AD203B41FA5}">
                      <a16:colId xmlns:a16="http://schemas.microsoft.com/office/drawing/2014/main" val="785233224"/>
                    </a:ext>
                  </a:extLst>
                </a:gridCol>
                <a:gridCol w="1772497">
                  <a:extLst>
                    <a:ext uri="{9D8B030D-6E8A-4147-A177-3AD203B41FA5}">
                      <a16:colId xmlns:a16="http://schemas.microsoft.com/office/drawing/2014/main" val="3723630855"/>
                    </a:ext>
                  </a:extLst>
                </a:gridCol>
              </a:tblGrid>
              <a:tr h="1653340">
                <a:tc>
                  <a:txBody>
                    <a:bodyPr/>
                    <a:lstStyle/>
                    <a:p>
                      <a:r>
                        <a:rPr lang="en-IN" dirty="0"/>
                        <a:t>Q2</a:t>
                      </a:r>
                    </a:p>
                  </a:txBody>
                  <a:tcPr/>
                </a:tc>
                <a:tc>
                  <a:txBody>
                    <a:bodyPr/>
                    <a:lstStyle/>
                    <a:p>
                      <a:r>
                        <a:rPr lang="en-IN" sz="2400" dirty="0"/>
                        <a:t>Delhi</a:t>
                      </a:r>
                    </a:p>
                  </a:txBody>
                  <a:tcPr/>
                </a:tc>
                <a:tc>
                  <a:txBody>
                    <a:bodyPr/>
                    <a:lstStyle/>
                    <a:p>
                      <a:r>
                        <a:rPr lang="en-IN" sz="2400" dirty="0"/>
                        <a:t>Mumbai</a:t>
                      </a:r>
                    </a:p>
                  </a:txBody>
                  <a:tcPr/>
                </a:tc>
                <a:tc>
                  <a:txBody>
                    <a:bodyPr/>
                    <a:lstStyle/>
                    <a:p>
                      <a:r>
                        <a:rPr lang="en-IN" sz="2400" dirty="0"/>
                        <a:t>Rajasthan </a:t>
                      </a:r>
                    </a:p>
                    <a:p>
                      <a:endParaRPr lang="en-IN"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t>Which Tax and can the recipient be able to take ITC?</a:t>
                      </a:r>
                    </a:p>
                    <a:p>
                      <a:endParaRPr lang="en-IN" dirty="0"/>
                    </a:p>
                  </a:txBody>
                  <a:tcPr/>
                </a:tc>
                <a:tc>
                  <a:txBody>
                    <a:bodyPr/>
                    <a:lstStyle/>
                    <a:p>
                      <a:endParaRPr lang="en-IN" dirty="0"/>
                    </a:p>
                  </a:txBody>
                  <a:tcPr/>
                </a:tc>
                <a:extLst>
                  <a:ext uri="{0D108BD9-81ED-4DB2-BD59-A6C34878D82A}">
                    <a16:rowId xmlns:a16="http://schemas.microsoft.com/office/drawing/2014/main" val="1480516993"/>
                  </a:ext>
                </a:extLst>
              </a:tr>
            </a:tbl>
          </a:graphicData>
        </a:graphic>
      </p:graphicFrame>
    </p:spTree>
    <p:extLst>
      <p:ext uri="{BB962C8B-B14F-4D97-AF65-F5344CB8AC3E}">
        <p14:creationId xmlns:p14="http://schemas.microsoft.com/office/powerpoint/2010/main" val="85322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E3B7F-7BFA-0238-E2C3-E1AC03378E86}"/>
              </a:ext>
            </a:extLst>
          </p:cNvPr>
          <p:cNvSpPr>
            <a:spLocks noGrp="1"/>
          </p:cNvSpPr>
          <p:nvPr>
            <p:ph type="title"/>
          </p:nvPr>
        </p:nvSpPr>
        <p:spPr>
          <a:xfrm>
            <a:off x="1421796" y="277352"/>
            <a:ext cx="8761413" cy="826700"/>
          </a:xfrm>
        </p:spPr>
        <p:txBody>
          <a:bodyPr/>
          <a:lstStyle/>
          <a:p>
            <a:r>
              <a:rPr lang="en-US" b="1" dirty="0"/>
              <a:t>ITC Reporting in 3B</a:t>
            </a:r>
            <a:endParaRPr lang="en-IN" b="1" dirty="0"/>
          </a:p>
        </p:txBody>
      </p:sp>
      <p:sp>
        <p:nvSpPr>
          <p:cNvPr id="3" name="Content Placeholder 2">
            <a:extLst>
              <a:ext uri="{FF2B5EF4-FFF2-40B4-BE49-F238E27FC236}">
                <a16:creationId xmlns:a16="http://schemas.microsoft.com/office/drawing/2014/main" id="{5F951545-CEAE-F2AB-74C6-456437353CEE}"/>
              </a:ext>
            </a:extLst>
          </p:cNvPr>
          <p:cNvSpPr>
            <a:spLocks noGrp="1"/>
          </p:cNvSpPr>
          <p:nvPr>
            <p:ph idx="1"/>
          </p:nvPr>
        </p:nvSpPr>
        <p:spPr/>
        <p:txBody>
          <a:bodyPr/>
          <a:lstStyle/>
          <a:p>
            <a:endParaRPr lang="en-IN"/>
          </a:p>
        </p:txBody>
      </p:sp>
      <p:sp>
        <p:nvSpPr>
          <p:cNvPr id="5" name="Slide Number Placeholder 4">
            <a:extLst>
              <a:ext uri="{FF2B5EF4-FFF2-40B4-BE49-F238E27FC236}">
                <a16:creationId xmlns:a16="http://schemas.microsoft.com/office/drawing/2014/main" id="{7358BA9A-D04C-D7BC-F930-E98B2F287BDD}"/>
              </a:ext>
            </a:extLst>
          </p:cNvPr>
          <p:cNvSpPr>
            <a:spLocks noGrp="1"/>
          </p:cNvSpPr>
          <p:nvPr>
            <p:ph type="sldNum" sz="quarter" idx="12"/>
          </p:nvPr>
        </p:nvSpPr>
        <p:spPr/>
        <p:txBody>
          <a:bodyPr/>
          <a:lstStyle/>
          <a:p>
            <a:fld id="{2AC1C4F3-0758-4693-96D4-8901426768B0}" type="slidenum">
              <a:rPr lang="en-IN" altLang="en-US" smtClean="0"/>
              <a:pPr/>
              <a:t>8</a:t>
            </a:fld>
            <a:endParaRPr lang="en-IN" altLang="en-US"/>
          </a:p>
        </p:txBody>
      </p:sp>
      <p:pic>
        <p:nvPicPr>
          <p:cNvPr id="6" name="Picture 5">
            <a:extLst>
              <a:ext uri="{FF2B5EF4-FFF2-40B4-BE49-F238E27FC236}">
                <a16:creationId xmlns:a16="http://schemas.microsoft.com/office/drawing/2014/main" id="{32B451ED-0E0B-0479-55AC-9D77344378DB}"/>
              </a:ext>
            </a:extLst>
          </p:cNvPr>
          <p:cNvPicPr>
            <a:picLocks noChangeAspect="1"/>
          </p:cNvPicPr>
          <p:nvPr/>
        </p:nvPicPr>
        <p:blipFill>
          <a:blip r:embed="rId2"/>
          <a:srcRect t="14437" b="8774"/>
          <a:stretch>
            <a:fillRect/>
          </a:stretch>
        </p:blipFill>
        <p:spPr>
          <a:xfrm>
            <a:off x="0" y="1198562"/>
            <a:ext cx="12192000" cy="5659438"/>
          </a:xfrm>
          <a:prstGeom prst="rect">
            <a:avLst/>
          </a:prstGeom>
          <a:ln>
            <a:solidFill>
              <a:schemeClr val="accent1"/>
            </a:solidFill>
          </a:ln>
        </p:spPr>
      </p:pic>
    </p:spTree>
    <p:extLst>
      <p:ext uri="{BB962C8B-B14F-4D97-AF65-F5344CB8AC3E}">
        <p14:creationId xmlns:p14="http://schemas.microsoft.com/office/powerpoint/2010/main" val="2107069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37E8-D458-CF24-387C-0E6BE5FBC275}"/>
              </a:ext>
            </a:extLst>
          </p:cNvPr>
          <p:cNvSpPr>
            <a:spLocks noGrp="1"/>
          </p:cNvSpPr>
          <p:nvPr>
            <p:ph type="title"/>
          </p:nvPr>
        </p:nvSpPr>
        <p:spPr>
          <a:xfrm>
            <a:off x="1500453" y="295275"/>
            <a:ext cx="8761413" cy="826700"/>
          </a:xfrm>
        </p:spPr>
        <p:txBody>
          <a:bodyPr/>
          <a:lstStyle/>
          <a:p>
            <a:r>
              <a:rPr lang="en-US" b="1" dirty="0" err="1"/>
              <a:t>PoS</a:t>
            </a:r>
            <a:r>
              <a:rPr lang="en-US" b="1" dirty="0"/>
              <a:t> reporting in 3B</a:t>
            </a:r>
            <a:endParaRPr lang="en-IN" b="1" dirty="0"/>
          </a:p>
        </p:txBody>
      </p:sp>
      <p:sp>
        <p:nvSpPr>
          <p:cNvPr id="3" name="Content Placeholder 2">
            <a:extLst>
              <a:ext uri="{FF2B5EF4-FFF2-40B4-BE49-F238E27FC236}">
                <a16:creationId xmlns:a16="http://schemas.microsoft.com/office/drawing/2014/main" id="{EC23FDFE-A6C1-B11F-53AF-0D1575285668}"/>
              </a:ext>
            </a:extLst>
          </p:cNvPr>
          <p:cNvSpPr>
            <a:spLocks noGrp="1"/>
          </p:cNvSpPr>
          <p:nvPr>
            <p:ph idx="1"/>
          </p:nvPr>
        </p:nvSpPr>
        <p:spPr/>
        <p:txBody>
          <a:bodyPr/>
          <a:lstStyle/>
          <a:p>
            <a:endParaRPr lang="en-IN"/>
          </a:p>
        </p:txBody>
      </p:sp>
      <p:sp>
        <p:nvSpPr>
          <p:cNvPr id="5" name="Slide Number Placeholder 4">
            <a:extLst>
              <a:ext uri="{FF2B5EF4-FFF2-40B4-BE49-F238E27FC236}">
                <a16:creationId xmlns:a16="http://schemas.microsoft.com/office/drawing/2014/main" id="{14F3E7ED-4869-1CB3-0538-C5807F3B7E8F}"/>
              </a:ext>
            </a:extLst>
          </p:cNvPr>
          <p:cNvSpPr>
            <a:spLocks noGrp="1"/>
          </p:cNvSpPr>
          <p:nvPr>
            <p:ph type="sldNum" sz="quarter" idx="12"/>
          </p:nvPr>
        </p:nvSpPr>
        <p:spPr/>
        <p:txBody>
          <a:bodyPr/>
          <a:lstStyle/>
          <a:p>
            <a:fld id="{2AC1C4F3-0758-4693-96D4-8901426768B0}" type="slidenum">
              <a:rPr lang="en-IN" altLang="en-US" smtClean="0"/>
              <a:pPr/>
              <a:t>9</a:t>
            </a:fld>
            <a:endParaRPr lang="en-IN" altLang="en-US"/>
          </a:p>
        </p:txBody>
      </p:sp>
      <p:pic>
        <p:nvPicPr>
          <p:cNvPr id="6" name="Picture 5">
            <a:extLst>
              <a:ext uri="{FF2B5EF4-FFF2-40B4-BE49-F238E27FC236}">
                <a16:creationId xmlns:a16="http://schemas.microsoft.com/office/drawing/2014/main" id="{A3FDBDC7-D9D8-4E95-70FB-2F1078AE25F6}"/>
              </a:ext>
            </a:extLst>
          </p:cNvPr>
          <p:cNvPicPr>
            <a:picLocks noChangeAspect="1"/>
          </p:cNvPicPr>
          <p:nvPr/>
        </p:nvPicPr>
        <p:blipFill>
          <a:blip r:embed="rId2"/>
          <a:stretch>
            <a:fillRect/>
          </a:stretch>
        </p:blipFill>
        <p:spPr>
          <a:xfrm>
            <a:off x="1" y="1349298"/>
            <a:ext cx="12192000" cy="5508701"/>
          </a:xfrm>
          <a:prstGeom prst="rect">
            <a:avLst/>
          </a:prstGeom>
          <a:ln>
            <a:solidFill>
              <a:schemeClr val="accent1"/>
            </a:solidFill>
          </a:ln>
        </p:spPr>
      </p:pic>
    </p:spTree>
    <p:extLst>
      <p:ext uri="{BB962C8B-B14F-4D97-AF65-F5344CB8AC3E}">
        <p14:creationId xmlns:p14="http://schemas.microsoft.com/office/powerpoint/2010/main" val="2272978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BA8D9-FC62-82EF-84FB-91A18FE8B8B0}"/>
              </a:ext>
            </a:extLst>
          </p:cNvPr>
          <p:cNvSpPr>
            <a:spLocks noGrp="1"/>
          </p:cNvSpPr>
          <p:nvPr>
            <p:ph type="title"/>
          </p:nvPr>
        </p:nvSpPr>
        <p:spPr>
          <a:xfrm>
            <a:off x="528638" y="3079649"/>
            <a:ext cx="5095414" cy="872920"/>
          </a:xfrm>
        </p:spPr>
        <p:txBody>
          <a:bodyPr>
            <a:normAutofit/>
          </a:bodyPr>
          <a:lstStyle/>
          <a:p>
            <a:r>
              <a:rPr lang="en-US" sz="4000" b="1" dirty="0"/>
              <a:t>Section 7 – IGST Act </a:t>
            </a:r>
            <a:endParaRPr lang="en-IN" sz="4000" b="1" dirty="0"/>
          </a:p>
        </p:txBody>
      </p:sp>
      <p:sp>
        <p:nvSpPr>
          <p:cNvPr id="4" name="Text Placeholder 3">
            <a:extLst>
              <a:ext uri="{FF2B5EF4-FFF2-40B4-BE49-F238E27FC236}">
                <a16:creationId xmlns:a16="http://schemas.microsoft.com/office/drawing/2014/main" id="{6D77A60A-B916-5DD3-1ED6-9141F7067D70}"/>
              </a:ext>
            </a:extLst>
          </p:cNvPr>
          <p:cNvSpPr>
            <a:spLocks noGrp="1"/>
          </p:cNvSpPr>
          <p:nvPr>
            <p:ph type="body" sz="half" idx="2"/>
          </p:nvPr>
        </p:nvSpPr>
        <p:spPr>
          <a:xfrm>
            <a:off x="378206" y="4832554"/>
            <a:ext cx="5717794" cy="1371600"/>
          </a:xfrm>
        </p:spPr>
        <p:txBody>
          <a:bodyPr>
            <a:normAutofit/>
          </a:bodyPr>
          <a:lstStyle/>
          <a:p>
            <a:r>
              <a:rPr lang="en-US" sz="3900" dirty="0">
                <a:solidFill>
                  <a:srgbClr val="FFFF00"/>
                </a:solidFill>
              </a:rPr>
              <a:t>INTER STATE SUPPLIES </a:t>
            </a:r>
            <a:endParaRPr lang="en-IN" sz="3900" dirty="0">
              <a:solidFill>
                <a:srgbClr val="FFFF00"/>
              </a:solidFill>
            </a:endParaRPr>
          </a:p>
        </p:txBody>
      </p:sp>
      <p:sp>
        <p:nvSpPr>
          <p:cNvPr id="6" name="Slide Number Placeholder 5">
            <a:extLst>
              <a:ext uri="{FF2B5EF4-FFF2-40B4-BE49-F238E27FC236}">
                <a16:creationId xmlns:a16="http://schemas.microsoft.com/office/drawing/2014/main" id="{A56689E2-CFC0-E4A6-CFBB-3BFF5FBF2322}"/>
              </a:ext>
            </a:extLst>
          </p:cNvPr>
          <p:cNvSpPr>
            <a:spLocks noGrp="1"/>
          </p:cNvSpPr>
          <p:nvPr>
            <p:ph type="sldNum" sz="quarter" idx="12"/>
          </p:nvPr>
        </p:nvSpPr>
        <p:spPr/>
        <p:txBody>
          <a:bodyPr/>
          <a:lstStyle/>
          <a:p>
            <a:fld id="{7FA5A3D0-E251-454C-9ACE-E788CF250EC8}" type="slidenum">
              <a:rPr lang="en-IN" altLang="en-US" smtClean="0"/>
              <a:pPr/>
              <a:t>10</a:t>
            </a:fld>
            <a:endParaRPr lang="en-IN" altLang="en-US"/>
          </a:p>
        </p:txBody>
      </p:sp>
      <p:pic>
        <p:nvPicPr>
          <p:cNvPr id="8" name="Picture 7">
            <a:extLst>
              <a:ext uri="{FF2B5EF4-FFF2-40B4-BE49-F238E27FC236}">
                <a16:creationId xmlns:a16="http://schemas.microsoft.com/office/drawing/2014/main" id="{26E1E33E-B511-13E6-5954-4ED190FC1107}"/>
              </a:ext>
            </a:extLst>
          </p:cNvPr>
          <p:cNvPicPr>
            <a:picLocks noChangeAspect="1"/>
          </p:cNvPicPr>
          <p:nvPr/>
        </p:nvPicPr>
        <p:blipFill>
          <a:blip r:embed="rId2"/>
          <a:stretch>
            <a:fillRect/>
          </a:stretch>
        </p:blipFill>
        <p:spPr>
          <a:xfrm>
            <a:off x="6017341" y="1568961"/>
            <a:ext cx="6096000" cy="3949393"/>
          </a:xfrm>
          <a:prstGeom prst="rect">
            <a:avLst/>
          </a:prstGeom>
        </p:spPr>
      </p:pic>
      <p:pic>
        <p:nvPicPr>
          <p:cNvPr id="10" name="Picture 9">
            <a:extLst>
              <a:ext uri="{FF2B5EF4-FFF2-40B4-BE49-F238E27FC236}">
                <a16:creationId xmlns:a16="http://schemas.microsoft.com/office/drawing/2014/main" id="{A2C8A96C-1511-09B6-CC8D-77790026932F}"/>
              </a:ext>
            </a:extLst>
          </p:cNvPr>
          <p:cNvPicPr>
            <a:picLocks noChangeAspect="1"/>
          </p:cNvPicPr>
          <p:nvPr/>
        </p:nvPicPr>
        <p:blipFill>
          <a:blip r:embed="rId3"/>
          <a:stretch>
            <a:fillRect/>
          </a:stretch>
        </p:blipFill>
        <p:spPr>
          <a:xfrm>
            <a:off x="546162" y="552178"/>
            <a:ext cx="5095414" cy="2527470"/>
          </a:xfrm>
          <a:prstGeom prst="rect">
            <a:avLst/>
          </a:prstGeom>
        </p:spPr>
      </p:pic>
    </p:spTree>
    <p:extLst>
      <p:ext uri="{BB962C8B-B14F-4D97-AF65-F5344CB8AC3E}">
        <p14:creationId xmlns:p14="http://schemas.microsoft.com/office/powerpoint/2010/main" val="158297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1C6DE-AAC2-91D2-F859-3C0A0D54CEC9}"/>
              </a:ext>
            </a:extLst>
          </p:cNvPr>
          <p:cNvSpPr>
            <a:spLocks noGrp="1"/>
          </p:cNvSpPr>
          <p:nvPr>
            <p:ph type="title"/>
          </p:nvPr>
        </p:nvSpPr>
        <p:spPr>
          <a:xfrm>
            <a:off x="1590675" y="305415"/>
            <a:ext cx="8761413" cy="826700"/>
          </a:xfrm>
        </p:spPr>
        <p:txBody>
          <a:bodyPr/>
          <a:lstStyle/>
          <a:p>
            <a:r>
              <a:rPr lang="en-US" b="1" dirty="0"/>
              <a:t>INTER STATE SUPPLY</a:t>
            </a:r>
            <a:endParaRPr lang="en-IN" b="1" dirty="0"/>
          </a:p>
        </p:txBody>
      </p:sp>
      <p:pic>
        <p:nvPicPr>
          <p:cNvPr id="7" name="Content Placeholder 6">
            <a:extLst>
              <a:ext uri="{FF2B5EF4-FFF2-40B4-BE49-F238E27FC236}">
                <a16:creationId xmlns:a16="http://schemas.microsoft.com/office/drawing/2014/main" id="{39EA65E4-174B-764B-9259-431BC9F77863}"/>
              </a:ext>
            </a:extLst>
          </p:cNvPr>
          <p:cNvPicPr>
            <a:picLocks noGrp="1" noChangeAspect="1"/>
          </p:cNvPicPr>
          <p:nvPr>
            <p:ph idx="1"/>
          </p:nvPr>
        </p:nvPicPr>
        <p:blipFill>
          <a:blip r:embed="rId2"/>
          <a:stretch>
            <a:fillRect/>
          </a:stretch>
        </p:blipFill>
        <p:spPr bwMode="auto">
          <a:xfrm>
            <a:off x="619432" y="1379589"/>
            <a:ext cx="11179277" cy="502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09EC5817-9BCC-B9FE-0674-095ADE64C4D1}"/>
              </a:ext>
            </a:extLst>
          </p:cNvPr>
          <p:cNvSpPr>
            <a:spLocks noGrp="1"/>
          </p:cNvSpPr>
          <p:nvPr>
            <p:ph type="sldNum" sz="quarter" idx="12"/>
          </p:nvPr>
        </p:nvSpPr>
        <p:spPr/>
        <p:txBody>
          <a:bodyPr/>
          <a:lstStyle/>
          <a:p>
            <a:fld id="{2AC1C4F3-0758-4693-96D4-8901426768B0}" type="slidenum">
              <a:rPr lang="en-IN" altLang="en-US" smtClean="0"/>
              <a:pPr/>
              <a:t>11</a:t>
            </a:fld>
            <a:endParaRPr lang="en-IN" altLang="en-US"/>
          </a:p>
        </p:txBody>
      </p:sp>
    </p:spTree>
    <p:extLst>
      <p:ext uri="{BB962C8B-B14F-4D97-AF65-F5344CB8AC3E}">
        <p14:creationId xmlns:p14="http://schemas.microsoft.com/office/powerpoint/2010/main" val="3193109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8C7A44-C370-0D52-5FF0-1B2CD8681943}"/>
              </a:ext>
            </a:extLst>
          </p:cNvPr>
          <p:cNvSpPr>
            <a:spLocks noGrp="1"/>
          </p:cNvSpPr>
          <p:nvPr>
            <p:ph type="sldNum" sz="quarter" idx="12"/>
          </p:nvPr>
        </p:nvSpPr>
        <p:spPr/>
        <p:txBody>
          <a:bodyPr/>
          <a:lstStyle/>
          <a:p>
            <a:fld id="{2AC1C4F3-0758-4693-96D4-8901426768B0}" type="slidenum">
              <a:rPr lang="en-IN" altLang="en-US" smtClean="0"/>
              <a:pPr/>
              <a:t>12</a:t>
            </a:fld>
            <a:endParaRPr lang="en-IN" altLang="en-US"/>
          </a:p>
        </p:txBody>
      </p:sp>
      <p:sp>
        <p:nvSpPr>
          <p:cNvPr id="6" name="Content Placeholder 2">
            <a:extLst>
              <a:ext uri="{FF2B5EF4-FFF2-40B4-BE49-F238E27FC236}">
                <a16:creationId xmlns:a16="http://schemas.microsoft.com/office/drawing/2014/main" id="{ACD90A1F-6F15-6594-372E-C2A535A906B0}"/>
              </a:ext>
            </a:extLst>
          </p:cNvPr>
          <p:cNvSpPr>
            <a:spLocks noGrp="1"/>
          </p:cNvSpPr>
          <p:nvPr>
            <p:ph idx="1"/>
          </p:nvPr>
        </p:nvSpPr>
        <p:spPr>
          <a:xfrm>
            <a:off x="458707" y="1536847"/>
            <a:ext cx="11274586" cy="4928248"/>
          </a:xfrm>
        </p:spPr>
        <p:txBody>
          <a:bodyPr/>
          <a:lstStyle/>
          <a:p>
            <a:r>
              <a:rPr lang="en-US" sz="2200" dirty="0"/>
              <a:t>Supply </a:t>
            </a:r>
            <a:r>
              <a:rPr lang="en-US" sz="2200" b="1" dirty="0"/>
              <a:t>TO</a:t>
            </a:r>
            <a:r>
              <a:rPr lang="en-US" sz="2200" dirty="0"/>
              <a:t> SEZ (developer or unit) is treated as </a:t>
            </a:r>
            <a:r>
              <a:rPr lang="en-US" sz="2200" b="1" dirty="0"/>
              <a:t>inter-State supply</a:t>
            </a:r>
            <a:r>
              <a:rPr lang="en-US" sz="2200" dirty="0"/>
              <a:t>. </a:t>
            </a:r>
          </a:p>
          <a:p>
            <a:r>
              <a:rPr lang="en-US" sz="2200" dirty="0"/>
              <a:t>Supply </a:t>
            </a:r>
            <a:r>
              <a:rPr lang="en-US" sz="2200" b="1" dirty="0"/>
              <a:t>BY</a:t>
            </a:r>
            <a:r>
              <a:rPr lang="en-US" sz="2200" dirty="0"/>
              <a:t> SEZ (developer or unit) will also be treated </a:t>
            </a:r>
            <a:r>
              <a:rPr lang="en-US" sz="2200" b="1" dirty="0"/>
              <a:t>as inter-State supply</a:t>
            </a:r>
            <a:r>
              <a:rPr lang="en-US" sz="2200" dirty="0"/>
              <a:t>. </a:t>
            </a:r>
          </a:p>
          <a:p>
            <a:r>
              <a:rPr lang="en-US" sz="2200" dirty="0"/>
              <a:t>Further, the implication of this provision is also that supply </a:t>
            </a:r>
            <a:r>
              <a:rPr lang="en-US" sz="2200" b="1" dirty="0"/>
              <a:t>by SEZ’s inter se </a:t>
            </a:r>
            <a:r>
              <a:rPr lang="en-US" sz="2200" dirty="0"/>
              <a:t>– one SEZ unit (or developer) to another SEZ unit (or developer) – will also be treated as a supply in the course of inter-State trade or commerce. </a:t>
            </a:r>
          </a:p>
          <a:p>
            <a:pPr marL="0" indent="0">
              <a:buNone/>
            </a:pPr>
            <a:r>
              <a:rPr lang="en-US" sz="2200" b="1" dirty="0"/>
              <a:t>Examples</a:t>
            </a:r>
            <a:r>
              <a:rPr lang="en-US" sz="2200" dirty="0"/>
              <a:t>: </a:t>
            </a:r>
          </a:p>
          <a:p>
            <a:r>
              <a:rPr lang="en-US" sz="2200" dirty="0"/>
              <a:t>Taxable person (non-SEZ) located in Jaipur supplying goods to a SEZ unit located in Jodhpur is a supply in the course of inter-State trade or commerce. </a:t>
            </a:r>
          </a:p>
          <a:p>
            <a:r>
              <a:rPr lang="en-US" sz="2200" dirty="0"/>
              <a:t>SEZ unit in Kolkata supplying services to another SEZ unit in Kolkata is a supply in the course of inter-State trade or commerce. </a:t>
            </a:r>
          </a:p>
          <a:p>
            <a:r>
              <a:rPr lang="en-US" sz="2200" dirty="0"/>
              <a:t>Lease of premises by SEZ developer in Chennai to SEZ unit in that same zone in Chennai will be a supply in the course of inter-State trade or commerce.</a:t>
            </a:r>
            <a:endParaRPr lang="en-IN" sz="2200" dirty="0"/>
          </a:p>
        </p:txBody>
      </p:sp>
      <p:sp>
        <p:nvSpPr>
          <p:cNvPr id="7" name="Title 1">
            <a:extLst>
              <a:ext uri="{FF2B5EF4-FFF2-40B4-BE49-F238E27FC236}">
                <a16:creationId xmlns:a16="http://schemas.microsoft.com/office/drawing/2014/main" id="{6FA37A09-1B04-FDCD-2166-B5757533050A}"/>
              </a:ext>
            </a:extLst>
          </p:cNvPr>
          <p:cNvSpPr txBox="1">
            <a:spLocks/>
          </p:cNvSpPr>
          <p:nvPr/>
        </p:nvSpPr>
        <p:spPr bwMode="gray">
          <a:xfrm>
            <a:off x="1289963" y="295275"/>
            <a:ext cx="8761413" cy="82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a:t>Supplies </a:t>
            </a:r>
            <a:r>
              <a:rPr lang="en-US" b="1">
                <a:solidFill>
                  <a:srgbClr val="FFFF00"/>
                </a:solidFill>
              </a:rPr>
              <a:t>TO/ BY</a:t>
            </a:r>
            <a:r>
              <a:rPr lang="en-US" b="1"/>
              <a:t> SEZ</a:t>
            </a:r>
            <a:endParaRPr lang="en-IN" b="1" dirty="0"/>
          </a:p>
        </p:txBody>
      </p:sp>
    </p:spTree>
    <p:extLst>
      <p:ext uri="{BB962C8B-B14F-4D97-AF65-F5344CB8AC3E}">
        <p14:creationId xmlns:p14="http://schemas.microsoft.com/office/powerpoint/2010/main" val="202386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FB8C-EB5E-3234-6D78-4766DF9C2A93}"/>
              </a:ext>
            </a:extLst>
          </p:cNvPr>
          <p:cNvSpPr>
            <a:spLocks noGrp="1"/>
          </p:cNvSpPr>
          <p:nvPr>
            <p:ph type="title"/>
          </p:nvPr>
        </p:nvSpPr>
        <p:spPr>
          <a:xfrm>
            <a:off x="1480789" y="295275"/>
            <a:ext cx="8761413" cy="826700"/>
          </a:xfrm>
        </p:spPr>
        <p:txBody>
          <a:bodyPr/>
          <a:lstStyle/>
          <a:p>
            <a:r>
              <a:rPr lang="en-US" b="1" dirty="0"/>
              <a:t>GSTR 3B</a:t>
            </a:r>
            <a:endParaRPr lang="en-IN" b="1" dirty="0"/>
          </a:p>
        </p:txBody>
      </p:sp>
      <p:sp>
        <p:nvSpPr>
          <p:cNvPr id="5" name="Slide Number Placeholder 4">
            <a:extLst>
              <a:ext uri="{FF2B5EF4-FFF2-40B4-BE49-F238E27FC236}">
                <a16:creationId xmlns:a16="http://schemas.microsoft.com/office/drawing/2014/main" id="{4861653D-8E2F-D95B-53C7-71C7B2320679}"/>
              </a:ext>
            </a:extLst>
          </p:cNvPr>
          <p:cNvSpPr>
            <a:spLocks noGrp="1"/>
          </p:cNvSpPr>
          <p:nvPr>
            <p:ph type="sldNum" sz="quarter" idx="12"/>
          </p:nvPr>
        </p:nvSpPr>
        <p:spPr/>
        <p:txBody>
          <a:bodyPr/>
          <a:lstStyle/>
          <a:p>
            <a:fld id="{2AC1C4F3-0758-4693-96D4-8901426768B0}" type="slidenum">
              <a:rPr lang="en-IN" altLang="en-US" smtClean="0"/>
              <a:pPr/>
              <a:t>13</a:t>
            </a:fld>
            <a:endParaRPr lang="en-IN" altLang="en-US"/>
          </a:p>
        </p:txBody>
      </p:sp>
      <p:pic>
        <p:nvPicPr>
          <p:cNvPr id="6" name="Content Placeholder 5">
            <a:extLst>
              <a:ext uri="{FF2B5EF4-FFF2-40B4-BE49-F238E27FC236}">
                <a16:creationId xmlns:a16="http://schemas.microsoft.com/office/drawing/2014/main" id="{052BBC15-812C-819B-8235-D43D99432A60}"/>
              </a:ext>
            </a:extLst>
          </p:cNvPr>
          <p:cNvPicPr>
            <a:picLocks noGrp="1" noChangeAspect="1"/>
          </p:cNvPicPr>
          <p:nvPr>
            <p:ph idx="1"/>
          </p:nvPr>
        </p:nvPicPr>
        <p:blipFill>
          <a:blip r:embed="rId2"/>
          <a:srcRect b="10266"/>
          <a:stretch>
            <a:fillRect/>
          </a:stretch>
        </p:blipFill>
        <p:spPr>
          <a:xfrm>
            <a:off x="0" y="1121975"/>
            <a:ext cx="12192000" cy="5794375"/>
          </a:xfrm>
          <a:prstGeom prst="rect">
            <a:avLst/>
          </a:prstGeom>
          <a:solidFill>
            <a:schemeClr val="accent2"/>
          </a:solidFill>
          <a:ln>
            <a:solidFill>
              <a:schemeClr val="accent1"/>
            </a:solidFill>
          </a:ln>
        </p:spPr>
      </p:pic>
    </p:spTree>
    <p:extLst>
      <p:ext uri="{BB962C8B-B14F-4D97-AF65-F5344CB8AC3E}">
        <p14:creationId xmlns:p14="http://schemas.microsoft.com/office/powerpoint/2010/main" val="1580810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E69B840-7871-C4D0-5073-6DB3CB3677F8}"/>
              </a:ext>
            </a:extLst>
          </p:cNvPr>
          <p:cNvSpPr>
            <a:spLocks noGrp="1"/>
          </p:cNvSpPr>
          <p:nvPr>
            <p:ph type="sldNum" sz="quarter" idx="12"/>
          </p:nvPr>
        </p:nvSpPr>
        <p:spPr/>
        <p:txBody>
          <a:bodyPr/>
          <a:lstStyle/>
          <a:p>
            <a:fld id="{2AC1C4F3-0758-4693-96D4-8901426768B0}" type="slidenum">
              <a:rPr lang="en-IN" altLang="en-US" smtClean="0"/>
              <a:pPr/>
              <a:t>14</a:t>
            </a:fld>
            <a:endParaRPr lang="en-IN" altLang="en-US"/>
          </a:p>
        </p:txBody>
      </p:sp>
      <p:sp>
        <p:nvSpPr>
          <p:cNvPr id="6" name="Title 1">
            <a:extLst>
              <a:ext uri="{FF2B5EF4-FFF2-40B4-BE49-F238E27FC236}">
                <a16:creationId xmlns:a16="http://schemas.microsoft.com/office/drawing/2014/main" id="{C83EF110-198F-15AE-3496-2AE8376D72A0}"/>
              </a:ext>
            </a:extLst>
          </p:cNvPr>
          <p:cNvSpPr>
            <a:spLocks noGrp="1"/>
          </p:cNvSpPr>
          <p:nvPr>
            <p:ph type="title"/>
          </p:nvPr>
        </p:nvSpPr>
        <p:spPr>
          <a:xfrm>
            <a:off x="1327993" y="332533"/>
            <a:ext cx="8761413" cy="827087"/>
          </a:xfrm>
        </p:spPr>
        <p:txBody>
          <a:bodyPr/>
          <a:lstStyle/>
          <a:p>
            <a:r>
              <a:rPr lang="en-US" b="1" dirty="0"/>
              <a:t>Supplies </a:t>
            </a:r>
            <a:r>
              <a:rPr lang="en-US" b="1" dirty="0">
                <a:solidFill>
                  <a:srgbClr val="FFFF00"/>
                </a:solidFill>
              </a:rPr>
              <a:t>TO/ BY</a:t>
            </a:r>
            <a:r>
              <a:rPr lang="en-US" b="1" dirty="0"/>
              <a:t> SEZ</a:t>
            </a:r>
            <a:endParaRPr lang="en-IN" b="1" dirty="0"/>
          </a:p>
        </p:txBody>
      </p:sp>
      <p:sp>
        <p:nvSpPr>
          <p:cNvPr id="7" name="Content Placeholder 2">
            <a:extLst>
              <a:ext uri="{FF2B5EF4-FFF2-40B4-BE49-F238E27FC236}">
                <a16:creationId xmlns:a16="http://schemas.microsoft.com/office/drawing/2014/main" id="{9503B43E-EF30-DE1B-6269-BA533146A4AB}"/>
              </a:ext>
            </a:extLst>
          </p:cNvPr>
          <p:cNvSpPr>
            <a:spLocks noGrp="1"/>
          </p:cNvSpPr>
          <p:nvPr>
            <p:ph idx="1"/>
          </p:nvPr>
        </p:nvSpPr>
        <p:spPr>
          <a:xfrm>
            <a:off x="618930" y="1655310"/>
            <a:ext cx="10954139" cy="4670845"/>
          </a:xfrm>
        </p:spPr>
        <p:txBody>
          <a:bodyPr/>
          <a:lstStyle/>
          <a:p>
            <a:r>
              <a:rPr lang="en-US" sz="2200" b="1" dirty="0"/>
              <a:t>Supplies made TO SEZ developer/ unit would be regarded as zero-rated supplies.</a:t>
            </a:r>
          </a:p>
          <a:p>
            <a:pPr marL="0" indent="0">
              <a:buNone/>
            </a:pPr>
            <a:r>
              <a:rPr lang="en-US" sz="2200" dirty="0"/>
              <a:t>As per section 16 of the IGST Act, the following taxable supplies of goods and/ or services are considered as ‘zero rated supplies’: </a:t>
            </a:r>
          </a:p>
          <a:p>
            <a:pPr marL="457200" indent="-457200">
              <a:buAutoNum type="alphaLcParenBoth"/>
            </a:pPr>
            <a:r>
              <a:rPr lang="en-US" sz="2200" dirty="0"/>
              <a:t>Export of goods or services or both </a:t>
            </a:r>
          </a:p>
          <a:p>
            <a:pPr marL="457200" indent="-457200">
              <a:buAutoNum type="alphaLcParenBoth"/>
            </a:pPr>
            <a:r>
              <a:rPr lang="en-US" sz="2200" dirty="0"/>
              <a:t>Supply of goods or services or both for </a:t>
            </a:r>
            <a:r>
              <a:rPr lang="en-US" sz="2200" b="1" u="sng" dirty="0">
                <a:solidFill>
                  <a:srgbClr val="FF0000"/>
                </a:solidFill>
              </a:rPr>
              <a:t>authorized operations</a:t>
            </a:r>
            <a:r>
              <a:rPr lang="en-US" sz="2200" dirty="0">
                <a:solidFill>
                  <a:srgbClr val="FF0000"/>
                </a:solidFill>
              </a:rPr>
              <a:t> </a:t>
            </a:r>
            <a:r>
              <a:rPr lang="en-US" sz="2200" dirty="0"/>
              <a:t>to a SEZ developer or SEZ unit. </a:t>
            </a:r>
          </a:p>
          <a:p>
            <a:pPr marL="0" indent="0">
              <a:buNone/>
            </a:pPr>
            <a:r>
              <a:rPr lang="en-US" sz="2200" dirty="0"/>
              <a:t>Section 2(c) of SEZ Act 2005 - “authorized operations” means operations which may be authorized under sub-section (2) of section 4 and sub-section (9) of section 15</a:t>
            </a:r>
          </a:p>
          <a:p>
            <a:pPr marL="0" indent="0">
              <a:buNone/>
            </a:pPr>
            <a:endParaRPr lang="en-US" sz="2200" b="1" dirty="0"/>
          </a:p>
          <a:p>
            <a:pPr marL="0" indent="0">
              <a:buNone/>
            </a:pPr>
            <a:r>
              <a:rPr lang="en-US" sz="2200" b="1" dirty="0"/>
              <a:t>Input tax credit can be availed for making zero-rated supplies, even though such zero-rated supplies may be an exempt supply</a:t>
            </a:r>
          </a:p>
        </p:txBody>
      </p:sp>
    </p:spTree>
    <p:extLst>
      <p:ext uri="{BB962C8B-B14F-4D97-AF65-F5344CB8AC3E}">
        <p14:creationId xmlns:p14="http://schemas.microsoft.com/office/powerpoint/2010/main" val="1735193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4F76511-E8A7-598A-DA1C-F1E47E60B755}"/>
              </a:ext>
            </a:extLst>
          </p:cNvPr>
          <p:cNvSpPr>
            <a:spLocks noGrp="1"/>
          </p:cNvSpPr>
          <p:nvPr>
            <p:ph type="sldNum" sz="quarter" idx="12"/>
          </p:nvPr>
        </p:nvSpPr>
        <p:spPr/>
        <p:txBody>
          <a:bodyPr/>
          <a:lstStyle/>
          <a:p>
            <a:fld id="{2AC1C4F3-0758-4693-96D4-8901426768B0}" type="slidenum">
              <a:rPr lang="en-IN" altLang="en-US" smtClean="0"/>
              <a:pPr/>
              <a:t>15</a:t>
            </a:fld>
            <a:endParaRPr lang="en-IN" altLang="en-US"/>
          </a:p>
        </p:txBody>
      </p:sp>
      <p:sp>
        <p:nvSpPr>
          <p:cNvPr id="6" name="Content Placeholder 2">
            <a:extLst>
              <a:ext uri="{FF2B5EF4-FFF2-40B4-BE49-F238E27FC236}">
                <a16:creationId xmlns:a16="http://schemas.microsoft.com/office/drawing/2014/main" id="{3218E5DE-3F0B-2201-E1B2-53144585FE0A}"/>
              </a:ext>
            </a:extLst>
          </p:cNvPr>
          <p:cNvSpPr>
            <a:spLocks noGrp="1"/>
          </p:cNvSpPr>
          <p:nvPr>
            <p:ph idx="1"/>
          </p:nvPr>
        </p:nvSpPr>
        <p:spPr>
          <a:xfrm>
            <a:off x="704429" y="1455175"/>
            <a:ext cx="10783142" cy="5107550"/>
          </a:xfrm>
        </p:spPr>
        <p:txBody>
          <a:bodyPr/>
          <a:lstStyle/>
          <a:p>
            <a:r>
              <a:rPr lang="en-US" sz="2400" b="1" dirty="0"/>
              <a:t>Goods </a:t>
            </a:r>
            <a:r>
              <a:rPr lang="en-US" sz="2400" b="1" dirty="0">
                <a:solidFill>
                  <a:srgbClr val="FF0000"/>
                </a:solidFill>
              </a:rPr>
              <a:t>imported by SEZ </a:t>
            </a:r>
            <a:r>
              <a:rPr lang="en-US" sz="2400" dirty="0"/>
              <a:t>from outside India </a:t>
            </a:r>
            <a:r>
              <a:rPr lang="en-US" sz="2400" b="1" dirty="0"/>
              <a:t>do not attract liability to IGST</a:t>
            </a:r>
            <a:r>
              <a:rPr lang="en-US" sz="2400" dirty="0"/>
              <a:t> as the goods are ‘not yet’ liable to be assessed to customs duty. Section 53 of the SEZ Act states that a SEZ shall be deemed to be a territory </a:t>
            </a:r>
            <a:r>
              <a:rPr lang="en-US" sz="2400" b="1" dirty="0"/>
              <a:t>outside the customs territory</a:t>
            </a:r>
            <a:r>
              <a:rPr lang="en-US" sz="2400" dirty="0"/>
              <a:t> of India for the purposes of undertaking the authorized operations.</a:t>
            </a:r>
          </a:p>
          <a:p>
            <a:pPr marL="0" indent="0">
              <a:buNone/>
            </a:pPr>
            <a:endParaRPr lang="en-US" sz="2400" dirty="0"/>
          </a:p>
          <a:p>
            <a:r>
              <a:rPr lang="en-US" sz="2400" dirty="0"/>
              <a:t>Notification No. 18/2017-Integrated Tax (Rate) dated 05.07.2017: IGST exemption </a:t>
            </a:r>
            <a:r>
              <a:rPr lang="en-US" sz="2400" b="1" dirty="0"/>
              <a:t>to SEZs on import of Services </a:t>
            </a:r>
            <a:r>
              <a:rPr lang="en-US" sz="2400" dirty="0"/>
              <a:t>by a unit/ developer in a SEZ for authorized operations. </a:t>
            </a:r>
          </a:p>
          <a:p>
            <a:endParaRPr lang="en-US" sz="2400" b="1" dirty="0"/>
          </a:p>
          <a:p>
            <a:r>
              <a:rPr lang="en-US" sz="2400" b="1" dirty="0"/>
              <a:t>DTA sales (goods) by SEZ will not be liable to GST under forward charge as IGST will be paid when DTA-buyer files bill of entry in terms of rule 48(1) of SEZ Rules.</a:t>
            </a:r>
          </a:p>
          <a:p>
            <a:endParaRPr lang="en-IN" sz="2000" b="1" dirty="0">
              <a:solidFill>
                <a:srgbClr val="FF0000"/>
              </a:solidFill>
            </a:endParaRPr>
          </a:p>
          <a:p>
            <a:endParaRPr lang="en-IN" dirty="0"/>
          </a:p>
        </p:txBody>
      </p:sp>
      <p:sp>
        <p:nvSpPr>
          <p:cNvPr id="7" name="Title 1">
            <a:extLst>
              <a:ext uri="{FF2B5EF4-FFF2-40B4-BE49-F238E27FC236}">
                <a16:creationId xmlns:a16="http://schemas.microsoft.com/office/drawing/2014/main" id="{6CCAC414-1616-F780-FC77-0375D0847277}"/>
              </a:ext>
            </a:extLst>
          </p:cNvPr>
          <p:cNvSpPr>
            <a:spLocks noGrp="1"/>
          </p:cNvSpPr>
          <p:nvPr>
            <p:ph type="title"/>
          </p:nvPr>
        </p:nvSpPr>
        <p:spPr>
          <a:xfrm>
            <a:off x="1318662" y="265906"/>
            <a:ext cx="8761413" cy="827087"/>
          </a:xfrm>
        </p:spPr>
        <p:txBody>
          <a:bodyPr/>
          <a:lstStyle/>
          <a:p>
            <a:r>
              <a:rPr lang="en-US" b="1" dirty="0"/>
              <a:t>Supplies </a:t>
            </a:r>
            <a:r>
              <a:rPr lang="en-US" b="1" dirty="0">
                <a:solidFill>
                  <a:srgbClr val="FFFF00"/>
                </a:solidFill>
              </a:rPr>
              <a:t>TO/ BY</a:t>
            </a:r>
            <a:r>
              <a:rPr lang="en-US" b="1" dirty="0"/>
              <a:t> SEZ</a:t>
            </a:r>
            <a:endParaRPr lang="en-IN" b="1" dirty="0"/>
          </a:p>
        </p:txBody>
      </p:sp>
    </p:spTree>
    <p:extLst>
      <p:ext uri="{BB962C8B-B14F-4D97-AF65-F5344CB8AC3E}">
        <p14:creationId xmlns:p14="http://schemas.microsoft.com/office/powerpoint/2010/main" val="2393635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504617-7497-FEC6-6FB3-64B37474CD96}"/>
              </a:ext>
            </a:extLst>
          </p:cNvPr>
          <p:cNvSpPr>
            <a:spLocks noGrp="1"/>
          </p:cNvSpPr>
          <p:nvPr>
            <p:ph idx="1"/>
          </p:nvPr>
        </p:nvSpPr>
        <p:spPr/>
        <p:txBody>
          <a:bodyPr/>
          <a:lstStyle/>
          <a:p>
            <a:endParaRPr lang="en-IN"/>
          </a:p>
        </p:txBody>
      </p:sp>
      <p:sp>
        <p:nvSpPr>
          <p:cNvPr id="5" name="Slide Number Placeholder 4">
            <a:extLst>
              <a:ext uri="{FF2B5EF4-FFF2-40B4-BE49-F238E27FC236}">
                <a16:creationId xmlns:a16="http://schemas.microsoft.com/office/drawing/2014/main" id="{82D78ED4-2268-AB01-84BF-DD08A80798C1}"/>
              </a:ext>
            </a:extLst>
          </p:cNvPr>
          <p:cNvSpPr>
            <a:spLocks noGrp="1"/>
          </p:cNvSpPr>
          <p:nvPr>
            <p:ph type="sldNum" sz="quarter" idx="12"/>
          </p:nvPr>
        </p:nvSpPr>
        <p:spPr/>
        <p:txBody>
          <a:bodyPr/>
          <a:lstStyle/>
          <a:p>
            <a:fld id="{2AC1C4F3-0758-4693-96D4-8901426768B0}" type="slidenum">
              <a:rPr lang="en-IN" altLang="en-US" smtClean="0"/>
              <a:pPr/>
              <a:t>16</a:t>
            </a:fld>
            <a:endParaRPr lang="en-IN" altLang="en-US"/>
          </a:p>
        </p:txBody>
      </p:sp>
      <p:sp>
        <p:nvSpPr>
          <p:cNvPr id="6" name="Title 1">
            <a:extLst>
              <a:ext uri="{FF2B5EF4-FFF2-40B4-BE49-F238E27FC236}">
                <a16:creationId xmlns:a16="http://schemas.microsoft.com/office/drawing/2014/main" id="{B9720E42-6A01-2842-09A9-D7E5AAD7D5B6}"/>
              </a:ext>
            </a:extLst>
          </p:cNvPr>
          <p:cNvSpPr>
            <a:spLocks noGrp="1"/>
          </p:cNvSpPr>
          <p:nvPr>
            <p:ph type="title"/>
          </p:nvPr>
        </p:nvSpPr>
        <p:spPr>
          <a:xfrm>
            <a:off x="1467952" y="295275"/>
            <a:ext cx="8761413" cy="827087"/>
          </a:xfrm>
        </p:spPr>
        <p:txBody>
          <a:bodyPr/>
          <a:lstStyle/>
          <a:p>
            <a:r>
              <a:rPr lang="en-US" b="1" dirty="0"/>
              <a:t>Summary SEZ Transactions</a:t>
            </a:r>
            <a:endParaRPr lang="en-IN" b="1" dirty="0"/>
          </a:p>
        </p:txBody>
      </p:sp>
      <p:graphicFrame>
        <p:nvGraphicFramePr>
          <p:cNvPr id="7" name="Content Placeholder 6">
            <a:extLst>
              <a:ext uri="{FF2B5EF4-FFF2-40B4-BE49-F238E27FC236}">
                <a16:creationId xmlns:a16="http://schemas.microsoft.com/office/drawing/2014/main" id="{E5E9EC49-06A7-A2B5-2E7B-1B2CE1CE9C83}"/>
              </a:ext>
            </a:extLst>
          </p:cNvPr>
          <p:cNvGraphicFramePr>
            <a:graphicFrameLocks/>
          </p:cNvGraphicFramePr>
          <p:nvPr>
            <p:extLst>
              <p:ext uri="{D42A27DB-BD31-4B8C-83A1-F6EECF244321}">
                <p14:modId xmlns:p14="http://schemas.microsoft.com/office/powerpoint/2010/main" val="1541802988"/>
              </p:ext>
            </p:extLst>
          </p:nvPr>
        </p:nvGraphicFramePr>
        <p:xfrm>
          <a:off x="802432" y="1735267"/>
          <a:ext cx="10387856" cy="4432042"/>
        </p:xfrm>
        <a:graphic>
          <a:graphicData uri="http://schemas.openxmlformats.org/drawingml/2006/table">
            <a:tbl>
              <a:tblPr firstRow="1" bandRow="1">
                <a:tableStyleId>{EB9631B5-78F2-41C9-869B-9F39066F8104}</a:tableStyleId>
              </a:tblPr>
              <a:tblGrid>
                <a:gridCol w="5248888">
                  <a:extLst>
                    <a:ext uri="{9D8B030D-6E8A-4147-A177-3AD203B41FA5}">
                      <a16:colId xmlns:a16="http://schemas.microsoft.com/office/drawing/2014/main" val="2382292981"/>
                    </a:ext>
                  </a:extLst>
                </a:gridCol>
                <a:gridCol w="5138968">
                  <a:extLst>
                    <a:ext uri="{9D8B030D-6E8A-4147-A177-3AD203B41FA5}">
                      <a16:colId xmlns:a16="http://schemas.microsoft.com/office/drawing/2014/main" val="1117985758"/>
                    </a:ext>
                  </a:extLst>
                </a:gridCol>
              </a:tblGrid>
              <a:tr h="601633">
                <a:tc>
                  <a:txBody>
                    <a:bodyPr/>
                    <a:lstStyle/>
                    <a:p>
                      <a:r>
                        <a:rPr lang="en-US" dirty="0"/>
                        <a:t>Supply</a:t>
                      </a:r>
                      <a:endParaRPr lang="en-IN" dirty="0"/>
                    </a:p>
                  </a:txBody>
                  <a:tcPr/>
                </a:tc>
                <a:tc>
                  <a:txBody>
                    <a:bodyPr/>
                    <a:lstStyle/>
                    <a:p>
                      <a:r>
                        <a:rPr lang="en-US" dirty="0"/>
                        <a:t>Taxability</a:t>
                      </a:r>
                      <a:endParaRPr lang="en-IN" dirty="0"/>
                    </a:p>
                  </a:txBody>
                  <a:tcPr/>
                </a:tc>
                <a:extLst>
                  <a:ext uri="{0D108BD9-81ED-4DB2-BD59-A6C34878D82A}">
                    <a16:rowId xmlns:a16="http://schemas.microsoft.com/office/drawing/2014/main" val="2153977387"/>
                  </a:ext>
                </a:extLst>
              </a:tr>
              <a:tr h="1038437">
                <a:tc>
                  <a:txBody>
                    <a:bodyPr/>
                    <a:lstStyle/>
                    <a:p>
                      <a:r>
                        <a:rPr lang="en-US" dirty="0"/>
                        <a:t>Supply of Goods/ Services from DTA TO SEZ unit/Developer (</a:t>
                      </a:r>
                      <a:r>
                        <a:rPr lang="en-US" b="1" dirty="0"/>
                        <a:t>for authorized operation</a:t>
                      </a:r>
                      <a:r>
                        <a:rPr lang="en-US" dirty="0"/>
                        <a:t>)</a:t>
                      </a:r>
                      <a:endParaRPr lang="en-IN" dirty="0"/>
                    </a:p>
                  </a:txBody>
                  <a:tcPr/>
                </a:tc>
                <a:tc>
                  <a:txBody>
                    <a:bodyPr/>
                    <a:lstStyle/>
                    <a:p>
                      <a:endParaRPr lang="en-IN" dirty="0"/>
                    </a:p>
                  </a:txBody>
                  <a:tcPr/>
                </a:tc>
                <a:extLst>
                  <a:ext uri="{0D108BD9-81ED-4DB2-BD59-A6C34878D82A}">
                    <a16:rowId xmlns:a16="http://schemas.microsoft.com/office/drawing/2014/main" val="2323003795"/>
                  </a:ext>
                </a:extLst>
              </a:tr>
              <a:tr h="103843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Supply of Goods/ Services from DTA TO SEZ unit/Developer (</a:t>
                      </a:r>
                      <a:r>
                        <a:rPr lang="en-US" b="1" dirty="0"/>
                        <a:t>NOT authorized operation</a:t>
                      </a:r>
                      <a:r>
                        <a:rPr lang="en-US" dirty="0"/>
                        <a:t>)</a:t>
                      </a:r>
                      <a:endParaRPr lang="en-IN" dirty="0"/>
                    </a:p>
                  </a:txBody>
                  <a:tcPr/>
                </a:tc>
                <a:tc>
                  <a:txBody>
                    <a:bodyPr/>
                    <a:lstStyle/>
                    <a:p>
                      <a:endParaRPr lang="en-IN" dirty="0"/>
                    </a:p>
                  </a:txBody>
                  <a:tcPr/>
                </a:tc>
                <a:extLst>
                  <a:ext uri="{0D108BD9-81ED-4DB2-BD59-A6C34878D82A}">
                    <a16:rowId xmlns:a16="http://schemas.microsoft.com/office/drawing/2014/main" val="1597072904"/>
                  </a:ext>
                </a:extLst>
              </a:tr>
              <a:tr h="1038437">
                <a:tc>
                  <a:txBody>
                    <a:bodyPr/>
                    <a:lstStyle/>
                    <a:p>
                      <a:r>
                        <a:rPr lang="en-US" dirty="0"/>
                        <a:t>Supply of </a:t>
                      </a:r>
                      <a:r>
                        <a:rPr lang="en-US" b="1" dirty="0"/>
                        <a:t>GOODS</a:t>
                      </a:r>
                      <a:r>
                        <a:rPr lang="en-US" dirty="0"/>
                        <a:t> by SEZ to DTA</a:t>
                      </a:r>
                      <a:endParaRPr lang="en-IN" dirty="0"/>
                    </a:p>
                  </a:txBody>
                  <a:tcPr/>
                </a:tc>
                <a:tc>
                  <a:txBody>
                    <a:bodyPr/>
                    <a:lstStyle/>
                    <a:p>
                      <a:endParaRPr lang="en-IN" dirty="0"/>
                    </a:p>
                  </a:txBody>
                  <a:tcPr/>
                </a:tc>
                <a:extLst>
                  <a:ext uri="{0D108BD9-81ED-4DB2-BD59-A6C34878D82A}">
                    <a16:rowId xmlns:a16="http://schemas.microsoft.com/office/drawing/2014/main" val="2730332477"/>
                  </a:ext>
                </a:extLst>
              </a:tr>
              <a:tr h="71509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Supply of </a:t>
                      </a:r>
                      <a:r>
                        <a:rPr lang="en-US" b="1" dirty="0"/>
                        <a:t>SERVICES</a:t>
                      </a:r>
                      <a:r>
                        <a:rPr lang="en-US" dirty="0"/>
                        <a:t> by SEZ to DTA</a:t>
                      </a:r>
                      <a:endParaRPr lang="en-IN" dirty="0"/>
                    </a:p>
                  </a:txBody>
                  <a:tcPr/>
                </a:tc>
                <a:tc>
                  <a:txBody>
                    <a:bodyPr/>
                    <a:lstStyle/>
                    <a:p>
                      <a:endParaRPr lang="en-IN" dirty="0"/>
                    </a:p>
                  </a:txBody>
                  <a:tcPr/>
                </a:tc>
                <a:extLst>
                  <a:ext uri="{0D108BD9-81ED-4DB2-BD59-A6C34878D82A}">
                    <a16:rowId xmlns:a16="http://schemas.microsoft.com/office/drawing/2014/main" val="770719808"/>
                  </a:ext>
                </a:extLst>
              </a:tr>
            </a:tbl>
          </a:graphicData>
        </a:graphic>
      </p:graphicFrame>
    </p:spTree>
    <p:extLst>
      <p:ext uri="{BB962C8B-B14F-4D97-AF65-F5344CB8AC3E}">
        <p14:creationId xmlns:p14="http://schemas.microsoft.com/office/powerpoint/2010/main" val="2254089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916403-3A32-A456-3975-15E034D8CA79}"/>
              </a:ext>
            </a:extLst>
          </p:cNvPr>
          <p:cNvSpPr>
            <a:spLocks noGrp="1"/>
          </p:cNvSpPr>
          <p:nvPr>
            <p:ph idx="1"/>
          </p:nvPr>
        </p:nvSpPr>
        <p:spPr/>
        <p:txBody>
          <a:bodyPr/>
          <a:lstStyle/>
          <a:p>
            <a:endParaRPr lang="en-IN"/>
          </a:p>
        </p:txBody>
      </p:sp>
      <p:sp>
        <p:nvSpPr>
          <p:cNvPr id="5" name="Slide Number Placeholder 4">
            <a:extLst>
              <a:ext uri="{FF2B5EF4-FFF2-40B4-BE49-F238E27FC236}">
                <a16:creationId xmlns:a16="http://schemas.microsoft.com/office/drawing/2014/main" id="{21FDD413-EC39-C0B2-D8E8-16A4D743192B}"/>
              </a:ext>
            </a:extLst>
          </p:cNvPr>
          <p:cNvSpPr>
            <a:spLocks noGrp="1"/>
          </p:cNvSpPr>
          <p:nvPr>
            <p:ph type="sldNum" sz="quarter" idx="12"/>
          </p:nvPr>
        </p:nvSpPr>
        <p:spPr/>
        <p:txBody>
          <a:bodyPr/>
          <a:lstStyle/>
          <a:p>
            <a:fld id="{2AC1C4F3-0758-4693-96D4-8901426768B0}" type="slidenum">
              <a:rPr lang="en-IN" altLang="en-US" smtClean="0"/>
              <a:pPr/>
              <a:t>17</a:t>
            </a:fld>
            <a:endParaRPr lang="en-IN" altLang="en-US"/>
          </a:p>
        </p:txBody>
      </p:sp>
      <p:sp>
        <p:nvSpPr>
          <p:cNvPr id="6" name="Title 1">
            <a:extLst>
              <a:ext uri="{FF2B5EF4-FFF2-40B4-BE49-F238E27FC236}">
                <a16:creationId xmlns:a16="http://schemas.microsoft.com/office/drawing/2014/main" id="{713A0401-B698-A360-AF6D-1766541DDF3B}"/>
              </a:ext>
            </a:extLst>
          </p:cNvPr>
          <p:cNvSpPr>
            <a:spLocks noGrp="1"/>
          </p:cNvSpPr>
          <p:nvPr>
            <p:ph type="title"/>
          </p:nvPr>
        </p:nvSpPr>
        <p:spPr>
          <a:xfrm>
            <a:off x="1590675" y="295275"/>
            <a:ext cx="8761413" cy="827087"/>
          </a:xfrm>
        </p:spPr>
        <p:txBody>
          <a:bodyPr/>
          <a:lstStyle/>
          <a:p>
            <a:r>
              <a:rPr lang="en-US" b="1" dirty="0">
                <a:solidFill>
                  <a:srgbClr val="FFFF00"/>
                </a:solidFill>
              </a:rPr>
              <a:t>Summary SEZ Transactions</a:t>
            </a:r>
            <a:endParaRPr lang="en-IN" b="1" dirty="0">
              <a:solidFill>
                <a:srgbClr val="FFFF00"/>
              </a:solidFill>
            </a:endParaRPr>
          </a:p>
        </p:txBody>
      </p:sp>
      <p:graphicFrame>
        <p:nvGraphicFramePr>
          <p:cNvPr id="7" name="Content Placeholder 6">
            <a:extLst>
              <a:ext uri="{FF2B5EF4-FFF2-40B4-BE49-F238E27FC236}">
                <a16:creationId xmlns:a16="http://schemas.microsoft.com/office/drawing/2014/main" id="{AA665A41-9CEC-EAAF-BCB2-2A5325EDFF5F}"/>
              </a:ext>
            </a:extLst>
          </p:cNvPr>
          <p:cNvGraphicFramePr>
            <a:graphicFrameLocks/>
          </p:cNvGraphicFramePr>
          <p:nvPr>
            <p:extLst>
              <p:ext uri="{D42A27DB-BD31-4B8C-83A1-F6EECF244321}">
                <p14:modId xmlns:p14="http://schemas.microsoft.com/office/powerpoint/2010/main" val="584382597"/>
              </p:ext>
            </p:extLst>
          </p:nvPr>
        </p:nvGraphicFramePr>
        <p:xfrm>
          <a:off x="589936" y="1446765"/>
          <a:ext cx="10982632" cy="4895041"/>
        </p:xfrm>
        <a:graphic>
          <a:graphicData uri="http://schemas.openxmlformats.org/drawingml/2006/table">
            <a:tbl>
              <a:tblPr firstRow="1" bandRow="1">
                <a:tableStyleId>{EB9631B5-78F2-41C9-869B-9F39066F8104}</a:tableStyleId>
              </a:tblPr>
              <a:tblGrid>
                <a:gridCol w="5549423">
                  <a:extLst>
                    <a:ext uri="{9D8B030D-6E8A-4147-A177-3AD203B41FA5}">
                      <a16:colId xmlns:a16="http://schemas.microsoft.com/office/drawing/2014/main" val="2382292981"/>
                    </a:ext>
                  </a:extLst>
                </a:gridCol>
                <a:gridCol w="5433209">
                  <a:extLst>
                    <a:ext uri="{9D8B030D-6E8A-4147-A177-3AD203B41FA5}">
                      <a16:colId xmlns:a16="http://schemas.microsoft.com/office/drawing/2014/main" val="1117985758"/>
                    </a:ext>
                  </a:extLst>
                </a:gridCol>
              </a:tblGrid>
              <a:tr h="629342">
                <a:tc>
                  <a:txBody>
                    <a:bodyPr/>
                    <a:lstStyle/>
                    <a:p>
                      <a:r>
                        <a:rPr lang="en-US" dirty="0"/>
                        <a:t>Supply</a:t>
                      </a:r>
                      <a:endParaRPr lang="en-IN" dirty="0"/>
                    </a:p>
                  </a:txBody>
                  <a:tcPr/>
                </a:tc>
                <a:tc>
                  <a:txBody>
                    <a:bodyPr/>
                    <a:lstStyle/>
                    <a:p>
                      <a:r>
                        <a:rPr lang="en-US" dirty="0"/>
                        <a:t>Taxability</a:t>
                      </a:r>
                      <a:endParaRPr lang="en-IN" dirty="0"/>
                    </a:p>
                  </a:txBody>
                  <a:tcPr/>
                </a:tc>
                <a:extLst>
                  <a:ext uri="{0D108BD9-81ED-4DB2-BD59-A6C34878D82A}">
                    <a16:rowId xmlns:a16="http://schemas.microsoft.com/office/drawing/2014/main" val="2153977387"/>
                  </a:ext>
                </a:extLst>
              </a:tr>
              <a:tr h="881079">
                <a:tc>
                  <a:txBody>
                    <a:bodyPr/>
                    <a:lstStyle/>
                    <a:p>
                      <a:r>
                        <a:rPr lang="en-US" sz="2000" dirty="0"/>
                        <a:t>Supply of Goods/ Services from DTA TO SEZ unit/Developer (</a:t>
                      </a:r>
                      <a:r>
                        <a:rPr lang="en-US" sz="2000" b="1" dirty="0"/>
                        <a:t>for authorized operation</a:t>
                      </a:r>
                      <a:r>
                        <a:rPr lang="en-US" sz="2000" dirty="0"/>
                        <a:t>)</a:t>
                      </a:r>
                      <a:endParaRPr lang="en-IN" sz="2000" dirty="0"/>
                    </a:p>
                  </a:txBody>
                  <a:tcPr/>
                </a:tc>
                <a:tc>
                  <a:txBody>
                    <a:bodyPr/>
                    <a:lstStyle/>
                    <a:p>
                      <a:r>
                        <a:rPr lang="en-US" sz="2000" b="1" dirty="0"/>
                        <a:t>ZERO rated supply</a:t>
                      </a:r>
                      <a:endParaRPr lang="en-IN" sz="2000" b="1" dirty="0"/>
                    </a:p>
                  </a:txBody>
                  <a:tcPr/>
                </a:tc>
                <a:extLst>
                  <a:ext uri="{0D108BD9-81ED-4DB2-BD59-A6C34878D82A}">
                    <a16:rowId xmlns:a16="http://schemas.microsoft.com/office/drawing/2014/main" val="2323003795"/>
                  </a:ext>
                </a:extLst>
              </a:tr>
              <a:tr h="9467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Supply of Goods/ Services from DTA TO SEZ unit/Developer (</a:t>
                      </a:r>
                      <a:r>
                        <a:rPr lang="en-US" sz="2000" b="1" dirty="0"/>
                        <a:t>NOT authorized operation</a:t>
                      </a:r>
                      <a:r>
                        <a:rPr lang="en-US" sz="2000" dirty="0"/>
                        <a:t>)</a:t>
                      </a:r>
                      <a:endParaRPr lang="en-IN" sz="2000" dirty="0"/>
                    </a:p>
                  </a:txBody>
                  <a:tcPr/>
                </a:tc>
                <a:tc>
                  <a:txBody>
                    <a:bodyPr/>
                    <a:lstStyle/>
                    <a:p>
                      <a:r>
                        <a:rPr lang="en-US" sz="2000" b="1" dirty="0"/>
                        <a:t>Inter state taxable supply UNDER FCM</a:t>
                      </a:r>
                      <a:endParaRPr lang="en-IN" sz="2000" b="1" dirty="0"/>
                    </a:p>
                  </a:txBody>
                  <a:tcPr/>
                </a:tc>
                <a:extLst>
                  <a:ext uri="{0D108BD9-81ED-4DB2-BD59-A6C34878D82A}">
                    <a16:rowId xmlns:a16="http://schemas.microsoft.com/office/drawing/2014/main" val="1597072904"/>
                  </a:ext>
                </a:extLst>
              </a:tr>
              <a:tr h="1689841">
                <a:tc>
                  <a:txBody>
                    <a:bodyPr/>
                    <a:lstStyle/>
                    <a:p>
                      <a:r>
                        <a:rPr lang="en-US" sz="2000" dirty="0"/>
                        <a:t>Supply of </a:t>
                      </a:r>
                      <a:r>
                        <a:rPr lang="en-US" sz="2000" b="1" dirty="0"/>
                        <a:t>GOODS</a:t>
                      </a:r>
                      <a:r>
                        <a:rPr lang="en-US" sz="2000" dirty="0"/>
                        <a:t> by SEZ to DTA</a:t>
                      </a:r>
                      <a:endParaRPr lang="en-IN" sz="2000" dirty="0"/>
                    </a:p>
                  </a:txBody>
                  <a:tcPr/>
                </a:tc>
                <a:tc>
                  <a:txBody>
                    <a:bodyPr/>
                    <a:lstStyle/>
                    <a:p>
                      <a:r>
                        <a:rPr lang="en-US" sz="2000" b="1" dirty="0"/>
                        <a:t>Import of goods – Bill of Entry to be filed</a:t>
                      </a:r>
                    </a:p>
                    <a:p>
                      <a:r>
                        <a:rPr lang="en-US" sz="2000" b="1" dirty="0"/>
                        <a:t>Tax to be paid by recipient &amp; ITC to be claimed</a:t>
                      </a:r>
                    </a:p>
                    <a:p>
                      <a:r>
                        <a:rPr lang="en-US" sz="2000" b="1" dirty="0"/>
                        <a:t>(SEZ will report in 9C only &amp; not in GSTR 1,3B,9)</a:t>
                      </a:r>
                      <a:endParaRPr lang="en-IN" sz="2000" b="1" dirty="0"/>
                    </a:p>
                  </a:txBody>
                  <a:tcPr/>
                </a:tc>
                <a:extLst>
                  <a:ext uri="{0D108BD9-81ED-4DB2-BD59-A6C34878D82A}">
                    <a16:rowId xmlns:a16="http://schemas.microsoft.com/office/drawing/2014/main" val="2730332477"/>
                  </a:ext>
                </a:extLst>
              </a:tr>
              <a:tr h="74803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Supply of </a:t>
                      </a:r>
                      <a:r>
                        <a:rPr lang="en-US" sz="2000" b="1" dirty="0"/>
                        <a:t>SERVICES</a:t>
                      </a:r>
                      <a:r>
                        <a:rPr lang="en-US" sz="2000" dirty="0"/>
                        <a:t> by SEZ to DTA</a:t>
                      </a:r>
                      <a:endParaRPr lang="en-IN" sz="2000" dirty="0"/>
                    </a:p>
                  </a:txBody>
                  <a:tcPr/>
                </a:tc>
                <a:tc>
                  <a:txBody>
                    <a:bodyPr/>
                    <a:lstStyle/>
                    <a:p>
                      <a:r>
                        <a:rPr lang="en-US" sz="2000" b="1" dirty="0"/>
                        <a:t>FCM </a:t>
                      </a:r>
                    </a:p>
                    <a:p>
                      <a:r>
                        <a:rPr lang="en-US" sz="2000" b="1" dirty="0"/>
                        <a:t>(SEZ will report in GSTR 1,3B,9)</a:t>
                      </a:r>
                      <a:endParaRPr lang="en-IN" sz="2000" b="1" dirty="0"/>
                    </a:p>
                  </a:txBody>
                  <a:tcPr/>
                </a:tc>
                <a:extLst>
                  <a:ext uri="{0D108BD9-81ED-4DB2-BD59-A6C34878D82A}">
                    <a16:rowId xmlns:a16="http://schemas.microsoft.com/office/drawing/2014/main" val="770719808"/>
                  </a:ext>
                </a:extLst>
              </a:tr>
            </a:tbl>
          </a:graphicData>
        </a:graphic>
      </p:graphicFrame>
    </p:spTree>
    <p:extLst>
      <p:ext uri="{BB962C8B-B14F-4D97-AF65-F5344CB8AC3E}">
        <p14:creationId xmlns:p14="http://schemas.microsoft.com/office/powerpoint/2010/main" val="1827014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E73F-B83F-E217-F13F-C1665B7D6246}"/>
              </a:ext>
            </a:extLst>
          </p:cNvPr>
          <p:cNvSpPr>
            <a:spLocks noGrp="1"/>
          </p:cNvSpPr>
          <p:nvPr>
            <p:ph type="title"/>
          </p:nvPr>
        </p:nvSpPr>
        <p:spPr>
          <a:xfrm>
            <a:off x="1715293" y="295275"/>
            <a:ext cx="8761413" cy="826700"/>
          </a:xfrm>
        </p:spPr>
        <p:txBody>
          <a:bodyPr/>
          <a:lstStyle/>
          <a:p>
            <a:r>
              <a:rPr lang="en-US" b="1" dirty="0"/>
              <a:t>Quick Question</a:t>
            </a:r>
            <a:endParaRPr lang="en-IN" b="1" dirty="0"/>
          </a:p>
        </p:txBody>
      </p:sp>
      <p:sp>
        <p:nvSpPr>
          <p:cNvPr id="3" name="Content Placeholder 2">
            <a:extLst>
              <a:ext uri="{FF2B5EF4-FFF2-40B4-BE49-F238E27FC236}">
                <a16:creationId xmlns:a16="http://schemas.microsoft.com/office/drawing/2014/main" id="{FEEEEC6B-A6C0-19AC-A466-E4D9E57E8ECA}"/>
              </a:ext>
            </a:extLst>
          </p:cNvPr>
          <p:cNvSpPr>
            <a:spLocks noGrp="1"/>
          </p:cNvSpPr>
          <p:nvPr>
            <p:ph idx="1"/>
          </p:nvPr>
        </p:nvSpPr>
        <p:spPr>
          <a:xfrm>
            <a:off x="1834937" y="1377724"/>
            <a:ext cx="8761412" cy="1092554"/>
          </a:xfrm>
        </p:spPr>
        <p:txBody>
          <a:bodyPr/>
          <a:lstStyle/>
          <a:p>
            <a:pPr marL="0" indent="0">
              <a:buNone/>
            </a:pPr>
            <a:r>
              <a:rPr lang="en-US" sz="2400" b="1" dirty="0"/>
              <a:t>Services by ADVOCATE / FIRM OF ADVOCATES TO SEZ Unit</a:t>
            </a:r>
          </a:p>
          <a:p>
            <a:pPr marL="0" indent="0">
              <a:buNone/>
            </a:pPr>
            <a:r>
              <a:rPr lang="en-US" sz="2400" b="1" dirty="0"/>
              <a:t>Taxable Under FCM ? RCM ? Exempt ? Zero Rated ?</a:t>
            </a:r>
            <a:endParaRPr lang="en-IN" sz="2400" b="1" dirty="0"/>
          </a:p>
          <a:p>
            <a:endParaRPr lang="en-US" dirty="0"/>
          </a:p>
        </p:txBody>
      </p:sp>
      <p:sp>
        <p:nvSpPr>
          <p:cNvPr id="5" name="Slide Number Placeholder 4">
            <a:extLst>
              <a:ext uri="{FF2B5EF4-FFF2-40B4-BE49-F238E27FC236}">
                <a16:creationId xmlns:a16="http://schemas.microsoft.com/office/drawing/2014/main" id="{05565852-B443-C7DD-0E6D-97440B63132D}"/>
              </a:ext>
            </a:extLst>
          </p:cNvPr>
          <p:cNvSpPr>
            <a:spLocks noGrp="1"/>
          </p:cNvSpPr>
          <p:nvPr>
            <p:ph type="sldNum" sz="quarter" idx="12"/>
          </p:nvPr>
        </p:nvSpPr>
        <p:spPr/>
        <p:txBody>
          <a:bodyPr/>
          <a:lstStyle/>
          <a:p>
            <a:fld id="{2AC1C4F3-0758-4693-96D4-8901426768B0}" type="slidenum">
              <a:rPr lang="en-IN" altLang="en-US" smtClean="0"/>
              <a:pPr/>
              <a:t>18</a:t>
            </a:fld>
            <a:endParaRPr lang="en-IN" altLang="en-US"/>
          </a:p>
        </p:txBody>
      </p:sp>
      <p:pic>
        <p:nvPicPr>
          <p:cNvPr id="6" name="Picture 5">
            <a:extLst>
              <a:ext uri="{FF2B5EF4-FFF2-40B4-BE49-F238E27FC236}">
                <a16:creationId xmlns:a16="http://schemas.microsoft.com/office/drawing/2014/main" id="{79317B82-D7DC-6639-7E61-A6E311AC9FFF}"/>
              </a:ext>
            </a:extLst>
          </p:cNvPr>
          <p:cNvPicPr>
            <a:picLocks noChangeAspect="1"/>
          </p:cNvPicPr>
          <p:nvPr/>
        </p:nvPicPr>
        <p:blipFill>
          <a:blip r:embed="rId2"/>
          <a:srcRect l="33832" t="11584" b="30188"/>
          <a:stretch>
            <a:fillRect/>
          </a:stretch>
        </p:blipFill>
        <p:spPr>
          <a:xfrm>
            <a:off x="4179822" y="2726028"/>
            <a:ext cx="5953223" cy="3484371"/>
          </a:xfrm>
          <a:prstGeom prst="rect">
            <a:avLst/>
          </a:prstGeom>
        </p:spPr>
      </p:pic>
      <p:pic>
        <p:nvPicPr>
          <p:cNvPr id="7" name="Picture 6" descr="Sec 500 IPC: Advocate acting under instructions of client cannot ...">
            <a:extLst>
              <a:ext uri="{FF2B5EF4-FFF2-40B4-BE49-F238E27FC236}">
                <a16:creationId xmlns:a16="http://schemas.microsoft.com/office/drawing/2014/main" id="{C802ED11-8B90-7823-729C-95E80A7E3A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553" t="9460" r="28201"/>
          <a:stretch/>
        </p:blipFill>
        <p:spPr bwMode="auto">
          <a:xfrm>
            <a:off x="1275100" y="2784377"/>
            <a:ext cx="2550451" cy="2788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063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379C-18CE-BE6B-032C-FBA57E445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2DF4D-A2A9-F609-678B-A95E603AE93B}"/>
              </a:ext>
            </a:extLst>
          </p:cNvPr>
          <p:cNvSpPr>
            <a:spLocks noGrp="1"/>
          </p:cNvSpPr>
          <p:nvPr>
            <p:ph type="title"/>
          </p:nvPr>
        </p:nvSpPr>
        <p:spPr>
          <a:xfrm>
            <a:off x="6096000" y="1324951"/>
            <a:ext cx="5743087" cy="1034790"/>
          </a:xfrm>
        </p:spPr>
        <p:txBody>
          <a:bodyPr>
            <a:normAutofit/>
          </a:bodyPr>
          <a:lstStyle/>
          <a:p>
            <a:r>
              <a:rPr lang="en-US" sz="4000" b="1" dirty="0">
                <a:solidFill>
                  <a:srgbClr val="002060"/>
                </a:solidFill>
              </a:rPr>
              <a:t>Section 8 – IGST Act</a:t>
            </a:r>
            <a:endParaRPr lang="en-IN" sz="4000" b="1" dirty="0">
              <a:solidFill>
                <a:srgbClr val="002060"/>
              </a:solidFill>
            </a:endParaRPr>
          </a:p>
        </p:txBody>
      </p:sp>
      <p:sp>
        <p:nvSpPr>
          <p:cNvPr id="4" name="Text Placeholder 3">
            <a:extLst>
              <a:ext uri="{FF2B5EF4-FFF2-40B4-BE49-F238E27FC236}">
                <a16:creationId xmlns:a16="http://schemas.microsoft.com/office/drawing/2014/main" id="{EDBF7ED1-B8FE-CC63-B651-E4C4469EC371}"/>
              </a:ext>
            </a:extLst>
          </p:cNvPr>
          <p:cNvSpPr>
            <a:spLocks noGrp="1"/>
          </p:cNvSpPr>
          <p:nvPr>
            <p:ph type="body" sz="half" idx="2"/>
          </p:nvPr>
        </p:nvSpPr>
        <p:spPr>
          <a:xfrm>
            <a:off x="429846" y="1690942"/>
            <a:ext cx="5583674" cy="1034790"/>
          </a:xfrm>
        </p:spPr>
        <p:txBody>
          <a:bodyPr>
            <a:normAutofit fontScale="92500"/>
          </a:bodyPr>
          <a:lstStyle/>
          <a:p>
            <a:r>
              <a:rPr lang="en-US" sz="4000" dirty="0">
                <a:solidFill>
                  <a:srgbClr val="FFFF00"/>
                </a:solidFill>
              </a:rPr>
              <a:t>INTRA STATE SUPPLIES </a:t>
            </a:r>
            <a:endParaRPr lang="en-IN" sz="4000" dirty="0">
              <a:solidFill>
                <a:srgbClr val="FFFF00"/>
              </a:solidFill>
            </a:endParaRPr>
          </a:p>
        </p:txBody>
      </p:sp>
      <p:sp>
        <p:nvSpPr>
          <p:cNvPr id="6" name="Slide Number Placeholder 5">
            <a:extLst>
              <a:ext uri="{FF2B5EF4-FFF2-40B4-BE49-F238E27FC236}">
                <a16:creationId xmlns:a16="http://schemas.microsoft.com/office/drawing/2014/main" id="{3EB71CC0-2FED-17E2-8854-2A415CAACF54}"/>
              </a:ext>
            </a:extLst>
          </p:cNvPr>
          <p:cNvSpPr>
            <a:spLocks noGrp="1"/>
          </p:cNvSpPr>
          <p:nvPr>
            <p:ph type="sldNum" sz="quarter" idx="12"/>
          </p:nvPr>
        </p:nvSpPr>
        <p:spPr/>
        <p:txBody>
          <a:bodyPr/>
          <a:lstStyle/>
          <a:p>
            <a:fld id="{7FA5A3D0-E251-454C-9ACE-E788CF250EC8}" type="slidenum">
              <a:rPr lang="en-IN" altLang="en-US" smtClean="0"/>
              <a:pPr/>
              <a:t>19</a:t>
            </a:fld>
            <a:endParaRPr lang="en-IN" altLang="en-US"/>
          </a:p>
        </p:txBody>
      </p:sp>
      <p:pic>
        <p:nvPicPr>
          <p:cNvPr id="7" name="Picture 6">
            <a:extLst>
              <a:ext uri="{FF2B5EF4-FFF2-40B4-BE49-F238E27FC236}">
                <a16:creationId xmlns:a16="http://schemas.microsoft.com/office/drawing/2014/main" id="{F9AB0753-7A36-9DC8-9EA5-AC3C752C36E5}"/>
              </a:ext>
            </a:extLst>
          </p:cNvPr>
          <p:cNvPicPr>
            <a:picLocks noChangeAspect="1"/>
          </p:cNvPicPr>
          <p:nvPr/>
        </p:nvPicPr>
        <p:blipFill>
          <a:blip r:embed="rId2"/>
          <a:srcRect t="8213" b="6925"/>
          <a:stretch>
            <a:fillRect/>
          </a:stretch>
        </p:blipFill>
        <p:spPr>
          <a:xfrm>
            <a:off x="429846" y="3247013"/>
            <a:ext cx="11555678" cy="3136490"/>
          </a:xfrm>
          <a:prstGeom prst="rect">
            <a:avLst/>
          </a:prstGeom>
        </p:spPr>
      </p:pic>
    </p:spTree>
    <p:extLst>
      <p:ext uri="{BB962C8B-B14F-4D97-AF65-F5344CB8AC3E}">
        <p14:creationId xmlns:p14="http://schemas.microsoft.com/office/powerpoint/2010/main" val="332119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8F90-AA94-75FA-AD75-CB31C4B5D1C2}"/>
              </a:ext>
            </a:extLst>
          </p:cNvPr>
          <p:cNvSpPr>
            <a:spLocks noGrp="1"/>
          </p:cNvSpPr>
          <p:nvPr>
            <p:ph type="title"/>
          </p:nvPr>
        </p:nvSpPr>
        <p:spPr>
          <a:xfrm>
            <a:off x="1421796" y="295275"/>
            <a:ext cx="8761413" cy="826700"/>
          </a:xfrm>
        </p:spPr>
        <p:txBody>
          <a:bodyPr/>
          <a:lstStyle/>
          <a:p>
            <a:r>
              <a:rPr lang="en-US" b="1" dirty="0"/>
              <a:t>INTRA STATE SUPPLY</a:t>
            </a:r>
            <a:endParaRPr lang="en-IN" b="1" dirty="0"/>
          </a:p>
        </p:txBody>
      </p:sp>
      <p:sp>
        <p:nvSpPr>
          <p:cNvPr id="3" name="Content Placeholder 2">
            <a:extLst>
              <a:ext uri="{FF2B5EF4-FFF2-40B4-BE49-F238E27FC236}">
                <a16:creationId xmlns:a16="http://schemas.microsoft.com/office/drawing/2014/main" id="{DE309F3D-7A7A-F16F-5AE9-318034A799A7}"/>
              </a:ext>
            </a:extLst>
          </p:cNvPr>
          <p:cNvSpPr>
            <a:spLocks noGrp="1"/>
          </p:cNvSpPr>
          <p:nvPr>
            <p:ph idx="1"/>
          </p:nvPr>
        </p:nvSpPr>
        <p:spPr>
          <a:xfrm>
            <a:off x="528638" y="1438611"/>
            <a:ext cx="11045249" cy="4894314"/>
          </a:xfrm>
        </p:spPr>
        <p:txBody>
          <a:bodyPr/>
          <a:lstStyle/>
          <a:p>
            <a:r>
              <a:rPr lang="en-US" sz="2200" dirty="0"/>
              <a:t>Subject to the provisions of section 10, supply of goods where the location of the supplier and the place of supply of goods are in the </a:t>
            </a:r>
            <a:r>
              <a:rPr lang="en-US" sz="2200" b="1" dirty="0"/>
              <a:t>same State or same UT</a:t>
            </a:r>
            <a:r>
              <a:rPr lang="en-US" sz="2200" dirty="0"/>
              <a:t> shall be treated as intra-State supply</a:t>
            </a:r>
          </a:p>
          <a:p>
            <a:endParaRPr lang="en-US" sz="2200" dirty="0"/>
          </a:p>
          <a:p>
            <a:r>
              <a:rPr lang="en-US" sz="2200" dirty="0"/>
              <a:t>Subject to the provisions of section 12, supply of services where the location of the supplier and the place of supply of services are in the </a:t>
            </a:r>
            <a:r>
              <a:rPr lang="en-US" sz="2200" b="1" dirty="0"/>
              <a:t>same State or same UT</a:t>
            </a:r>
            <a:r>
              <a:rPr lang="en-US" sz="2200" dirty="0"/>
              <a:t> shall be treated as intra-State supply. </a:t>
            </a:r>
          </a:p>
          <a:p>
            <a:pPr marL="0" indent="0">
              <a:buNone/>
            </a:pPr>
            <a:endParaRPr lang="en-US" sz="2200" dirty="0"/>
          </a:p>
          <a:p>
            <a:r>
              <a:rPr lang="en-US" sz="2200" dirty="0"/>
              <a:t>Provided that the following supply of goods </a:t>
            </a:r>
            <a:r>
              <a:rPr lang="en-US" sz="2200" b="1" u="sng" dirty="0">
                <a:solidFill>
                  <a:srgbClr val="FF0000"/>
                </a:solidFill>
              </a:rPr>
              <a:t>shall not be treated as intra-State supply</a:t>
            </a:r>
            <a:r>
              <a:rPr lang="en-US" sz="2200" dirty="0">
                <a:solidFill>
                  <a:srgbClr val="FF0000"/>
                </a:solidFill>
              </a:rPr>
              <a:t>,</a:t>
            </a:r>
            <a:r>
              <a:rPr lang="en-US" sz="2200" dirty="0"/>
              <a:t> namely:- </a:t>
            </a:r>
            <a:br>
              <a:rPr lang="en-US" sz="2200" dirty="0"/>
            </a:br>
            <a:r>
              <a:rPr lang="en-US" sz="2200" b="1" dirty="0">
                <a:solidFill>
                  <a:srgbClr val="FF0000"/>
                </a:solidFill>
                <a:highlight>
                  <a:srgbClr val="FFFF00"/>
                </a:highlight>
              </a:rPr>
              <a:t>(</a:t>
            </a:r>
            <a:r>
              <a:rPr lang="en-US" sz="2200" b="1" dirty="0" err="1">
                <a:solidFill>
                  <a:srgbClr val="FF0000"/>
                </a:solidFill>
                <a:highlight>
                  <a:srgbClr val="FFFF00"/>
                </a:highlight>
              </a:rPr>
              <a:t>i</a:t>
            </a:r>
            <a:r>
              <a:rPr lang="en-US" sz="2200" b="1" dirty="0">
                <a:solidFill>
                  <a:srgbClr val="FF0000"/>
                </a:solidFill>
                <a:highlight>
                  <a:srgbClr val="FFFF00"/>
                </a:highlight>
              </a:rPr>
              <a:t>) supply of goods/services to or by a SEZ developer or a SEZ unit; </a:t>
            </a:r>
            <a:br>
              <a:rPr lang="en-US" sz="2200" dirty="0">
                <a:solidFill>
                  <a:srgbClr val="FF0000"/>
                </a:solidFill>
              </a:rPr>
            </a:br>
            <a:r>
              <a:rPr lang="en-US" sz="2200" dirty="0"/>
              <a:t>(ii) goods imported into the territory of India till they cross the customs frontiers of India; or </a:t>
            </a:r>
            <a:br>
              <a:rPr lang="en-US" sz="2200" dirty="0"/>
            </a:br>
            <a:r>
              <a:rPr lang="en-US" sz="2200" dirty="0"/>
              <a:t>(iii) supplies made to a tourist referred to in section 15.</a:t>
            </a:r>
          </a:p>
          <a:p>
            <a:endParaRPr lang="en-US" dirty="0"/>
          </a:p>
        </p:txBody>
      </p:sp>
      <p:sp>
        <p:nvSpPr>
          <p:cNvPr id="5" name="Slide Number Placeholder 4">
            <a:extLst>
              <a:ext uri="{FF2B5EF4-FFF2-40B4-BE49-F238E27FC236}">
                <a16:creationId xmlns:a16="http://schemas.microsoft.com/office/drawing/2014/main" id="{E2BB281D-DF5C-61E4-EBAE-C7EB0AF051A7}"/>
              </a:ext>
            </a:extLst>
          </p:cNvPr>
          <p:cNvSpPr>
            <a:spLocks noGrp="1"/>
          </p:cNvSpPr>
          <p:nvPr>
            <p:ph type="sldNum" sz="quarter" idx="12"/>
          </p:nvPr>
        </p:nvSpPr>
        <p:spPr/>
        <p:txBody>
          <a:bodyPr/>
          <a:lstStyle/>
          <a:p>
            <a:fld id="{2AC1C4F3-0758-4693-96D4-8901426768B0}" type="slidenum">
              <a:rPr lang="en-IN" altLang="en-US" smtClean="0"/>
              <a:pPr/>
              <a:t>20</a:t>
            </a:fld>
            <a:endParaRPr lang="en-IN" altLang="en-US"/>
          </a:p>
        </p:txBody>
      </p:sp>
    </p:spTree>
    <p:extLst>
      <p:ext uri="{BB962C8B-B14F-4D97-AF65-F5344CB8AC3E}">
        <p14:creationId xmlns:p14="http://schemas.microsoft.com/office/powerpoint/2010/main" val="701901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1E1A9-9868-EEE2-FEF4-3E88AB5C7E16}"/>
              </a:ext>
            </a:extLst>
          </p:cNvPr>
          <p:cNvSpPr>
            <a:spLocks noGrp="1"/>
          </p:cNvSpPr>
          <p:nvPr>
            <p:ph type="title"/>
          </p:nvPr>
        </p:nvSpPr>
        <p:spPr>
          <a:xfrm>
            <a:off x="1372634" y="325079"/>
            <a:ext cx="8761413" cy="826700"/>
          </a:xfrm>
        </p:spPr>
        <p:txBody>
          <a:bodyPr/>
          <a:lstStyle/>
          <a:p>
            <a:r>
              <a:rPr lang="en-US" b="1" dirty="0">
                <a:solidFill>
                  <a:srgbClr val="FFFF00"/>
                </a:solidFill>
              </a:rPr>
              <a:t>Summary</a:t>
            </a:r>
            <a:endParaRPr lang="en-IN" b="1" dirty="0">
              <a:solidFill>
                <a:srgbClr val="FFFF00"/>
              </a:solidFill>
            </a:endParaRPr>
          </a:p>
        </p:txBody>
      </p:sp>
      <p:pic>
        <p:nvPicPr>
          <p:cNvPr id="7" name="Content Placeholder 6">
            <a:extLst>
              <a:ext uri="{FF2B5EF4-FFF2-40B4-BE49-F238E27FC236}">
                <a16:creationId xmlns:a16="http://schemas.microsoft.com/office/drawing/2014/main" id="{ACB838FB-B5ED-769F-461E-DA7BA06F20DB}"/>
              </a:ext>
            </a:extLst>
          </p:cNvPr>
          <p:cNvPicPr>
            <a:picLocks noGrp="1" noChangeAspect="1"/>
          </p:cNvPicPr>
          <p:nvPr>
            <p:ph idx="1"/>
          </p:nvPr>
        </p:nvPicPr>
        <p:blipFill>
          <a:blip r:embed="rId2"/>
          <a:stretch>
            <a:fillRect/>
          </a:stretch>
        </p:blipFill>
        <p:spPr bwMode="auto">
          <a:xfrm>
            <a:off x="678426" y="1307691"/>
            <a:ext cx="10511862" cy="508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FB1E4191-62DC-2FA4-4284-878D074F3654}"/>
              </a:ext>
            </a:extLst>
          </p:cNvPr>
          <p:cNvSpPr>
            <a:spLocks noGrp="1"/>
          </p:cNvSpPr>
          <p:nvPr>
            <p:ph type="sldNum" sz="quarter" idx="12"/>
          </p:nvPr>
        </p:nvSpPr>
        <p:spPr/>
        <p:txBody>
          <a:bodyPr/>
          <a:lstStyle/>
          <a:p>
            <a:fld id="{2AC1C4F3-0758-4693-96D4-8901426768B0}" type="slidenum">
              <a:rPr lang="en-IN" altLang="en-US" smtClean="0"/>
              <a:pPr/>
              <a:t>21</a:t>
            </a:fld>
            <a:endParaRPr lang="en-IN" altLang="en-US"/>
          </a:p>
        </p:txBody>
      </p:sp>
    </p:spTree>
    <p:extLst>
      <p:ext uri="{BB962C8B-B14F-4D97-AF65-F5344CB8AC3E}">
        <p14:creationId xmlns:p14="http://schemas.microsoft.com/office/powerpoint/2010/main" val="1957916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2D08-EB58-1086-0DF6-635462B8B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3E296-7C3D-899F-F9D2-395761A548C7}"/>
              </a:ext>
            </a:extLst>
          </p:cNvPr>
          <p:cNvSpPr>
            <a:spLocks noGrp="1"/>
          </p:cNvSpPr>
          <p:nvPr>
            <p:ph type="title"/>
          </p:nvPr>
        </p:nvSpPr>
        <p:spPr>
          <a:xfrm>
            <a:off x="528638" y="1670027"/>
            <a:ext cx="5239454" cy="1502183"/>
          </a:xfrm>
        </p:spPr>
        <p:txBody>
          <a:bodyPr>
            <a:normAutofit/>
          </a:bodyPr>
          <a:lstStyle/>
          <a:p>
            <a:r>
              <a:rPr lang="en-US" sz="4400" b="1" dirty="0"/>
              <a:t>Section 9- IGST Act </a:t>
            </a:r>
            <a:endParaRPr lang="en-IN" sz="4400" b="1" dirty="0"/>
          </a:p>
        </p:txBody>
      </p:sp>
      <p:sp>
        <p:nvSpPr>
          <p:cNvPr id="4" name="Text Placeholder 3">
            <a:extLst>
              <a:ext uri="{FF2B5EF4-FFF2-40B4-BE49-F238E27FC236}">
                <a16:creationId xmlns:a16="http://schemas.microsoft.com/office/drawing/2014/main" id="{0E98462B-72E7-A8C4-C093-956B0C37C5FA}"/>
              </a:ext>
            </a:extLst>
          </p:cNvPr>
          <p:cNvSpPr>
            <a:spLocks noGrp="1"/>
          </p:cNvSpPr>
          <p:nvPr>
            <p:ph type="body" sz="half" idx="2"/>
          </p:nvPr>
        </p:nvSpPr>
        <p:spPr>
          <a:xfrm>
            <a:off x="378206" y="3788032"/>
            <a:ext cx="5717794" cy="1371600"/>
          </a:xfrm>
        </p:spPr>
        <p:txBody>
          <a:bodyPr>
            <a:normAutofit/>
          </a:bodyPr>
          <a:lstStyle/>
          <a:p>
            <a:r>
              <a:rPr lang="en-IN" sz="4000" dirty="0">
                <a:solidFill>
                  <a:srgbClr val="FFFF00"/>
                </a:solidFill>
              </a:rPr>
              <a:t>SUPPLIES IN TERRITORIAL WATERS </a:t>
            </a:r>
            <a:endParaRPr lang="en-IN" sz="3900" dirty="0">
              <a:solidFill>
                <a:srgbClr val="FFFF00"/>
              </a:solidFill>
            </a:endParaRPr>
          </a:p>
        </p:txBody>
      </p:sp>
      <p:sp>
        <p:nvSpPr>
          <p:cNvPr id="6" name="Slide Number Placeholder 5">
            <a:extLst>
              <a:ext uri="{FF2B5EF4-FFF2-40B4-BE49-F238E27FC236}">
                <a16:creationId xmlns:a16="http://schemas.microsoft.com/office/drawing/2014/main" id="{CEA6F865-573E-E0B8-A9E8-84E965ED7036}"/>
              </a:ext>
            </a:extLst>
          </p:cNvPr>
          <p:cNvSpPr>
            <a:spLocks noGrp="1"/>
          </p:cNvSpPr>
          <p:nvPr>
            <p:ph type="sldNum" sz="quarter" idx="12"/>
          </p:nvPr>
        </p:nvSpPr>
        <p:spPr/>
        <p:txBody>
          <a:bodyPr/>
          <a:lstStyle/>
          <a:p>
            <a:fld id="{7FA5A3D0-E251-454C-9ACE-E788CF250EC8}" type="slidenum">
              <a:rPr lang="en-IN" altLang="en-US" smtClean="0"/>
              <a:pPr/>
              <a:t>22</a:t>
            </a:fld>
            <a:endParaRPr lang="en-IN" altLang="en-US"/>
          </a:p>
        </p:txBody>
      </p:sp>
      <p:pic>
        <p:nvPicPr>
          <p:cNvPr id="1026" name="Picture 2" descr="Maritime boundaries and disputes in the Indian ocean region - iPleaders">
            <a:extLst>
              <a:ext uri="{FF2B5EF4-FFF2-40B4-BE49-F238E27FC236}">
                <a16:creationId xmlns:a16="http://schemas.microsoft.com/office/drawing/2014/main" id="{A4246178-989A-DA25-4DE8-E2870AE79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8850" y="1160514"/>
            <a:ext cx="6263150" cy="569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017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30339-DC9A-858F-A9A9-1683B51720E1}"/>
              </a:ext>
            </a:extLst>
          </p:cNvPr>
          <p:cNvSpPr>
            <a:spLocks noGrp="1"/>
          </p:cNvSpPr>
          <p:nvPr>
            <p:ph type="title"/>
          </p:nvPr>
        </p:nvSpPr>
        <p:spPr>
          <a:xfrm>
            <a:off x="1590675" y="236925"/>
            <a:ext cx="8761413" cy="826700"/>
          </a:xfrm>
        </p:spPr>
        <p:txBody>
          <a:bodyPr/>
          <a:lstStyle/>
          <a:p>
            <a:r>
              <a:rPr lang="en-IN" b="1" dirty="0"/>
              <a:t>Supplies in Territorial Waters </a:t>
            </a:r>
          </a:p>
        </p:txBody>
      </p:sp>
      <p:sp>
        <p:nvSpPr>
          <p:cNvPr id="3" name="Content Placeholder 2">
            <a:extLst>
              <a:ext uri="{FF2B5EF4-FFF2-40B4-BE49-F238E27FC236}">
                <a16:creationId xmlns:a16="http://schemas.microsoft.com/office/drawing/2014/main" id="{042065B4-5F83-E07D-6EA3-0AF16CA7DB39}"/>
              </a:ext>
            </a:extLst>
          </p:cNvPr>
          <p:cNvSpPr>
            <a:spLocks noGrp="1"/>
          </p:cNvSpPr>
          <p:nvPr>
            <p:ph idx="1"/>
          </p:nvPr>
        </p:nvSpPr>
        <p:spPr>
          <a:xfrm>
            <a:off x="87989" y="1425675"/>
            <a:ext cx="6894717" cy="5497513"/>
          </a:xfrm>
        </p:spPr>
        <p:txBody>
          <a:bodyPr/>
          <a:lstStyle/>
          <a:p>
            <a:pPr marL="0" indent="0">
              <a:buNone/>
            </a:pPr>
            <a:r>
              <a:rPr lang="en-US" sz="2200" dirty="0"/>
              <a:t>‘Territorial waters’ has not been defined in the GST law. </a:t>
            </a:r>
          </a:p>
          <a:p>
            <a:pPr marL="0" indent="0">
              <a:buNone/>
            </a:pPr>
            <a:r>
              <a:rPr lang="en-US" sz="2200" dirty="0"/>
              <a:t>As per UN Convention on the Law of the Sea, the term ‘territorial sea’ is a belt of coastal waters extending </a:t>
            </a:r>
            <a:r>
              <a:rPr lang="en-US" sz="2200" dirty="0" err="1"/>
              <a:t>atmost</a:t>
            </a:r>
            <a:r>
              <a:rPr lang="en-US" sz="2200" dirty="0"/>
              <a:t> </a:t>
            </a:r>
            <a:r>
              <a:rPr lang="en-US" sz="2200" b="1" u="sng" dirty="0">
                <a:solidFill>
                  <a:srgbClr val="FF0000"/>
                </a:solidFill>
              </a:rPr>
              <a:t>12 nautical miles </a:t>
            </a:r>
            <a:r>
              <a:rPr lang="en-US" sz="2200" dirty="0"/>
              <a:t>from the baseline of a coastal state. </a:t>
            </a:r>
          </a:p>
          <a:p>
            <a:pPr marL="0" indent="0">
              <a:buNone/>
            </a:pPr>
            <a:r>
              <a:rPr lang="en-US" sz="2200" dirty="0"/>
              <a:t>Section 9 states that Notwithstanding anything contained in this Act – </a:t>
            </a:r>
          </a:p>
          <a:p>
            <a:pPr marL="457200" indent="-457200">
              <a:buAutoNum type="alphaLcParenBoth"/>
            </a:pPr>
            <a:r>
              <a:rPr lang="en-US" sz="2200" dirty="0"/>
              <a:t>where the location of the supplier is in the territorial waters, the location of such supplier; or </a:t>
            </a:r>
          </a:p>
          <a:p>
            <a:pPr marL="457200" indent="-457200">
              <a:buAutoNum type="alphaLcParenBoth"/>
            </a:pPr>
            <a:r>
              <a:rPr lang="en-US" sz="2200" dirty="0"/>
              <a:t>where the place of supply is in the territorial waters, the place of supply, </a:t>
            </a:r>
          </a:p>
          <a:p>
            <a:pPr marL="0" indent="0">
              <a:buNone/>
            </a:pPr>
            <a:r>
              <a:rPr lang="en-US" sz="2200" dirty="0"/>
              <a:t>shall, for the purposes of this Act, </a:t>
            </a:r>
            <a:r>
              <a:rPr lang="en-US" sz="2200" b="1" u="sng" dirty="0">
                <a:solidFill>
                  <a:srgbClr val="FF0000"/>
                </a:solidFill>
              </a:rPr>
              <a:t>be deemed to be in the coastal State or Union territory where the </a:t>
            </a:r>
            <a:r>
              <a:rPr lang="en-US" sz="2400" b="1" u="sng" dirty="0">
                <a:solidFill>
                  <a:srgbClr val="00B050"/>
                </a:solidFill>
              </a:rPr>
              <a:t>NEAREST</a:t>
            </a:r>
            <a:r>
              <a:rPr lang="en-US" sz="2200" b="1" u="sng" dirty="0">
                <a:solidFill>
                  <a:srgbClr val="FF0000"/>
                </a:solidFill>
              </a:rPr>
              <a:t> point of the appropriate baseline is located. </a:t>
            </a:r>
            <a:endParaRPr lang="en-IN" sz="2200" b="1" u="sng" dirty="0">
              <a:solidFill>
                <a:srgbClr val="FF0000"/>
              </a:solidFill>
            </a:endParaRPr>
          </a:p>
        </p:txBody>
      </p:sp>
      <p:sp>
        <p:nvSpPr>
          <p:cNvPr id="5" name="Slide Number Placeholder 4">
            <a:extLst>
              <a:ext uri="{FF2B5EF4-FFF2-40B4-BE49-F238E27FC236}">
                <a16:creationId xmlns:a16="http://schemas.microsoft.com/office/drawing/2014/main" id="{D017BA1E-F0B2-F41F-7BAE-E181C22B8E94}"/>
              </a:ext>
            </a:extLst>
          </p:cNvPr>
          <p:cNvSpPr>
            <a:spLocks noGrp="1"/>
          </p:cNvSpPr>
          <p:nvPr>
            <p:ph type="sldNum" sz="quarter" idx="12"/>
          </p:nvPr>
        </p:nvSpPr>
        <p:spPr/>
        <p:txBody>
          <a:bodyPr/>
          <a:lstStyle/>
          <a:p>
            <a:fld id="{2AC1C4F3-0758-4693-96D4-8901426768B0}" type="slidenum">
              <a:rPr lang="en-IN" altLang="en-US" smtClean="0"/>
              <a:pPr/>
              <a:t>23</a:t>
            </a:fld>
            <a:endParaRPr lang="en-IN" altLang="en-US"/>
          </a:p>
        </p:txBody>
      </p:sp>
      <p:pic>
        <p:nvPicPr>
          <p:cNvPr id="2050" name="Picture 2" descr="Understanding International Waters: Boundaries, Jurisdiction And Legal  Implications">
            <a:extLst>
              <a:ext uri="{FF2B5EF4-FFF2-40B4-BE49-F238E27FC236}">
                <a16:creationId xmlns:a16="http://schemas.microsoft.com/office/drawing/2014/main" id="{B46A5962-94E5-65C1-A7A7-78F8CF308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3084" y="1288025"/>
            <a:ext cx="5338915" cy="554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755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C60C9-9E80-F5C5-B923-4955C7775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CBCC72-1770-9979-AF34-AA3FD2DD4922}"/>
              </a:ext>
            </a:extLst>
          </p:cNvPr>
          <p:cNvSpPr>
            <a:spLocks noGrp="1"/>
          </p:cNvSpPr>
          <p:nvPr>
            <p:ph type="title"/>
          </p:nvPr>
        </p:nvSpPr>
        <p:spPr>
          <a:xfrm>
            <a:off x="528638" y="1670027"/>
            <a:ext cx="5239454" cy="1502183"/>
          </a:xfrm>
        </p:spPr>
        <p:txBody>
          <a:bodyPr>
            <a:normAutofit/>
          </a:bodyPr>
          <a:lstStyle/>
          <a:p>
            <a:r>
              <a:rPr lang="en-US" sz="4400" b="1" dirty="0"/>
              <a:t>Section 10 - IGST Act </a:t>
            </a:r>
            <a:endParaRPr lang="en-IN" sz="4400" b="1" dirty="0"/>
          </a:p>
        </p:txBody>
      </p:sp>
      <p:sp>
        <p:nvSpPr>
          <p:cNvPr id="4" name="Text Placeholder 3">
            <a:extLst>
              <a:ext uri="{FF2B5EF4-FFF2-40B4-BE49-F238E27FC236}">
                <a16:creationId xmlns:a16="http://schemas.microsoft.com/office/drawing/2014/main" id="{9747DB6A-2188-7A9C-9E65-6E12A4AB51BA}"/>
              </a:ext>
            </a:extLst>
          </p:cNvPr>
          <p:cNvSpPr>
            <a:spLocks noGrp="1"/>
          </p:cNvSpPr>
          <p:nvPr>
            <p:ph type="body" sz="half" idx="2"/>
          </p:nvPr>
        </p:nvSpPr>
        <p:spPr>
          <a:xfrm>
            <a:off x="378206" y="3788032"/>
            <a:ext cx="5717794" cy="1371600"/>
          </a:xfrm>
        </p:spPr>
        <p:txBody>
          <a:bodyPr>
            <a:normAutofit fontScale="77500" lnSpcReduction="20000"/>
          </a:bodyPr>
          <a:lstStyle/>
          <a:p>
            <a:r>
              <a:rPr lang="en-US" sz="4000" b="1" dirty="0"/>
              <a:t>POS OF GOODS – </a:t>
            </a:r>
          </a:p>
          <a:p>
            <a:r>
              <a:rPr lang="en-US" sz="4000" b="1" dirty="0"/>
              <a:t>(OTHER THAN GOODS IMPORTED / EXPORTED)</a:t>
            </a:r>
            <a:endParaRPr lang="en-IN" sz="3900" dirty="0">
              <a:solidFill>
                <a:srgbClr val="FFFF00"/>
              </a:solidFill>
            </a:endParaRPr>
          </a:p>
        </p:txBody>
      </p:sp>
      <p:sp>
        <p:nvSpPr>
          <p:cNvPr id="6" name="Slide Number Placeholder 5">
            <a:extLst>
              <a:ext uri="{FF2B5EF4-FFF2-40B4-BE49-F238E27FC236}">
                <a16:creationId xmlns:a16="http://schemas.microsoft.com/office/drawing/2014/main" id="{B3EBD5F8-91BA-1CFB-4566-F85453F06CAF}"/>
              </a:ext>
            </a:extLst>
          </p:cNvPr>
          <p:cNvSpPr>
            <a:spLocks noGrp="1"/>
          </p:cNvSpPr>
          <p:nvPr>
            <p:ph type="sldNum" sz="quarter" idx="12"/>
          </p:nvPr>
        </p:nvSpPr>
        <p:spPr/>
        <p:txBody>
          <a:bodyPr/>
          <a:lstStyle/>
          <a:p>
            <a:fld id="{7FA5A3D0-E251-454C-9ACE-E788CF250EC8}" type="slidenum">
              <a:rPr lang="en-IN" altLang="en-US" smtClean="0"/>
              <a:pPr/>
              <a:t>24</a:t>
            </a:fld>
            <a:endParaRPr lang="en-IN" altLang="en-US"/>
          </a:p>
        </p:txBody>
      </p:sp>
      <p:pic>
        <p:nvPicPr>
          <p:cNvPr id="1026" name="Picture 2" descr="Place of Supply of Services – General Rules (Section 12(2)) - The Learn  Notes">
            <a:extLst>
              <a:ext uri="{FF2B5EF4-FFF2-40B4-BE49-F238E27FC236}">
                <a16:creationId xmlns:a16="http://schemas.microsoft.com/office/drawing/2014/main" id="{B1BCEB08-570C-C2EE-7805-3EE8D41E93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45" r="8400"/>
          <a:stretch>
            <a:fillRect/>
          </a:stretch>
        </p:blipFill>
        <p:spPr bwMode="auto">
          <a:xfrm>
            <a:off x="5640272" y="1216896"/>
            <a:ext cx="6551727" cy="5142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631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AB24EF-6496-ED49-1CB8-38325D077F75}"/>
              </a:ext>
            </a:extLst>
          </p:cNvPr>
          <p:cNvSpPr>
            <a:spLocks noGrp="1"/>
          </p:cNvSpPr>
          <p:nvPr>
            <p:ph type="sldNum" sz="quarter" idx="12"/>
          </p:nvPr>
        </p:nvSpPr>
        <p:spPr/>
        <p:txBody>
          <a:bodyPr/>
          <a:lstStyle/>
          <a:p>
            <a:fld id="{2AC1C4F3-0758-4693-96D4-8901426768B0}" type="slidenum">
              <a:rPr lang="en-IN" altLang="en-US" smtClean="0"/>
              <a:pPr/>
              <a:t>25</a:t>
            </a:fld>
            <a:endParaRPr lang="en-IN" altLang="en-US"/>
          </a:p>
        </p:txBody>
      </p:sp>
      <p:sp>
        <p:nvSpPr>
          <p:cNvPr id="6" name="object 2">
            <a:extLst>
              <a:ext uri="{FF2B5EF4-FFF2-40B4-BE49-F238E27FC236}">
                <a16:creationId xmlns:a16="http://schemas.microsoft.com/office/drawing/2014/main" id="{522497B8-6D77-3B22-63CC-2C5E3DAC432A}"/>
              </a:ext>
            </a:extLst>
          </p:cNvPr>
          <p:cNvSpPr txBox="1">
            <a:spLocks noGrp="1"/>
          </p:cNvSpPr>
          <p:nvPr>
            <p:ph type="title"/>
          </p:nvPr>
        </p:nvSpPr>
        <p:spPr>
          <a:xfrm>
            <a:off x="1290670" y="445381"/>
            <a:ext cx="8761413" cy="526876"/>
          </a:xfrm>
          <a:prstGeom prst="rect">
            <a:avLst/>
          </a:prstGeom>
        </p:spPr>
        <p:txBody>
          <a:bodyPr vert="horz" wrap="square" lIns="0" tIns="57150" rIns="0" bIns="0" rtlCol="0">
            <a:spAutoFit/>
          </a:bodyPr>
          <a:lstStyle/>
          <a:p>
            <a:pPr marL="12700" marR="5080" indent="377825">
              <a:lnSpc>
                <a:spcPts val="3550"/>
              </a:lnSpc>
            </a:pPr>
            <a:r>
              <a:rPr lang="en-US" b="1" dirty="0"/>
              <a:t>Section 10 IGST Act</a:t>
            </a:r>
            <a:endParaRPr b="1" dirty="0"/>
          </a:p>
        </p:txBody>
      </p:sp>
      <p:sp>
        <p:nvSpPr>
          <p:cNvPr id="7" name="object 3">
            <a:extLst>
              <a:ext uri="{FF2B5EF4-FFF2-40B4-BE49-F238E27FC236}">
                <a16:creationId xmlns:a16="http://schemas.microsoft.com/office/drawing/2014/main" id="{171980D0-3580-3FAB-EE4C-F5F235B3466D}"/>
              </a:ext>
            </a:extLst>
          </p:cNvPr>
          <p:cNvSpPr/>
          <p:nvPr/>
        </p:nvSpPr>
        <p:spPr>
          <a:xfrm>
            <a:off x="823187" y="1420949"/>
            <a:ext cx="2188845" cy="4876800"/>
          </a:xfrm>
          <a:custGeom>
            <a:avLst/>
            <a:gdLst/>
            <a:ahLst/>
            <a:cxnLst/>
            <a:rect l="l" t="t" r="r" b="b"/>
            <a:pathLst>
              <a:path w="2188845" h="4876800">
                <a:moveTo>
                  <a:pt x="1969643" y="0"/>
                </a:moveTo>
                <a:lnTo>
                  <a:pt x="218846" y="0"/>
                </a:lnTo>
                <a:lnTo>
                  <a:pt x="168666" y="5783"/>
                </a:lnTo>
                <a:lnTo>
                  <a:pt x="122603" y="22254"/>
                </a:lnTo>
                <a:lnTo>
                  <a:pt x="81968" y="48095"/>
                </a:lnTo>
                <a:lnTo>
                  <a:pt x="48077" y="81990"/>
                </a:lnTo>
                <a:lnTo>
                  <a:pt x="22243" y="122621"/>
                </a:lnTo>
                <a:lnTo>
                  <a:pt x="5779" y="168670"/>
                </a:lnTo>
                <a:lnTo>
                  <a:pt x="0" y="218821"/>
                </a:lnTo>
                <a:lnTo>
                  <a:pt x="0" y="4657953"/>
                </a:lnTo>
                <a:lnTo>
                  <a:pt x="5779" y="4708133"/>
                </a:lnTo>
                <a:lnTo>
                  <a:pt x="22243" y="4754196"/>
                </a:lnTo>
                <a:lnTo>
                  <a:pt x="48077" y="4794831"/>
                </a:lnTo>
                <a:lnTo>
                  <a:pt x="81968" y="4828722"/>
                </a:lnTo>
                <a:lnTo>
                  <a:pt x="122603" y="4854556"/>
                </a:lnTo>
                <a:lnTo>
                  <a:pt x="168666" y="4871020"/>
                </a:lnTo>
                <a:lnTo>
                  <a:pt x="218846" y="4876800"/>
                </a:lnTo>
                <a:lnTo>
                  <a:pt x="1969643" y="4876800"/>
                </a:lnTo>
                <a:lnTo>
                  <a:pt x="2019793" y="4871020"/>
                </a:lnTo>
                <a:lnTo>
                  <a:pt x="2065842" y="4854556"/>
                </a:lnTo>
                <a:lnTo>
                  <a:pt x="2106473" y="4828722"/>
                </a:lnTo>
                <a:lnTo>
                  <a:pt x="2140368" y="4794831"/>
                </a:lnTo>
                <a:lnTo>
                  <a:pt x="2166209" y="4754196"/>
                </a:lnTo>
                <a:lnTo>
                  <a:pt x="2182680" y="4708133"/>
                </a:lnTo>
                <a:lnTo>
                  <a:pt x="2188464" y="4657953"/>
                </a:lnTo>
                <a:lnTo>
                  <a:pt x="2188464" y="218821"/>
                </a:lnTo>
                <a:lnTo>
                  <a:pt x="2182680" y="168670"/>
                </a:lnTo>
                <a:lnTo>
                  <a:pt x="2166209" y="122621"/>
                </a:lnTo>
                <a:lnTo>
                  <a:pt x="2140368" y="81990"/>
                </a:lnTo>
                <a:lnTo>
                  <a:pt x="2106473" y="48095"/>
                </a:lnTo>
                <a:lnTo>
                  <a:pt x="2065842" y="22254"/>
                </a:lnTo>
                <a:lnTo>
                  <a:pt x="2019793" y="5783"/>
                </a:lnTo>
                <a:lnTo>
                  <a:pt x="1969643" y="0"/>
                </a:lnTo>
                <a:close/>
              </a:path>
            </a:pathLst>
          </a:custGeom>
          <a:solidFill>
            <a:srgbClr val="CED0D4"/>
          </a:solidFill>
        </p:spPr>
        <p:txBody>
          <a:bodyPr wrap="square" lIns="0" tIns="0" rIns="0" bIns="0" rtlCol="0"/>
          <a:lstStyle/>
          <a:p>
            <a:endParaRPr/>
          </a:p>
        </p:txBody>
      </p:sp>
      <p:sp>
        <p:nvSpPr>
          <p:cNvPr id="9" name="object 4">
            <a:extLst>
              <a:ext uri="{FF2B5EF4-FFF2-40B4-BE49-F238E27FC236}">
                <a16:creationId xmlns:a16="http://schemas.microsoft.com/office/drawing/2014/main" id="{E83AB10F-DE3C-D847-C62C-BFC7C7D8F38D}"/>
              </a:ext>
            </a:extLst>
          </p:cNvPr>
          <p:cNvSpPr txBox="1"/>
          <p:nvPr/>
        </p:nvSpPr>
        <p:spPr>
          <a:xfrm>
            <a:off x="1019596" y="1621852"/>
            <a:ext cx="1692275" cy="1728678"/>
          </a:xfrm>
          <a:prstGeom prst="rect">
            <a:avLst/>
          </a:prstGeom>
        </p:spPr>
        <p:txBody>
          <a:bodyPr vert="horz" wrap="square" lIns="0" tIns="55880" rIns="0" bIns="0" rtlCol="0">
            <a:spAutoFit/>
          </a:bodyPr>
          <a:lstStyle/>
          <a:p>
            <a:pPr algn="ctr">
              <a:lnSpc>
                <a:spcPct val="100000"/>
              </a:lnSpc>
              <a:spcBef>
                <a:spcPts val="440"/>
              </a:spcBef>
            </a:pPr>
            <a:r>
              <a:rPr sz="2000" b="1" u="sng" spc="-204" dirty="0">
                <a:uFill>
                  <a:solidFill>
                    <a:srgbClr val="000000"/>
                  </a:solidFill>
                </a:uFill>
                <a:latin typeface="Arial"/>
                <a:cs typeface="Arial"/>
              </a:rPr>
              <a:t>Section</a:t>
            </a:r>
            <a:r>
              <a:rPr sz="2000" b="1" u="sng" spc="5" dirty="0">
                <a:uFill>
                  <a:solidFill>
                    <a:srgbClr val="000000"/>
                  </a:solidFill>
                </a:uFill>
                <a:latin typeface="Arial"/>
                <a:cs typeface="Arial"/>
              </a:rPr>
              <a:t> </a:t>
            </a:r>
            <a:r>
              <a:rPr sz="2000" b="1" u="sng" spc="-30" dirty="0">
                <a:uFill>
                  <a:solidFill>
                    <a:srgbClr val="000000"/>
                  </a:solidFill>
                </a:uFill>
                <a:latin typeface="Arial"/>
                <a:cs typeface="Arial"/>
              </a:rPr>
              <a:t>10(1)(a)</a:t>
            </a:r>
            <a:endParaRPr sz="2000" dirty="0">
              <a:latin typeface="Arial"/>
              <a:cs typeface="Arial"/>
            </a:endParaRPr>
          </a:p>
          <a:p>
            <a:pPr marL="76200" marR="69850" algn="ctr">
              <a:lnSpc>
                <a:spcPct val="81500"/>
              </a:lnSpc>
              <a:spcBef>
                <a:spcPts val="785"/>
              </a:spcBef>
            </a:pPr>
            <a:r>
              <a:rPr sz="2000" spc="-110" dirty="0">
                <a:latin typeface="Arial MT"/>
                <a:cs typeface="Arial MT"/>
              </a:rPr>
              <a:t>Supply</a:t>
            </a:r>
            <a:r>
              <a:rPr sz="2000" spc="-5" dirty="0">
                <a:latin typeface="Arial MT"/>
                <a:cs typeface="Arial MT"/>
              </a:rPr>
              <a:t> </a:t>
            </a:r>
            <a:r>
              <a:rPr sz="2000" spc="-155" dirty="0">
                <a:latin typeface="Arial MT"/>
                <a:cs typeface="Arial MT"/>
              </a:rPr>
              <a:t>involves </a:t>
            </a:r>
            <a:r>
              <a:rPr sz="2000" spc="-195" dirty="0">
                <a:latin typeface="Arial MT"/>
                <a:cs typeface="Arial MT"/>
              </a:rPr>
              <a:t>movement</a:t>
            </a:r>
            <a:r>
              <a:rPr sz="2000" spc="90" dirty="0">
                <a:latin typeface="Arial MT"/>
                <a:cs typeface="Arial MT"/>
              </a:rPr>
              <a:t> </a:t>
            </a:r>
            <a:r>
              <a:rPr sz="2000" spc="-25" dirty="0">
                <a:latin typeface="Arial MT"/>
                <a:cs typeface="Arial MT"/>
              </a:rPr>
              <a:t>of </a:t>
            </a:r>
            <a:r>
              <a:rPr sz="2000" spc="-10" dirty="0">
                <a:latin typeface="Arial MT"/>
                <a:cs typeface="Arial MT"/>
              </a:rPr>
              <a:t>Goods</a:t>
            </a:r>
            <a:r>
              <a:rPr lang="en-US" sz="2000" spc="-10" dirty="0">
                <a:latin typeface="Arial MT"/>
                <a:cs typeface="Arial MT"/>
              </a:rPr>
              <a:t> whether by S/R/others</a:t>
            </a:r>
            <a:endParaRPr sz="2000" dirty="0">
              <a:latin typeface="Arial MT"/>
              <a:cs typeface="Arial MT"/>
            </a:endParaRPr>
          </a:p>
        </p:txBody>
      </p:sp>
      <p:grpSp>
        <p:nvGrpSpPr>
          <p:cNvPr id="10" name="object 5">
            <a:extLst>
              <a:ext uri="{FF2B5EF4-FFF2-40B4-BE49-F238E27FC236}">
                <a16:creationId xmlns:a16="http://schemas.microsoft.com/office/drawing/2014/main" id="{AA34669E-B8C9-1131-2515-53B53BA7FFF0}"/>
              </a:ext>
            </a:extLst>
          </p:cNvPr>
          <p:cNvGrpSpPr/>
          <p:nvPr/>
        </p:nvGrpSpPr>
        <p:grpSpPr>
          <a:xfrm>
            <a:off x="984794" y="3418474"/>
            <a:ext cx="1865630" cy="2717094"/>
            <a:chOff x="313943" y="3054095"/>
            <a:chExt cx="1865630" cy="2898775"/>
          </a:xfrm>
        </p:grpSpPr>
        <p:sp>
          <p:nvSpPr>
            <p:cNvPr id="11" name="object 6">
              <a:extLst>
                <a:ext uri="{FF2B5EF4-FFF2-40B4-BE49-F238E27FC236}">
                  <a16:creationId xmlns:a16="http://schemas.microsoft.com/office/drawing/2014/main" id="{9248C9EA-7882-46BB-4B58-9423483DBFEE}"/>
                </a:ext>
              </a:extLst>
            </p:cNvPr>
            <p:cNvSpPr/>
            <p:nvPr/>
          </p:nvSpPr>
          <p:spPr>
            <a:xfrm>
              <a:off x="324611" y="3064763"/>
              <a:ext cx="1844039" cy="2877820"/>
            </a:xfrm>
            <a:custGeom>
              <a:avLst/>
              <a:gdLst/>
              <a:ahLst/>
              <a:cxnLst/>
              <a:rect l="l" t="t" r="r" b="b"/>
              <a:pathLst>
                <a:path w="1844039" h="2877820">
                  <a:moveTo>
                    <a:pt x="1659636" y="0"/>
                  </a:moveTo>
                  <a:lnTo>
                    <a:pt x="184404" y="0"/>
                  </a:lnTo>
                  <a:lnTo>
                    <a:pt x="135382" y="6586"/>
                  </a:lnTo>
                  <a:lnTo>
                    <a:pt x="91332" y="25174"/>
                  </a:lnTo>
                  <a:lnTo>
                    <a:pt x="54011" y="54006"/>
                  </a:lnTo>
                  <a:lnTo>
                    <a:pt x="25177" y="91327"/>
                  </a:lnTo>
                  <a:lnTo>
                    <a:pt x="6587" y="135378"/>
                  </a:lnTo>
                  <a:lnTo>
                    <a:pt x="0" y="184403"/>
                  </a:lnTo>
                  <a:lnTo>
                    <a:pt x="0" y="2692908"/>
                  </a:lnTo>
                  <a:lnTo>
                    <a:pt x="6587" y="2741929"/>
                  </a:lnTo>
                  <a:lnTo>
                    <a:pt x="25177" y="2785979"/>
                  </a:lnTo>
                  <a:lnTo>
                    <a:pt x="54011" y="2823300"/>
                  </a:lnTo>
                  <a:lnTo>
                    <a:pt x="91332" y="2852134"/>
                  </a:lnTo>
                  <a:lnTo>
                    <a:pt x="135382" y="2870724"/>
                  </a:lnTo>
                  <a:lnTo>
                    <a:pt x="184404" y="2877312"/>
                  </a:lnTo>
                  <a:lnTo>
                    <a:pt x="1659636" y="2877312"/>
                  </a:lnTo>
                  <a:lnTo>
                    <a:pt x="1708661" y="2870724"/>
                  </a:lnTo>
                  <a:lnTo>
                    <a:pt x="1752712" y="2852134"/>
                  </a:lnTo>
                  <a:lnTo>
                    <a:pt x="1790033" y="2823300"/>
                  </a:lnTo>
                  <a:lnTo>
                    <a:pt x="1818865" y="2785979"/>
                  </a:lnTo>
                  <a:lnTo>
                    <a:pt x="1837453" y="2741929"/>
                  </a:lnTo>
                  <a:lnTo>
                    <a:pt x="1844039" y="2692908"/>
                  </a:lnTo>
                  <a:lnTo>
                    <a:pt x="1844039" y="184403"/>
                  </a:lnTo>
                  <a:lnTo>
                    <a:pt x="1837453" y="135378"/>
                  </a:lnTo>
                  <a:lnTo>
                    <a:pt x="1818865" y="91327"/>
                  </a:lnTo>
                  <a:lnTo>
                    <a:pt x="1790033" y="54006"/>
                  </a:lnTo>
                  <a:lnTo>
                    <a:pt x="1752712" y="25174"/>
                  </a:lnTo>
                  <a:lnTo>
                    <a:pt x="1708661" y="6586"/>
                  </a:lnTo>
                  <a:lnTo>
                    <a:pt x="1659636" y="0"/>
                  </a:lnTo>
                  <a:close/>
                </a:path>
              </a:pathLst>
            </a:custGeom>
            <a:solidFill>
              <a:srgbClr val="FFFFFF"/>
            </a:solidFill>
          </p:spPr>
          <p:txBody>
            <a:bodyPr wrap="square" lIns="0" tIns="0" rIns="0" bIns="0" rtlCol="0"/>
            <a:lstStyle/>
            <a:p>
              <a:endParaRPr/>
            </a:p>
          </p:txBody>
        </p:sp>
        <p:sp>
          <p:nvSpPr>
            <p:cNvPr id="12" name="object 7">
              <a:extLst>
                <a:ext uri="{FF2B5EF4-FFF2-40B4-BE49-F238E27FC236}">
                  <a16:creationId xmlns:a16="http://schemas.microsoft.com/office/drawing/2014/main" id="{CEFB3767-AA5C-DB9A-A42C-D30F947EB6BB}"/>
                </a:ext>
              </a:extLst>
            </p:cNvPr>
            <p:cNvSpPr/>
            <p:nvPr/>
          </p:nvSpPr>
          <p:spPr>
            <a:xfrm>
              <a:off x="324611" y="3064763"/>
              <a:ext cx="1844039" cy="2877820"/>
            </a:xfrm>
            <a:custGeom>
              <a:avLst/>
              <a:gdLst/>
              <a:ahLst/>
              <a:cxnLst/>
              <a:rect l="l" t="t" r="r" b="b"/>
              <a:pathLst>
                <a:path w="1844039" h="2877820">
                  <a:moveTo>
                    <a:pt x="0" y="184403"/>
                  </a:moveTo>
                  <a:lnTo>
                    <a:pt x="6587" y="135378"/>
                  </a:lnTo>
                  <a:lnTo>
                    <a:pt x="25177" y="91327"/>
                  </a:lnTo>
                  <a:lnTo>
                    <a:pt x="54011" y="54006"/>
                  </a:lnTo>
                  <a:lnTo>
                    <a:pt x="91332" y="25174"/>
                  </a:lnTo>
                  <a:lnTo>
                    <a:pt x="135382" y="6586"/>
                  </a:lnTo>
                  <a:lnTo>
                    <a:pt x="184404" y="0"/>
                  </a:lnTo>
                  <a:lnTo>
                    <a:pt x="1659636" y="0"/>
                  </a:lnTo>
                  <a:lnTo>
                    <a:pt x="1708661" y="6586"/>
                  </a:lnTo>
                  <a:lnTo>
                    <a:pt x="1752712" y="25174"/>
                  </a:lnTo>
                  <a:lnTo>
                    <a:pt x="1790033" y="54006"/>
                  </a:lnTo>
                  <a:lnTo>
                    <a:pt x="1818865" y="91327"/>
                  </a:lnTo>
                  <a:lnTo>
                    <a:pt x="1837453" y="135378"/>
                  </a:lnTo>
                  <a:lnTo>
                    <a:pt x="1844039" y="184403"/>
                  </a:lnTo>
                  <a:lnTo>
                    <a:pt x="1844039" y="2692908"/>
                  </a:lnTo>
                  <a:lnTo>
                    <a:pt x="1837453" y="2741929"/>
                  </a:lnTo>
                  <a:lnTo>
                    <a:pt x="1818865" y="2785979"/>
                  </a:lnTo>
                  <a:lnTo>
                    <a:pt x="1790033" y="2823300"/>
                  </a:lnTo>
                  <a:lnTo>
                    <a:pt x="1752712" y="2852134"/>
                  </a:lnTo>
                  <a:lnTo>
                    <a:pt x="1708661" y="2870724"/>
                  </a:lnTo>
                  <a:lnTo>
                    <a:pt x="1659636" y="2877312"/>
                  </a:lnTo>
                  <a:lnTo>
                    <a:pt x="184404" y="2877312"/>
                  </a:lnTo>
                  <a:lnTo>
                    <a:pt x="135382" y="2870724"/>
                  </a:lnTo>
                  <a:lnTo>
                    <a:pt x="91332" y="2852134"/>
                  </a:lnTo>
                  <a:lnTo>
                    <a:pt x="54011" y="2823300"/>
                  </a:lnTo>
                  <a:lnTo>
                    <a:pt x="25177" y="2785979"/>
                  </a:lnTo>
                  <a:lnTo>
                    <a:pt x="6587" y="2741929"/>
                  </a:lnTo>
                  <a:lnTo>
                    <a:pt x="0" y="2692908"/>
                  </a:lnTo>
                  <a:lnTo>
                    <a:pt x="0" y="184403"/>
                  </a:lnTo>
                  <a:close/>
                </a:path>
              </a:pathLst>
            </a:custGeom>
            <a:ln w="21336">
              <a:solidFill>
                <a:srgbClr val="2E4766"/>
              </a:solidFill>
            </a:ln>
          </p:spPr>
          <p:txBody>
            <a:bodyPr wrap="square" lIns="0" tIns="0" rIns="0" bIns="0" rtlCol="0"/>
            <a:lstStyle/>
            <a:p>
              <a:endParaRPr/>
            </a:p>
          </p:txBody>
        </p:sp>
      </p:grpSp>
      <p:sp>
        <p:nvSpPr>
          <p:cNvPr id="13" name="object 8">
            <a:extLst>
              <a:ext uri="{FF2B5EF4-FFF2-40B4-BE49-F238E27FC236}">
                <a16:creationId xmlns:a16="http://schemas.microsoft.com/office/drawing/2014/main" id="{1D1039B3-DB5F-2AF5-FBFC-B43B84073AE3}"/>
              </a:ext>
            </a:extLst>
          </p:cNvPr>
          <p:cNvSpPr txBox="1"/>
          <p:nvPr/>
        </p:nvSpPr>
        <p:spPr>
          <a:xfrm>
            <a:off x="1095796" y="3647958"/>
            <a:ext cx="1616075" cy="2185035"/>
          </a:xfrm>
          <a:prstGeom prst="rect">
            <a:avLst/>
          </a:prstGeom>
        </p:spPr>
        <p:txBody>
          <a:bodyPr vert="horz" wrap="square" lIns="0" tIns="80010" rIns="0" bIns="0" rtlCol="0">
            <a:spAutoFit/>
          </a:bodyPr>
          <a:lstStyle/>
          <a:p>
            <a:pPr marL="12700" marR="5080" indent="-3175" algn="ctr">
              <a:lnSpc>
                <a:spcPct val="81700"/>
              </a:lnSpc>
              <a:spcBef>
                <a:spcPts val="630"/>
              </a:spcBef>
            </a:pPr>
            <a:r>
              <a:rPr sz="2400" spc="-170" dirty="0">
                <a:solidFill>
                  <a:srgbClr val="355070"/>
                </a:solidFill>
                <a:latin typeface="Arial MT"/>
                <a:cs typeface="Arial MT"/>
              </a:rPr>
              <a:t>Location</a:t>
            </a:r>
            <a:r>
              <a:rPr sz="2400" spc="35" dirty="0">
                <a:solidFill>
                  <a:srgbClr val="355070"/>
                </a:solidFill>
                <a:latin typeface="Arial MT"/>
                <a:cs typeface="Arial MT"/>
              </a:rPr>
              <a:t> </a:t>
            </a:r>
            <a:r>
              <a:rPr sz="2400" spc="-25" dirty="0">
                <a:solidFill>
                  <a:srgbClr val="355070"/>
                </a:solidFill>
                <a:latin typeface="Arial MT"/>
                <a:cs typeface="Arial MT"/>
              </a:rPr>
              <a:t>of </a:t>
            </a:r>
            <a:r>
              <a:rPr sz="2400" spc="-145" dirty="0">
                <a:solidFill>
                  <a:srgbClr val="355070"/>
                </a:solidFill>
                <a:latin typeface="Arial MT"/>
                <a:cs typeface="Arial MT"/>
              </a:rPr>
              <a:t>goods</a:t>
            </a:r>
            <a:r>
              <a:rPr sz="2400" spc="-25" dirty="0">
                <a:solidFill>
                  <a:srgbClr val="355070"/>
                </a:solidFill>
                <a:latin typeface="Arial MT"/>
                <a:cs typeface="Arial MT"/>
              </a:rPr>
              <a:t> </a:t>
            </a:r>
            <a:r>
              <a:rPr sz="2400" dirty="0">
                <a:solidFill>
                  <a:srgbClr val="355070"/>
                </a:solidFill>
                <a:latin typeface="Arial MT"/>
                <a:cs typeface="Arial MT"/>
              </a:rPr>
              <a:t>at</a:t>
            </a:r>
            <a:r>
              <a:rPr sz="2400" spc="-40" dirty="0">
                <a:solidFill>
                  <a:srgbClr val="355070"/>
                </a:solidFill>
                <a:latin typeface="Arial MT"/>
                <a:cs typeface="Arial MT"/>
              </a:rPr>
              <a:t> </a:t>
            </a:r>
            <a:r>
              <a:rPr sz="2400" spc="-25" dirty="0">
                <a:solidFill>
                  <a:srgbClr val="355070"/>
                </a:solidFill>
                <a:latin typeface="Arial MT"/>
                <a:cs typeface="Arial MT"/>
              </a:rPr>
              <a:t>the </a:t>
            </a:r>
            <a:r>
              <a:rPr sz="2400" spc="-155" dirty="0">
                <a:solidFill>
                  <a:srgbClr val="355070"/>
                </a:solidFill>
                <a:latin typeface="Arial MT"/>
                <a:cs typeface="Arial MT"/>
              </a:rPr>
              <a:t>time</a:t>
            </a:r>
            <a:r>
              <a:rPr sz="2400" spc="-15" dirty="0">
                <a:solidFill>
                  <a:srgbClr val="355070"/>
                </a:solidFill>
                <a:latin typeface="Arial MT"/>
                <a:cs typeface="Arial MT"/>
              </a:rPr>
              <a:t> </a:t>
            </a:r>
            <a:r>
              <a:rPr sz="2400" dirty="0">
                <a:solidFill>
                  <a:srgbClr val="355070"/>
                </a:solidFill>
                <a:latin typeface="Arial MT"/>
                <a:cs typeface="Arial MT"/>
              </a:rPr>
              <a:t>at</a:t>
            </a:r>
            <a:r>
              <a:rPr sz="2400" spc="-20" dirty="0">
                <a:solidFill>
                  <a:srgbClr val="355070"/>
                </a:solidFill>
                <a:latin typeface="Arial MT"/>
                <a:cs typeface="Arial MT"/>
              </a:rPr>
              <a:t> </a:t>
            </a:r>
            <a:r>
              <a:rPr sz="2400" spc="-180" dirty="0">
                <a:solidFill>
                  <a:srgbClr val="355070"/>
                </a:solidFill>
                <a:latin typeface="Arial MT"/>
                <a:cs typeface="Arial MT"/>
              </a:rPr>
              <a:t>which </a:t>
            </a:r>
            <a:r>
              <a:rPr sz="2400" spc="-100" dirty="0">
                <a:solidFill>
                  <a:srgbClr val="355070"/>
                </a:solidFill>
                <a:latin typeface="Arial MT"/>
                <a:cs typeface="Arial MT"/>
              </a:rPr>
              <a:t>movement </a:t>
            </a:r>
            <a:r>
              <a:rPr sz="2400" spc="-50" dirty="0">
                <a:solidFill>
                  <a:srgbClr val="FF0000"/>
                </a:solidFill>
                <a:latin typeface="Arial MT"/>
                <a:cs typeface="Arial MT"/>
              </a:rPr>
              <a:t>terminates </a:t>
            </a:r>
            <a:r>
              <a:rPr sz="2400" dirty="0">
                <a:solidFill>
                  <a:srgbClr val="355070"/>
                </a:solidFill>
                <a:latin typeface="Arial MT"/>
                <a:cs typeface="Arial MT"/>
              </a:rPr>
              <a:t>for</a:t>
            </a:r>
            <a:r>
              <a:rPr sz="2400" spc="-85" dirty="0">
                <a:solidFill>
                  <a:srgbClr val="355070"/>
                </a:solidFill>
                <a:latin typeface="Arial MT"/>
                <a:cs typeface="Arial MT"/>
              </a:rPr>
              <a:t> </a:t>
            </a:r>
            <a:r>
              <a:rPr sz="2400" spc="-10" dirty="0">
                <a:solidFill>
                  <a:srgbClr val="355070"/>
                </a:solidFill>
                <a:latin typeface="Arial MT"/>
                <a:cs typeface="Arial MT"/>
              </a:rPr>
              <a:t>delivery </a:t>
            </a:r>
            <a:r>
              <a:rPr sz="2400" dirty="0">
                <a:solidFill>
                  <a:srgbClr val="355070"/>
                </a:solidFill>
                <a:latin typeface="Arial MT"/>
                <a:cs typeface="Arial MT"/>
              </a:rPr>
              <a:t>to</a:t>
            </a:r>
            <a:r>
              <a:rPr sz="2400" spc="-170" dirty="0">
                <a:solidFill>
                  <a:srgbClr val="355070"/>
                </a:solidFill>
                <a:latin typeface="Arial MT"/>
                <a:cs typeface="Arial MT"/>
              </a:rPr>
              <a:t> </a:t>
            </a:r>
            <a:r>
              <a:rPr sz="2400" spc="-10" dirty="0">
                <a:solidFill>
                  <a:srgbClr val="355070"/>
                </a:solidFill>
                <a:latin typeface="Arial MT"/>
                <a:cs typeface="Arial MT"/>
              </a:rPr>
              <a:t>recipient</a:t>
            </a:r>
            <a:endParaRPr sz="2400" dirty="0">
              <a:latin typeface="Arial MT"/>
              <a:cs typeface="Arial MT"/>
            </a:endParaRPr>
          </a:p>
        </p:txBody>
      </p:sp>
      <p:sp>
        <p:nvSpPr>
          <p:cNvPr id="14" name="object 9">
            <a:extLst>
              <a:ext uri="{FF2B5EF4-FFF2-40B4-BE49-F238E27FC236}">
                <a16:creationId xmlns:a16="http://schemas.microsoft.com/office/drawing/2014/main" id="{0CFC58FA-64FE-A03F-E02F-ED96F8D060B4}"/>
              </a:ext>
            </a:extLst>
          </p:cNvPr>
          <p:cNvSpPr/>
          <p:nvPr/>
        </p:nvSpPr>
        <p:spPr>
          <a:xfrm>
            <a:off x="4753279" y="1420949"/>
            <a:ext cx="2188845" cy="4876800"/>
          </a:xfrm>
          <a:custGeom>
            <a:avLst/>
            <a:gdLst/>
            <a:ahLst/>
            <a:cxnLst/>
            <a:rect l="l" t="t" r="r" b="b"/>
            <a:pathLst>
              <a:path w="2188845" h="4876800">
                <a:moveTo>
                  <a:pt x="1969643" y="0"/>
                </a:moveTo>
                <a:lnTo>
                  <a:pt x="218821" y="0"/>
                </a:lnTo>
                <a:lnTo>
                  <a:pt x="168670" y="5783"/>
                </a:lnTo>
                <a:lnTo>
                  <a:pt x="122621" y="22254"/>
                </a:lnTo>
                <a:lnTo>
                  <a:pt x="81990" y="48095"/>
                </a:lnTo>
                <a:lnTo>
                  <a:pt x="48095" y="81990"/>
                </a:lnTo>
                <a:lnTo>
                  <a:pt x="22254" y="122621"/>
                </a:lnTo>
                <a:lnTo>
                  <a:pt x="5783" y="168670"/>
                </a:lnTo>
                <a:lnTo>
                  <a:pt x="0" y="218821"/>
                </a:lnTo>
                <a:lnTo>
                  <a:pt x="0" y="4657953"/>
                </a:lnTo>
                <a:lnTo>
                  <a:pt x="5783" y="4708133"/>
                </a:lnTo>
                <a:lnTo>
                  <a:pt x="22254" y="4754196"/>
                </a:lnTo>
                <a:lnTo>
                  <a:pt x="48095" y="4794831"/>
                </a:lnTo>
                <a:lnTo>
                  <a:pt x="81990" y="4828722"/>
                </a:lnTo>
                <a:lnTo>
                  <a:pt x="122621" y="4854556"/>
                </a:lnTo>
                <a:lnTo>
                  <a:pt x="168670" y="4871020"/>
                </a:lnTo>
                <a:lnTo>
                  <a:pt x="218821" y="4876800"/>
                </a:lnTo>
                <a:lnTo>
                  <a:pt x="1969643" y="4876800"/>
                </a:lnTo>
                <a:lnTo>
                  <a:pt x="2019793" y="4871020"/>
                </a:lnTo>
                <a:lnTo>
                  <a:pt x="2065842" y="4854556"/>
                </a:lnTo>
                <a:lnTo>
                  <a:pt x="2106473" y="4828722"/>
                </a:lnTo>
                <a:lnTo>
                  <a:pt x="2140368" y="4794831"/>
                </a:lnTo>
                <a:lnTo>
                  <a:pt x="2166209" y="4754196"/>
                </a:lnTo>
                <a:lnTo>
                  <a:pt x="2182680" y="4708133"/>
                </a:lnTo>
                <a:lnTo>
                  <a:pt x="2188464" y="4657953"/>
                </a:lnTo>
                <a:lnTo>
                  <a:pt x="2188464" y="218821"/>
                </a:lnTo>
                <a:lnTo>
                  <a:pt x="2182680" y="168670"/>
                </a:lnTo>
                <a:lnTo>
                  <a:pt x="2166209" y="122621"/>
                </a:lnTo>
                <a:lnTo>
                  <a:pt x="2140368" y="81990"/>
                </a:lnTo>
                <a:lnTo>
                  <a:pt x="2106473" y="48095"/>
                </a:lnTo>
                <a:lnTo>
                  <a:pt x="2065842" y="22254"/>
                </a:lnTo>
                <a:lnTo>
                  <a:pt x="2019793" y="5783"/>
                </a:lnTo>
                <a:lnTo>
                  <a:pt x="1969643" y="0"/>
                </a:lnTo>
                <a:close/>
              </a:path>
            </a:pathLst>
          </a:custGeom>
          <a:solidFill>
            <a:srgbClr val="CED0D4"/>
          </a:solidFill>
        </p:spPr>
        <p:txBody>
          <a:bodyPr wrap="square" lIns="0" tIns="0" rIns="0" bIns="0" rtlCol="0"/>
          <a:lstStyle/>
          <a:p>
            <a:endParaRPr/>
          </a:p>
        </p:txBody>
      </p:sp>
      <p:sp>
        <p:nvSpPr>
          <p:cNvPr id="15" name="object 10">
            <a:extLst>
              <a:ext uri="{FF2B5EF4-FFF2-40B4-BE49-F238E27FC236}">
                <a16:creationId xmlns:a16="http://schemas.microsoft.com/office/drawing/2014/main" id="{CFF56C3B-0489-9DAE-3AA8-263CA2F8F841}"/>
              </a:ext>
            </a:extLst>
          </p:cNvPr>
          <p:cNvSpPr txBox="1"/>
          <p:nvPr/>
        </p:nvSpPr>
        <p:spPr>
          <a:xfrm>
            <a:off x="4881234" y="1777848"/>
            <a:ext cx="1932939" cy="1242695"/>
          </a:xfrm>
          <a:prstGeom prst="rect">
            <a:avLst/>
          </a:prstGeom>
        </p:spPr>
        <p:txBody>
          <a:bodyPr vert="horz" wrap="square" lIns="0" tIns="55880" rIns="0" bIns="0" rtlCol="0">
            <a:spAutoFit/>
          </a:bodyPr>
          <a:lstStyle/>
          <a:p>
            <a:pPr algn="ctr">
              <a:lnSpc>
                <a:spcPct val="100000"/>
              </a:lnSpc>
              <a:spcBef>
                <a:spcPts val="440"/>
              </a:spcBef>
            </a:pPr>
            <a:r>
              <a:rPr sz="2000" b="1" u="sng" spc="-204" dirty="0">
                <a:uFill>
                  <a:solidFill>
                    <a:srgbClr val="000000"/>
                  </a:solidFill>
                </a:uFill>
                <a:latin typeface="Arial"/>
                <a:cs typeface="Arial"/>
              </a:rPr>
              <a:t>Section</a:t>
            </a:r>
            <a:r>
              <a:rPr sz="2000" b="1" u="sng" spc="5" dirty="0">
                <a:uFill>
                  <a:solidFill>
                    <a:srgbClr val="000000"/>
                  </a:solidFill>
                </a:uFill>
                <a:latin typeface="Arial"/>
                <a:cs typeface="Arial"/>
              </a:rPr>
              <a:t> </a:t>
            </a:r>
            <a:r>
              <a:rPr sz="2000" b="1" u="sng" spc="-10" dirty="0">
                <a:uFill>
                  <a:solidFill>
                    <a:srgbClr val="000000"/>
                  </a:solidFill>
                </a:uFill>
                <a:latin typeface="Arial"/>
                <a:cs typeface="Arial"/>
              </a:rPr>
              <a:t>10(1)(b)</a:t>
            </a:r>
            <a:endParaRPr sz="2000" dirty="0">
              <a:latin typeface="Arial"/>
              <a:cs typeface="Arial"/>
            </a:endParaRPr>
          </a:p>
          <a:p>
            <a:pPr marL="12700" marR="5080" algn="ctr">
              <a:lnSpc>
                <a:spcPct val="81200"/>
              </a:lnSpc>
              <a:spcBef>
                <a:spcPts val="790"/>
              </a:spcBef>
            </a:pPr>
            <a:r>
              <a:rPr sz="2000" spc="-120" dirty="0">
                <a:latin typeface="Arial MT"/>
                <a:cs typeface="Arial MT"/>
              </a:rPr>
              <a:t>Goods</a:t>
            </a:r>
            <a:r>
              <a:rPr sz="2000" spc="-20" dirty="0">
                <a:latin typeface="Arial MT"/>
                <a:cs typeface="Arial MT"/>
              </a:rPr>
              <a:t> </a:t>
            </a:r>
            <a:r>
              <a:rPr sz="2000" spc="-100" dirty="0">
                <a:latin typeface="Arial MT"/>
                <a:cs typeface="Arial MT"/>
              </a:rPr>
              <a:t>supplied</a:t>
            </a:r>
            <a:r>
              <a:rPr sz="2000" spc="15" dirty="0">
                <a:latin typeface="Arial MT"/>
                <a:cs typeface="Arial MT"/>
              </a:rPr>
              <a:t> </a:t>
            </a:r>
            <a:r>
              <a:rPr sz="2000" spc="-155" dirty="0">
                <a:latin typeface="Arial MT"/>
                <a:cs typeface="Arial MT"/>
              </a:rPr>
              <a:t>on </a:t>
            </a:r>
            <a:r>
              <a:rPr sz="2000" spc="-90" dirty="0">
                <a:latin typeface="Arial MT"/>
                <a:cs typeface="Arial MT"/>
              </a:rPr>
              <a:t>direction</a:t>
            </a:r>
            <a:r>
              <a:rPr sz="2000" spc="-10" dirty="0">
                <a:latin typeface="Arial MT"/>
                <a:cs typeface="Arial MT"/>
              </a:rPr>
              <a:t> </a:t>
            </a:r>
            <a:r>
              <a:rPr sz="2000" dirty="0">
                <a:latin typeface="Arial MT"/>
                <a:cs typeface="Arial MT"/>
              </a:rPr>
              <a:t>of</a:t>
            </a:r>
            <a:r>
              <a:rPr sz="2000" spc="55" dirty="0">
                <a:latin typeface="Arial MT"/>
                <a:cs typeface="Arial MT"/>
              </a:rPr>
              <a:t> </a:t>
            </a:r>
            <a:r>
              <a:rPr sz="2000" spc="-25" dirty="0">
                <a:latin typeface="Arial MT"/>
                <a:cs typeface="Arial MT"/>
              </a:rPr>
              <a:t>the </a:t>
            </a:r>
            <a:r>
              <a:rPr sz="2000" spc="-40" dirty="0">
                <a:latin typeface="Arial MT"/>
                <a:cs typeface="Arial MT"/>
              </a:rPr>
              <a:t>third</a:t>
            </a:r>
            <a:r>
              <a:rPr sz="2000" spc="-100" dirty="0">
                <a:latin typeface="Arial MT"/>
                <a:cs typeface="Arial MT"/>
              </a:rPr>
              <a:t> </a:t>
            </a:r>
            <a:r>
              <a:rPr sz="2200" spc="-10" dirty="0">
                <a:latin typeface="Arial MT"/>
                <a:cs typeface="Arial MT"/>
              </a:rPr>
              <a:t>person</a:t>
            </a:r>
            <a:endParaRPr sz="2200" dirty="0">
              <a:latin typeface="Arial MT"/>
              <a:cs typeface="Arial MT"/>
            </a:endParaRPr>
          </a:p>
        </p:txBody>
      </p:sp>
      <p:sp>
        <p:nvSpPr>
          <p:cNvPr id="18" name="object 13">
            <a:extLst>
              <a:ext uri="{FF2B5EF4-FFF2-40B4-BE49-F238E27FC236}">
                <a16:creationId xmlns:a16="http://schemas.microsoft.com/office/drawing/2014/main" id="{844382EC-7EEA-9BA2-168B-A193EE48EB6C}"/>
              </a:ext>
            </a:extLst>
          </p:cNvPr>
          <p:cNvSpPr/>
          <p:nvPr/>
        </p:nvSpPr>
        <p:spPr>
          <a:xfrm>
            <a:off x="4910362" y="3457828"/>
            <a:ext cx="1841500" cy="2088694"/>
          </a:xfrm>
          <a:custGeom>
            <a:avLst/>
            <a:gdLst/>
            <a:ahLst/>
            <a:cxnLst/>
            <a:rect l="l" t="t" r="r" b="b"/>
            <a:pathLst>
              <a:path w="1841500" h="2877820">
                <a:moveTo>
                  <a:pt x="0" y="184150"/>
                </a:moveTo>
                <a:lnTo>
                  <a:pt x="6576" y="135187"/>
                </a:lnTo>
                <a:lnTo>
                  <a:pt x="25136" y="91195"/>
                </a:lnTo>
                <a:lnTo>
                  <a:pt x="53927" y="53927"/>
                </a:lnTo>
                <a:lnTo>
                  <a:pt x="91195" y="25136"/>
                </a:lnTo>
                <a:lnTo>
                  <a:pt x="135187" y="6576"/>
                </a:lnTo>
                <a:lnTo>
                  <a:pt x="184150" y="0"/>
                </a:lnTo>
                <a:lnTo>
                  <a:pt x="1656842" y="0"/>
                </a:lnTo>
                <a:lnTo>
                  <a:pt x="1705804" y="6576"/>
                </a:lnTo>
                <a:lnTo>
                  <a:pt x="1749796" y="25136"/>
                </a:lnTo>
                <a:lnTo>
                  <a:pt x="1787064" y="53927"/>
                </a:lnTo>
                <a:lnTo>
                  <a:pt x="1815855" y="91195"/>
                </a:lnTo>
                <a:lnTo>
                  <a:pt x="1834415" y="135187"/>
                </a:lnTo>
                <a:lnTo>
                  <a:pt x="1840992" y="184150"/>
                </a:lnTo>
                <a:lnTo>
                  <a:pt x="1840992" y="2693212"/>
                </a:lnTo>
                <a:lnTo>
                  <a:pt x="1834415" y="2742154"/>
                </a:lnTo>
                <a:lnTo>
                  <a:pt x="1815855" y="2786131"/>
                </a:lnTo>
                <a:lnTo>
                  <a:pt x="1787064" y="2823390"/>
                </a:lnTo>
                <a:lnTo>
                  <a:pt x="1749796" y="2852177"/>
                </a:lnTo>
                <a:lnTo>
                  <a:pt x="1705804" y="2870735"/>
                </a:lnTo>
                <a:lnTo>
                  <a:pt x="1656842" y="2877312"/>
                </a:lnTo>
                <a:lnTo>
                  <a:pt x="184150" y="2877312"/>
                </a:lnTo>
                <a:lnTo>
                  <a:pt x="135187" y="2870735"/>
                </a:lnTo>
                <a:lnTo>
                  <a:pt x="91195" y="2852177"/>
                </a:lnTo>
                <a:lnTo>
                  <a:pt x="53927" y="2823390"/>
                </a:lnTo>
                <a:lnTo>
                  <a:pt x="25136" y="2786131"/>
                </a:lnTo>
                <a:lnTo>
                  <a:pt x="6576" y="2742154"/>
                </a:lnTo>
                <a:lnTo>
                  <a:pt x="0" y="2693212"/>
                </a:lnTo>
                <a:lnTo>
                  <a:pt x="0" y="184150"/>
                </a:lnTo>
                <a:close/>
              </a:path>
            </a:pathLst>
          </a:custGeom>
          <a:ln/>
        </p:spPr>
        <p:style>
          <a:lnRef idx="2">
            <a:schemeClr val="accent4"/>
          </a:lnRef>
          <a:fillRef idx="1">
            <a:schemeClr val="lt1"/>
          </a:fillRef>
          <a:effectRef idx="0">
            <a:schemeClr val="accent4"/>
          </a:effectRef>
          <a:fontRef idx="minor">
            <a:schemeClr val="dk1"/>
          </a:fontRef>
        </p:style>
        <p:txBody>
          <a:bodyPr wrap="square" lIns="0" tIns="0" rIns="0" bIns="0" rtlCol="0"/>
          <a:lstStyle/>
          <a:p>
            <a:endParaRPr/>
          </a:p>
        </p:txBody>
      </p:sp>
      <p:sp>
        <p:nvSpPr>
          <p:cNvPr id="21" name="TextBox 20">
            <a:extLst>
              <a:ext uri="{FF2B5EF4-FFF2-40B4-BE49-F238E27FC236}">
                <a16:creationId xmlns:a16="http://schemas.microsoft.com/office/drawing/2014/main" id="{8D4530DD-58C7-298D-4509-D23B525D0AD6}"/>
              </a:ext>
            </a:extLst>
          </p:cNvPr>
          <p:cNvSpPr txBox="1"/>
          <p:nvPr/>
        </p:nvSpPr>
        <p:spPr>
          <a:xfrm>
            <a:off x="5090220" y="3620784"/>
            <a:ext cx="1514965" cy="16065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12700" marR="5080" indent="-635" algn="ctr">
              <a:lnSpc>
                <a:spcPct val="81700"/>
              </a:lnSpc>
              <a:spcBef>
                <a:spcPts val="590"/>
              </a:spcBef>
            </a:pPr>
            <a:r>
              <a:rPr lang="en-US" sz="2400" spc="-10" dirty="0">
                <a:solidFill>
                  <a:srgbClr val="FF0000"/>
                </a:solidFill>
                <a:latin typeface="Arial MT"/>
                <a:cs typeface="Arial MT"/>
              </a:rPr>
              <a:t>Principal </a:t>
            </a:r>
            <a:r>
              <a:rPr lang="en-US" sz="2400" spc="-160" dirty="0">
                <a:solidFill>
                  <a:srgbClr val="355070"/>
                </a:solidFill>
                <a:latin typeface="Arial MT"/>
                <a:cs typeface="Arial MT"/>
              </a:rPr>
              <a:t>Place</a:t>
            </a:r>
            <a:r>
              <a:rPr lang="en-US" sz="2400" spc="10" dirty="0">
                <a:solidFill>
                  <a:srgbClr val="355070"/>
                </a:solidFill>
                <a:latin typeface="Arial MT"/>
                <a:cs typeface="Arial MT"/>
              </a:rPr>
              <a:t> </a:t>
            </a:r>
            <a:r>
              <a:rPr lang="en-US" sz="2400" spc="-25" dirty="0">
                <a:solidFill>
                  <a:srgbClr val="355070"/>
                </a:solidFill>
                <a:latin typeface="Arial MT"/>
                <a:cs typeface="Arial MT"/>
              </a:rPr>
              <a:t>of </a:t>
            </a:r>
            <a:r>
              <a:rPr lang="en-US" sz="2400" spc="-270" dirty="0">
                <a:solidFill>
                  <a:srgbClr val="355070"/>
                </a:solidFill>
                <a:latin typeface="Arial MT"/>
                <a:cs typeface="Arial MT"/>
              </a:rPr>
              <a:t>Business</a:t>
            </a:r>
            <a:r>
              <a:rPr lang="en-US" sz="2400" spc="-25" dirty="0">
                <a:solidFill>
                  <a:srgbClr val="355070"/>
                </a:solidFill>
                <a:latin typeface="Arial MT"/>
                <a:cs typeface="Arial MT"/>
              </a:rPr>
              <a:t> </a:t>
            </a:r>
            <a:r>
              <a:rPr lang="en-US" sz="2400" dirty="0">
                <a:solidFill>
                  <a:srgbClr val="355070"/>
                </a:solidFill>
                <a:latin typeface="Arial MT"/>
                <a:cs typeface="Arial MT"/>
              </a:rPr>
              <a:t>of</a:t>
            </a:r>
            <a:r>
              <a:rPr lang="en-US" sz="2400" spc="50" dirty="0">
                <a:solidFill>
                  <a:srgbClr val="355070"/>
                </a:solidFill>
                <a:latin typeface="Arial MT"/>
                <a:cs typeface="Arial MT"/>
              </a:rPr>
              <a:t> </a:t>
            </a:r>
            <a:r>
              <a:rPr lang="en-US" sz="2400" spc="-135" dirty="0">
                <a:solidFill>
                  <a:srgbClr val="355070"/>
                </a:solidFill>
                <a:latin typeface="Arial MT"/>
                <a:cs typeface="Arial MT"/>
              </a:rPr>
              <a:t>the </a:t>
            </a:r>
            <a:r>
              <a:rPr lang="en-US" sz="2400" spc="-55" dirty="0">
                <a:solidFill>
                  <a:srgbClr val="355070"/>
                </a:solidFill>
                <a:latin typeface="Arial MT"/>
                <a:cs typeface="Arial MT"/>
              </a:rPr>
              <a:t>third</a:t>
            </a:r>
            <a:r>
              <a:rPr lang="en-US" sz="2400" spc="-70" dirty="0">
                <a:solidFill>
                  <a:srgbClr val="355070"/>
                </a:solidFill>
                <a:latin typeface="Arial MT"/>
                <a:cs typeface="Arial MT"/>
              </a:rPr>
              <a:t> </a:t>
            </a:r>
            <a:r>
              <a:rPr lang="en-US" sz="2400" spc="-10" dirty="0">
                <a:solidFill>
                  <a:srgbClr val="355070"/>
                </a:solidFill>
                <a:latin typeface="Arial MT"/>
                <a:cs typeface="Arial MT"/>
              </a:rPr>
              <a:t>person</a:t>
            </a:r>
            <a:endParaRPr lang="en-US" sz="2400" dirty="0">
              <a:latin typeface="Arial MT"/>
              <a:cs typeface="Arial MT"/>
            </a:endParaRPr>
          </a:p>
        </p:txBody>
      </p:sp>
      <p:sp>
        <p:nvSpPr>
          <p:cNvPr id="22" name="object 15">
            <a:extLst>
              <a:ext uri="{FF2B5EF4-FFF2-40B4-BE49-F238E27FC236}">
                <a16:creationId xmlns:a16="http://schemas.microsoft.com/office/drawing/2014/main" id="{EB907DFE-774C-95E2-1F75-174EE0F93637}"/>
              </a:ext>
            </a:extLst>
          </p:cNvPr>
          <p:cNvSpPr/>
          <p:nvPr/>
        </p:nvSpPr>
        <p:spPr>
          <a:xfrm>
            <a:off x="8743822" y="1420949"/>
            <a:ext cx="2188845" cy="4876800"/>
          </a:xfrm>
          <a:custGeom>
            <a:avLst/>
            <a:gdLst/>
            <a:ahLst/>
            <a:cxnLst/>
            <a:rect l="l" t="t" r="r" b="b"/>
            <a:pathLst>
              <a:path w="2188845" h="4876800">
                <a:moveTo>
                  <a:pt x="1969642" y="0"/>
                </a:moveTo>
                <a:lnTo>
                  <a:pt x="218821" y="0"/>
                </a:lnTo>
                <a:lnTo>
                  <a:pt x="168670" y="5783"/>
                </a:lnTo>
                <a:lnTo>
                  <a:pt x="122621" y="22254"/>
                </a:lnTo>
                <a:lnTo>
                  <a:pt x="81990" y="48095"/>
                </a:lnTo>
                <a:lnTo>
                  <a:pt x="48095" y="81990"/>
                </a:lnTo>
                <a:lnTo>
                  <a:pt x="22254" y="122621"/>
                </a:lnTo>
                <a:lnTo>
                  <a:pt x="5783" y="168670"/>
                </a:lnTo>
                <a:lnTo>
                  <a:pt x="0" y="218821"/>
                </a:lnTo>
                <a:lnTo>
                  <a:pt x="0" y="4657953"/>
                </a:lnTo>
                <a:lnTo>
                  <a:pt x="5783" y="4708133"/>
                </a:lnTo>
                <a:lnTo>
                  <a:pt x="22254" y="4754196"/>
                </a:lnTo>
                <a:lnTo>
                  <a:pt x="48095" y="4794831"/>
                </a:lnTo>
                <a:lnTo>
                  <a:pt x="81990" y="4828722"/>
                </a:lnTo>
                <a:lnTo>
                  <a:pt x="122621" y="4854556"/>
                </a:lnTo>
                <a:lnTo>
                  <a:pt x="168670" y="4871020"/>
                </a:lnTo>
                <a:lnTo>
                  <a:pt x="218821" y="4876800"/>
                </a:lnTo>
                <a:lnTo>
                  <a:pt x="1969642" y="4876800"/>
                </a:lnTo>
                <a:lnTo>
                  <a:pt x="2019793" y="4871020"/>
                </a:lnTo>
                <a:lnTo>
                  <a:pt x="2065842" y="4854556"/>
                </a:lnTo>
                <a:lnTo>
                  <a:pt x="2106473" y="4828722"/>
                </a:lnTo>
                <a:lnTo>
                  <a:pt x="2140368" y="4794831"/>
                </a:lnTo>
                <a:lnTo>
                  <a:pt x="2166209" y="4754196"/>
                </a:lnTo>
                <a:lnTo>
                  <a:pt x="2182680" y="4708133"/>
                </a:lnTo>
                <a:lnTo>
                  <a:pt x="2188464" y="4657953"/>
                </a:lnTo>
                <a:lnTo>
                  <a:pt x="2188464" y="218821"/>
                </a:lnTo>
                <a:lnTo>
                  <a:pt x="2182680" y="168670"/>
                </a:lnTo>
                <a:lnTo>
                  <a:pt x="2166209" y="122621"/>
                </a:lnTo>
                <a:lnTo>
                  <a:pt x="2140368" y="81990"/>
                </a:lnTo>
                <a:lnTo>
                  <a:pt x="2106473" y="48095"/>
                </a:lnTo>
                <a:lnTo>
                  <a:pt x="2065842" y="22254"/>
                </a:lnTo>
                <a:lnTo>
                  <a:pt x="2019793" y="5783"/>
                </a:lnTo>
                <a:lnTo>
                  <a:pt x="1969642" y="0"/>
                </a:lnTo>
                <a:close/>
              </a:path>
            </a:pathLst>
          </a:custGeom>
          <a:solidFill>
            <a:srgbClr val="CED0D4"/>
          </a:solidFill>
        </p:spPr>
        <p:txBody>
          <a:bodyPr wrap="square" lIns="0" tIns="0" rIns="0" bIns="0" rtlCol="0"/>
          <a:lstStyle/>
          <a:p>
            <a:endParaRPr/>
          </a:p>
        </p:txBody>
      </p:sp>
      <p:sp>
        <p:nvSpPr>
          <p:cNvPr id="23" name="object 16">
            <a:extLst>
              <a:ext uri="{FF2B5EF4-FFF2-40B4-BE49-F238E27FC236}">
                <a16:creationId xmlns:a16="http://schemas.microsoft.com/office/drawing/2014/main" id="{FD4D247E-3178-C6FC-F03A-F6DB8255A480}"/>
              </a:ext>
            </a:extLst>
          </p:cNvPr>
          <p:cNvSpPr txBox="1"/>
          <p:nvPr/>
        </p:nvSpPr>
        <p:spPr>
          <a:xfrm>
            <a:off x="8889278" y="1858493"/>
            <a:ext cx="1869439" cy="1162050"/>
          </a:xfrm>
          <a:prstGeom prst="rect">
            <a:avLst/>
          </a:prstGeom>
        </p:spPr>
        <p:txBody>
          <a:bodyPr vert="horz" wrap="square" lIns="0" tIns="38735" rIns="0" bIns="0" rtlCol="0">
            <a:spAutoFit/>
          </a:bodyPr>
          <a:lstStyle/>
          <a:p>
            <a:pPr marL="12700" marR="5080" indent="-635" algn="ctr">
              <a:lnSpc>
                <a:spcPct val="91000"/>
              </a:lnSpc>
              <a:spcBef>
                <a:spcPts val="305"/>
              </a:spcBef>
            </a:pPr>
            <a:r>
              <a:rPr sz="2000" b="1" u="sng" spc="-200" dirty="0">
                <a:uFill>
                  <a:solidFill>
                    <a:srgbClr val="000000"/>
                  </a:solidFill>
                </a:uFill>
                <a:latin typeface="Arial"/>
                <a:cs typeface="Arial"/>
              </a:rPr>
              <a:t>Section</a:t>
            </a:r>
            <a:r>
              <a:rPr sz="2000" b="1" u="sng" spc="-25" dirty="0">
                <a:uFill>
                  <a:solidFill>
                    <a:srgbClr val="000000"/>
                  </a:solidFill>
                </a:uFill>
                <a:latin typeface="Arial"/>
                <a:cs typeface="Arial"/>
              </a:rPr>
              <a:t> </a:t>
            </a:r>
            <a:r>
              <a:rPr sz="2000" b="1" u="sng" spc="-10" dirty="0">
                <a:uFill>
                  <a:solidFill>
                    <a:srgbClr val="000000"/>
                  </a:solidFill>
                </a:uFill>
                <a:latin typeface="Arial"/>
                <a:cs typeface="Arial"/>
              </a:rPr>
              <a:t>10(1)(c)</a:t>
            </a:r>
            <a:r>
              <a:rPr sz="2000" b="1" spc="-10" dirty="0">
                <a:latin typeface="Arial"/>
                <a:cs typeface="Arial"/>
              </a:rPr>
              <a:t> </a:t>
            </a:r>
            <a:r>
              <a:rPr sz="2000" spc="-110" dirty="0">
                <a:latin typeface="Arial MT"/>
                <a:cs typeface="Arial MT"/>
              </a:rPr>
              <a:t>Supply</a:t>
            </a:r>
            <a:r>
              <a:rPr sz="2000" spc="15" dirty="0">
                <a:latin typeface="Arial MT"/>
                <a:cs typeface="Arial MT"/>
              </a:rPr>
              <a:t> </a:t>
            </a:r>
            <a:r>
              <a:rPr sz="2000" spc="-155" dirty="0">
                <a:latin typeface="Arial MT"/>
                <a:cs typeface="Arial MT"/>
              </a:rPr>
              <a:t>does</a:t>
            </a:r>
            <a:r>
              <a:rPr sz="2000" spc="-10" dirty="0">
                <a:latin typeface="Arial MT"/>
                <a:cs typeface="Arial MT"/>
              </a:rPr>
              <a:t> </a:t>
            </a:r>
            <a:r>
              <a:rPr sz="2000" spc="-25" dirty="0">
                <a:latin typeface="Arial MT"/>
                <a:cs typeface="Arial MT"/>
              </a:rPr>
              <a:t>not </a:t>
            </a:r>
            <a:r>
              <a:rPr sz="2000" spc="-160" dirty="0">
                <a:latin typeface="Arial MT"/>
                <a:cs typeface="Arial MT"/>
              </a:rPr>
              <a:t>involves</a:t>
            </a:r>
            <a:r>
              <a:rPr sz="2000" spc="65" dirty="0">
                <a:latin typeface="Arial MT"/>
                <a:cs typeface="Arial MT"/>
              </a:rPr>
              <a:t> </a:t>
            </a:r>
            <a:r>
              <a:rPr sz="2000" spc="-185" dirty="0">
                <a:latin typeface="Arial MT"/>
                <a:cs typeface="Arial MT"/>
              </a:rPr>
              <a:t>movement </a:t>
            </a:r>
            <a:r>
              <a:rPr sz="2000" dirty="0">
                <a:latin typeface="Arial MT"/>
                <a:cs typeface="Arial MT"/>
              </a:rPr>
              <a:t>of</a:t>
            </a:r>
            <a:r>
              <a:rPr sz="2000" spc="40" dirty="0">
                <a:latin typeface="Arial MT"/>
                <a:cs typeface="Arial MT"/>
              </a:rPr>
              <a:t> </a:t>
            </a:r>
            <a:r>
              <a:rPr sz="2000" spc="-10" dirty="0">
                <a:latin typeface="Arial MT"/>
                <a:cs typeface="Arial MT"/>
              </a:rPr>
              <a:t>goods</a:t>
            </a:r>
            <a:endParaRPr sz="2000" dirty="0">
              <a:latin typeface="Arial MT"/>
              <a:cs typeface="Arial MT"/>
            </a:endParaRPr>
          </a:p>
        </p:txBody>
      </p:sp>
      <p:grpSp>
        <p:nvGrpSpPr>
          <p:cNvPr id="24" name="object 17">
            <a:extLst>
              <a:ext uri="{FF2B5EF4-FFF2-40B4-BE49-F238E27FC236}">
                <a16:creationId xmlns:a16="http://schemas.microsoft.com/office/drawing/2014/main" id="{A94CFEDB-930C-B6CD-29CB-894B65C31B0E}"/>
              </a:ext>
            </a:extLst>
          </p:cNvPr>
          <p:cNvGrpSpPr/>
          <p:nvPr/>
        </p:nvGrpSpPr>
        <p:grpSpPr>
          <a:xfrm>
            <a:off x="8905558" y="3368751"/>
            <a:ext cx="1865630" cy="2715895"/>
            <a:chOff x="5017008" y="3145535"/>
            <a:chExt cx="1865630" cy="2715895"/>
          </a:xfrm>
        </p:grpSpPr>
        <p:sp>
          <p:nvSpPr>
            <p:cNvPr id="25" name="object 18">
              <a:extLst>
                <a:ext uri="{FF2B5EF4-FFF2-40B4-BE49-F238E27FC236}">
                  <a16:creationId xmlns:a16="http://schemas.microsoft.com/office/drawing/2014/main" id="{4D3E39A9-91DB-A44E-5B30-AC4BB15749D6}"/>
                </a:ext>
              </a:extLst>
            </p:cNvPr>
            <p:cNvSpPr/>
            <p:nvPr/>
          </p:nvSpPr>
          <p:spPr>
            <a:xfrm>
              <a:off x="5027676" y="3156203"/>
              <a:ext cx="1844039" cy="2694940"/>
            </a:xfrm>
            <a:custGeom>
              <a:avLst/>
              <a:gdLst/>
              <a:ahLst/>
              <a:cxnLst/>
              <a:rect l="l" t="t" r="r" b="b"/>
              <a:pathLst>
                <a:path w="1844040" h="2694940">
                  <a:moveTo>
                    <a:pt x="1659635" y="0"/>
                  </a:moveTo>
                  <a:lnTo>
                    <a:pt x="184403" y="0"/>
                  </a:lnTo>
                  <a:lnTo>
                    <a:pt x="135378" y="6586"/>
                  </a:lnTo>
                  <a:lnTo>
                    <a:pt x="91327" y="25174"/>
                  </a:lnTo>
                  <a:lnTo>
                    <a:pt x="54006" y="54006"/>
                  </a:lnTo>
                  <a:lnTo>
                    <a:pt x="25174" y="91327"/>
                  </a:lnTo>
                  <a:lnTo>
                    <a:pt x="6586" y="135378"/>
                  </a:lnTo>
                  <a:lnTo>
                    <a:pt x="0" y="184404"/>
                  </a:lnTo>
                  <a:lnTo>
                    <a:pt x="0" y="2510028"/>
                  </a:lnTo>
                  <a:lnTo>
                    <a:pt x="6586" y="2559049"/>
                  </a:lnTo>
                  <a:lnTo>
                    <a:pt x="25174" y="2603099"/>
                  </a:lnTo>
                  <a:lnTo>
                    <a:pt x="54006" y="2640420"/>
                  </a:lnTo>
                  <a:lnTo>
                    <a:pt x="91327" y="2669254"/>
                  </a:lnTo>
                  <a:lnTo>
                    <a:pt x="135378" y="2687844"/>
                  </a:lnTo>
                  <a:lnTo>
                    <a:pt x="184403" y="2694432"/>
                  </a:lnTo>
                  <a:lnTo>
                    <a:pt x="1659635" y="2694432"/>
                  </a:lnTo>
                  <a:lnTo>
                    <a:pt x="1708661" y="2687844"/>
                  </a:lnTo>
                  <a:lnTo>
                    <a:pt x="1752712" y="2669254"/>
                  </a:lnTo>
                  <a:lnTo>
                    <a:pt x="1790033" y="2640420"/>
                  </a:lnTo>
                  <a:lnTo>
                    <a:pt x="1818865" y="2603099"/>
                  </a:lnTo>
                  <a:lnTo>
                    <a:pt x="1837453" y="2559049"/>
                  </a:lnTo>
                  <a:lnTo>
                    <a:pt x="1844040" y="2510028"/>
                  </a:lnTo>
                  <a:lnTo>
                    <a:pt x="1844040" y="184404"/>
                  </a:lnTo>
                  <a:lnTo>
                    <a:pt x="1837453" y="135378"/>
                  </a:lnTo>
                  <a:lnTo>
                    <a:pt x="1818865" y="91327"/>
                  </a:lnTo>
                  <a:lnTo>
                    <a:pt x="1790033" y="54006"/>
                  </a:lnTo>
                  <a:lnTo>
                    <a:pt x="1752712" y="25174"/>
                  </a:lnTo>
                  <a:lnTo>
                    <a:pt x="1708661" y="6586"/>
                  </a:lnTo>
                  <a:lnTo>
                    <a:pt x="1659635" y="0"/>
                  </a:lnTo>
                  <a:close/>
                </a:path>
              </a:pathLst>
            </a:custGeom>
            <a:solidFill>
              <a:srgbClr val="FFFFFF"/>
            </a:solidFill>
          </p:spPr>
          <p:txBody>
            <a:bodyPr wrap="square" lIns="0" tIns="0" rIns="0" bIns="0" rtlCol="0"/>
            <a:lstStyle/>
            <a:p>
              <a:endParaRPr/>
            </a:p>
          </p:txBody>
        </p:sp>
        <p:sp>
          <p:nvSpPr>
            <p:cNvPr id="26" name="object 19">
              <a:extLst>
                <a:ext uri="{FF2B5EF4-FFF2-40B4-BE49-F238E27FC236}">
                  <a16:creationId xmlns:a16="http://schemas.microsoft.com/office/drawing/2014/main" id="{2D49C679-3796-8EB9-15F5-6A178782CE19}"/>
                </a:ext>
              </a:extLst>
            </p:cNvPr>
            <p:cNvSpPr/>
            <p:nvPr/>
          </p:nvSpPr>
          <p:spPr>
            <a:xfrm>
              <a:off x="5027676" y="3156203"/>
              <a:ext cx="1844039" cy="2694940"/>
            </a:xfrm>
            <a:custGeom>
              <a:avLst/>
              <a:gdLst/>
              <a:ahLst/>
              <a:cxnLst/>
              <a:rect l="l" t="t" r="r" b="b"/>
              <a:pathLst>
                <a:path w="1844040" h="2694940">
                  <a:moveTo>
                    <a:pt x="0" y="184404"/>
                  </a:moveTo>
                  <a:lnTo>
                    <a:pt x="6586" y="135378"/>
                  </a:lnTo>
                  <a:lnTo>
                    <a:pt x="25174" y="91327"/>
                  </a:lnTo>
                  <a:lnTo>
                    <a:pt x="54006" y="54006"/>
                  </a:lnTo>
                  <a:lnTo>
                    <a:pt x="91327" y="25174"/>
                  </a:lnTo>
                  <a:lnTo>
                    <a:pt x="135378" y="6586"/>
                  </a:lnTo>
                  <a:lnTo>
                    <a:pt x="184403" y="0"/>
                  </a:lnTo>
                  <a:lnTo>
                    <a:pt x="1659635" y="0"/>
                  </a:lnTo>
                  <a:lnTo>
                    <a:pt x="1708661" y="6586"/>
                  </a:lnTo>
                  <a:lnTo>
                    <a:pt x="1752712" y="25174"/>
                  </a:lnTo>
                  <a:lnTo>
                    <a:pt x="1790033" y="54006"/>
                  </a:lnTo>
                  <a:lnTo>
                    <a:pt x="1818865" y="91327"/>
                  </a:lnTo>
                  <a:lnTo>
                    <a:pt x="1837453" y="135378"/>
                  </a:lnTo>
                  <a:lnTo>
                    <a:pt x="1844040" y="184404"/>
                  </a:lnTo>
                  <a:lnTo>
                    <a:pt x="1844040" y="2510028"/>
                  </a:lnTo>
                  <a:lnTo>
                    <a:pt x="1837453" y="2559049"/>
                  </a:lnTo>
                  <a:lnTo>
                    <a:pt x="1818865" y="2603099"/>
                  </a:lnTo>
                  <a:lnTo>
                    <a:pt x="1790033" y="2640420"/>
                  </a:lnTo>
                  <a:lnTo>
                    <a:pt x="1752712" y="2669254"/>
                  </a:lnTo>
                  <a:lnTo>
                    <a:pt x="1708661" y="2687844"/>
                  </a:lnTo>
                  <a:lnTo>
                    <a:pt x="1659635" y="2694432"/>
                  </a:lnTo>
                  <a:lnTo>
                    <a:pt x="184403" y="2694432"/>
                  </a:lnTo>
                  <a:lnTo>
                    <a:pt x="135378" y="2687844"/>
                  </a:lnTo>
                  <a:lnTo>
                    <a:pt x="91327" y="2669254"/>
                  </a:lnTo>
                  <a:lnTo>
                    <a:pt x="54006" y="2640420"/>
                  </a:lnTo>
                  <a:lnTo>
                    <a:pt x="25174" y="2603099"/>
                  </a:lnTo>
                  <a:lnTo>
                    <a:pt x="6586" y="2559049"/>
                  </a:lnTo>
                  <a:lnTo>
                    <a:pt x="0" y="2510028"/>
                  </a:lnTo>
                  <a:lnTo>
                    <a:pt x="0" y="184404"/>
                  </a:lnTo>
                  <a:close/>
                </a:path>
              </a:pathLst>
            </a:custGeom>
            <a:ln w="21336">
              <a:solidFill>
                <a:srgbClr val="2E4766"/>
              </a:solidFill>
            </a:ln>
          </p:spPr>
          <p:txBody>
            <a:bodyPr wrap="square" lIns="0" tIns="0" rIns="0" bIns="0" rtlCol="0"/>
            <a:lstStyle/>
            <a:p>
              <a:endParaRPr/>
            </a:p>
          </p:txBody>
        </p:sp>
      </p:grpSp>
      <p:sp>
        <p:nvSpPr>
          <p:cNvPr id="28" name="TextBox 27">
            <a:extLst>
              <a:ext uri="{FF2B5EF4-FFF2-40B4-BE49-F238E27FC236}">
                <a16:creationId xmlns:a16="http://schemas.microsoft.com/office/drawing/2014/main" id="{89ADD231-B39E-3DE7-0E41-11AC6C39F216}"/>
              </a:ext>
            </a:extLst>
          </p:cNvPr>
          <p:cNvSpPr txBox="1"/>
          <p:nvPr/>
        </p:nvSpPr>
        <p:spPr>
          <a:xfrm>
            <a:off x="9105765" y="3620784"/>
            <a:ext cx="1370942" cy="2212209"/>
          </a:xfrm>
          <a:prstGeom prst="rect">
            <a:avLst/>
          </a:prstGeom>
          <a:noFill/>
        </p:spPr>
        <p:txBody>
          <a:bodyPr wrap="square">
            <a:spAutoFit/>
          </a:bodyPr>
          <a:lstStyle/>
          <a:p>
            <a:pPr marL="12700" marR="5080" indent="-5080" algn="ctr">
              <a:lnSpc>
                <a:spcPct val="81700"/>
              </a:lnSpc>
              <a:spcBef>
                <a:spcPts val="625"/>
              </a:spcBef>
            </a:pPr>
            <a:r>
              <a:rPr lang="en-US" sz="2400" spc="-170" dirty="0">
                <a:solidFill>
                  <a:srgbClr val="355070"/>
                </a:solidFill>
                <a:latin typeface="Arial MT"/>
                <a:cs typeface="Arial MT"/>
              </a:rPr>
              <a:t>Location</a:t>
            </a:r>
            <a:r>
              <a:rPr lang="en-US" sz="2400" spc="35" dirty="0">
                <a:solidFill>
                  <a:srgbClr val="355070"/>
                </a:solidFill>
                <a:latin typeface="Arial MT"/>
                <a:cs typeface="Arial MT"/>
              </a:rPr>
              <a:t> </a:t>
            </a:r>
            <a:r>
              <a:rPr lang="en-US" sz="2400" spc="-25" dirty="0">
                <a:solidFill>
                  <a:srgbClr val="355070"/>
                </a:solidFill>
                <a:latin typeface="Arial MT"/>
                <a:cs typeface="Arial MT"/>
              </a:rPr>
              <a:t>of </a:t>
            </a:r>
            <a:r>
              <a:rPr lang="en-US" sz="2400" spc="-150" dirty="0">
                <a:solidFill>
                  <a:srgbClr val="355070"/>
                </a:solidFill>
                <a:latin typeface="Arial MT"/>
                <a:cs typeface="Arial MT"/>
              </a:rPr>
              <a:t>goods</a:t>
            </a:r>
            <a:r>
              <a:rPr lang="en-US" sz="2400" spc="-20" dirty="0">
                <a:solidFill>
                  <a:srgbClr val="355070"/>
                </a:solidFill>
                <a:latin typeface="Arial MT"/>
                <a:cs typeface="Arial MT"/>
              </a:rPr>
              <a:t> </a:t>
            </a:r>
            <a:r>
              <a:rPr lang="en-US" sz="2400" dirty="0">
                <a:solidFill>
                  <a:srgbClr val="355070"/>
                </a:solidFill>
                <a:latin typeface="Arial MT"/>
                <a:cs typeface="Arial MT"/>
              </a:rPr>
              <a:t>at</a:t>
            </a:r>
            <a:r>
              <a:rPr lang="en-US" sz="2400" spc="-35" dirty="0">
                <a:solidFill>
                  <a:srgbClr val="355070"/>
                </a:solidFill>
                <a:latin typeface="Arial MT"/>
                <a:cs typeface="Arial MT"/>
              </a:rPr>
              <a:t> </a:t>
            </a:r>
            <a:r>
              <a:rPr lang="en-US" sz="2400" spc="-140" dirty="0">
                <a:solidFill>
                  <a:srgbClr val="355070"/>
                </a:solidFill>
                <a:latin typeface="Arial MT"/>
                <a:cs typeface="Arial MT"/>
              </a:rPr>
              <a:t>the </a:t>
            </a:r>
            <a:r>
              <a:rPr lang="en-US" sz="2400" spc="-155" dirty="0">
                <a:solidFill>
                  <a:srgbClr val="355070"/>
                </a:solidFill>
                <a:latin typeface="Arial MT"/>
                <a:cs typeface="Arial MT"/>
              </a:rPr>
              <a:t>time</a:t>
            </a:r>
            <a:r>
              <a:rPr lang="en-US" sz="2400" spc="5" dirty="0">
                <a:solidFill>
                  <a:srgbClr val="355070"/>
                </a:solidFill>
                <a:latin typeface="Arial MT"/>
                <a:cs typeface="Arial MT"/>
              </a:rPr>
              <a:t> </a:t>
            </a:r>
            <a:r>
              <a:rPr lang="en-US" sz="2400" spc="-25" dirty="0">
                <a:solidFill>
                  <a:srgbClr val="355070"/>
                </a:solidFill>
                <a:latin typeface="Arial MT"/>
                <a:cs typeface="Arial MT"/>
              </a:rPr>
              <a:t>of </a:t>
            </a:r>
            <a:r>
              <a:rPr lang="en-US" sz="2400" spc="-65" dirty="0">
                <a:solidFill>
                  <a:srgbClr val="FF0000"/>
                </a:solidFill>
                <a:latin typeface="Arial MT"/>
                <a:cs typeface="Arial MT"/>
              </a:rPr>
              <a:t>delivery</a:t>
            </a:r>
            <a:r>
              <a:rPr lang="en-US" sz="2400" spc="-45" dirty="0">
                <a:solidFill>
                  <a:srgbClr val="FF0000"/>
                </a:solidFill>
                <a:latin typeface="Arial MT"/>
                <a:cs typeface="Arial MT"/>
              </a:rPr>
              <a:t> </a:t>
            </a:r>
            <a:r>
              <a:rPr lang="en-US" sz="2400" spc="-25" dirty="0">
                <a:solidFill>
                  <a:srgbClr val="355070"/>
                </a:solidFill>
                <a:latin typeface="Arial MT"/>
                <a:cs typeface="Arial MT"/>
              </a:rPr>
              <a:t>to </a:t>
            </a:r>
            <a:r>
              <a:rPr lang="en-US" sz="2400" spc="-160" dirty="0">
                <a:solidFill>
                  <a:srgbClr val="355070"/>
                </a:solidFill>
                <a:latin typeface="Arial MT"/>
                <a:cs typeface="Arial MT"/>
              </a:rPr>
              <a:t>the</a:t>
            </a:r>
            <a:r>
              <a:rPr lang="en-US" sz="2400" spc="-10" dirty="0">
                <a:solidFill>
                  <a:srgbClr val="355070"/>
                </a:solidFill>
                <a:latin typeface="Arial MT"/>
                <a:cs typeface="Arial MT"/>
              </a:rPr>
              <a:t> </a:t>
            </a:r>
            <a:r>
              <a:rPr lang="en-US" sz="2400" spc="-75" dirty="0">
                <a:solidFill>
                  <a:srgbClr val="355070"/>
                </a:solidFill>
                <a:latin typeface="Arial MT"/>
                <a:cs typeface="Arial MT"/>
              </a:rPr>
              <a:t>recipient</a:t>
            </a:r>
            <a:endParaRPr lang="en-US" sz="2400" dirty="0">
              <a:latin typeface="Arial MT"/>
              <a:cs typeface="Arial MT"/>
            </a:endParaRPr>
          </a:p>
        </p:txBody>
      </p:sp>
    </p:spTree>
    <p:extLst>
      <p:ext uri="{BB962C8B-B14F-4D97-AF65-F5344CB8AC3E}">
        <p14:creationId xmlns:p14="http://schemas.microsoft.com/office/powerpoint/2010/main" val="2239897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81D14-DC4D-C88E-853C-D8D7EC6B3E15}"/>
              </a:ext>
            </a:extLst>
          </p:cNvPr>
          <p:cNvSpPr>
            <a:spLocks noGrp="1"/>
          </p:cNvSpPr>
          <p:nvPr>
            <p:ph type="title"/>
          </p:nvPr>
        </p:nvSpPr>
        <p:spPr>
          <a:xfrm>
            <a:off x="1485906" y="266100"/>
            <a:ext cx="8761413" cy="826700"/>
          </a:xfrm>
        </p:spPr>
        <p:txBody>
          <a:bodyPr/>
          <a:lstStyle/>
          <a:p>
            <a:r>
              <a:rPr lang="en-US" b="1" dirty="0"/>
              <a:t>Bill To Ship Model</a:t>
            </a:r>
            <a:endParaRPr lang="en-IN" b="1" dirty="0"/>
          </a:p>
        </p:txBody>
      </p:sp>
      <p:sp>
        <p:nvSpPr>
          <p:cNvPr id="5" name="Slide Number Placeholder 4">
            <a:extLst>
              <a:ext uri="{FF2B5EF4-FFF2-40B4-BE49-F238E27FC236}">
                <a16:creationId xmlns:a16="http://schemas.microsoft.com/office/drawing/2014/main" id="{468C14AC-B00A-FD0B-F50D-BAEEEFD044D6}"/>
              </a:ext>
            </a:extLst>
          </p:cNvPr>
          <p:cNvSpPr>
            <a:spLocks noGrp="1"/>
          </p:cNvSpPr>
          <p:nvPr>
            <p:ph type="sldNum" sz="quarter" idx="12"/>
          </p:nvPr>
        </p:nvSpPr>
        <p:spPr/>
        <p:txBody>
          <a:bodyPr/>
          <a:lstStyle/>
          <a:p>
            <a:fld id="{2AC1C4F3-0758-4693-96D4-8901426768B0}" type="slidenum">
              <a:rPr lang="en-IN" altLang="en-US" smtClean="0"/>
              <a:pPr/>
              <a:t>26</a:t>
            </a:fld>
            <a:endParaRPr lang="en-IN" altLang="en-US"/>
          </a:p>
        </p:txBody>
      </p:sp>
      <p:pic>
        <p:nvPicPr>
          <p:cNvPr id="7" name="Picture 6">
            <a:extLst>
              <a:ext uri="{FF2B5EF4-FFF2-40B4-BE49-F238E27FC236}">
                <a16:creationId xmlns:a16="http://schemas.microsoft.com/office/drawing/2014/main" id="{C356FE19-AAB2-9ACC-1CC5-B41E61770EB0}"/>
              </a:ext>
            </a:extLst>
          </p:cNvPr>
          <p:cNvPicPr>
            <a:picLocks noChangeAspect="1"/>
          </p:cNvPicPr>
          <p:nvPr/>
        </p:nvPicPr>
        <p:blipFill>
          <a:blip r:embed="rId2"/>
          <a:stretch>
            <a:fillRect/>
          </a:stretch>
        </p:blipFill>
        <p:spPr>
          <a:xfrm>
            <a:off x="220727" y="1344792"/>
            <a:ext cx="11255925" cy="5247108"/>
          </a:xfrm>
          <a:prstGeom prst="rect">
            <a:avLst/>
          </a:prstGeom>
        </p:spPr>
      </p:pic>
    </p:spTree>
    <p:extLst>
      <p:ext uri="{BB962C8B-B14F-4D97-AF65-F5344CB8AC3E}">
        <p14:creationId xmlns:p14="http://schemas.microsoft.com/office/powerpoint/2010/main" val="1891049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B250B-3D45-D9CC-09AB-2271FFD739CA}"/>
              </a:ext>
            </a:extLst>
          </p:cNvPr>
          <p:cNvSpPr>
            <a:spLocks noGrp="1"/>
          </p:cNvSpPr>
          <p:nvPr>
            <p:ph type="title"/>
          </p:nvPr>
        </p:nvSpPr>
        <p:spPr>
          <a:xfrm>
            <a:off x="1590675" y="266100"/>
            <a:ext cx="8761413" cy="826700"/>
          </a:xfrm>
        </p:spPr>
        <p:txBody>
          <a:bodyPr/>
          <a:lstStyle/>
          <a:p>
            <a:r>
              <a:rPr lang="en-US" b="1" dirty="0"/>
              <a:t>E Way Bill </a:t>
            </a:r>
            <a:endParaRPr lang="en-IN" b="1" dirty="0"/>
          </a:p>
        </p:txBody>
      </p:sp>
      <p:sp>
        <p:nvSpPr>
          <p:cNvPr id="3" name="Content Placeholder 2">
            <a:extLst>
              <a:ext uri="{FF2B5EF4-FFF2-40B4-BE49-F238E27FC236}">
                <a16:creationId xmlns:a16="http://schemas.microsoft.com/office/drawing/2014/main" id="{98D5D310-80DC-75C3-DB54-F32875F94330}"/>
              </a:ext>
            </a:extLst>
          </p:cNvPr>
          <p:cNvSpPr>
            <a:spLocks noGrp="1"/>
          </p:cNvSpPr>
          <p:nvPr>
            <p:ph idx="1"/>
          </p:nvPr>
        </p:nvSpPr>
        <p:spPr/>
        <p:txBody>
          <a:bodyPr/>
          <a:lstStyle/>
          <a:p>
            <a:endParaRPr lang="en-IN"/>
          </a:p>
        </p:txBody>
      </p:sp>
      <p:sp>
        <p:nvSpPr>
          <p:cNvPr id="5" name="Slide Number Placeholder 4">
            <a:extLst>
              <a:ext uri="{FF2B5EF4-FFF2-40B4-BE49-F238E27FC236}">
                <a16:creationId xmlns:a16="http://schemas.microsoft.com/office/drawing/2014/main" id="{16241BB9-7124-6AD8-D52F-B411DAD5EF38}"/>
              </a:ext>
            </a:extLst>
          </p:cNvPr>
          <p:cNvSpPr>
            <a:spLocks noGrp="1"/>
          </p:cNvSpPr>
          <p:nvPr>
            <p:ph type="sldNum" sz="quarter" idx="12"/>
          </p:nvPr>
        </p:nvSpPr>
        <p:spPr/>
        <p:txBody>
          <a:bodyPr/>
          <a:lstStyle/>
          <a:p>
            <a:fld id="{2AC1C4F3-0758-4693-96D4-8901426768B0}" type="slidenum">
              <a:rPr lang="en-IN" altLang="en-US" smtClean="0"/>
              <a:pPr/>
              <a:t>27</a:t>
            </a:fld>
            <a:endParaRPr lang="en-IN" altLang="en-US"/>
          </a:p>
        </p:txBody>
      </p:sp>
      <p:pic>
        <p:nvPicPr>
          <p:cNvPr id="7" name="Picture 6">
            <a:extLst>
              <a:ext uri="{FF2B5EF4-FFF2-40B4-BE49-F238E27FC236}">
                <a16:creationId xmlns:a16="http://schemas.microsoft.com/office/drawing/2014/main" id="{FAA2CBA8-8DE6-237F-DAEC-40C9E2D8343D}"/>
              </a:ext>
            </a:extLst>
          </p:cNvPr>
          <p:cNvPicPr>
            <a:picLocks noChangeAspect="1"/>
          </p:cNvPicPr>
          <p:nvPr/>
        </p:nvPicPr>
        <p:blipFill>
          <a:blip r:embed="rId2"/>
          <a:srcRect t="6272"/>
          <a:stretch>
            <a:fillRect/>
          </a:stretch>
        </p:blipFill>
        <p:spPr>
          <a:xfrm>
            <a:off x="0" y="894735"/>
            <a:ext cx="12192000" cy="5963265"/>
          </a:xfrm>
          <a:prstGeom prst="rect">
            <a:avLst/>
          </a:prstGeom>
        </p:spPr>
      </p:pic>
    </p:spTree>
    <p:extLst>
      <p:ext uri="{BB962C8B-B14F-4D97-AF65-F5344CB8AC3E}">
        <p14:creationId xmlns:p14="http://schemas.microsoft.com/office/powerpoint/2010/main" val="1342716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68923-912D-BA3B-74BA-74B4CD52471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4AC3134-688E-5557-E9C2-0BFA89B0B743}"/>
              </a:ext>
            </a:extLst>
          </p:cNvPr>
          <p:cNvSpPr>
            <a:spLocks noGrp="1"/>
          </p:cNvSpPr>
          <p:nvPr>
            <p:ph type="sldNum" sz="quarter" idx="12"/>
          </p:nvPr>
        </p:nvSpPr>
        <p:spPr/>
        <p:txBody>
          <a:bodyPr/>
          <a:lstStyle/>
          <a:p>
            <a:fld id="{2AC1C4F3-0758-4693-96D4-8901426768B0}" type="slidenum">
              <a:rPr lang="en-IN" altLang="en-US" smtClean="0"/>
              <a:pPr/>
              <a:t>28</a:t>
            </a:fld>
            <a:endParaRPr lang="en-IN" altLang="en-US"/>
          </a:p>
        </p:txBody>
      </p:sp>
      <p:sp>
        <p:nvSpPr>
          <p:cNvPr id="6" name="object 2">
            <a:extLst>
              <a:ext uri="{FF2B5EF4-FFF2-40B4-BE49-F238E27FC236}">
                <a16:creationId xmlns:a16="http://schemas.microsoft.com/office/drawing/2014/main" id="{8198DF7F-C338-50CD-A7D2-3BDA8F3E50AD}"/>
              </a:ext>
            </a:extLst>
          </p:cNvPr>
          <p:cNvSpPr txBox="1">
            <a:spLocks noGrp="1"/>
          </p:cNvSpPr>
          <p:nvPr>
            <p:ph type="title"/>
          </p:nvPr>
        </p:nvSpPr>
        <p:spPr>
          <a:xfrm>
            <a:off x="1290670" y="445381"/>
            <a:ext cx="8761413" cy="526876"/>
          </a:xfrm>
          <a:prstGeom prst="rect">
            <a:avLst/>
          </a:prstGeom>
        </p:spPr>
        <p:txBody>
          <a:bodyPr vert="horz" wrap="square" lIns="0" tIns="57150" rIns="0" bIns="0" rtlCol="0">
            <a:spAutoFit/>
          </a:bodyPr>
          <a:lstStyle/>
          <a:p>
            <a:pPr marL="12700" marR="5080" indent="377825">
              <a:lnSpc>
                <a:spcPts val="3550"/>
              </a:lnSpc>
            </a:pPr>
            <a:r>
              <a:rPr lang="en-US" b="1" dirty="0"/>
              <a:t>Section 10 IGST Act</a:t>
            </a:r>
            <a:endParaRPr b="1" dirty="0"/>
          </a:p>
        </p:txBody>
      </p:sp>
      <p:sp>
        <p:nvSpPr>
          <p:cNvPr id="7" name="object 3">
            <a:extLst>
              <a:ext uri="{FF2B5EF4-FFF2-40B4-BE49-F238E27FC236}">
                <a16:creationId xmlns:a16="http://schemas.microsoft.com/office/drawing/2014/main" id="{7581649E-9833-DCAA-CDCB-CA14647E4AAB}"/>
              </a:ext>
            </a:extLst>
          </p:cNvPr>
          <p:cNvSpPr/>
          <p:nvPr/>
        </p:nvSpPr>
        <p:spPr>
          <a:xfrm>
            <a:off x="823187" y="1420949"/>
            <a:ext cx="2188845" cy="4876800"/>
          </a:xfrm>
          <a:custGeom>
            <a:avLst/>
            <a:gdLst/>
            <a:ahLst/>
            <a:cxnLst/>
            <a:rect l="l" t="t" r="r" b="b"/>
            <a:pathLst>
              <a:path w="2188845" h="4876800">
                <a:moveTo>
                  <a:pt x="1969643" y="0"/>
                </a:moveTo>
                <a:lnTo>
                  <a:pt x="218846" y="0"/>
                </a:lnTo>
                <a:lnTo>
                  <a:pt x="168666" y="5783"/>
                </a:lnTo>
                <a:lnTo>
                  <a:pt x="122603" y="22254"/>
                </a:lnTo>
                <a:lnTo>
                  <a:pt x="81968" y="48095"/>
                </a:lnTo>
                <a:lnTo>
                  <a:pt x="48077" y="81990"/>
                </a:lnTo>
                <a:lnTo>
                  <a:pt x="22243" y="122621"/>
                </a:lnTo>
                <a:lnTo>
                  <a:pt x="5779" y="168670"/>
                </a:lnTo>
                <a:lnTo>
                  <a:pt x="0" y="218821"/>
                </a:lnTo>
                <a:lnTo>
                  <a:pt x="0" y="4657953"/>
                </a:lnTo>
                <a:lnTo>
                  <a:pt x="5779" y="4708133"/>
                </a:lnTo>
                <a:lnTo>
                  <a:pt x="22243" y="4754196"/>
                </a:lnTo>
                <a:lnTo>
                  <a:pt x="48077" y="4794831"/>
                </a:lnTo>
                <a:lnTo>
                  <a:pt x="81968" y="4828722"/>
                </a:lnTo>
                <a:lnTo>
                  <a:pt x="122603" y="4854556"/>
                </a:lnTo>
                <a:lnTo>
                  <a:pt x="168666" y="4871020"/>
                </a:lnTo>
                <a:lnTo>
                  <a:pt x="218846" y="4876800"/>
                </a:lnTo>
                <a:lnTo>
                  <a:pt x="1969643" y="4876800"/>
                </a:lnTo>
                <a:lnTo>
                  <a:pt x="2019793" y="4871020"/>
                </a:lnTo>
                <a:lnTo>
                  <a:pt x="2065842" y="4854556"/>
                </a:lnTo>
                <a:lnTo>
                  <a:pt x="2106473" y="4828722"/>
                </a:lnTo>
                <a:lnTo>
                  <a:pt x="2140368" y="4794831"/>
                </a:lnTo>
                <a:lnTo>
                  <a:pt x="2166209" y="4754196"/>
                </a:lnTo>
                <a:lnTo>
                  <a:pt x="2182680" y="4708133"/>
                </a:lnTo>
                <a:lnTo>
                  <a:pt x="2188464" y="4657953"/>
                </a:lnTo>
                <a:lnTo>
                  <a:pt x="2188464" y="218821"/>
                </a:lnTo>
                <a:lnTo>
                  <a:pt x="2182680" y="168670"/>
                </a:lnTo>
                <a:lnTo>
                  <a:pt x="2166209" y="122621"/>
                </a:lnTo>
                <a:lnTo>
                  <a:pt x="2140368" y="81990"/>
                </a:lnTo>
                <a:lnTo>
                  <a:pt x="2106473" y="48095"/>
                </a:lnTo>
                <a:lnTo>
                  <a:pt x="2065842" y="22254"/>
                </a:lnTo>
                <a:lnTo>
                  <a:pt x="2019793" y="5783"/>
                </a:lnTo>
                <a:lnTo>
                  <a:pt x="1969643" y="0"/>
                </a:lnTo>
                <a:close/>
              </a:path>
            </a:pathLst>
          </a:custGeom>
          <a:solidFill>
            <a:srgbClr val="CED0D4"/>
          </a:solidFill>
        </p:spPr>
        <p:txBody>
          <a:bodyPr wrap="square" lIns="0" tIns="0" rIns="0" bIns="0" rtlCol="0"/>
          <a:lstStyle/>
          <a:p>
            <a:endParaRPr/>
          </a:p>
        </p:txBody>
      </p:sp>
      <p:sp>
        <p:nvSpPr>
          <p:cNvPr id="9" name="object 4">
            <a:extLst>
              <a:ext uri="{FF2B5EF4-FFF2-40B4-BE49-F238E27FC236}">
                <a16:creationId xmlns:a16="http://schemas.microsoft.com/office/drawing/2014/main" id="{7394FEE7-FB03-FF8C-6018-2DDB5198C5FF}"/>
              </a:ext>
            </a:extLst>
          </p:cNvPr>
          <p:cNvSpPr txBox="1"/>
          <p:nvPr/>
        </p:nvSpPr>
        <p:spPr>
          <a:xfrm>
            <a:off x="995589" y="1616872"/>
            <a:ext cx="1844039" cy="1324850"/>
          </a:xfrm>
          <a:prstGeom prst="rect">
            <a:avLst/>
          </a:prstGeom>
        </p:spPr>
        <p:txBody>
          <a:bodyPr vert="horz" wrap="square" lIns="0" tIns="55880" rIns="0" bIns="0" rtlCol="0">
            <a:spAutoFit/>
          </a:bodyPr>
          <a:lstStyle/>
          <a:p>
            <a:pPr algn="ctr">
              <a:lnSpc>
                <a:spcPct val="100000"/>
              </a:lnSpc>
              <a:spcBef>
                <a:spcPts val="440"/>
              </a:spcBef>
            </a:pPr>
            <a:r>
              <a:rPr sz="2000" b="1" u="sng" spc="-204" dirty="0">
                <a:uFill>
                  <a:solidFill>
                    <a:srgbClr val="000000"/>
                  </a:solidFill>
                </a:uFill>
                <a:latin typeface="Arial"/>
                <a:cs typeface="Arial"/>
              </a:rPr>
              <a:t>Section</a:t>
            </a:r>
            <a:r>
              <a:rPr sz="2000" b="1" u="sng" spc="5" dirty="0">
                <a:uFill>
                  <a:solidFill>
                    <a:srgbClr val="000000"/>
                  </a:solidFill>
                </a:uFill>
                <a:latin typeface="Arial"/>
                <a:cs typeface="Arial"/>
              </a:rPr>
              <a:t> </a:t>
            </a:r>
            <a:r>
              <a:rPr sz="2000" b="1" u="sng" spc="-30" dirty="0">
                <a:uFill>
                  <a:solidFill>
                    <a:srgbClr val="000000"/>
                  </a:solidFill>
                </a:uFill>
                <a:latin typeface="Arial"/>
                <a:cs typeface="Arial"/>
              </a:rPr>
              <a:t>10(1)(</a:t>
            </a:r>
            <a:r>
              <a:rPr lang="en-US" sz="2000" b="1" u="sng" spc="-30" dirty="0">
                <a:uFill>
                  <a:solidFill>
                    <a:srgbClr val="000000"/>
                  </a:solidFill>
                </a:uFill>
                <a:latin typeface="Arial"/>
                <a:cs typeface="Arial"/>
              </a:rPr>
              <a:t>c</a:t>
            </a:r>
            <a:r>
              <a:rPr sz="2000" b="1" u="sng" spc="-30" dirty="0">
                <a:uFill>
                  <a:solidFill>
                    <a:srgbClr val="000000"/>
                  </a:solidFill>
                </a:uFill>
                <a:latin typeface="Arial"/>
                <a:cs typeface="Arial"/>
              </a:rPr>
              <a:t>a)</a:t>
            </a:r>
            <a:endParaRPr sz="2000" dirty="0">
              <a:latin typeface="Arial"/>
              <a:cs typeface="Arial"/>
            </a:endParaRPr>
          </a:p>
          <a:p>
            <a:pPr marL="76200" marR="69850" algn="ctr">
              <a:lnSpc>
                <a:spcPct val="81500"/>
              </a:lnSpc>
              <a:spcBef>
                <a:spcPts val="785"/>
              </a:spcBef>
            </a:pPr>
            <a:r>
              <a:rPr sz="2000" spc="-110" dirty="0">
                <a:cs typeface="Arial MT"/>
              </a:rPr>
              <a:t>Supply</a:t>
            </a:r>
            <a:r>
              <a:rPr sz="2000" spc="-5" dirty="0">
                <a:cs typeface="Arial MT"/>
              </a:rPr>
              <a:t> </a:t>
            </a:r>
            <a:r>
              <a:rPr lang="en-IN" sz="2000" dirty="0"/>
              <a:t>made to </a:t>
            </a:r>
            <a:r>
              <a:rPr lang="en-IN" sz="2400" dirty="0">
                <a:solidFill>
                  <a:srgbClr val="FF0000"/>
                </a:solidFill>
              </a:rPr>
              <a:t>unregistered</a:t>
            </a:r>
            <a:r>
              <a:rPr lang="en-IN" sz="2000" dirty="0">
                <a:solidFill>
                  <a:srgbClr val="FF0000"/>
                </a:solidFill>
              </a:rPr>
              <a:t> </a:t>
            </a:r>
            <a:r>
              <a:rPr lang="en-IN" sz="2400" dirty="0">
                <a:solidFill>
                  <a:srgbClr val="FF0000"/>
                </a:solidFill>
              </a:rPr>
              <a:t>persons</a:t>
            </a:r>
            <a:r>
              <a:rPr lang="en-IN" sz="2400" dirty="0"/>
              <a:t> </a:t>
            </a:r>
            <a:endParaRPr sz="2000" dirty="0">
              <a:cs typeface="Arial MT"/>
            </a:endParaRPr>
          </a:p>
        </p:txBody>
      </p:sp>
      <p:grpSp>
        <p:nvGrpSpPr>
          <p:cNvPr id="10" name="object 5">
            <a:extLst>
              <a:ext uri="{FF2B5EF4-FFF2-40B4-BE49-F238E27FC236}">
                <a16:creationId xmlns:a16="http://schemas.microsoft.com/office/drawing/2014/main" id="{EB4DF318-E8CC-415B-2F3B-AE9F077AAF16}"/>
              </a:ext>
            </a:extLst>
          </p:cNvPr>
          <p:cNvGrpSpPr/>
          <p:nvPr/>
        </p:nvGrpSpPr>
        <p:grpSpPr>
          <a:xfrm>
            <a:off x="932918" y="3119695"/>
            <a:ext cx="1865630" cy="2898775"/>
            <a:chOff x="313943" y="3054095"/>
            <a:chExt cx="1865630" cy="2898775"/>
          </a:xfrm>
        </p:grpSpPr>
        <p:sp>
          <p:nvSpPr>
            <p:cNvPr id="11" name="object 6">
              <a:extLst>
                <a:ext uri="{FF2B5EF4-FFF2-40B4-BE49-F238E27FC236}">
                  <a16:creationId xmlns:a16="http://schemas.microsoft.com/office/drawing/2014/main" id="{54C85E66-B07B-7F01-AE0B-AF37F4348E39}"/>
                </a:ext>
              </a:extLst>
            </p:cNvPr>
            <p:cNvSpPr/>
            <p:nvPr/>
          </p:nvSpPr>
          <p:spPr>
            <a:xfrm>
              <a:off x="324611" y="3064763"/>
              <a:ext cx="1844039" cy="2877820"/>
            </a:xfrm>
            <a:custGeom>
              <a:avLst/>
              <a:gdLst/>
              <a:ahLst/>
              <a:cxnLst/>
              <a:rect l="l" t="t" r="r" b="b"/>
              <a:pathLst>
                <a:path w="1844039" h="2877820">
                  <a:moveTo>
                    <a:pt x="1659636" y="0"/>
                  </a:moveTo>
                  <a:lnTo>
                    <a:pt x="184404" y="0"/>
                  </a:lnTo>
                  <a:lnTo>
                    <a:pt x="135382" y="6586"/>
                  </a:lnTo>
                  <a:lnTo>
                    <a:pt x="91332" y="25174"/>
                  </a:lnTo>
                  <a:lnTo>
                    <a:pt x="54011" y="54006"/>
                  </a:lnTo>
                  <a:lnTo>
                    <a:pt x="25177" y="91327"/>
                  </a:lnTo>
                  <a:lnTo>
                    <a:pt x="6587" y="135378"/>
                  </a:lnTo>
                  <a:lnTo>
                    <a:pt x="0" y="184403"/>
                  </a:lnTo>
                  <a:lnTo>
                    <a:pt x="0" y="2692908"/>
                  </a:lnTo>
                  <a:lnTo>
                    <a:pt x="6587" y="2741929"/>
                  </a:lnTo>
                  <a:lnTo>
                    <a:pt x="25177" y="2785979"/>
                  </a:lnTo>
                  <a:lnTo>
                    <a:pt x="54011" y="2823300"/>
                  </a:lnTo>
                  <a:lnTo>
                    <a:pt x="91332" y="2852134"/>
                  </a:lnTo>
                  <a:lnTo>
                    <a:pt x="135382" y="2870724"/>
                  </a:lnTo>
                  <a:lnTo>
                    <a:pt x="184404" y="2877312"/>
                  </a:lnTo>
                  <a:lnTo>
                    <a:pt x="1659636" y="2877312"/>
                  </a:lnTo>
                  <a:lnTo>
                    <a:pt x="1708661" y="2870724"/>
                  </a:lnTo>
                  <a:lnTo>
                    <a:pt x="1752712" y="2852134"/>
                  </a:lnTo>
                  <a:lnTo>
                    <a:pt x="1790033" y="2823300"/>
                  </a:lnTo>
                  <a:lnTo>
                    <a:pt x="1818865" y="2785979"/>
                  </a:lnTo>
                  <a:lnTo>
                    <a:pt x="1837453" y="2741929"/>
                  </a:lnTo>
                  <a:lnTo>
                    <a:pt x="1844039" y="2692908"/>
                  </a:lnTo>
                  <a:lnTo>
                    <a:pt x="1844039" y="184403"/>
                  </a:lnTo>
                  <a:lnTo>
                    <a:pt x="1837453" y="135378"/>
                  </a:lnTo>
                  <a:lnTo>
                    <a:pt x="1818865" y="91327"/>
                  </a:lnTo>
                  <a:lnTo>
                    <a:pt x="1790033" y="54006"/>
                  </a:lnTo>
                  <a:lnTo>
                    <a:pt x="1752712" y="25174"/>
                  </a:lnTo>
                  <a:lnTo>
                    <a:pt x="1708661" y="6586"/>
                  </a:lnTo>
                  <a:lnTo>
                    <a:pt x="1659636" y="0"/>
                  </a:lnTo>
                  <a:close/>
                </a:path>
              </a:pathLst>
            </a:custGeom>
            <a:solidFill>
              <a:srgbClr val="FFFFFF"/>
            </a:solidFill>
          </p:spPr>
          <p:txBody>
            <a:bodyPr wrap="square" lIns="0" tIns="0" rIns="0" bIns="0" rtlCol="0"/>
            <a:lstStyle/>
            <a:p>
              <a:endParaRPr/>
            </a:p>
          </p:txBody>
        </p:sp>
        <p:sp>
          <p:nvSpPr>
            <p:cNvPr id="12" name="object 7">
              <a:extLst>
                <a:ext uri="{FF2B5EF4-FFF2-40B4-BE49-F238E27FC236}">
                  <a16:creationId xmlns:a16="http://schemas.microsoft.com/office/drawing/2014/main" id="{D451F872-6088-94EE-F28C-869DC46EB02B}"/>
                </a:ext>
              </a:extLst>
            </p:cNvPr>
            <p:cNvSpPr/>
            <p:nvPr/>
          </p:nvSpPr>
          <p:spPr>
            <a:xfrm>
              <a:off x="324611" y="3064763"/>
              <a:ext cx="1844039" cy="2877820"/>
            </a:xfrm>
            <a:custGeom>
              <a:avLst/>
              <a:gdLst/>
              <a:ahLst/>
              <a:cxnLst/>
              <a:rect l="l" t="t" r="r" b="b"/>
              <a:pathLst>
                <a:path w="1844039" h="2877820">
                  <a:moveTo>
                    <a:pt x="0" y="184403"/>
                  </a:moveTo>
                  <a:lnTo>
                    <a:pt x="6587" y="135378"/>
                  </a:lnTo>
                  <a:lnTo>
                    <a:pt x="25177" y="91327"/>
                  </a:lnTo>
                  <a:lnTo>
                    <a:pt x="54011" y="54006"/>
                  </a:lnTo>
                  <a:lnTo>
                    <a:pt x="91332" y="25174"/>
                  </a:lnTo>
                  <a:lnTo>
                    <a:pt x="135382" y="6586"/>
                  </a:lnTo>
                  <a:lnTo>
                    <a:pt x="184404" y="0"/>
                  </a:lnTo>
                  <a:lnTo>
                    <a:pt x="1659636" y="0"/>
                  </a:lnTo>
                  <a:lnTo>
                    <a:pt x="1708661" y="6586"/>
                  </a:lnTo>
                  <a:lnTo>
                    <a:pt x="1752712" y="25174"/>
                  </a:lnTo>
                  <a:lnTo>
                    <a:pt x="1790033" y="54006"/>
                  </a:lnTo>
                  <a:lnTo>
                    <a:pt x="1818865" y="91327"/>
                  </a:lnTo>
                  <a:lnTo>
                    <a:pt x="1837453" y="135378"/>
                  </a:lnTo>
                  <a:lnTo>
                    <a:pt x="1844039" y="184403"/>
                  </a:lnTo>
                  <a:lnTo>
                    <a:pt x="1844039" y="2692908"/>
                  </a:lnTo>
                  <a:lnTo>
                    <a:pt x="1837453" y="2741929"/>
                  </a:lnTo>
                  <a:lnTo>
                    <a:pt x="1818865" y="2785979"/>
                  </a:lnTo>
                  <a:lnTo>
                    <a:pt x="1790033" y="2823300"/>
                  </a:lnTo>
                  <a:lnTo>
                    <a:pt x="1752712" y="2852134"/>
                  </a:lnTo>
                  <a:lnTo>
                    <a:pt x="1708661" y="2870724"/>
                  </a:lnTo>
                  <a:lnTo>
                    <a:pt x="1659636" y="2877312"/>
                  </a:lnTo>
                  <a:lnTo>
                    <a:pt x="184404" y="2877312"/>
                  </a:lnTo>
                  <a:lnTo>
                    <a:pt x="135382" y="2870724"/>
                  </a:lnTo>
                  <a:lnTo>
                    <a:pt x="91332" y="2852134"/>
                  </a:lnTo>
                  <a:lnTo>
                    <a:pt x="54011" y="2823300"/>
                  </a:lnTo>
                  <a:lnTo>
                    <a:pt x="25177" y="2785979"/>
                  </a:lnTo>
                  <a:lnTo>
                    <a:pt x="6587" y="2741929"/>
                  </a:lnTo>
                  <a:lnTo>
                    <a:pt x="0" y="2692908"/>
                  </a:lnTo>
                  <a:lnTo>
                    <a:pt x="0" y="184403"/>
                  </a:lnTo>
                  <a:close/>
                </a:path>
              </a:pathLst>
            </a:custGeom>
            <a:ln w="21336">
              <a:solidFill>
                <a:srgbClr val="2E4766"/>
              </a:solidFill>
            </a:ln>
          </p:spPr>
          <p:txBody>
            <a:bodyPr wrap="square" lIns="0" tIns="0" rIns="0" bIns="0" rtlCol="0"/>
            <a:lstStyle/>
            <a:p>
              <a:endParaRPr/>
            </a:p>
          </p:txBody>
        </p:sp>
      </p:grpSp>
      <p:sp>
        <p:nvSpPr>
          <p:cNvPr id="13" name="object 8">
            <a:extLst>
              <a:ext uri="{FF2B5EF4-FFF2-40B4-BE49-F238E27FC236}">
                <a16:creationId xmlns:a16="http://schemas.microsoft.com/office/drawing/2014/main" id="{F06C5AB6-F323-9185-87D8-0EECDB68668C}"/>
              </a:ext>
            </a:extLst>
          </p:cNvPr>
          <p:cNvSpPr txBox="1"/>
          <p:nvPr/>
        </p:nvSpPr>
        <p:spPr>
          <a:xfrm>
            <a:off x="942038" y="3429000"/>
            <a:ext cx="1792036" cy="2277611"/>
          </a:xfrm>
          <a:prstGeom prst="rect">
            <a:avLst/>
          </a:prstGeom>
        </p:spPr>
        <p:txBody>
          <a:bodyPr vert="horz" wrap="square" lIns="0" tIns="80010" rIns="0" bIns="0" rtlCol="0">
            <a:spAutoFit/>
          </a:bodyPr>
          <a:lstStyle/>
          <a:p>
            <a:pPr marL="12700" marR="5080" indent="-3175" algn="ctr">
              <a:lnSpc>
                <a:spcPct val="81700"/>
              </a:lnSpc>
              <a:spcBef>
                <a:spcPts val="630"/>
              </a:spcBef>
            </a:pPr>
            <a:r>
              <a:rPr lang="en-US" sz="2400" dirty="0">
                <a:solidFill>
                  <a:schemeClr val="tx2"/>
                </a:solidFill>
              </a:rPr>
              <a:t>Location as per address of unregistered person recorded in the invoice &amp;</a:t>
            </a:r>
          </a:p>
          <a:p>
            <a:pPr marL="12700" marR="5080" indent="-3175" algn="ctr">
              <a:lnSpc>
                <a:spcPct val="81700"/>
              </a:lnSpc>
              <a:spcBef>
                <a:spcPts val="630"/>
              </a:spcBef>
            </a:pPr>
            <a:r>
              <a:rPr lang="en-US" sz="2400" dirty="0">
                <a:solidFill>
                  <a:schemeClr val="tx2"/>
                </a:solidFill>
              </a:rPr>
              <a:t> if N/A - </a:t>
            </a:r>
            <a:r>
              <a:rPr lang="en-US" sz="2400" dirty="0" err="1">
                <a:solidFill>
                  <a:schemeClr val="tx2"/>
                </a:solidFill>
              </a:rPr>
              <a:t>LoS</a:t>
            </a:r>
            <a:endParaRPr sz="2400" dirty="0">
              <a:solidFill>
                <a:schemeClr val="tx2"/>
              </a:solidFill>
              <a:latin typeface="Arial MT"/>
              <a:cs typeface="Arial MT"/>
            </a:endParaRPr>
          </a:p>
        </p:txBody>
      </p:sp>
      <p:sp>
        <p:nvSpPr>
          <p:cNvPr id="14" name="object 9">
            <a:extLst>
              <a:ext uri="{FF2B5EF4-FFF2-40B4-BE49-F238E27FC236}">
                <a16:creationId xmlns:a16="http://schemas.microsoft.com/office/drawing/2014/main" id="{27796691-84EB-0B60-5701-C90A109434FD}"/>
              </a:ext>
            </a:extLst>
          </p:cNvPr>
          <p:cNvSpPr/>
          <p:nvPr/>
        </p:nvSpPr>
        <p:spPr>
          <a:xfrm>
            <a:off x="4753279" y="1420949"/>
            <a:ext cx="2188845" cy="4876800"/>
          </a:xfrm>
          <a:custGeom>
            <a:avLst/>
            <a:gdLst/>
            <a:ahLst/>
            <a:cxnLst/>
            <a:rect l="l" t="t" r="r" b="b"/>
            <a:pathLst>
              <a:path w="2188845" h="4876800">
                <a:moveTo>
                  <a:pt x="1969643" y="0"/>
                </a:moveTo>
                <a:lnTo>
                  <a:pt x="218821" y="0"/>
                </a:lnTo>
                <a:lnTo>
                  <a:pt x="168670" y="5783"/>
                </a:lnTo>
                <a:lnTo>
                  <a:pt x="122621" y="22254"/>
                </a:lnTo>
                <a:lnTo>
                  <a:pt x="81990" y="48095"/>
                </a:lnTo>
                <a:lnTo>
                  <a:pt x="48095" y="81990"/>
                </a:lnTo>
                <a:lnTo>
                  <a:pt x="22254" y="122621"/>
                </a:lnTo>
                <a:lnTo>
                  <a:pt x="5783" y="168670"/>
                </a:lnTo>
                <a:lnTo>
                  <a:pt x="0" y="218821"/>
                </a:lnTo>
                <a:lnTo>
                  <a:pt x="0" y="4657953"/>
                </a:lnTo>
                <a:lnTo>
                  <a:pt x="5783" y="4708133"/>
                </a:lnTo>
                <a:lnTo>
                  <a:pt x="22254" y="4754196"/>
                </a:lnTo>
                <a:lnTo>
                  <a:pt x="48095" y="4794831"/>
                </a:lnTo>
                <a:lnTo>
                  <a:pt x="81990" y="4828722"/>
                </a:lnTo>
                <a:lnTo>
                  <a:pt x="122621" y="4854556"/>
                </a:lnTo>
                <a:lnTo>
                  <a:pt x="168670" y="4871020"/>
                </a:lnTo>
                <a:lnTo>
                  <a:pt x="218821" y="4876800"/>
                </a:lnTo>
                <a:lnTo>
                  <a:pt x="1969643" y="4876800"/>
                </a:lnTo>
                <a:lnTo>
                  <a:pt x="2019793" y="4871020"/>
                </a:lnTo>
                <a:lnTo>
                  <a:pt x="2065842" y="4854556"/>
                </a:lnTo>
                <a:lnTo>
                  <a:pt x="2106473" y="4828722"/>
                </a:lnTo>
                <a:lnTo>
                  <a:pt x="2140368" y="4794831"/>
                </a:lnTo>
                <a:lnTo>
                  <a:pt x="2166209" y="4754196"/>
                </a:lnTo>
                <a:lnTo>
                  <a:pt x="2182680" y="4708133"/>
                </a:lnTo>
                <a:lnTo>
                  <a:pt x="2188464" y="4657953"/>
                </a:lnTo>
                <a:lnTo>
                  <a:pt x="2188464" y="218821"/>
                </a:lnTo>
                <a:lnTo>
                  <a:pt x="2182680" y="168670"/>
                </a:lnTo>
                <a:lnTo>
                  <a:pt x="2166209" y="122621"/>
                </a:lnTo>
                <a:lnTo>
                  <a:pt x="2140368" y="81990"/>
                </a:lnTo>
                <a:lnTo>
                  <a:pt x="2106473" y="48095"/>
                </a:lnTo>
                <a:lnTo>
                  <a:pt x="2065842" y="22254"/>
                </a:lnTo>
                <a:lnTo>
                  <a:pt x="2019793" y="5783"/>
                </a:lnTo>
                <a:lnTo>
                  <a:pt x="1969643" y="0"/>
                </a:lnTo>
                <a:close/>
              </a:path>
            </a:pathLst>
          </a:custGeom>
          <a:solidFill>
            <a:srgbClr val="CED0D4"/>
          </a:solidFill>
        </p:spPr>
        <p:txBody>
          <a:bodyPr wrap="square" lIns="0" tIns="0" rIns="0" bIns="0" rtlCol="0"/>
          <a:lstStyle/>
          <a:p>
            <a:endParaRPr/>
          </a:p>
        </p:txBody>
      </p:sp>
      <p:sp>
        <p:nvSpPr>
          <p:cNvPr id="15" name="object 10">
            <a:extLst>
              <a:ext uri="{FF2B5EF4-FFF2-40B4-BE49-F238E27FC236}">
                <a16:creationId xmlns:a16="http://schemas.microsoft.com/office/drawing/2014/main" id="{57339F7D-0185-3D97-10E0-C270142EE45E}"/>
              </a:ext>
            </a:extLst>
          </p:cNvPr>
          <p:cNvSpPr txBox="1"/>
          <p:nvPr/>
        </p:nvSpPr>
        <p:spPr>
          <a:xfrm>
            <a:off x="4881234" y="1777848"/>
            <a:ext cx="1932939" cy="1242695"/>
          </a:xfrm>
          <a:prstGeom prst="rect">
            <a:avLst/>
          </a:prstGeom>
        </p:spPr>
        <p:txBody>
          <a:bodyPr vert="horz" wrap="square" lIns="0" tIns="55880" rIns="0" bIns="0" rtlCol="0">
            <a:spAutoFit/>
          </a:bodyPr>
          <a:lstStyle/>
          <a:p>
            <a:pPr algn="ctr">
              <a:lnSpc>
                <a:spcPct val="100000"/>
              </a:lnSpc>
              <a:spcBef>
                <a:spcPts val="440"/>
              </a:spcBef>
            </a:pPr>
            <a:r>
              <a:rPr sz="2000" b="1" u="sng" spc="-204" dirty="0">
                <a:uFill>
                  <a:solidFill>
                    <a:srgbClr val="000000"/>
                  </a:solidFill>
                </a:uFill>
                <a:latin typeface="Arial"/>
                <a:cs typeface="Arial"/>
              </a:rPr>
              <a:t>Section</a:t>
            </a:r>
            <a:r>
              <a:rPr sz="2000" b="1" u="sng" spc="5" dirty="0">
                <a:uFill>
                  <a:solidFill>
                    <a:srgbClr val="000000"/>
                  </a:solidFill>
                </a:uFill>
                <a:latin typeface="Arial"/>
                <a:cs typeface="Arial"/>
              </a:rPr>
              <a:t> </a:t>
            </a:r>
            <a:r>
              <a:rPr sz="2000" b="1" u="sng" spc="-10" dirty="0">
                <a:uFill>
                  <a:solidFill>
                    <a:srgbClr val="000000"/>
                  </a:solidFill>
                </a:uFill>
                <a:latin typeface="Arial"/>
                <a:cs typeface="Arial"/>
              </a:rPr>
              <a:t>10(1)(</a:t>
            </a:r>
            <a:r>
              <a:rPr lang="en-US" sz="2000" b="1" u="sng" spc="-10" dirty="0">
                <a:uFill>
                  <a:solidFill>
                    <a:srgbClr val="000000"/>
                  </a:solidFill>
                </a:uFill>
                <a:latin typeface="Arial"/>
                <a:cs typeface="Arial"/>
              </a:rPr>
              <a:t>d</a:t>
            </a:r>
            <a:r>
              <a:rPr sz="2000" b="1" u="sng" spc="-10" dirty="0">
                <a:uFill>
                  <a:solidFill>
                    <a:srgbClr val="000000"/>
                  </a:solidFill>
                </a:uFill>
                <a:latin typeface="Arial"/>
                <a:cs typeface="Arial"/>
              </a:rPr>
              <a:t>)</a:t>
            </a:r>
            <a:endParaRPr sz="2000" dirty="0">
              <a:latin typeface="Arial"/>
              <a:cs typeface="Arial"/>
            </a:endParaRPr>
          </a:p>
          <a:p>
            <a:pPr marL="82550" marR="77470" indent="3810" algn="ctr">
              <a:lnSpc>
                <a:spcPct val="81500"/>
              </a:lnSpc>
              <a:spcBef>
                <a:spcPts val="785"/>
              </a:spcBef>
            </a:pPr>
            <a:r>
              <a:rPr lang="en-US" sz="2000" spc="-120" dirty="0">
                <a:latin typeface="Arial MT"/>
                <a:cs typeface="Arial MT"/>
              </a:rPr>
              <a:t>Goods</a:t>
            </a:r>
            <a:r>
              <a:rPr lang="en-US" sz="2000" spc="-15" dirty="0">
                <a:latin typeface="Arial MT"/>
                <a:cs typeface="Arial MT"/>
              </a:rPr>
              <a:t> </a:t>
            </a:r>
            <a:r>
              <a:rPr lang="en-US" sz="2000" spc="-25" dirty="0">
                <a:latin typeface="Arial MT"/>
                <a:cs typeface="Arial MT"/>
              </a:rPr>
              <a:t>are </a:t>
            </a:r>
            <a:r>
              <a:rPr lang="en-US" sz="2000" spc="-155" dirty="0">
                <a:latin typeface="Arial MT"/>
                <a:cs typeface="Arial MT"/>
              </a:rPr>
              <a:t>assembled</a:t>
            </a:r>
            <a:r>
              <a:rPr lang="en-US" sz="2000" spc="60" dirty="0">
                <a:latin typeface="Arial MT"/>
                <a:cs typeface="Arial MT"/>
              </a:rPr>
              <a:t> </a:t>
            </a:r>
            <a:r>
              <a:rPr lang="en-US" sz="2000" spc="-25" dirty="0">
                <a:latin typeface="Arial MT"/>
                <a:cs typeface="Arial MT"/>
              </a:rPr>
              <a:t>or </a:t>
            </a:r>
            <a:r>
              <a:rPr lang="en-US" sz="2000" spc="-95" dirty="0">
                <a:latin typeface="Arial MT"/>
                <a:cs typeface="Arial MT"/>
              </a:rPr>
              <a:t>installed</a:t>
            </a:r>
            <a:r>
              <a:rPr lang="en-US" sz="2000" spc="-5" dirty="0">
                <a:latin typeface="Arial MT"/>
                <a:cs typeface="Arial MT"/>
              </a:rPr>
              <a:t> </a:t>
            </a:r>
            <a:r>
              <a:rPr lang="en-US" sz="2000" dirty="0">
                <a:latin typeface="Arial MT"/>
                <a:cs typeface="Arial MT"/>
              </a:rPr>
              <a:t>at</a:t>
            </a:r>
            <a:r>
              <a:rPr lang="en-US" sz="2000" spc="5" dirty="0">
                <a:latin typeface="Arial MT"/>
                <a:cs typeface="Arial MT"/>
              </a:rPr>
              <a:t> </a:t>
            </a:r>
            <a:r>
              <a:rPr lang="en-US" sz="2000" spc="-110" dirty="0">
                <a:latin typeface="Arial MT"/>
                <a:cs typeface="Arial MT"/>
              </a:rPr>
              <a:t>site</a:t>
            </a:r>
            <a:endParaRPr lang="en-US" sz="2000" dirty="0">
              <a:latin typeface="Arial MT"/>
              <a:cs typeface="Arial MT"/>
            </a:endParaRPr>
          </a:p>
        </p:txBody>
      </p:sp>
      <p:grpSp>
        <p:nvGrpSpPr>
          <p:cNvPr id="16" name="object 11">
            <a:extLst>
              <a:ext uri="{FF2B5EF4-FFF2-40B4-BE49-F238E27FC236}">
                <a16:creationId xmlns:a16="http://schemas.microsoft.com/office/drawing/2014/main" id="{0C7E2FCA-02AB-1498-6D22-B14D4A790023}"/>
              </a:ext>
            </a:extLst>
          </p:cNvPr>
          <p:cNvGrpSpPr/>
          <p:nvPr/>
        </p:nvGrpSpPr>
        <p:grpSpPr>
          <a:xfrm>
            <a:off x="4910362" y="3257747"/>
            <a:ext cx="1841500" cy="2877820"/>
            <a:chOff x="2677667" y="3064763"/>
            <a:chExt cx="1841500" cy="2877820"/>
          </a:xfrm>
        </p:grpSpPr>
        <p:sp>
          <p:nvSpPr>
            <p:cNvPr id="17" name="object 12">
              <a:extLst>
                <a:ext uri="{FF2B5EF4-FFF2-40B4-BE49-F238E27FC236}">
                  <a16:creationId xmlns:a16="http://schemas.microsoft.com/office/drawing/2014/main" id="{892D89F7-14F9-49FC-EFCF-8BE7009BEC8F}"/>
                </a:ext>
              </a:extLst>
            </p:cNvPr>
            <p:cNvSpPr/>
            <p:nvPr/>
          </p:nvSpPr>
          <p:spPr>
            <a:xfrm>
              <a:off x="2677667" y="3064763"/>
              <a:ext cx="1841500" cy="2877820"/>
            </a:xfrm>
            <a:custGeom>
              <a:avLst/>
              <a:gdLst/>
              <a:ahLst/>
              <a:cxnLst/>
              <a:rect l="l" t="t" r="r" b="b"/>
              <a:pathLst>
                <a:path w="1841500" h="2877820">
                  <a:moveTo>
                    <a:pt x="1656842" y="0"/>
                  </a:moveTo>
                  <a:lnTo>
                    <a:pt x="184150" y="0"/>
                  </a:lnTo>
                  <a:lnTo>
                    <a:pt x="135187" y="6576"/>
                  </a:lnTo>
                  <a:lnTo>
                    <a:pt x="91195" y="25136"/>
                  </a:lnTo>
                  <a:lnTo>
                    <a:pt x="53927" y="53927"/>
                  </a:lnTo>
                  <a:lnTo>
                    <a:pt x="25136" y="91195"/>
                  </a:lnTo>
                  <a:lnTo>
                    <a:pt x="6576" y="135187"/>
                  </a:lnTo>
                  <a:lnTo>
                    <a:pt x="0" y="184150"/>
                  </a:lnTo>
                  <a:lnTo>
                    <a:pt x="0" y="2693212"/>
                  </a:lnTo>
                  <a:lnTo>
                    <a:pt x="6576" y="2742154"/>
                  </a:lnTo>
                  <a:lnTo>
                    <a:pt x="25136" y="2786131"/>
                  </a:lnTo>
                  <a:lnTo>
                    <a:pt x="53927" y="2823390"/>
                  </a:lnTo>
                  <a:lnTo>
                    <a:pt x="91195" y="2852177"/>
                  </a:lnTo>
                  <a:lnTo>
                    <a:pt x="135187" y="2870735"/>
                  </a:lnTo>
                  <a:lnTo>
                    <a:pt x="184150" y="2877312"/>
                  </a:lnTo>
                  <a:lnTo>
                    <a:pt x="1656842" y="2877312"/>
                  </a:lnTo>
                  <a:lnTo>
                    <a:pt x="1705804" y="2870735"/>
                  </a:lnTo>
                  <a:lnTo>
                    <a:pt x="1749796" y="2852177"/>
                  </a:lnTo>
                  <a:lnTo>
                    <a:pt x="1787064" y="2823390"/>
                  </a:lnTo>
                  <a:lnTo>
                    <a:pt x="1815855" y="2786131"/>
                  </a:lnTo>
                  <a:lnTo>
                    <a:pt x="1834415" y="2742154"/>
                  </a:lnTo>
                  <a:lnTo>
                    <a:pt x="1840992" y="2693212"/>
                  </a:lnTo>
                  <a:lnTo>
                    <a:pt x="1840992" y="184150"/>
                  </a:lnTo>
                  <a:lnTo>
                    <a:pt x="1834415" y="135187"/>
                  </a:lnTo>
                  <a:lnTo>
                    <a:pt x="1815855" y="91195"/>
                  </a:lnTo>
                  <a:lnTo>
                    <a:pt x="1787064" y="53927"/>
                  </a:lnTo>
                  <a:lnTo>
                    <a:pt x="1749796" y="25136"/>
                  </a:lnTo>
                  <a:lnTo>
                    <a:pt x="1705804" y="6576"/>
                  </a:lnTo>
                  <a:lnTo>
                    <a:pt x="1656842" y="0"/>
                  </a:lnTo>
                  <a:close/>
                </a:path>
              </a:pathLst>
            </a:custGeom>
            <a:solidFill>
              <a:srgbClr val="FFFFFF"/>
            </a:solidFill>
          </p:spPr>
          <p:txBody>
            <a:bodyPr wrap="square" lIns="0" tIns="0" rIns="0" bIns="0" rtlCol="0"/>
            <a:lstStyle/>
            <a:p>
              <a:endParaRPr/>
            </a:p>
          </p:txBody>
        </p:sp>
        <p:sp>
          <p:nvSpPr>
            <p:cNvPr id="18" name="object 13">
              <a:extLst>
                <a:ext uri="{FF2B5EF4-FFF2-40B4-BE49-F238E27FC236}">
                  <a16:creationId xmlns:a16="http://schemas.microsoft.com/office/drawing/2014/main" id="{D13A401D-6ADC-275A-8CAB-2EFA94D288C1}"/>
                </a:ext>
              </a:extLst>
            </p:cNvPr>
            <p:cNvSpPr/>
            <p:nvPr/>
          </p:nvSpPr>
          <p:spPr>
            <a:xfrm>
              <a:off x="2677667" y="3064763"/>
              <a:ext cx="1841500" cy="2877820"/>
            </a:xfrm>
            <a:custGeom>
              <a:avLst/>
              <a:gdLst/>
              <a:ahLst/>
              <a:cxnLst/>
              <a:rect l="l" t="t" r="r" b="b"/>
              <a:pathLst>
                <a:path w="1841500" h="2877820">
                  <a:moveTo>
                    <a:pt x="0" y="184150"/>
                  </a:moveTo>
                  <a:lnTo>
                    <a:pt x="6576" y="135187"/>
                  </a:lnTo>
                  <a:lnTo>
                    <a:pt x="25136" y="91195"/>
                  </a:lnTo>
                  <a:lnTo>
                    <a:pt x="53927" y="53927"/>
                  </a:lnTo>
                  <a:lnTo>
                    <a:pt x="91195" y="25136"/>
                  </a:lnTo>
                  <a:lnTo>
                    <a:pt x="135187" y="6576"/>
                  </a:lnTo>
                  <a:lnTo>
                    <a:pt x="184150" y="0"/>
                  </a:lnTo>
                  <a:lnTo>
                    <a:pt x="1656842" y="0"/>
                  </a:lnTo>
                  <a:lnTo>
                    <a:pt x="1705804" y="6576"/>
                  </a:lnTo>
                  <a:lnTo>
                    <a:pt x="1749796" y="25136"/>
                  </a:lnTo>
                  <a:lnTo>
                    <a:pt x="1787064" y="53927"/>
                  </a:lnTo>
                  <a:lnTo>
                    <a:pt x="1815855" y="91195"/>
                  </a:lnTo>
                  <a:lnTo>
                    <a:pt x="1834415" y="135187"/>
                  </a:lnTo>
                  <a:lnTo>
                    <a:pt x="1840992" y="184150"/>
                  </a:lnTo>
                  <a:lnTo>
                    <a:pt x="1840992" y="2693212"/>
                  </a:lnTo>
                  <a:lnTo>
                    <a:pt x="1834415" y="2742154"/>
                  </a:lnTo>
                  <a:lnTo>
                    <a:pt x="1815855" y="2786131"/>
                  </a:lnTo>
                  <a:lnTo>
                    <a:pt x="1787064" y="2823390"/>
                  </a:lnTo>
                  <a:lnTo>
                    <a:pt x="1749796" y="2852177"/>
                  </a:lnTo>
                  <a:lnTo>
                    <a:pt x="1705804" y="2870735"/>
                  </a:lnTo>
                  <a:lnTo>
                    <a:pt x="1656842" y="2877312"/>
                  </a:lnTo>
                  <a:lnTo>
                    <a:pt x="184150" y="2877312"/>
                  </a:lnTo>
                  <a:lnTo>
                    <a:pt x="135187" y="2870735"/>
                  </a:lnTo>
                  <a:lnTo>
                    <a:pt x="91195" y="2852177"/>
                  </a:lnTo>
                  <a:lnTo>
                    <a:pt x="53927" y="2823390"/>
                  </a:lnTo>
                  <a:lnTo>
                    <a:pt x="25136" y="2786131"/>
                  </a:lnTo>
                  <a:lnTo>
                    <a:pt x="6576" y="2742154"/>
                  </a:lnTo>
                  <a:lnTo>
                    <a:pt x="0" y="2693212"/>
                  </a:lnTo>
                  <a:lnTo>
                    <a:pt x="0" y="184150"/>
                  </a:lnTo>
                  <a:close/>
                </a:path>
              </a:pathLst>
            </a:custGeom>
            <a:ln w="21336">
              <a:solidFill>
                <a:srgbClr val="2E4766"/>
              </a:solidFill>
            </a:ln>
          </p:spPr>
          <p:txBody>
            <a:bodyPr wrap="square" lIns="0" tIns="0" rIns="0" bIns="0" rtlCol="0"/>
            <a:lstStyle/>
            <a:p>
              <a:endParaRPr/>
            </a:p>
          </p:txBody>
        </p:sp>
      </p:grpSp>
      <p:sp>
        <p:nvSpPr>
          <p:cNvPr id="22" name="object 15">
            <a:extLst>
              <a:ext uri="{FF2B5EF4-FFF2-40B4-BE49-F238E27FC236}">
                <a16:creationId xmlns:a16="http://schemas.microsoft.com/office/drawing/2014/main" id="{0176431A-6264-36B5-4DC7-E2BAF8146E6E}"/>
              </a:ext>
            </a:extLst>
          </p:cNvPr>
          <p:cNvSpPr/>
          <p:nvPr/>
        </p:nvSpPr>
        <p:spPr>
          <a:xfrm>
            <a:off x="8743822" y="1420949"/>
            <a:ext cx="2188845" cy="4876800"/>
          </a:xfrm>
          <a:custGeom>
            <a:avLst/>
            <a:gdLst/>
            <a:ahLst/>
            <a:cxnLst/>
            <a:rect l="l" t="t" r="r" b="b"/>
            <a:pathLst>
              <a:path w="2188845" h="4876800">
                <a:moveTo>
                  <a:pt x="1969642" y="0"/>
                </a:moveTo>
                <a:lnTo>
                  <a:pt x="218821" y="0"/>
                </a:lnTo>
                <a:lnTo>
                  <a:pt x="168670" y="5783"/>
                </a:lnTo>
                <a:lnTo>
                  <a:pt x="122621" y="22254"/>
                </a:lnTo>
                <a:lnTo>
                  <a:pt x="81990" y="48095"/>
                </a:lnTo>
                <a:lnTo>
                  <a:pt x="48095" y="81990"/>
                </a:lnTo>
                <a:lnTo>
                  <a:pt x="22254" y="122621"/>
                </a:lnTo>
                <a:lnTo>
                  <a:pt x="5783" y="168670"/>
                </a:lnTo>
                <a:lnTo>
                  <a:pt x="0" y="218821"/>
                </a:lnTo>
                <a:lnTo>
                  <a:pt x="0" y="4657953"/>
                </a:lnTo>
                <a:lnTo>
                  <a:pt x="5783" y="4708133"/>
                </a:lnTo>
                <a:lnTo>
                  <a:pt x="22254" y="4754196"/>
                </a:lnTo>
                <a:lnTo>
                  <a:pt x="48095" y="4794831"/>
                </a:lnTo>
                <a:lnTo>
                  <a:pt x="81990" y="4828722"/>
                </a:lnTo>
                <a:lnTo>
                  <a:pt x="122621" y="4854556"/>
                </a:lnTo>
                <a:lnTo>
                  <a:pt x="168670" y="4871020"/>
                </a:lnTo>
                <a:lnTo>
                  <a:pt x="218821" y="4876800"/>
                </a:lnTo>
                <a:lnTo>
                  <a:pt x="1969642" y="4876800"/>
                </a:lnTo>
                <a:lnTo>
                  <a:pt x="2019793" y="4871020"/>
                </a:lnTo>
                <a:lnTo>
                  <a:pt x="2065842" y="4854556"/>
                </a:lnTo>
                <a:lnTo>
                  <a:pt x="2106473" y="4828722"/>
                </a:lnTo>
                <a:lnTo>
                  <a:pt x="2140368" y="4794831"/>
                </a:lnTo>
                <a:lnTo>
                  <a:pt x="2166209" y="4754196"/>
                </a:lnTo>
                <a:lnTo>
                  <a:pt x="2182680" y="4708133"/>
                </a:lnTo>
                <a:lnTo>
                  <a:pt x="2188464" y="4657953"/>
                </a:lnTo>
                <a:lnTo>
                  <a:pt x="2188464" y="218821"/>
                </a:lnTo>
                <a:lnTo>
                  <a:pt x="2182680" y="168670"/>
                </a:lnTo>
                <a:lnTo>
                  <a:pt x="2166209" y="122621"/>
                </a:lnTo>
                <a:lnTo>
                  <a:pt x="2140368" y="81990"/>
                </a:lnTo>
                <a:lnTo>
                  <a:pt x="2106473" y="48095"/>
                </a:lnTo>
                <a:lnTo>
                  <a:pt x="2065842" y="22254"/>
                </a:lnTo>
                <a:lnTo>
                  <a:pt x="2019793" y="5783"/>
                </a:lnTo>
                <a:lnTo>
                  <a:pt x="1969642" y="0"/>
                </a:lnTo>
                <a:close/>
              </a:path>
            </a:pathLst>
          </a:custGeom>
          <a:solidFill>
            <a:srgbClr val="CED0D4"/>
          </a:solidFill>
        </p:spPr>
        <p:txBody>
          <a:bodyPr wrap="square" lIns="0" tIns="0" rIns="0" bIns="0" rtlCol="0"/>
          <a:lstStyle/>
          <a:p>
            <a:endParaRPr/>
          </a:p>
        </p:txBody>
      </p:sp>
      <p:sp>
        <p:nvSpPr>
          <p:cNvPr id="23" name="object 16">
            <a:extLst>
              <a:ext uri="{FF2B5EF4-FFF2-40B4-BE49-F238E27FC236}">
                <a16:creationId xmlns:a16="http://schemas.microsoft.com/office/drawing/2014/main" id="{6D033E13-0D03-8F58-763C-C7E5CB78A304}"/>
              </a:ext>
            </a:extLst>
          </p:cNvPr>
          <p:cNvSpPr txBox="1"/>
          <p:nvPr/>
        </p:nvSpPr>
        <p:spPr>
          <a:xfrm>
            <a:off x="8889278" y="1858493"/>
            <a:ext cx="1869439" cy="1159420"/>
          </a:xfrm>
          <a:prstGeom prst="rect">
            <a:avLst/>
          </a:prstGeom>
        </p:spPr>
        <p:txBody>
          <a:bodyPr vert="horz" wrap="square" lIns="0" tIns="38735" rIns="0" bIns="0" rtlCol="0">
            <a:spAutoFit/>
          </a:bodyPr>
          <a:lstStyle/>
          <a:p>
            <a:pPr marL="12700" marR="5080" indent="-635" algn="ctr">
              <a:lnSpc>
                <a:spcPct val="91000"/>
              </a:lnSpc>
              <a:spcBef>
                <a:spcPts val="305"/>
              </a:spcBef>
            </a:pPr>
            <a:r>
              <a:rPr sz="2000" b="1" u="sng" spc="-200" dirty="0">
                <a:uFill>
                  <a:solidFill>
                    <a:srgbClr val="000000"/>
                  </a:solidFill>
                </a:uFill>
                <a:latin typeface="Arial"/>
                <a:cs typeface="Arial"/>
              </a:rPr>
              <a:t>Section</a:t>
            </a:r>
            <a:r>
              <a:rPr sz="2000" b="1" u="sng" spc="-25" dirty="0">
                <a:uFill>
                  <a:solidFill>
                    <a:srgbClr val="000000"/>
                  </a:solidFill>
                </a:uFill>
                <a:latin typeface="Arial"/>
                <a:cs typeface="Arial"/>
              </a:rPr>
              <a:t> </a:t>
            </a:r>
            <a:r>
              <a:rPr sz="2000" b="1" u="sng" spc="-10" dirty="0">
                <a:uFill>
                  <a:solidFill>
                    <a:srgbClr val="000000"/>
                  </a:solidFill>
                </a:uFill>
                <a:latin typeface="Arial"/>
                <a:cs typeface="Arial"/>
              </a:rPr>
              <a:t>10(1)(</a:t>
            </a:r>
            <a:r>
              <a:rPr lang="en-US" sz="2000" b="1" u="sng" spc="-10" dirty="0">
                <a:uFill>
                  <a:solidFill>
                    <a:srgbClr val="000000"/>
                  </a:solidFill>
                </a:uFill>
                <a:latin typeface="Arial"/>
                <a:cs typeface="Arial"/>
              </a:rPr>
              <a:t>e</a:t>
            </a:r>
            <a:r>
              <a:rPr sz="2000" b="1" u="sng" spc="-10" dirty="0">
                <a:uFill>
                  <a:solidFill>
                    <a:srgbClr val="000000"/>
                  </a:solidFill>
                </a:uFill>
                <a:latin typeface="Arial"/>
                <a:cs typeface="Arial"/>
              </a:rPr>
              <a:t>)</a:t>
            </a:r>
            <a:r>
              <a:rPr sz="2000" b="1" spc="-10" dirty="0">
                <a:latin typeface="Arial"/>
                <a:cs typeface="Arial"/>
              </a:rPr>
              <a:t> </a:t>
            </a:r>
            <a:r>
              <a:rPr lang="en-US" sz="2000" spc="-120" dirty="0">
                <a:latin typeface="Arial MT"/>
                <a:cs typeface="Arial MT"/>
              </a:rPr>
              <a:t>Goods</a:t>
            </a:r>
            <a:r>
              <a:rPr lang="en-US" sz="2000" spc="-20" dirty="0">
                <a:latin typeface="Arial MT"/>
                <a:cs typeface="Arial MT"/>
              </a:rPr>
              <a:t> </a:t>
            </a:r>
            <a:r>
              <a:rPr lang="en-US" sz="2000" spc="-100" dirty="0">
                <a:latin typeface="Arial MT"/>
                <a:cs typeface="Arial MT"/>
              </a:rPr>
              <a:t>supplied</a:t>
            </a:r>
            <a:r>
              <a:rPr lang="en-US" sz="2000" spc="15" dirty="0">
                <a:latin typeface="Arial MT"/>
                <a:cs typeface="Arial MT"/>
              </a:rPr>
              <a:t> </a:t>
            </a:r>
            <a:r>
              <a:rPr lang="en-US" sz="2000" spc="-155" dirty="0">
                <a:latin typeface="Arial MT"/>
                <a:cs typeface="Arial MT"/>
              </a:rPr>
              <a:t>on </a:t>
            </a:r>
            <a:r>
              <a:rPr lang="en-US" sz="2000" spc="-20" dirty="0">
                <a:latin typeface="Arial MT"/>
                <a:cs typeface="Arial MT"/>
              </a:rPr>
              <a:t>board</a:t>
            </a:r>
            <a:r>
              <a:rPr lang="en-US" sz="2000" spc="-85" dirty="0">
                <a:latin typeface="Arial MT"/>
                <a:cs typeface="Arial MT"/>
              </a:rPr>
              <a:t> </a:t>
            </a:r>
            <a:r>
              <a:rPr lang="en-US" sz="2000" spc="-50" dirty="0">
                <a:latin typeface="Arial MT"/>
                <a:cs typeface="Arial MT"/>
              </a:rPr>
              <a:t>a </a:t>
            </a:r>
            <a:r>
              <a:rPr lang="en-US" sz="2000" spc="-75" dirty="0">
                <a:latin typeface="Arial MT"/>
                <a:cs typeface="Arial MT"/>
              </a:rPr>
              <a:t>conveyance</a:t>
            </a:r>
            <a:endParaRPr lang="en-US" sz="2000" dirty="0">
              <a:latin typeface="Arial MT"/>
              <a:cs typeface="Arial MT"/>
            </a:endParaRPr>
          </a:p>
        </p:txBody>
      </p:sp>
      <p:grpSp>
        <p:nvGrpSpPr>
          <p:cNvPr id="24" name="object 17">
            <a:extLst>
              <a:ext uri="{FF2B5EF4-FFF2-40B4-BE49-F238E27FC236}">
                <a16:creationId xmlns:a16="http://schemas.microsoft.com/office/drawing/2014/main" id="{E7A5B2EE-7279-668C-A893-EBA508CF595A}"/>
              </a:ext>
            </a:extLst>
          </p:cNvPr>
          <p:cNvGrpSpPr/>
          <p:nvPr/>
        </p:nvGrpSpPr>
        <p:grpSpPr>
          <a:xfrm>
            <a:off x="8905558" y="3368751"/>
            <a:ext cx="1865630" cy="2715895"/>
            <a:chOff x="5017008" y="3145535"/>
            <a:chExt cx="1865630" cy="2715895"/>
          </a:xfrm>
        </p:grpSpPr>
        <p:sp>
          <p:nvSpPr>
            <p:cNvPr id="25" name="object 18">
              <a:extLst>
                <a:ext uri="{FF2B5EF4-FFF2-40B4-BE49-F238E27FC236}">
                  <a16:creationId xmlns:a16="http://schemas.microsoft.com/office/drawing/2014/main" id="{4F9B29A0-29D2-5B5F-DF05-B4A4B05B2C51}"/>
                </a:ext>
              </a:extLst>
            </p:cNvPr>
            <p:cNvSpPr/>
            <p:nvPr/>
          </p:nvSpPr>
          <p:spPr>
            <a:xfrm>
              <a:off x="5027676" y="3156203"/>
              <a:ext cx="1844039" cy="2694940"/>
            </a:xfrm>
            <a:custGeom>
              <a:avLst/>
              <a:gdLst/>
              <a:ahLst/>
              <a:cxnLst/>
              <a:rect l="l" t="t" r="r" b="b"/>
              <a:pathLst>
                <a:path w="1844040" h="2694940">
                  <a:moveTo>
                    <a:pt x="1659635" y="0"/>
                  </a:moveTo>
                  <a:lnTo>
                    <a:pt x="184403" y="0"/>
                  </a:lnTo>
                  <a:lnTo>
                    <a:pt x="135378" y="6586"/>
                  </a:lnTo>
                  <a:lnTo>
                    <a:pt x="91327" y="25174"/>
                  </a:lnTo>
                  <a:lnTo>
                    <a:pt x="54006" y="54006"/>
                  </a:lnTo>
                  <a:lnTo>
                    <a:pt x="25174" y="91327"/>
                  </a:lnTo>
                  <a:lnTo>
                    <a:pt x="6586" y="135378"/>
                  </a:lnTo>
                  <a:lnTo>
                    <a:pt x="0" y="184404"/>
                  </a:lnTo>
                  <a:lnTo>
                    <a:pt x="0" y="2510028"/>
                  </a:lnTo>
                  <a:lnTo>
                    <a:pt x="6586" y="2559049"/>
                  </a:lnTo>
                  <a:lnTo>
                    <a:pt x="25174" y="2603099"/>
                  </a:lnTo>
                  <a:lnTo>
                    <a:pt x="54006" y="2640420"/>
                  </a:lnTo>
                  <a:lnTo>
                    <a:pt x="91327" y="2669254"/>
                  </a:lnTo>
                  <a:lnTo>
                    <a:pt x="135378" y="2687844"/>
                  </a:lnTo>
                  <a:lnTo>
                    <a:pt x="184403" y="2694432"/>
                  </a:lnTo>
                  <a:lnTo>
                    <a:pt x="1659635" y="2694432"/>
                  </a:lnTo>
                  <a:lnTo>
                    <a:pt x="1708661" y="2687844"/>
                  </a:lnTo>
                  <a:lnTo>
                    <a:pt x="1752712" y="2669254"/>
                  </a:lnTo>
                  <a:lnTo>
                    <a:pt x="1790033" y="2640420"/>
                  </a:lnTo>
                  <a:lnTo>
                    <a:pt x="1818865" y="2603099"/>
                  </a:lnTo>
                  <a:lnTo>
                    <a:pt x="1837453" y="2559049"/>
                  </a:lnTo>
                  <a:lnTo>
                    <a:pt x="1844040" y="2510028"/>
                  </a:lnTo>
                  <a:lnTo>
                    <a:pt x="1844040" y="184404"/>
                  </a:lnTo>
                  <a:lnTo>
                    <a:pt x="1837453" y="135378"/>
                  </a:lnTo>
                  <a:lnTo>
                    <a:pt x="1818865" y="91327"/>
                  </a:lnTo>
                  <a:lnTo>
                    <a:pt x="1790033" y="54006"/>
                  </a:lnTo>
                  <a:lnTo>
                    <a:pt x="1752712" y="25174"/>
                  </a:lnTo>
                  <a:lnTo>
                    <a:pt x="1708661" y="6586"/>
                  </a:lnTo>
                  <a:lnTo>
                    <a:pt x="1659635" y="0"/>
                  </a:lnTo>
                  <a:close/>
                </a:path>
              </a:pathLst>
            </a:custGeom>
            <a:solidFill>
              <a:srgbClr val="FFFFFF"/>
            </a:solidFill>
          </p:spPr>
          <p:txBody>
            <a:bodyPr wrap="square" lIns="0" tIns="0" rIns="0" bIns="0" rtlCol="0"/>
            <a:lstStyle/>
            <a:p>
              <a:endParaRPr/>
            </a:p>
          </p:txBody>
        </p:sp>
        <p:sp>
          <p:nvSpPr>
            <p:cNvPr id="26" name="object 19">
              <a:extLst>
                <a:ext uri="{FF2B5EF4-FFF2-40B4-BE49-F238E27FC236}">
                  <a16:creationId xmlns:a16="http://schemas.microsoft.com/office/drawing/2014/main" id="{E3A15810-34E9-0BB4-97EE-5CDE86DD4E4A}"/>
                </a:ext>
              </a:extLst>
            </p:cNvPr>
            <p:cNvSpPr/>
            <p:nvPr/>
          </p:nvSpPr>
          <p:spPr>
            <a:xfrm>
              <a:off x="5027676" y="3156203"/>
              <a:ext cx="1844039" cy="2694940"/>
            </a:xfrm>
            <a:custGeom>
              <a:avLst/>
              <a:gdLst/>
              <a:ahLst/>
              <a:cxnLst/>
              <a:rect l="l" t="t" r="r" b="b"/>
              <a:pathLst>
                <a:path w="1844040" h="2694940">
                  <a:moveTo>
                    <a:pt x="0" y="184404"/>
                  </a:moveTo>
                  <a:lnTo>
                    <a:pt x="6586" y="135378"/>
                  </a:lnTo>
                  <a:lnTo>
                    <a:pt x="25174" y="91327"/>
                  </a:lnTo>
                  <a:lnTo>
                    <a:pt x="54006" y="54006"/>
                  </a:lnTo>
                  <a:lnTo>
                    <a:pt x="91327" y="25174"/>
                  </a:lnTo>
                  <a:lnTo>
                    <a:pt x="135378" y="6586"/>
                  </a:lnTo>
                  <a:lnTo>
                    <a:pt x="184403" y="0"/>
                  </a:lnTo>
                  <a:lnTo>
                    <a:pt x="1659635" y="0"/>
                  </a:lnTo>
                  <a:lnTo>
                    <a:pt x="1708661" y="6586"/>
                  </a:lnTo>
                  <a:lnTo>
                    <a:pt x="1752712" y="25174"/>
                  </a:lnTo>
                  <a:lnTo>
                    <a:pt x="1790033" y="54006"/>
                  </a:lnTo>
                  <a:lnTo>
                    <a:pt x="1818865" y="91327"/>
                  </a:lnTo>
                  <a:lnTo>
                    <a:pt x="1837453" y="135378"/>
                  </a:lnTo>
                  <a:lnTo>
                    <a:pt x="1844040" y="184404"/>
                  </a:lnTo>
                  <a:lnTo>
                    <a:pt x="1844040" y="2510028"/>
                  </a:lnTo>
                  <a:lnTo>
                    <a:pt x="1837453" y="2559049"/>
                  </a:lnTo>
                  <a:lnTo>
                    <a:pt x="1818865" y="2603099"/>
                  </a:lnTo>
                  <a:lnTo>
                    <a:pt x="1790033" y="2640420"/>
                  </a:lnTo>
                  <a:lnTo>
                    <a:pt x="1752712" y="2669254"/>
                  </a:lnTo>
                  <a:lnTo>
                    <a:pt x="1708661" y="2687844"/>
                  </a:lnTo>
                  <a:lnTo>
                    <a:pt x="1659635" y="2694432"/>
                  </a:lnTo>
                  <a:lnTo>
                    <a:pt x="184403" y="2694432"/>
                  </a:lnTo>
                  <a:lnTo>
                    <a:pt x="135378" y="2687844"/>
                  </a:lnTo>
                  <a:lnTo>
                    <a:pt x="91327" y="2669254"/>
                  </a:lnTo>
                  <a:lnTo>
                    <a:pt x="54006" y="2640420"/>
                  </a:lnTo>
                  <a:lnTo>
                    <a:pt x="25174" y="2603099"/>
                  </a:lnTo>
                  <a:lnTo>
                    <a:pt x="6586" y="2559049"/>
                  </a:lnTo>
                  <a:lnTo>
                    <a:pt x="0" y="2510028"/>
                  </a:lnTo>
                  <a:lnTo>
                    <a:pt x="0" y="184404"/>
                  </a:lnTo>
                  <a:close/>
                </a:path>
              </a:pathLst>
            </a:custGeom>
            <a:ln w="21336">
              <a:solidFill>
                <a:srgbClr val="2E4766"/>
              </a:solidFill>
            </a:ln>
          </p:spPr>
          <p:txBody>
            <a:bodyPr wrap="square" lIns="0" tIns="0" rIns="0" bIns="0" rtlCol="0"/>
            <a:lstStyle/>
            <a:p>
              <a:endParaRPr/>
            </a:p>
          </p:txBody>
        </p:sp>
      </p:grpSp>
      <p:sp>
        <p:nvSpPr>
          <p:cNvPr id="2" name="object 26">
            <a:extLst>
              <a:ext uri="{FF2B5EF4-FFF2-40B4-BE49-F238E27FC236}">
                <a16:creationId xmlns:a16="http://schemas.microsoft.com/office/drawing/2014/main" id="{833099E6-806E-8649-36B8-83CE74210484}"/>
              </a:ext>
            </a:extLst>
          </p:cNvPr>
          <p:cNvSpPr txBox="1"/>
          <p:nvPr/>
        </p:nvSpPr>
        <p:spPr>
          <a:xfrm>
            <a:off x="5061492" y="3792298"/>
            <a:ext cx="1539240" cy="1499235"/>
          </a:xfrm>
          <a:prstGeom prst="rect">
            <a:avLst/>
          </a:prstGeom>
        </p:spPr>
        <p:txBody>
          <a:bodyPr vert="horz" wrap="square" lIns="0" tIns="91440" rIns="0" bIns="0" rtlCol="0">
            <a:spAutoFit/>
          </a:bodyPr>
          <a:lstStyle/>
          <a:p>
            <a:pPr marL="12065" marR="5080" indent="-10160" algn="ctr">
              <a:lnSpc>
                <a:spcPct val="81700"/>
              </a:lnSpc>
              <a:spcBef>
                <a:spcPts val="720"/>
              </a:spcBef>
            </a:pPr>
            <a:r>
              <a:rPr sz="2800" spc="-204" dirty="0">
                <a:solidFill>
                  <a:srgbClr val="355070"/>
                </a:solidFill>
                <a:latin typeface="Arial MT"/>
                <a:cs typeface="Arial MT"/>
              </a:rPr>
              <a:t>Place</a:t>
            </a:r>
            <a:r>
              <a:rPr sz="2800" spc="-20" dirty="0">
                <a:solidFill>
                  <a:srgbClr val="355070"/>
                </a:solidFill>
                <a:latin typeface="Arial MT"/>
                <a:cs typeface="Arial MT"/>
              </a:rPr>
              <a:t> </a:t>
            </a:r>
            <a:r>
              <a:rPr sz="2800" spc="-25" dirty="0">
                <a:solidFill>
                  <a:srgbClr val="355070"/>
                </a:solidFill>
                <a:latin typeface="Arial MT"/>
                <a:cs typeface="Arial MT"/>
              </a:rPr>
              <a:t>of </a:t>
            </a:r>
            <a:r>
              <a:rPr sz="2800" spc="-120" dirty="0">
                <a:solidFill>
                  <a:srgbClr val="355070"/>
                </a:solidFill>
                <a:latin typeface="Arial MT"/>
                <a:cs typeface="Arial MT"/>
              </a:rPr>
              <a:t>installation </a:t>
            </a:r>
            <a:r>
              <a:rPr sz="2800" spc="-25" dirty="0">
                <a:solidFill>
                  <a:srgbClr val="355070"/>
                </a:solidFill>
                <a:latin typeface="Arial MT"/>
                <a:cs typeface="Arial MT"/>
              </a:rPr>
              <a:t>or </a:t>
            </a:r>
            <a:r>
              <a:rPr sz="2800" spc="-85" dirty="0">
                <a:solidFill>
                  <a:srgbClr val="355070"/>
                </a:solidFill>
                <a:latin typeface="Arial MT"/>
                <a:cs typeface="Arial MT"/>
              </a:rPr>
              <a:t>assembly</a:t>
            </a:r>
            <a:endParaRPr sz="2800" dirty="0">
              <a:latin typeface="Arial MT"/>
              <a:cs typeface="Arial MT"/>
            </a:endParaRPr>
          </a:p>
        </p:txBody>
      </p:sp>
      <p:sp>
        <p:nvSpPr>
          <p:cNvPr id="3" name="object 32">
            <a:extLst>
              <a:ext uri="{FF2B5EF4-FFF2-40B4-BE49-F238E27FC236}">
                <a16:creationId xmlns:a16="http://schemas.microsoft.com/office/drawing/2014/main" id="{0B6C7720-F976-0C04-225D-BE56B9CC91C0}"/>
              </a:ext>
            </a:extLst>
          </p:cNvPr>
          <p:cNvSpPr txBox="1"/>
          <p:nvPr/>
        </p:nvSpPr>
        <p:spPr>
          <a:xfrm>
            <a:off x="8914678" y="3593369"/>
            <a:ext cx="1844039" cy="1586865"/>
          </a:xfrm>
          <a:prstGeom prst="rect">
            <a:avLst/>
          </a:prstGeom>
        </p:spPr>
        <p:txBody>
          <a:bodyPr vert="horz" wrap="square" lIns="0" tIns="79375" rIns="0" bIns="0" rtlCol="0">
            <a:spAutoFit/>
          </a:bodyPr>
          <a:lstStyle/>
          <a:p>
            <a:pPr marL="12700" marR="5080" algn="ctr">
              <a:lnSpc>
                <a:spcPct val="81700"/>
              </a:lnSpc>
              <a:spcBef>
                <a:spcPts val="625"/>
              </a:spcBef>
            </a:pPr>
            <a:r>
              <a:rPr sz="2400" spc="-170" dirty="0">
                <a:solidFill>
                  <a:srgbClr val="355070"/>
                </a:solidFill>
                <a:latin typeface="Arial MT"/>
                <a:cs typeface="Arial MT"/>
              </a:rPr>
              <a:t>Location</a:t>
            </a:r>
            <a:r>
              <a:rPr sz="2400" spc="35" dirty="0">
                <a:solidFill>
                  <a:srgbClr val="355070"/>
                </a:solidFill>
                <a:latin typeface="Arial MT"/>
                <a:cs typeface="Arial MT"/>
              </a:rPr>
              <a:t> </a:t>
            </a:r>
            <a:r>
              <a:rPr sz="2400" spc="-25" dirty="0">
                <a:solidFill>
                  <a:srgbClr val="355070"/>
                </a:solidFill>
                <a:latin typeface="Arial MT"/>
                <a:cs typeface="Arial MT"/>
              </a:rPr>
              <a:t>at </a:t>
            </a:r>
            <a:r>
              <a:rPr sz="2400" spc="-195" dirty="0">
                <a:solidFill>
                  <a:srgbClr val="355070"/>
                </a:solidFill>
                <a:latin typeface="Arial MT"/>
                <a:cs typeface="Arial MT"/>
              </a:rPr>
              <a:t>which</a:t>
            </a:r>
            <a:r>
              <a:rPr sz="2400" spc="15" dirty="0">
                <a:solidFill>
                  <a:srgbClr val="355070"/>
                </a:solidFill>
                <a:latin typeface="Arial MT"/>
                <a:cs typeface="Arial MT"/>
              </a:rPr>
              <a:t> </a:t>
            </a:r>
            <a:r>
              <a:rPr sz="2400" spc="-325" dirty="0">
                <a:solidFill>
                  <a:srgbClr val="355070"/>
                </a:solidFill>
                <a:latin typeface="Arial MT"/>
                <a:cs typeface="Arial MT"/>
              </a:rPr>
              <a:t>such </a:t>
            </a:r>
            <a:r>
              <a:rPr sz="2400" spc="-145" dirty="0">
                <a:solidFill>
                  <a:srgbClr val="FF0000"/>
                </a:solidFill>
                <a:latin typeface="Arial MT"/>
                <a:cs typeface="Arial MT"/>
              </a:rPr>
              <a:t>goods</a:t>
            </a:r>
            <a:r>
              <a:rPr sz="2400" spc="-20" dirty="0">
                <a:solidFill>
                  <a:srgbClr val="FF0000"/>
                </a:solidFill>
                <a:latin typeface="Arial MT"/>
                <a:cs typeface="Arial MT"/>
              </a:rPr>
              <a:t> </a:t>
            </a:r>
            <a:r>
              <a:rPr sz="2400" spc="-25" dirty="0">
                <a:solidFill>
                  <a:srgbClr val="355070"/>
                </a:solidFill>
                <a:latin typeface="Arial MT"/>
                <a:cs typeface="Arial MT"/>
              </a:rPr>
              <a:t>are </a:t>
            </a:r>
            <a:r>
              <a:rPr sz="2400" spc="-140" dirty="0">
                <a:solidFill>
                  <a:srgbClr val="355070"/>
                </a:solidFill>
                <a:latin typeface="Arial MT"/>
                <a:cs typeface="Arial MT"/>
              </a:rPr>
              <a:t>taken</a:t>
            </a:r>
            <a:r>
              <a:rPr sz="2400" spc="10" dirty="0">
                <a:solidFill>
                  <a:srgbClr val="355070"/>
                </a:solidFill>
                <a:latin typeface="Arial MT"/>
                <a:cs typeface="Arial MT"/>
              </a:rPr>
              <a:t> </a:t>
            </a:r>
            <a:r>
              <a:rPr sz="2400" spc="-35" dirty="0">
                <a:solidFill>
                  <a:srgbClr val="355070"/>
                </a:solidFill>
                <a:latin typeface="Arial MT"/>
                <a:cs typeface="Arial MT"/>
              </a:rPr>
              <a:t>on </a:t>
            </a:r>
            <a:r>
              <a:rPr sz="2400" spc="-10" dirty="0">
                <a:solidFill>
                  <a:srgbClr val="355070"/>
                </a:solidFill>
                <a:latin typeface="Arial MT"/>
                <a:cs typeface="Arial MT"/>
              </a:rPr>
              <a:t>board</a:t>
            </a:r>
            <a:endParaRPr sz="2400" dirty="0">
              <a:latin typeface="Arial MT"/>
              <a:cs typeface="Arial MT"/>
            </a:endParaRPr>
          </a:p>
        </p:txBody>
      </p:sp>
    </p:spTree>
    <p:extLst>
      <p:ext uri="{BB962C8B-B14F-4D97-AF65-F5344CB8AC3E}">
        <p14:creationId xmlns:p14="http://schemas.microsoft.com/office/powerpoint/2010/main" val="3812993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D37E5-55CB-4FB8-3CFA-4205EF93A670}"/>
              </a:ext>
            </a:extLst>
          </p:cNvPr>
          <p:cNvSpPr>
            <a:spLocks noGrp="1"/>
          </p:cNvSpPr>
          <p:nvPr>
            <p:ph type="title"/>
          </p:nvPr>
        </p:nvSpPr>
        <p:spPr>
          <a:xfrm>
            <a:off x="1317955" y="295275"/>
            <a:ext cx="8761413" cy="826700"/>
          </a:xfrm>
        </p:spPr>
        <p:txBody>
          <a:bodyPr/>
          <a:lstStyle/>
          <a:p>
            <a:r>
              <a:rPr lang="en-US" b="1" dirty="0"/>
              <a:t>Circular on Section 10(1)(ca)</a:t>
            </a:r>
            <a:endParaRPr lang="en-IN" b="1" dirty="0"/>
          </a:p>
        </p:txBody>
      </p:sp>
      <p:sp>
        <p:nvSpPr>
          <p:cNvPr id="3" name="Content Placeholder 2">
            <a:extLst>
              <a:ext uri="{FF2B5EF4-FFF2-40B4-BE49-F238E27FC236}">
                <a16:creationId xmlns:a16="http://schemas.microsoft.com/office/drawing/2014/main" id="{5A90C90A-0BFE-CCF2-2F67-A7B662454F41}"/>
              </a:ext>
            </a:extLst>
          </p:cNvPr>
          <p:cNvSpPr>
            <a:spLocks noGrp="1"/>
          </p:cNvSpPr>
          <p:nvPr>
            <p:ph idx="1"/>
          </p:nvPr>
        </p:nvSpPr>
        <p:spPr>
          <a:xfrm>
            <a:off x="528638" y="3871945"/>
            <a:ext cx="10510231" cy="2416628"/>
          </a:xfrm>
        </p:spPr>
        <p:txBody>
          <a:bodyPr/>
          <a:lstStyle/>
          <a:p>
            <a:r>
              <a:rPr lang="en-US" sz="2400" dirty="0"/>
              <a:t>Mr. A (</a:t>
            </a:r>
            <a:r>
              <a:rPr lang="en-US" sz="2400" b="1" dirty="0"/>
              <a:t>unregistered person</a:t>
            </a:r>
            <a:r>
              <a:rPr lang="en-US" sz="2400" dirty="0"/>
              <a:t>) located in Kerala State places an order on an e-commerce platform for supply of a mobile phone, which is to be delivered at an address located in Karnataka State. Mr. A, while placing the order on the e-commerce platform, provides the billing address located in Kerala State. </a:t>
            </a:r>
          </a:p>
          <a:p>
            <a:r>
              <a:rPr lang="en-US" sz="2400" dirty="0"/>
              <a:t>In such a scenario, what would be the place of supply of the said supply of mobile phone, whether the State pertaining to the billing address i.e. State Kerala or the State pertaining to the delivery address i.e. Karnataka State? </a:t>
            </a:r>
            <a:endParaRPr lang="en-IN" sz="2400" dirty="0"/>
          </a:p>
        </p:txBody>
      </p:sp>
      <p:sp>
        <p:nvSpPr>
          <p:cNvPr id="5" name="Slide Number Placeholder 4">
            <a:extLst>
              <a:ext uri="{FF2B5EF4-FFF2-40B4-BE49-F238E27FC236}">
                <a16:creationId xmlns:a16="http://schemas.microsoft.com/office/drawing/2014/main" id="{C135032E-C7DB-2955-6D36-E88AC189A7B3}"/>
              </a:ext>
            </a:extLst>
          </p:cNvPr>
          <p:cNvSpPr>
            <a:spLocks noGrp="1"/>
          </p:cNvSpPr>
          <p:nvPr>
            <p:ph type="sldNum" sz="quarter" idx="12"/>
          </p:nvPr>
        </p:nvSpPr>
        <p:spPr/>
        <p:txBody>
          <a:bodyPr/>
          <a:lstStyle/>
          <a:p>
            <a:fld id="{2AC1C4F3-0758-4693-96D4-8901426768B0}" type="slidenum">
              <a:rPr lang="en-IN" altLang="en-US" smtClean="0"/>
              <a:pPr/>
              <a:t>29</a:t>
            </a:fld>
            <a:endParaRPr lang="en-IN" altLang="en-US"/>
          </a:p>
        </p:txBody>
      </p:sp>
      <p:pic>
        <p:nvPicPr>
          <p:cNvPr id="7" name="Picture 6">
            <a:extLst>
              <a:ext uri="{FF2B5EF4-FFF2-40B4-BE49-F238E27FC236}">
                <a16:creationId xmlns:a16="http://schemas.microsoft.com/office/drawing/2014/main" id="{314B647C-41BD-5FF5-7EB4-F60F06954A61}"/>
              </a:ext>
            </a:extLst>
          </p:cNvPr>
          <p:cNvPicPr>
            <a:picLocks noChangeAspect="1"/>
          </p:cNvPicPr>
          <p:nvPr/>
        </p:nvPicPr>
        <p:blipFill>
          <a:blip r:embed="rId2"/>
          <a:srcRect t="20559"/>
          <a:stretch>
            <a:fillRect/>
          </a:stretch>
        </p:blipFill>
        <p:spPr>
          <a:xfrm>
            <a:off x="680057" y="1187094"/>
            <a:ext cx="10510231" cy="2684851"/>
          </a:xfrm>
          <a:prstGeom prst="rect">
            <a:avLst/>
          </a:prstGeom>
        </p:spPr>
      </p:pic>
    </p:spTree>
    <p:extLst>
      <p:ext uri="{BB962C8B-B14F-4D97-AF65-F5344CB8AC3E}">
        <p14:creationId xmlns:p14="http://schemas.microsoft.com/office/powerpoint/2010/main" val="1493267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E5C7-50FF-E772-1040-8538C821747A}"/>
              </a:ext>
            </a:extLst>
          </p:cNvPr>
          <p:cNvSpPr>
            <a:spLocks noGrp="1"/>
          </p:cNvSpPr>
          <p:nvPr>
            <p:ph type="title"/>
          </p:nvPr>
        </p:nvSpPr>
        <p:spPr>
          <a:xfrm>
            <a:off x="1131342" y="266100"/>
            <a:ext cx="9496225" cy="826700"/>
          </a:xfrm>
        </p:spPr>
        <p:txBody>
          <a:bodyPr/>
          <a:lstStyle/>
          <a:p>
            <a:r>
              <a:rPr lang="pt-BR" b="1" dirty="0"/>
              <a:t>Circular 209/3/2024 GST dated 26.06.2024 </a:t>
            </a:r>
            <a:endParaRPr lang="en-IN" b="1" dirty="0"/>
          </a:p>
        </p:txBody>
      </p:sp>
      <p:sp>
        <p:nvSpPr>
          <p:cNvPr id="3" name="Content Placeholder 2">
            <a:extLst>
              <a:ext uri="{FF2B5EF4-FFF2-40B4-BE49-F238E27FC236}">
                <a16:creationId xmlns:a16="http://schemas.microsoft.com/office/drawing/2014/main" id="{74B69384-7C44-F820-18A8-2D6D29B7EE2D}"/>
              </a:ext>
            </a:extLst>
          </p:cNvPr>
          <p:cNvSpPr>
            <a:spLocks noGrp="1"/>
          </p:cNvSpPr>
          <p:nvPr>
            <p:ph idx="1"/>
          </p:nvPr>
        </p:nvSpPr>
        <p:spPr>
          <a:xfrm>
            <a:off x="194339" y="1231641"/>
            <a:ext cx="11803319" cy="2789432"/>
          </a:xfrm>
        </p:spPr>
        <p:txBody>
          <a:bodyPr/>
          <a:lstStyle/>
          <a:p>
            <a:pPr marL="0" indent="0">
              <a:buNone/>
            </a:pPr>
            <a:r>
              <a:rPr lang="en-US" sz="2400" dirty="0"/>
              <a:t>As per the provisions of section 10(1)(ca), the place of supply of goods shall be the address of delivery of goods recorded on the invoice i.e. </a:t>
            </a:r>
            <a:r>
              <a:rPr lang="en-US" sz="2400" b="1" dirty="0"/>
              <a:t>Karnataka State </a:t>
            </a:r>
            <a:r>
              <a:rPr lang="en-US" sz="2400" dirty="0"/>
              <a:t>in the present case where the delivery address is located. </a:t>
            </a:r>
          </a:p>
          <a:p>
            <a:pPr marL="0" indent="0">
              <a:buNone/>
            </a:pPr>
            <a:r>
              <a:rPr lang="en-US" sz="2400" dirty="0" err="1"/>
              <a:t>I.e</a:t>
            </a:r>
            <a:r>
              <a:rPr lang="en-US" sz="2400" dirty="0"/>
              <a:t> in cases involving supply of goods to an unregistered person, where the billing address and delivery address are different, the supplier may record the </a:t>
            </a:r>
            <a:r>
              <a:rPr lang="en-US" sz="2400" b="1" u="sng" dirty="0">
                <a:solidFill>
                  <a:srgbClr val="FF0000"/>
                </a:solidFill>
                <a:highlight>
                  <a:srgbClr val="FFFF00"/>
                </a:highlight>
              </a:rPr>
              <a:t>DELIVERY ADDRESS </a:t>
            </a:r>
            <a:r>
              <a:rPr lang="en-US" sz="2400" dirty="0"/>
              <a:t>as the address of the recipient on the invoice for the purpose of determination of </a:t>
            </a:r>
            <a:r>
              <a:rPr lang="en-US" sz="2400" dirty="0" err="1"/>
              <a:t>PoS</a:t>
            </a:r>
            <a:r>
              <a:rPr lang="en-US" sz="2400" dirty="0"/>
              <a:t> of the said supply of goods</a:t>
            </a:r>
            <a:endParaRPr lang="en-IN" sz="2400" dirty="0"/>
          </a:p>
        </p:txBody>
      </p:sp>
      <p:sp>
        <p:nvSpPr>
          <p:cNvPr id="5" name="Slide Number Placeholder 4">
            <a:extLst>
              <a:ext uri="{FF2B5EF4-FFF2-40B4-BE49-F238E27FC236}">
                <a16:creationId xmlns:a16="http://schemas.microsoft.com/office/drawing/2014/main" id="{6F601FFD-8E7A-AF7C-767E-6ECC611AE384}"/>
              </a:ext>
            </a:extLst>
          </p:cNvPr>
          <p:cNvSpPr>
            <a:spLocks noGrp="1"/>
          </p:cNvSpPr>
          <p:nvPr>
            <p:ph type="sldNum" sz="quarter" idx="12"/>
          </p:nvPr>
        </p:nvSpPr>
        <p:spPr/>
        <p:txBody>
          <a:bodyPr/>
          <a:lstStyle/>
          <a:p>
            <a:fld id="{2AC1C4F3-0758-4693-96D4-8901426768B0}" type="slidenum">
              <a:rPr lang="en-IN" altLang="en-US" smtClean="0"/>
              <a:pPr/>
              <a:t>30</a:t>
            </a:fld>
            <a:endParaRPr lang="en-IN" altLang="en-US"/>
          </a:p>
        </p:txBody>
      </p:sp>
      <p:pic>
        <p:nvPicPr>
          <p:cNvPr id="7" name="Picture 6">
            <a:extLst>
              <a:ext uri="{FF2B5EF4-FFF2-40B4-BE49-F238E27FC236}">
                <a16:creationId xmlns:a16="http://schemas.microsoft.com/office/drawing/2014/main" id="{714C0865-1775-AD45-708B-8A30E9030126}"/>
              </a:ext>
            </a:extLst>
          </p:cNvPr>
          <p:cNvPicPr>
            <a:picLocks noChangeAspect="1"/>
          </p:cNvPicPr>
          <p:nvPr/>
        </p:nvPicPr>
        <p:blipFill>
          <a:blip r:embed="rId2"/>
          <a:srcRect t="29888" b="10232"/>
          <a:stretch>
            <a:fillRect/>
          </a:stretch>
        </p:blipFill>
        <p:spPr>
          <a:xfrm>
            <a:off x="1" y="3991897"/>
            <a:ext cx="12191999" cy="2866103"/>
          </a:xfrm>
          <a:prstGeom prst="rect">
            <a:avLst/>
          </a:prstGeom>
        </p:spPr>
      </p:pic>
    </p:spTree>
    <p:extLst>
      <p:ext uri="{BB962C8B-B14F-4D97-AF65-F5344CB8AC3E}">
        <p14:creationId xmlns:p14="http://schemas.microsoft.com/office/powerpoint/2010/main" val="1329411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6CE3-9EBB-81D3-D908-29FE7BD847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7B6C9-28E7-F58B-3212-FA6D667140D4}"/>
              </a:ext>
            </a:extLst>
          </p:cNvPr>
          <p:cNvSpPr>
            <a:spLocks noGrp="1"/>
          </p:cNvSpPr>
          <p:nvPr>
            <p:ph type="title"/>
          </p:nvPr>
        </p:nvSpPr>
        <p:spPr>
          <a:xfrm>
            <a:off x="528638" y="1670027"/>
            <a:ext cx="5239454" cy="1502183"/>
          </a:xfrm>
        </p:spPr>
        <p:txBody>
          <a:bodyPr>
            <a:normAutofit/>
          </a:bodyPr>
          <a:lstStyle/>
          <a:p>
            <a:r>
              <a:rPr lang="en-US" sz="4400" b="1" dirty="0"/>
              <a:t>Section 11 - IGST Act </a:t>
            </a:r>
            <a:endParaRPr lang="en-IN" sz="4400" b="1" dirty="0"/>
          </a:p>
        </p:txBody>
      </p:sp>
      <p:sp>
        <p:nvSpPr>
          <p:cNvPr id="4" name="Text Placeholder 3">
            <a:extLst>
              <a:ext uri="{FF2B5EF4-FFF2-40B4-BE49-F238E27FC236}">
                <a16:creationId xmlns:a16="http://schemas.microsoft.com/office/drawing/2014/main" id="{2DAD6E48-60F5-87FB-ED7B-61483778FBBE}"/>
              </a:ext>
            </a:extLst>
          </p:cNvPr>
          <p:cNvSpPr>
            <a:spLocks noGrp="1"/>
          </p:cNvSpPr>
          <p:nvPr>
            <p:ph type="body" sz="half" idx="2"/>
          </p:nvPr>
        </p:nvSpPr>
        <p:spPr>
          <a:xfrm>
            <a:off x="378206" y="3788032"/>
            <a:ext cx="5550644" cy="1371600"/>
          </a:xfrm>
        </p:spPr>
        <p:txBody>
          <a:bodyPr>
            <a:normAutofit fontScale="85000" lnSpcReduction="10000"/>
          </a:bodyPr>
          <a:lstStyle/>
          <a:p>
            <a:r>
              <a:rPr lang="en-US" sz="4000" b="1" dirty="0"/>
              <a:t>POS OF GOODS – </a:t>
            </a:r>
          </a:p>
          <a:p>
            <a:r>
              <a:rPr lang="en-US" sz="4000" b="1" dirty="0"/>
              <a:t>IMPORTED / EXPORTED</a:t>
            </a:r>
            <a:endParaRPr lang="en-IN" sz="3900" dirty="0">
              <a:solidFill>
                <a:srgbClr val="FFFF00"/>
              </a:solidFill>
            </a:endParaRPr>
          </a:p>
        </p:txBody>
      </p:sp>
      <p:sp>
        <p:nvSpPr>
          <p:cNvPr id="6" name="Slide Number Placeholder 5">
            <a:extLst>
              <a:ext uri="{FF2B5EF4-FFF2-40B4-BE49-F238E27FC236}">
                <a16:creationId xmlns:a16="http://schemas.microsoft.com/office/drawing/2014/main" id="{41D250A4-15C4-52F7-36AC-195C1AB31AF7}"/>
              </a:ext>
            </a:extLst>
          </p:cNvPr>
          <p:cNvSpPr>
            <a:spLocks noGrp="1"/>
          </p:cNvSpPr>
          <p:nvPr>
            <p:ph type="sldNum" sz="quarter" idx="12"/>
          </p:nvPr>
        </p:nvSpPr>
        <p:spPr/>
        <p:txBody>
          <a:bodyPr/>
          <a:lstStyle/>
          <a:p>
            <a:fld id="{7FA5A3D0-E251-454C-9ACE-E788CF250EC8}" type="slidenum">
              <a:rPr lang="en-IN" altLang="en-US" smtClean="0"/>
              <a:pPr/>
              <a:t>31</a:t>
            </a:fld>
            <a:endParaRPr lang="en-IN" altLang="en-US"/>
          </a:p>
        </p:txBody>
      </p:sp>
      <p:pic>
        <p:nvPicPr>
          <p:cNvPr id="1026" name="Picture 2" descr="Maritime boundaries and disputes in the Indian ocean region - iPleaders">
            <a:extLst>
              <a:ext uri="{FF2B5EF4-FFF2-40B4-BE49-F238E27FC236}">
                <a16:creationId xmlns:a16="http://schemas.microsoft.com/office/drawing/2014/main" id="{631470F0-A8ED-519F-376A-1FB10E2EA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8850" y="1160514"/>
            <a:ext cx="6263150" cy="569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858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812E1-4A0E-7765-2B1A-9D19A0947346}"/>
              </a:ext>
            </a:extLst>
          </p:cNvPr>
          <p:cNvSpPr>
            <a:spLocks noGrp="1"/>
          </p:cNvSpPr>
          <p:nvPr>
            <p:ph type="title"/>
          </p:nvPr>
        </p:nvSpPr>
        <p:spPr>
          <a:xfrm>
            <a:off x="1401931" y="266100"/>
            <a:ext cx="8761413" cy="826700"/>
          </a:xfrm>
        </p:spPr>
        <p:txBody>
          <a:bodyPr/>
          <a:lstStyle/>
          <a:p>
            <a:r>
              <a:rPr lang="en-US" b="1" dirty="0"/>
              <a:t>Section 11 IGST Act 2017</a:t>
            </a:r>
            <a:endParaRPr lang="en-IN" b="1" dirty="0"/>
          </a:p>
        </p:txBody>
      </p:sp>
      <p:pic>
        <p:nvPicPr>
          <p:cNvPr id="7" name="Content Placeholder 6">
            <a:extLst>
              <a:ext uri="{FF2B5EF4-FFF2-40B4-BE49-F238E27FC236}">
                <a16:creationId xmlns:a16="http://schemas.microsoft.com/office/drawing/2014/main" id="{BB3F51BC-85E4-3990-D331-64215325603A}"/>
              </a:ext>
            </a:extLst>
          </p:cNvPr>
          <p:cNvPicPr>
            <a:picLocks noGrp="1" noChangeAspect="1"/>
          </p:cNvPicPr>
          <p:nvPr>
            <p:ph idx="1"/>
          </p:nvPr>
        </p:nvPicPr>
        <p:blipFill>
          <a:blip r:embed="rId2"/>
          <a:stretch>
            <a:fillRect/>
          </a:stretch>
        </p:blipFill>
        <p:spPr bwMode="auto">
          <a:xfrm>
            <a:off x="528638" y="1315617"/>
            <a:ext cx="10789395" cy="2113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B5E969AB-BBE6-58E9-CAE9-A898A30E9C65}"/>
              </a:ext>
            </a:extLst>
          </p:cNvPr>
          <p:cNvSpPr>
            <a:spLocks noGrp="1"/>
          </p:cNvSpPr>
          <p:nvPr>
            <p:ph type="sldNum" sz="quarter" idx="12"/>
          </p:nvPr>
        </p:nvSpPr>
        <p:spPr/>
        <p:txBody>
          <a:bodyPr/>
          <a:lstStyle/>
          <a:p>
            <a:fld id="{2AC1C4F3-0758-4693-96D4-8901426768B0}" type="slidenum">
              <a:rPr lang="en-IN" altLang="en-US" smtClean="0"/>
              <a:pPr/>
              <a:t>32</a:t>
            </a:fld>
            <a:endParaRPr lang="en-IN" altLang="en-US"/>
          </a:p>
        </p:txBody>
      </p:sp>
      <p:sp>
        <p:nvSpPr>
          <p:cNvPr id="9" name="TextBox 8">
            <a:extLst>
              <a:ext uri="{FF2B5EF4-FFF2-40B4-BE49-F238E27FC236}">
                <a16:creationId xmlns:a16="http://schemas.microsoft.com/office/drawing/2014/main" id="{C7887D69-1A78-4EE7-42B0-D62C2F5D35A1}"/>
              </a:ext>
            </a:extLst>
          </p:cNvPr>
          <p:cNvSpPr txBox="1"/>
          <p:nvPr/>
        </p:nvSpPr>
        <p:spPr>
          <a:xfrm>
            <a:off x="509675" y="3808583"/>
            <a:ext cx="10789395" cy="830997"/>
          </a:xfrm>
          <a:prstGeom prst="rect">
            <a:avLst/>
          </a:prstGeom>
          <a:noFill/>
        </p:spPr>
        <p:txBody>
          <a:bodyPr wrap="square">
            <a:spAutoFit/>
          </a:bodyPr>
          <a:lstStyle/>
          <a:p>
            <a:r>
              <a:rPr lang="en-US" sz="2400" b="1" dirty="0"/>
              <a:t>“Export of goods” </a:t>
            </a:r>
            <a:r>
              <a:rPr lang="en-US" sz="2400" dirty="0"/>
              <a:t>with its grammatical variations and cognate expressions, means taking goods out of India to a place outside India</a:t>
            </a:r>
          </a:p>
        </p:txBody>
      </p:sp>
      <p:sp>
        <p:nvSpPr>
          <p:cNvPr id="11" name="TextBox 10">
            <a:extLst>
              <a:ext uri="{FF2B5EF4-FFF2-40B4-BE49-F238E27FC236}">
                <a16:creationId xmlns:a16="http://schemas.microsoft.com/office/drawing/2014/main" id="{4AE1DB82-66F4-22D3-0532-934F046B7E1B}"/>
              </a:ext>
            </a:extLst>
          </p:cNvPr>
          <p:cNvSpPr txBox="1"/>
          <p:nvPr/>
        </p:nvSpPr>
        <p:spPr>
          <a:xfrm>
            <a:off x="509675" y="4896052"/>
            <a:ext cx="10545924" cy="830997"/>
          </a:xfrm>
          <a:prstGeom prst="rect">
            <a:avLst/>
          </a:prstGeom>
          <a:noFill/>
        </p:spPr>
        <p:txBody>
          <a:bodyPr wrap="square">
            <a:spAutoFit/>
          </a:bodyPr>
          <a:lstStyle/>
          <a:p>
            <a:r>
              <a:rPr lang="en-US" sz="2400" dirty="0"/>
              <a:t>‘‘</a:t>
            </a:r>
            <a:r>
              <a:rPr lang="en-US" sz="2400" b="1" dirty="0"/>
              <a:t>Import of goods</a:t>
            </a:r>
            <a:r>
              <a:rPr lang="en-US" sz="2400" dirty="0"/>
              <a:t>” with its grammatical variations and cognate expressions, means bringing goods into India from a place outside India</a:t>
            </a:r>
          </a:p>
        </p:txBody>
      </p:sp>
    </p:spTree>
    <p:extLst>
      <p:ext uri="{BB962C8B-B14F-4D97-AF65-F5344CB8AC3E}">
        <p14:creationId xmlns:p14="http://schemas.microsoft.com/office/powerpoint/2010/main" val="1057716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6B79E-CF98-98C0-43EE-D993AEED62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B57260-7D5E-4318-7C15-738B8563D249}"/>
              </a:ext>
            </a:extLst>
          </p:cNvPr>
          <p:cNvSpPr>
            <a:spLocks noGrp="1"/>
          </p:cNvSpPr>
          <p:nvPr>
            <p:ph type="title"/>
          </p:nvPr>
        </p:nvSpPr>
        <p:spPr>
          <a:xfrm>
            <a:off x="528638" y="1670027"/>
            <a:ext cx="5239454" cy="1502183"/>
          </a:xfrm>
        </p:spPr>
        <p:txBody>
          <a:bodyPr>
            <a:normAutofit/>
          </a:bodyPr>
          <a:lstStyle/>
          <a:p>
            <a:r>
              <a:rPr lang="en-US" sz="4400" b="1" dirty="0"/>
              <a:t>Section 12 IGST Act </a:t>
            </a:r>
            <a:endParaRPr lang="en-IN" sz="4400" b="1" dirty="0"/>
          </a:p>
        </p:txBody>
      </p:sp>
      <p:sp>
        <p:nvSpPr>
          <p:cNvPr id="4" name="Text Placeholder 3">
            <a:extLst>
              <a:ext uri="{FF2B5EF4-FFF2-40B4-BE49-F238E27FC236}">
                <a16:creationId xmlns:a16="http://schemas.microsoft.com/office/drawing/2014/main" id="{12A60E11-BECC-343E-0006-F7F3A4E2817E}"/>
              </a:ext>
            </a:extLst>
          </p:cNvPr>
          <p:cNvSpPr>
            <a:spLocks noGrp="1"/>
          </p:cNvSpPr>
          <p:nvPr>
            <p:ph type="body" sz="half" idx="2"/>
          </p:nvPr>
        </p:nvSpPr>
        <p:spPr>
          <a:xfrm>
            <a:off x="545356" y="3709118"/>
            <a:ext cx="5550644" cy="1879922"/>
          </a:xfrm>
        </p:spPr>
        <p:txBody>
          <a:bodyPr>
            <a:normAutofit fontScale="92500" lnSpcReduction="10000"/>
          </a:bodyPr>
          <a:lstStyle/>
          <a:p>
            <a:r>
              <a:rPr lang="en-US" sz="4000" b="1" dirty="0"/>
              <a:t>POS OF SERVICES</a:t>
            </a:r>
          </a:p>
          <a:p>
            <a:r>
              <a:rPr lang="en-US" sz="4000" b="1" dirty="0"/>
              <a:t>Where Both </a:t>
            </a:r>
            <a:r>
              <a:rPr lang="en-US" sz="4000" b="1" dirty="0" err="1"/>
              <a:t>LoS</a:t>
            </a:r>
            <a:r>
              <a:rPr lang="en-US" sz="4000" b="1" dirty="0"/>
              <a:t> and </a:t>
            </a:r>
            <a:r>
              <a:rPr lang="en-US" sz="4000" b="1" dirty="0" err="1"/>
              <a:t>LoR</a:t>
            </a:r>
            <a:r>
              <a:rPr lang="en-US" sz="4000" b="1" dirty="0"/>
              <a:t> are in India</a:t>
            </a:r>
          </a:p>
        </p:txBody>
      </p:sp>
      <p:sp>
        <p:nvSpPr>
          <p:cNvPr id="6" name="Slide Number Placeholder 5">
            <a:extLst>
              <a:ext uri="{FF2B5EF4-FFF2-40B4-BE49-F238E27FC236}">
                <a16:creationId xmlns:a16="http://schemas.microsoft.com/office/drawing/2014/main" id="{122AAA6E-7357-D0F4-2184-47DAA2B9D7C4}"/>
              </a:ext>
            </a:extLst>
          </p:cNvPr>
          <p:cNvSpPr>
            <a:spLocks noGrp="1"/>
          </p:cNvSpPr>
          <p:nvPr>
            <p:ph type="sldNum" sz="quarter" idx="12"/>
          </p:nvPr>
        </p:nvSpPr>
        <p:spPr/>
        <p:txBody>
          <a:bodyPr/>
          <a:lstStyle/>
          <a:p>
            <a:fld id="{7FA5A3D0-E251-454C-9ACE-E788CF250EC8}" type="slidenum">
              <a:rPr lang="en-IN" altLang="en-US" smtClean="0"/>
              <a:pPr/>
              <a:t>33</a:t>
            </a:fld>
            <a:endParaRPr lang="en-IN" altLang="en-US"/>
          </a:p>
        </p:txBody>
      </p:sp>
      <p:pic>
        <p:nvPicPr>
          <p:cNvPr id="4098" name="Picture 2" descr="GST Place of Supply – Service - Sec 13 - Made Easy - Infinite On Tax">
            <a:extLst>
              <a:ext uri="{FF2B5EF4-FFF2-40B4-BE49-F238E27FC236}">
                <a16:creationId xmlns:a16="http://schemas.microsoft.com/office/drawing/2014/main" id="{C708FB56-B68E-D115-925D-6EACE74EC8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5935"/>
          <a:stretch>
            <a:fillRect/>
          </a:stretch>
        </p:blipFill>
        <p:spPr bwMode="auto">
          <a:xfrm>
            <a:off x="6096000" y="1357005"/>
            <a:ext cx="5918405" cy="5387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400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3039-135C-C48B-08AC-D72C538BA3B8}"/>
              </a:ext>
            </a:extLst>
          </p:cNvPr>
          <p:cNvSpPr>
            <a:spLocks noGrp="1"/>
          </p:cNvSpPr>
          <p:nvPr>
            <p:ph type="title"/>
          </p:nvPr>
        </p:nvSpPr>
        <p:spPr>
          <a:xfrm>
            <a:off x="1392599" y="261652"/>
            <a:ext cx="8761413" cy="826700"/>
          </a:xfrm>
        </p:spPr>
        <p:txBody>
          <a:bodyPr/>
          <a:lstStyle/>
          <a:p>
            <a:r>
              <a:rPr lang="en-US" b="1" dirty="0"/>
              <a:t>Section 12(3) and 12(4)</a:t>
            </a:r>
            <a:endParaRPr lang="en-IN" b="1" dirty="0"/>
          </a:p>
        </p:txBody>
      </p:sp>
      <p:sp>
        <p:nvSpPr>
          <p:cNvPr id="5" name="Slide Number Placeholder 4">
            <a:extLst>
              <a:ext uri="{FF2B5EF4-FFF2-40B4-BE49-F238E27FC236}">
                <a16:creationId xmlns:a16="http://schemas.microsoft.com/office/drawing/2014/main" id="{6501F218-4F12-5CD4-00E1-0888CF468077}"/>
              </a:ext>
            </a:extLst>
          </p:cNvPr>
          <p:cNvSpPr>
            <a:spLocks noGrp="1"/>
          </p:cNvSpPr>
          <p:nvPr>
            <p:ph type="sldNum" sz="quarter" idx="12"/>
          </p:nvPr>
        </p:nvSpPr>
        <p:spPr/>
        <p:txBody>
          <a:bodyPr/>
          <a:lstStyle/>
          <a:p>
            <a:fld id="{2AC1C4F3-0758-4693-96D4-8901426768B0}" type="slidenum">
              <a:rPr lang="en-IN" altLang="en-US" smtClean="0"/>
              <a:pPr/>
              <a:t>34</a:t>
            </a:fld>
            <a:endParaRPr lang="en-IN" altLang="en-US"/>
          </a:p>
        </p:txBody>
      </p:sp>
      <p:sp>
        <p:nvSpPr>
          <p:cNvPr id="6" name="object 2">
            <a:extLst>
              <a:ext uri="{FF2B5EF4-FFF2-40B4-BE49-F238E27FC236}">
                <a16:creationId xmlns:a16="http://schemas.microsoft.com/office/drawing/2014/main" id="{970D8D90-5CF1-F8FA-6259-C47D0D90EE9E}"/>
              </a:ext>
            </a:extLst>
          </p:cNvPr>
          <p:cNvSpPr/>
          <p:nvPr/>
        </p:nvSpPr>
        <p:spPr>
          <a:xfrm>
            <a:off x="6710743" y="5554786"/>
            <a:ext cx="703580" cy="0"/>
          </a:xfrm>
          <a:custGeom>
            <a:avLst/>
            <a:gdLst/>
            <a:ahLst/>
            <a:cxnLst/>
            <a:rect l="l" t="t" r="r" b="b"/>
            <a:pathLst>
              <a:path w="703579">
                <a:moveTo>
                  <a:pt x="0" y="0"/>
                </a:moveTo>
                <a:lnTo>
                  <a:pt x="703452" y="0"/>
                </a:lnTo>
              </a:path>
            </a:pathLst>
          </a:custGeom>
          <a:ln w="17144">
            <a:solidFill>
              <a:srgbClr val="2E4766"/>
            </a:solidFill>
          </a:ln>
        </p:spPr>
        <p:txBody>
          <a:bodyPr wrap="square" lIns="0" tIns="0" rIns="0" bIns="0" rtlCol="0"/>
          <a:lstStyle/>
          <a:p>
            <a:endParaRPr/>
          </a:p>
        </p:txBody>
      </p:sp>
      <p:sp>
        <p:nvSpPr>
          <p:cNvPr id="7" name="object 3">
            <a:extLst>
              <a:ext uri="{FF2B5EF4-FFF2-40B4-BE49-F238E27FC236}">
                <a16:creationId xmlns:a16="http://schemas.microsoft.com/office/drawing/2014/main" id="{210B5018-B3CD-0ADA-6C27-0496D6482E25}"/>
              </a:ext>
            </a:extLst>
          </p:cNvPr>
          <p:cNvSpPr/>
          <p:nvPr/>
        </p:nvSpPr>
        <p:spPr>
          <a:xfrm>
            <a:off x="1705927" y="4045073"/>
            <a:ext cx="723900" cy="1509395"/>
          </a:xfrm>
          <a:custGeom>
            <a:avLst/>
            <a:gdLst/>
            <a:ahLst/>
            <a:cxnLst/>
            <a:rect l="l" t="t" r="r" b="b"/>
            <a:pathLst>
              <a:path w="723900" h="1509395">
                <a:moveTo>
                  <a:pt x="0" y="0"/>
                </a:moveTo>
                <a:lnTo>
                  <a:pt x="361950" y="0"/>
                </a:lnTo>
                <a:lnTo>
                  <a:pt x="361950" y="1509268"/>
                </a:lnTo>
                <a:lnTo>
                  <a:pt x="723900" y="1509268"/>
                </a:lnTo>
              </a:path>
            </a:pathLst>
          </a:custGeom>
          <a:ln w="15240">
            <a:solidFill>
              <a:srgbClr val="283D58"/>
            </a:solidFill>
          </a:ln>
        </p:spPr>
        <p:txBody>
          <a:bodyPr wrap="square" lIns="0" tIns="0" rIns="0" bIns="0" rtlCol="0"/>
          <a:lstStyle/>
          <a:p>
            <a:endParaRPr/>
          </a:p>
        </p:txBody>
      </p:sp>
      <p:sp>
        <p:nvSpPr>
          <p:cNvPr id="8" name="object 4">
            <a:extLst>
              <a:ext uri="{FF2B5EF4-FFF2-40B4-BE49-F238E27FC236}">
                <a16:creationId xmlns:a16="http://schemas.microsoft.com/office/drawing/2014/main" id="{A1E72456-169F-851B-1259-C83B0A8E70DD}"/>
              </a:ext>
            </a:extLst>
          </p:cNvPr>
          <p:cNvSpPr/>
          <p:nvPr/>
        </p:nvSpPr>
        <p:spPr>
          <a:xfrm>
            <a:off x="6710743" y="2655185"/>
            <a:ext cx="723900" cy="0"/>
          </a:xfrm>
          <a:custGeom>
            <a:avLst/>
            <a:gdLst/>
            <a:ahLst/>
            <a:cxnLst/>
            <a:rect l="l" t="t" r="r" b="b"/>
            <a:pathLst>
              <a:path w="723900">
                <a:moveTo>
                  <a:pt x="0" y="0"/>
                </a:moveTo>
                <a:lnTo>
                  <a:pt x="723900" y="0"/>
                </a:lnTo>
              </a:path>
            </a:pathLst>
          </a:custGeom>
          <a:ln w="15240">
            <a:solidFill>
              <a:srgbClr val="2E4766"/>
            </a:solidFill>
          </a:ln>
        </p:spPr>
        <p:txBody>
          <a:bodyPr wrap="square" lIns="0" tIns="0" rIns="0" bIns="0" rtlCol="0"/>
          <a:lstStyle/>
          <a:p>
            <a:endParaRPr/>
          </a:p>
        </p:txBody>
      </p:sp>
      <p:grpSp>
        <p:nvGrpSpPr>
          <p:cNvPr id="9" name="object 10">
            <a:extLst>
              <a:ext uri="{FF2B5EF4-FFF2-40B4-BE49-F238E27FC236}">
                <a16:creationId xmlns:a16="http://schemas.microsoft.com/office/drawing/2014/main" id="{670F9A29-0F4D-01CF-C7DA-49772A97E1C1}"/>
              </a:ext>
            </a:extLst>
          </p:cNvPr>
          <p:cNvGrpSpPr/>
          <p:nvPr/>
        </p:nvGrpSpPr>
        <p:grpSpPr>
          <a:xfrm>
            <a:off x="2417508" y="1364230"/>
            <a:ext cx="4304030" cy="2581910"/>
            <a:chOff x="2459608" y="749680"/>
            <a:chExt cx="4304030" cy="2581910"/>
          </a:xfrm>
        </p:grpSpPr>
        <p:sp>
          <p:nvSpPr>
            <p:cNvPr id="10" name="object 11">
              <a:extLst>
                <a:ext uri="{FF2B5EF4-FFF2-40B4-BE49-F238E27FC236}">
                  <a16:creationId xmlns:a16="http://schemas.microsoft.com/office/drawing/2014/main" id="{B7A7DCDA-8E4D-36DD-A1B3-2AB3D2191C41}"/>
                </a:ext>
              </a:extLst>
            </p:cNvPr>
            <p:cNvSpPr/>
            <p:nvPr/>
          </p:nvSpPr>
          <p:spPr>
            <a:xfrm>
              <a:off x="2470403" y="760475"/>
              <a:ext cx="4282440" cy="2560320"/>
            </a:xfrm>
            <a:custGeom>
              <a:avLst/>
              <a:gdLst/>
              <a:ahLst/>
              <a:cxnLst/>
              <a:rect l="l" t="t" r="r" b="b"/>
              <a:pathLst>
                <a:path w="4282440" h="2560320">
                  <a:moveTo>
                    <a:pt x="4282440" y="0"/>
                  </a:moveTo>
                  <a:lnTo>
                    <a:pt x="0" y="0"/>
                  </a:lnTo>
                  <a:lnTo>
                    <a:pt x="0" y="2560320"/>
                  </a:lnTo>
                  <a:lnTo>
                    <a:pt x="4282440" y="2560320"/>
                  </a:lnTo>
                  <a:lnTo>
                    <a:pt x="4282440" y="0"/>
                  </a:lnTo>
                  <a:close/>
                </a:path>
              </a:pathLst>
            </a:custGeom>
            <a:solidFill>
              <a:srgbClr val="FFFFFF"/>
            </a:solidFill>
          </p:spPr>
          <p:txBody>
            <a:bodyPr wrap="square" lIns="0" tIns="0" rIns="0" bIns="0" rtlCol="0"/>
            <a:lstStyle/>
            <a:p>
              <a:endParaRPr/>
            </a:p>
          </p:txBody>
        </p:sp>
        <p:sp>
          <p:nvSpPr>
            <p:cNvPr id="11" name="object 12">
              <a:extLst>
                <a:ext uri="{FF2B5EF4-FFF2-40B4-BE49-F238E27FC236}">
                  <a16:creationId xmlns:a16="http://schemas.microsoft.com/office/drawing/2014/main" id="{178FA3E0-33BE-BC29-4719-54FF56332264}"/>
                </a:ext>
              </a:extLst>
            </p:cNvPr>
            <p:cNvSpPr/>
            <p:nvPr/>
          </p:nvSpPr>
          <p:spPr>
            <a:xfrm>
              <a:off x="2470403" y="760475"/>
              <a:ext cx="4282440" cy="2560320"/>
            </a:xfrm>
            <a:custGeom>
              <a:avLst/>
              <a:gdLst/>
              <a:ahLst/>
              <a:cxnLst/>
              <a:rect l="l" t="t" r="r" b="b"/>
              <a:pathLst>
                <a:path w="4282440" h="2560320">
                  <a:moveTo>
                    <a:pt x="0" y="2560320"/>
                  </a:moveTo>
                  <a:lnTo>
                    <a:pt x="4282440" y="2560320"/>
                  </a:lnTo>
                  <a:lnTo>
                    <a:pt x="4282440" y="0"/>
                  </a:lnTo>
                  <a:lnTo>
                    <a:pt x="0" y="0"/>
                  </a:lnTo>
                  <a:lnTo>
                    <a:pt x="0" y="2560320"/>
                  </a:lnTo>
                  <a:close/>
                </a:path>
              </a:pathLst>
            </a:custGeom>
            <a:ln w="21336">
              <a:solidFill>
                <a:srgbClr val="2E4766"/>
              </a:solidFill>
            </a:ln>
          </p:spPr>
          <p:txBody>
            <a:bodyPr wrap="square" lIns="0" tIns="0" rIns="0" bIns="0" rtlCol="0"/>
            <a:lstStyle/>
            <a:p>
              <a:endParaRPr/>
            </a:p>
          </p:txBody>
        </p:sp>
      </p:grpSp>
      <p:sp>
        <p:nvSpPr>
          <p:cNvPr id="12" name="object 13">
            <a:extLst>
              <a:ext uri="{FF2B5EF4-FFF2-40B4-BE49-F238E27FC236}">
                <a16:creationId xmlns:a16="http://schemas.microsoft.com/office/drawing/2014/main" id="{7D5A2EFD-5290-337B-1372-CB8738175DFA}"/>
              </a:ext>
            </a:extLst>
          </p:cNvPr>
          <p:cNvSpPr txBox="1"/>
          <p:nvPr/>
        </p:nvSpPr>
        <p:spPr>
          <a:xfrm>
            <a:off x="2517076" y="1381502"/>
            <a:ext cx="4195445" cy="667385"/>
          </a:xfrm>
          <a:prstGeom prst="rect">
            <a:avLst/>
          </a:prstGeom>
        </p:spPr>
        <p:txBody>
          <a:bodyPr vert="horz" wrap="square" lIns="0" tIns="13335" rIns="0" bIns="0" rtlCol="0">
            <a:spAutoFit/>
          </a:bodyPr>
          <a:lstStyle/>
          <a:p>
            <a:pPr marL="12700">
              <a:lnSpc>
                <a:spcPts val="2520"/>
              </a:lnSpc>
              <a:spcBef>
                <a:spcPts val="105"/>
              </a:spcBef>
            </a:pPr>
            <a:r>
              <a:rPr sz="2200" b="1" spc="-204" dirty="0">
                <a:solidFill>
                  <a:srgbClr val="355070"/>
                </a:solidFill>
                <a:latin typeface="Arial"/>
                <a:cs typeface="Arial"/>
              </a:rPr>
              <a:t>Services</a:t>
            </a:r>
            <a:r>
              <a:rPr sz="2200" b="1" spc="-15" dirty="0">
                <a:solidFill>
                  <a:srgbClr val="355070"/>
                </a:solidFill>
                <a:latin typeface="Arial"/>
                <a:cs typeface="Arial"/>
              </a:rPr>
              <a:t> </a:t>
            </a:r>
            <a:r>
              <a:rPr sz="2200" b="1" spc="-150" dirty="0">
                <a:solidFill>
                  <a:srgbClr val="355070"/>
                </a:solidFill>
                <a:latin typeface="Arial"/>
                <a:cs typeface="Arial"/>
              </a:rPr>
              <a:t>directly</a:t>
            </a:r>
            <a:r>
              <a:rPr sz="2200" b="1" dirty="0">
                <a:solidFill>
                  <a:srgbClr val="355070"/>
                </a:solidFill>
                <a:latin typeface="Arial"/>
                <a:cs typeface="Arial"/>
              </a:rPr>
              <a:t> </a:t>
            </a:r>
            <a:r>
              <a:rPr sz="2200" b="1" spc="-125" dirty="0">
                <a:solidFill>
                  <a:srgbClr val="355070"/>
                </a:solidFill>
                <a:latin typeface="Arial"/>
                <a:cs typeface="Arial"/>
              </a:rPr>
              <a:t>in</a:t>
            </a:r>
            <a:r>
              <a:rPr sz="2200" b="1" spc="-10" dirty="0">
                <a:solidFill>
                  <a:srgbClr val="355070"/>
                </a:solidFill>
                <a:latin typeface="Arial"/>
                <a:cs typeface="Arial"/>
              </a:rPr>
              <a:t> </a:t>
            </a:r>
            <a:r>
              <a:rPr sz="2200" b="1" spc="-125" dirty="0">
                <a:solidFill>
                  <a:srgbClr val="355070"/>
                </a:solidFill>
                <a:latin typeface="Arial"/>
                <a:cs typeface="Arial"/>
              </a:rPr>
              <a:t>relation</a:t>
            </a:r>
            <a:r>
              <a:rPr sz="2200" b="1" spc="-15" dirty="0">
                <a:solidFill>
                  <a:srgbClr val="355070"/>
                </a:solidFill>
                <a:latin typeface="Arial"/>
                <a:cs typeface="Arial"/>
              </a:rPr>
              <a:t> </a:t>
            </a:r>
            <a:r>
              <a:rPr sz="2200" b="1" spc="-25" dirty="0">
                <a:solidFill>
                  <a:srgbClr val="355070"/>
                </a:solidFill>
                <a:latin typeface="Arial"/>
                <a:cs typeface="Arial"/>
              </a:rPr>
              <a:t>to:</a:t>
            </a:r>
            <a:endParaRPr sz="2200">
              <a:latin typeface="Arial"/>
              <a:cs typeface="Arial"/>
            </a:endParaRPr>
          </a:p>
          <a:p>
            <a:pPr marL="12700">
              <a:lnSpc>
                <a:spcPts val="2520"/>
              </a:lnSpc>
              <a:tabLst>
                <a:tab pos="390525" algn="l"/>
                <a:tab pos="1737995" algn="l"/>
                <a:tab pos="2876550" algn="l"/>
                <a:tab pos="3161665" algn="l"/>
              </a:tabLst>
            </a:pPr>
            <a:r>
              <a:rPr sz="2200" spc="-25" dirty="0">
                <a:solidFill>
                  <a:srgbClr val="355070"/>
                </a:solidFill>
                <a:latin typeface="Arial MT"/>
                <a:cs typeface="Arial MT"/>
              </a:rPr>
              <a:t>a)</a:t>
            </a:r>
            <a:r>
              <a:rPr sz="2200" dirty="0">
                <a:solidFill>
                  <a:srgbClr val="355070"/>
                </a:solidFill>
                <a:latin typeface="Arial MT"/>
                <a:cs typeface="Arial MT"/>
              </a:rPr>
              <a:t>	</a:t>
            </a:r>
            <a:r>
              <a:rPr sz="2200" u="sng" spc="-30" dirty="0">
                <a:solidFill>
                  <a:srgbClr val="FF0000"/>
                </a:solidFill>
                <a:uFill>
                  <a:solidFill>
                    <a:srgbClr val="FF0000"/>
                  </a:solidFill>
                </a:uFill>
                <a:latin typeface="Arial MT"/>
                <a:cs typeface="Arial MT"/>
              </a:rPr>
              <a:t>Immovable</a:t>
            </a:r>
            <a:r>
              <a:rPr sz="2200" u="sng" dirty="0">
                <a:solidFill>
                  <a:srgbClr val="FF0000"/>
                </a:solidFill>
                <a:uFill>
                  <a:solidFill>
                    <a:srgbClr val="FF0000"/>
                  </a:solidFill>
                </a:uFill>
                <a:latin typeface="Arial MT"/>
                <a:cs typeface="Arial MT"/>
              </a:rPr>
              <a:t>	</a:t>
            </a:r>
            <a:r>
              <a:rPr sz="2200" u="sng" spc="-10" dirty="0">
                <a:solidFill>
                  <a:srgbClr val="FF0000"/>
                </a:solidFill>
                <a:uFill>
                  <a:solidFill>
                    <a:srgbClr val="FF0000"/>
                  </a:solidFill>
                </a:uFill>
                <a:latin typeface="Arial MT"/>
                <a:cs typeface="Arial MT"/>
              </a:rPr>
              <a:t>property</a:t>
            </a:r>
            <a:r>
              <a:rPr sz="2200" u="sng" dirty="0">
                <a:solidFill>
                  <a:srgbClr val="FF0000"/>
                </a:solidFill>
                <a:uFill>
                  <a:solidFill>
                    <a:srgbClr val="FF0000"/>
                  </a:solidFill>
                </a:uFill>
                <a:latin typeface="Arial MT"/>
                <a:cs typeface="Arial MT"/>
              </a:rPr>
              <a:t>	</a:t>
            </a:r>
            <a:r>
              <a:rPr sz="2200" spc="-50" dirty="0">
                <a:solidFill>
                  <a:srgbClr val="355070"/>
                </a:solidFill>
                <a:latin typeface="Arial MT"/>
                <a:cs typeface="Arial MT"/>
              </a:rPr>
              <a:t>–</a:t>
            </a:r>
            <a:r>
              <a:rPr sz="2200" dirty="0">
                <a:solidFill>
                  <a:srgbClr val="355070"/>
                </a:solidFill>
                <a:latin typeface="Arial MT"/>
                <a:cs typeface="Arial MT"/>
              </a:rPr>
              <a:t>	</a:t>
            </a:r>
            <a:r>
              <a:rPr sz="2200" spc="-65" dirty="0">
                <a:solidFill>
                  <a:srgbClr val="355070"/>
                </a:solidFill>
                <a:latin typeface="Arial MT"/>
                <a:cs typeface="Arial MT"/>
              </a:rPr>
              <a:t>grant-</a:t>
            </a:r>
            <a:r>
              <a:rPr sz="2200" spc="-25" dirty="0">
                <a:solidFill>
                  <a:srgbClr val="355070"/>
                </a:solidFill>
                <a:latin typeface="Arial MT"/>
                <a:cs typeface="Arial MT"/>
              </a:rPr>
              <a:t>of-</a:t>
            </a:r>
            <a:endParaRPr sz="2200">
              <a:latin typeface="Arial MT"/>
              <a:cs typeface="Arial MT"/>
            </a:endParaRPr>
          </a:p>
        </p:txBody>
      </p:sp>
      <p:sp>
        <p:nvSpPr>
          <p:cNvPr id="13" name="object 14">
            <a:extLst>
              <a:ext uri="{FF2B5EF4-FFF2-40B4-BE49-F238E27FC236}">
                <a16:creationId xmlns:a16="http://schemas.microsoft.com/office/drawing/2014/main" id="{2F667523-E61F-3656-F015-33D9EA672416}"/>
              </a:ext>
            </a:extLst>
          </p:cNvPr>
          <p:cNvSpPr txBox="1"/>
          <p:nvPr/>
        </p:nvSpPr>
        <p:spPr>
          <a:xfrm>
            <a:off x="2791397" y="1991483"/>
            <a:ext cx="3916045" cy="361950"/>
          </a:xfrm>
          <a:prstGeom prst="rect">
            <a:avLst/>
          </a:prstGeom>
        </p:spPr>
        <p:txBody>
          <a:bodyPr vert="horz" wrap="square" lIns="0" tIns="13335" rIns="0" bIns="0" rtlCol="0">
            <a:spAutoFit/>
          </a:bodyPr>
          <a:lstStyle/>
          <a:p>
            <a:pPr marL="12700">
              <a:lnSpc>
                <a:spcPct val="100000"/>
              </a:lnSpc>
              <a:spcBef>
                <a:spcPts val="105"/>
              </a:spcBef>
              <a:tabLst>
                <a:tab pos="1421130" algn="l"/>
                <a:tab pos="3496945" algn="l"/>
              </a:tabLst>
            </a:pPr>
            <a:r>
              <a:rPr sz="2200" spc="-10" dirty="0">
                <a:solidFill>
                  <a:srgbClr val="355070"/>
                </a:solidFill>
                <a:latin typeface="Arial MT"/>
                <a:cs typeface="Arial MT"/>
              </a:rPr>
              <a:t>rights,</a:t>
            </a:r>
            <a:r>
              <a:rPr sz="2200" dirty="0">
                <a:solidFill>
                  <a:srgbClr val="355070"/>
                </a:solidFill>
                <a:latin typeface="Arial MT"/>
                <a:cs typeface="Arial MT"/>
              </a:rPr>
              <a:t>	</a:t>
            </a:r>
            <a:r>
              <a:rPr sz="2200" spc="-10" dirty="0">
                <a:solidFill>
                  <a:srgbClr val="355070"/>
                </a:solidFill>
                <a:latin typeface="Arial MT"/>
                <a:cs typeface="Arial MT"/>
              </a:rPr>
              <a:t>construction,</a:t>
            </a:r>
            <a:r>
              <a:rPr sz="2200" dirty="0">
                <a:solidFill>
                  <a:srgbClr val="355070"/>
                </a:solidFill>
                <a:latin typeface="Arial MT"/>
                <a:cs typeface="Arial MT"/>
              </a:rPr>
              <a:t>	</a:t>
            </a:r>
            <a:r>
              <a:rPr sz="2200" spc="-235" dirty="0">
                <a:solidFill>
                  <a:srgbClr val="355070"/>
                </a:solidFill>
                <a:latin typeface="Arial MT"/>
                <a:cs typeface="Arial MT"/>
              </a:rPr>
              <a:t>use,</a:t>
            </a:r>
            <a:endParaRPr sz="2200">
              <a:latin typeface="Arial MT"/>
              <a:cs typeface="Arial MT"/>
            </a:endParaRPr>
          </a:p>
        </p:txBody>
      </p:sp>
      <p:sp>
        <p:nvSpPr>
          <p:cNvPr id="14" name="object 15">
            <a:extLst>
              <a:ext uri="{FF2B5EF4-FFF2-40B4-BE49-F238E27FC236}">
                <a16:creationId xmlns:a16="http://schemas.microsoft.com/office/drawing/2014/main" id="{B57C7AE5-1782-03DC-C702-CEE701AA4005}"/>
              </a:ext>
            </a:extLst>
          </p:cNvPr>
          <p:cNvSpPr txBox="1"/>
          <p:nvPr/>
        </p:nvSpPr>
        <p:spPr>
          <a:xfrm>
            <a:off x="2791397" y="2295979"/>
            <a:ext cx="3917950" cy="362585"/>
          </a:xfrm>
          <a:prstGeom prst="rect">
            <a:avLst/>
          </a:prstGeom>
        </p:spPr>
        <p:txBody>
          <a:bodyPr vert="horz" wrap="square" lIns="0" tIns="13970" rIns="0" bIns="0" rtlCol="0">
            <a:spAutoFit/>
          </a:bodyPr>
          <a:lstStyle/>
          <a:p>
            <a:pPr marL="12700">
              <a:lnSpc>
                <a:spcPct val="100000"/>
              </a:lnSpc>
              <a:spcBef>
                <a:spcPts val="110"/>
              </a:spcBef>
              <a:tabLst>
                <a:tab pos="1969770" algn="l"/>
                <a:tab pos="3213735" algn="l"/>
              </a:tabLst>
            </a:pPr>
            <a:r>
              <a:rPr sz="2200" spc="-65" dirty="0">
                <a:solidFill>
                  <a:srgbClr val="355070"/>
                </a:solidFill>
                <a:latin typeface="Arial MT"/>
                <a:cs typeface="Arial MT"/>
              </a:rPr>
              <a:t>accommodation,</a:t>
            </a:r>
            <a:r>
              <a:rPr sz="2200" dirty="0">
                <a:solidFill>
                  <a:srgbClr val="355070"/>
                </a:solidFill>
                <a:latin typeface="Arial MT"/>
                <a:cs typeface="Arial MT"/>
              </a:rPr>
              <a:t>	</a:t>
            </a:r>
            <a:r>
              <a:rPr sz="2200" spc="-10" dirty="0">
                <a:solidFill>
                  <a:srgbClr val="355070"/>
                </a:solidFill>
                <a:latin typeface="Arial MT"/>
                <a:cs typeface="Arial MT"/>
              </a:rPr>
              <a:t>marriage,</a:t>
            </a:r>
            <a:r>
              <a:rPr sz="2200" dirty="0">
                <a:solidFill>
                  <a:srgbClr val="355070"/>
                </a:solidFill>
                <a:latin typeface="Arial MT"/>
                <a:cs typeface="Arial MT"/>
              </a:rPr>
              <a:t>	</a:t>
            </a:r>
            <a:r>
              <a:rPr sz="2200" spc="-60" dirty="0">
                <a:solidFill>
                  <a:srgbClr val="355070"/>
                </a:solidFill>
                <a:latin typeface="Arial MT"/>
                <a:cs typeface="Arial MT"/>
              </a:rPr>
              <a:t>letting</a:t>
            </a:r>
            <a:endParaRPr sz="2200">
              <a:latin typeface="Arial MT"/>
              <a:cs typeface="Arial MT"/>
            </a:endParaRPr>
          </a:p>
        </p:txBody>
      </p:sp>
      <p:sp>
        <p:nvSpPr>
          <p:cNvPr id="15" name="object 16">
            <a:extLst>
              <a:ext uri="{FF2B5EF4-FFF2-40B4-BE49-F238E27FC236}">
                <a16:creationId xmlns:a16="http://schemas.microsoft.com/office/drawing/2014/main" id="{6586EFB5-2EBE-B1C7-0222-41A4C666EA3C}"/>
              </a:ext>
            </a:extLst>
          </p:cNvPr>
          <p:cNvSpPr txBox="1"/>
          <p:nvPr/>
        </p:nvSpPr>
        <p:spPr>
          <a:xfrm>
            <a:off x="2517076" y="2601337"/>
            <a:ext cx="4196080" cy="1273810"/>
          </a:xfrm>
          <a:prstGeom prst="rect">
            <a:avLst/>
          </a:prstGeom>
        </p:spPr>
        <p:txBody>
          <a:bodyPr vert="horz" wrap="square" lIns="0" tIns="13335" rIns="0" bIns="0" rtlCol="0">
            <a:spAutoFit/>
          </a:bodyPr>
          <a:lstStyle/>
          <a:p>
            <a:pPr marL="287020">
              <a:lnSpc>
                <a:spcPts val="2520"/>
              </a:lnSpc>
              <a:spcBef>
                <a:spcPts val="105"/>
              </a:spcBef>
            </a:pPr>
            <a:r>
              <a:rPr sz="2200" spc="-114" dirty="0">
                <a:solidFill>
                  <a:srgbClr val="355070"/>
                </a:solidFill>
                <a:latin typeface="Arial MT"/>
                <a:cs typeface="Arial MT"/>
              </a:rPr>
              <a:t>out,</a:t>
            </a:r>
            <a:r>
              <a:rPr sz="2200" spc="-35" dirty="0">
                <a:solidFill>
                  <a:srgbClr val="355070"/>
                </a:solidFill>
                <a:latin typeface="Arial MT"/>
                <a:cs typeface="Arial MT"/>
              </a:rPr>
              <a:t> </a:t>
            </a:r>
            <a:r>
              <a:rPr sz="2200" spc="-130" dirty="0">
                <a:solidFill>
                  <a:srgbClr val="355070"/>
                </a:solidFill>
                <a:latin typeface="Arial MT"/>
                <a:cs typeface="Arial MT"/>
              </a:rPr>
              <a:t>architects,</a:t>
            </a:r>
            <a:r>
              <a:rPr sz="2200" spc="10" dirty="0">
                <a:solidFill>
                  <a:srgbClr val="355070"/>
                </a:solidFill>
                <a:latin typeface="Arial MT"/>
                <a:cs typeface="Arial MT"/>
              </a:rPr>
              <a:t> </a:t>
            </a:r>
            <a:r>
              <a:rPr sz="2200" spc="-180" dirty="0">
                <a:solidFill>
                  <a:srgbClr val="355070"/>
                </a:solidFill>
                <a:latin typeface="Arial MT"/>
                <a:cs typeface="Arial MT"/>
              </a:rPr>
              <a:t>surveyors,</a:t>
            </a:r>
            <a:r>
              <a:rPr sz="2200" spc="25" dirty="0">
                <a:solidFill>
                  <a:srgbClr val="355070"/>
                </a:solidFill>
                <a:latin typeface="Arial MT"/>
                <a:cs typeface="Arial MT"/>
              </a:rPr>
              <a:t> </a:t>
            </a:r>
            <a:r>
              <a:rPr sz="2200" spc="-75" dirty="0">
                <a:solidFill>
                  <a:srgbClr val="355070"/>
                </a:solidFill>
                <a:latin typeface="Arial MT"/>
                <a:cs typeface="Arial MT"/>
              </a:rPr>
              <a:t>any</a:t>
            </a:r>
            <a:r>
              <a:rPr sz="2200" spc="10" dirty="0">
                <a:solidFill>
                  <a:srgbClr val="355070"/>
                </a:solidFill>
                <a:latin typeface="Arial MT"/>
                <a:cs typeface="Arial MT"/>
              </a:rPr>
              <a:t> </a:t>
            </a:r>
            <a:r>
              <a:rPr sz="2200" spc="-60" dirty="0">
                <a:solidFill>
                  <a:srgbClr val="355070"/>
                </a:solidFill>
                <a:latin typeface="Arial MT"/>
                <a:cs typeface="Arial MT"/>
              </a:rPr>
              <a:t>other</a:t>
            </a:r>
            <a:endParaRPr sz="2200" dirty="0">
              <a:latin typeface="Arial MT"/>
              <a:cs typeface="Arial MT"/>
            </a:endParaRPr>
          </a:p>
          <a:p>
            <a:pPr marL="287020">
              <a:lnSpc>
                <a:spcPts val="2390"/>
              </a:lnSpc>
            </a:pPr>
            <a:r>
              <a:rPr sz="2200" spc="-35" dirty="0">
                <a:solidFill>
                  <a:srgbClr val="355070"/>
                </a:solidFill>
                <a:latin typeface="Arial MT"/>
                <a:cs typeface="Arial MT"/>
              </a:rPr>
              <a:t>related</a:t>
            </a:r>
            <a:r>
              <a:rPr sz="2200" spc="-95" dirty="0">
                <a:solidFill>
                  <a:srgbClr val="355070"/>
                </a:solidFill>
                <a:latin typeface="Arial MT"/>
                <a:cs typeface="Arial MT"/>
              </a:rPr>
              <a:t> </a:t>
            </a:r>
            <a:r>
              <a:rPr sz="2200" spc="-10" dirty="0">
                <a:solidFill>
                  <a:srgbClr val="355070"/>
                </a:solidFill>
                <a:latin typeface="Arial MT"/>
                <a:cs typeface="Arial MT"/>
              </a:rPr>
              <a:t>expert</a:t>
            </a:r>
            <a:endParaRPr sz="2200" dirty="0">
              <a:latin typeface="Arial MT"/>
              <a:cs typeface="Arial MT"/>
            </a:endParaRPr>
          </a:p>
          <a:p>
            <a:pPr marL="320040" indent="-307340">
              <a:lnSpc>
                <a:spcPts val="2390"/>
              </a:lnSpc>
              <a:buAutoNum type="alphaLcParenR" startAt="2"/>
              <a:tabLst>
                <a:tab pos="320040" algn="l"/>
              </a:tabLst>
            </a:pPr>
            <a:r>
              <a:rPr sz="2200" spc="-135" dirty="0">
                <a:solidFill>
                  <a:srgbClr val="355070"/>
                </a:solidFill>
                <a:latin typeface="Arial MT"/>
                <a:cs typeface="Arial MT"/>
              </a:rPr>
              <a:t>Boat,</a:t>
            </a:r>
            <a:r>
              <a:rPr sz="2200" spc="-45" dirty="0">
                <a:solidFill>
                  <a:srgbClr val="355070"/>
                </a:solidFill>
                <a:latin typeface="Arial MT"/>
                <a:cs typeface="Arial MT"/>
              </a:rPr>
              <a:t> </a:t>
            </a:r>
            <a:r>
              <a:rPr sz="2200" spc="-220" dirty="0">
                <a:solidFill>
                  <a:srgbClr val="355070"/>
                </a:solidFill>
                <a:latin typeface="Arial MT"/>
                <a:cs typeface="Arial MT"/>
              </a:rPr>
              <a:t>Vessel</a:t>
            </a:r>
            <a:r>
              <a:rPr sz="2200" spc="-35" dirty="0">
                <a:solidFill>
                  <a:srgbClr val="355070"/>
                </a:solidFill>
                <a:latin typeface="Arial MT"/>
                <a:cs typeface="Arial MT"/>
              </a:rPr>
              <a:t> </a:t>
            </a:r>
            <a:r>
              <a:rPr sz="2200" dirty="0">
                <a:solidFill>
                  <a:srgbClr val="355070"/>
                </a:solidFill>
                <a:latin typeface="Arial MT"/>
                <a:cs typeface="Arial MT"/>
              </a:rPr>
              <a:t>–</a:t>
            </a:r>
            <a:r>
              <a:rPr sz="2200" spc="-45" dirty="0">
                <a:solidFill>
                  <a:srgbClr val="355070"/>
                </a:solidFill>
                <a:latin typeface="Arial MT"/>
                <a:cs typeface="Arial MT"/>
              </a:rPr>
              <a:t> </a:t>
            </a:r>
            <a:r>
              <a:rPr sz="2200" spc="-80" dirty="0">
                <a:solidFill>
                  <a:srgbClr val="355070"/>
                </a:solidFill>
                <a:latin typeface="Arial MT"/>
                <a:cs typeface="Arial MT"/>
              </a:rPr>
              <a:t>lodging,</a:t>
            </a:r>
            <a:r>
              <a:rPr sz="2200" spc="-20" dirty="0">
                <a:solidFill>
                  <a:srgbClr val="355070"/>
                </a:solidFill>
                <a:latin typeface="Arial MT"/>
                <a:cs typeface="Arial MT"/>
              </a:rPr>
              <a:t> </a:t>
            </a:r>
            <a:r>
              <a:rPr sz="2200" spc="-160" dirty="0">
                <a:solidFill>
                  <a:srgbClr val="355070"/>
                </a:solidFill>
                <a:latin typeface="Arial MT"/>
                <a:cs typeface="Arial MT"/>
              </a:rPr>
              <a:t>club,</a:t>
            </a:r>
            <a:r>
              <a:rPr sz="2200" spc="5" dirty="0">
                <a:solidFill>
                  <a:srgbClr val="355070"/>
                </a:solidFill>
                <a:latin typeface="Arial MT"/>
                <a:cs typeface="Arial MT"/>
              </a:rPr>
              <a:t> </a:t>
            </a:r>
            <a:r>
              <a:rPr sz="2200" spc="-20" dirty="0">
                <a:solidFill>
                  <a:srgbClr val="355070"/>
                </a:solidFill>
                <a:latin typeface="Arial MT"/>
                <a:cs typeface="Arial MT"/>
              </a:rPr>
              <a:t>etc.</a:t>
            </a:r>
            <a:endParaRPr sz="2200" dirty="0">
              <a:latin typeface="Arial MT"/>
              <a:cs typeface="Arial MT"/>
            </a:endParaRPr>
          </a:p>
          <a:p>
            <a:pPr marL="271145" indent="-258445">
              <a:lnSpc>
                <a:spcPts val="2520"/>
              </a:lnSpc>
              <a:buAutoNum type="alphaLcParenR" startAt="2"/>
              <a:tabLst>
                <a:tab pos="271145" algn="l"/>
              </a:tabLst>
            </a:pPr>
            <a:r>
              <a:rPr sz="2200" spc="-80" dirty="0">
                <a:solidFill>
                  <a:srgbClr val="355070"/>
                </a:solidFill>
                <a:latin typeface="Arial MT"/>
                <a:cs typeface="Arial MT"/>
              </a:rPr>
              <a:t>Ancillary</a:t>
            </a:r>
            <a:r>
              <a:rPr sz="2200" spc="-55" dirty="0">
                <a:solidFill>
                  <a:srgbClr val="355070"/>
                </a:solidFill>
                <a:latin typeface="Arial MT"/>
                <a:cs typeface="Arial MT"/>
              </a:rPr>
              <a:t> </a:t>
            </a:r>
            <a:r>
              <a:rPr sz="2200" spc="-170" dirty="0">
                <a:solidFill>
                  <a:srgbClr val="355070"/>
                </a:solidFill>
                <a:latin typeface="Arial MT"/>
                <a:cs typeface="Arial MT"/>
              </a:rPr>
              <a:t>services</a:t>
            </a:r>
            <a:r>
              <a:rPr sz="2200" spc="-50" dirty="0">
                <a:solidFill>
                  <a:srgbClr val="355070"/>
                </a:solidFill>
                <a:latin typeface="Arial MT"/>
                <a:cs typeface="Arial MT"/>
              </a:rPr>
              <a:t> </a:t>
            </a:r>
            <a:r>
              <a:rPr sz="2200" spc="-10" dirty="0">
                <a:solidFill>
                  <a:srgbClr val="355070"/>
                </a:solidFill>
                <a:latin typeface="Arial MT"/>
                <a:cs typeface="Arial MT"/>
              </a:rPr>
              <a:t>to</a:t>
            </a:r>
            <a:r>
              <a:rPr sz="2200" spc="-45" dirty="0">
                <a:solidFill>
                  <a:srgbClr val="355070"/>
                </a:solidFill>
                <a:latin typeface="Arial MT"/>
                <a:cs typeface="Arial MT"/>
              </a:rPr>
              <a:t> </a:t>
            </a:r>
            <a:r>
              <a:rPr sz="2200" spc="-125" dirty="0">
                <a:solidFill>
                  <a:srgbClr val="355070"/>
                </a:solidFill>
                <a:latin typeface="Arial MT"/>
                <a:cs typeface="Arial MT"/>
              </a:rPr>
              <a:t>the</a:t>
            </a:r>
            <a:r>
              <a:rPr sz="2200" spc="-15" dirty="0">
                <a:solidFill>
                  <a:srgbClr val="355070"/>
                </a:solidFill>
                <a:latin typeface="Arial MT"/>
                <a:cs typeface="Arial MT"/>
              </a:rPr>
              <a:t> </a:t>
            </a:r>
            <a:r>
              <a:rPr sz="2200" spc="-10" dirty="0">
                <a:solidFill>
                  <a:srgbClr val="355070"/>
                </a:solidFill>
                <a:latin typeface="Arial MT"/>
                <a:cs typeface="Arial MT"/>
              </a:rPr>
              <a:t>above</a:t>
            </a:r>
            <a:endParaRPr sz="2200" dirty="0">
              <a:latin typeface="Arial MT"/>
              <a:cs typeface="Arial MT"/>
            </a:endParaRPr>
          </a:p>
        </p:txBody>
      </p:sp>
      <p:grpSp>
        <p:nvGrpSpPr>
          <p:cNvPr id="16" name="object 17">
            <a:extLst>
              <a:ext uri="{FF2B5EF4-FFF2-40B4-BE49-F238E27FC236}">
                <a16:creationId xmlns:a16="http://schemas.microsoft.com/office/drawing/2014/main" id="{23830BA5-F636-213B-FD9D-E1185DB6AC98}"/>
              </a:ext>
            </a:extLst>
          </p:cNvPr>
          <p:cNvGrpSpPr/>
          <p:nvPr/>
        </p:nvGrpSpPr>
        <p:grpSpPr>
          <a:xfrm>
            <a:off x="7425500" y="1510661"/>
            <a:ext cx="3639820" cy="2289175"/>
            <a:chOff x="7467600" y="896111"/>
            <a:chExt cx="3639820" cy="2289175"/>
          </a:xfrm>
        </p:grpSpPr>
        <p:sp>
          <p:nvSpPr>
            <p:cNvPr id="17" name="object 18">
              <a:extLst>
                <a:ext uri="{FF2B5EF4-FFF2-40B4-BE49-F238E27FC236}">
                  <a16:creationId xmlns:a16="http://schemas.microsoft.com/office/drawing/2014/main" id="{70B59389-CB37-C9E7-C9B8-62AA3AF369DB}"/>
                </a:ext>
              </a:extLst>
            </p:cNvPr>
            <p:cNvSpPr/>
            <p:nvPr/>
          </p:nvSpPr>
          <p:spPr>
            <a:xfrm>
              <a:off x="7478267" y="906779"/>
              <a:ext cx="3618229" cy="2268220"/>
            </a:xfrm>
            <a:custGeom>
              <a:avLst/>
              <a:gdLst/>
              <a:ahLst/>
              <a:cxnLst/>
              <a:rect l="l" t="t" r="r" b="b"/>
              <a:pathLst>
                <a:path w="3618229" h="2268220">
                  <a:moveTo>
                    <a:pt x="3617976" y="0"/>
                  </a:moveTo>
                  <a:lnTo>
                    <a:pt x="0" y="0"/>
                  </a:lnTo>
                  <a:lnTo>
                    <a:pt x="0" y="2267712"/>
                  </a:lnTo>
                  <a:lnTo>
                    <a:pt x="3617976" y="2267712"/>
                  </a:lnTo>
                  <a:lnTo>
                    <a:pt x="3617976" y="0"/>
                  </a:lnTo>
                  <a:close/>
                </a:path>
              </a:pathLst>
            </a:custGeom>
            <a:solidFill>
              <a:srgbClr val="D9D9D9"/>
            </a:solidFill>
          </p:spPr>
          <p:txBody>
            <a:bodyPr wrap="square" lIns="0" tIns="0" rIns="0" bIns="0" rtlCol="0"/>
            <a:lstStyle/>
            <a:p>
              <a:endParaRPr/>
            </a:p>
          </p:txBody>
        </p:sp>
        <p:sp>
          <p:nvSpPr>
            <p:cNvPr id="18" name="object 19">
              <a:extLst>
                <a:ext uri="{FF2B5EF4-FFF2-40B4-BE49-F238E27FC236}">
                  <a16:creationId xmlns:a16="http://schemas.microsoft.com/office/drawing/2014/main" id="{74F4431F-393E-0934-6DDC-08FF4F2D7A48}"/>
                </a:ext>
              </a:extLst>
            </p:cNvPr>
            <p:cNvSpPr/>
            <p:nvPr/>
          </p:nvSpPr>
          <p:spPr>
            <a:xfrm>
              <a:off x="7478267" y="906779"/>
              <a:ext cx="3618229" cy="2268220"/>
            </a:xfrm>
            <a:custGeom>
              <a:avLst/>
              <a:gdLst/>
              <a:ahLst/>
              <a:cxnLst/>
              <a:rect l="l" t="t" r="r" b="b"/>
              <a:pathLst>
                <a:path w="3618229" h="2268220">
                  <a:moveTo>
                    <a:pt x="0" y="2267712"/>
                  </a:moveTo>
                  <a:lnTo>
                    <a:pt x="3617976" y="2267712"/>
                  </a:lnTo>
                  <a:lnTo>
                    <a:pt x="3617976" y="0"/>
                  </a:lnTo>
                  <a:lnTo>
                    <a:pt x="0" y="0"/>
                  </a:lnTo>
                  <a:lnTo>
                    <a:pt x="0" y="2267712"/>
                  </a:lnTo>
                  <a:close/>
                </a:path>
              </a:pathLst>
            </a:custGeom>
            <a:ln w="21336">
              <a:solidFill>
                <a:srgbClr val="2E4766"/>
              </a:solidFill>
            </a:ln>
          </p:spPr>
          <p:txBody>
            <a:bodyPr wrap="square" lIns="0" tIns="0" rIns="0" bIns="0" rtlCol="0"/>
            <a:lstStyle/>
            <a:p>
              <a:endParaRPr/>
            </a:p>
          </p:txBody>
        </p:sp>
      </p:grpSp>
      <p:sp>
        <p:nvSpPr>
          <p:cNvPr id="19" name="object 20">
            <a:extLst>
              <a:ext uri="{FF2B5EF4-FFF2-40B4-BE49-F238E27FC236}">
                <a16:creationId xmlns:a16="http://schemas.microsoft.com/office/drawing/2014/main" id="{54FC0E24-8C69-3CB2-410B-C1F0B634B8C9}"/>
              </a:ext>
            </a:extLst>
          </p:cNvPr>
          <p:cNvSpPr txBox="1">
            <a:spLocks/>
          </p:cNvSpPr>
          <p:nvPr/>
        </p:nvSpPr>
        <p:spPr bwMode="gray">
          <a:xfrm>
            <a:off x="7485063" y="1571191"/>
            <a:ext cx="3516629" cy="211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8260"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23215" marR="309880" indent="-3175">
              <a:lnSpc>
                <a:spcPct val="90800"/>
              </a:lnSpc>
              <a:spcBef>
                <a:spcPts val="380"/>
              </a:spcBef>
            </a:pPr>
            <a:r>
              <a:rPr lang="en-US" sz="2400" u="sng" spc="-200" dirty="0">
                <a:solidFill>
                  <a:srgbClr val="355070"/>
                </a:solidFill>
                <a:uFill>
                  <a:solidFill>
                    <a:srgbClr val="355070"/>
                  </a:solidFill>
                </a:uFill>
              </a:rPr>
              <a:t>Place</a:t>
            </a:r>
            <a:r>
              <a:rPr lang="en-US" sz="2400" u="sng" spc="-30" dirty="0">
                <a:solidFill>
                  <a:srgbClr val="355070"/>
                </a:solidFill>
                <a:uFill>
                  <a:solidFill>
                    <a:srgbClr val="355070"/>
                  </a:solidFill>
                </a:uFill>
              </a:rPr>
              <a:t> </a:t>
            </a:r>
            <a:r>
              <a:rPr lang="en-US" sz="2400" u="sng" dirty="0">
                <a:solidFill>
                  <a:srgbClr val="355070"/>
                </a:solidFill>
                <a:uFill>
                  <a:solidFill>
                    <a:srgbClr val="355070"/>
                  </a:solidFill>
                </a:uFill>
              </a:rPr>
              <a:t>of</a:t>
            </a:r>
            <a:r>
              <a:rPr lang="en-US" sz="2400" u="sng" spc="80" dirty="0">
                <a:solidFill>
                  <a:srgbClr val="355070"/>
                </a:solidFill>
                <a:uFill>
                  <a:solidFill>
                    <a:srgbClr val="355070"/>
                  </a:solidFill>
                </a:uFill>
              </a:rPr>
              <a:t> </a:t>
            </a:r>
            <a:r>
              <a:rPr lang="en-US" sz="2400" u="sng" spc="-140" dirty="0">
                <a:solidFill>
                  <a:srgbClr val="355070"/>
                </a:solidFill>
                <a:uFill>
                  <a:solidFill>
                    <a:srgbClr val="355070"/>
                  </a:solidFill>
                </a:uFill>
              </a:rPr>
              <a:t>supply</a:t>
            </a:r>
            <a:r>
              <a:rPr lang="en-US" sz="2400" u="sng" spc="-5" dirty="0">
                <a:solidFill>
                  <a:srgbClr val="355070"/>
                </a:solidFill>
                <a:uFill>
                  <a:solidFill>
                    <a:srgbClr val="355070"/>
                  </a:solidFill>
                </a:uFill>
              </a:rPr>
              <a:t> </a:t>
            </a:r>
            <a:r>
              <a:rPr lang="en-US" sz="2400" spc="-50" dirty="0">
                <a:solidFill>
                  <a:srgbClr val="355070"/>
                </a:solidFill>
              </a:rPr>
              <a:t>– </a:t>
            </a:r>
            <a:r>
              <a:rPr lang="en-US" sz="2400" spc="-200" dirty="0">
                <a:solidFill>
                  <a:srgbClr val="355070"/>
                </a:solidFill>
              </a:rPr>
              <a:t>Section</a:t>
            </a:r>
            <a:r>
              <a:rPr lang="en-US" sz="2400" spc="25" dirty="0">
                <a:solidFill>
                  <a:srgbClr val="355070"/>
                </a:solidFill>
              </a:rPr>
              <a:t> </a:t>
            </a:r>
            <a:r>
              <a:rPr lang="en-US" sz="2400" spc="-10" dirty="0">
                <a:solidFill>
                  <a:srgbClr val="355070"/>
                </a:solidFill>
              </a:rPr>
              <a:t>12(3): </a:t>
            </a:r>
            <a:r>
              <a:rPr lang="en-US" sz="2400" spc="-185" dirty="0">
                <a:solidFill>
                  <a:srgbClr val="355070"/>
                </a:solidFill>
              </a:rPr>
              <a:t>Location</a:t>
            </a:r>
            <a:r>
              <a:rPr lang="en-US" sz="2400" spc="-5" dirty="0">
                <a:solidFill>
                  <a:srgbClr val="355070"/>
                </a:solidFill>
              </a:rPr>
              <a:t> </a:t>
            </a:r>
            <a:r>
              <a:rPr lang="en-US" sz="2400" dirty="0">
                <a:solidFill>
                  <a:srgbClr val="355070"/>
                </a:solidFill>
              </a:rPr>
              <a:t>of</a:t>
            </a:r>
            <a:r>
              <a:rPr lang="en-US" sz="2400" spc="75" dirty="0">
                <a:solidFill>
                  <a:srgbClr val="355070"/>
                </a:solidFill>
              </a:rPr>
              <a:t> </a:t>
            </a:r>
            <a:r>
              <a:rPr lang="en-US" sz="2400" spc="-10" dirty="0">
                <a:solidFill>
                  <a:srgbClr val="355070"/>
                </a:solidFill>
              </a:rPr>
              <a:t>property/ </a:t>
            </a:r>
            <a:r>
              <a:rPr lang="en-US" sz="2400" spc="65" dirty="0">
                <a:solidFill>
                  <a:srgbClr val="355070"/>
                </a:solidFill>
              </a:rPr>
              <a:t>boat/</a:t>
            </a:r>
            <a:r>
              <a:rPr lang="en-US" sz="2400" spc="5" dirty="0">
                <a:solidFill>
                  <a:srgbClr val="355070"/>
                </a:solidFill>
              </a:rPr>
              <a:t> </a:t>
            </a:r>
            <a:r>
              <a:rPr lang="en-US" sz="2400" spc="-85" dirty="0">
                <a:solidFill>
                  <a:srgbClr val="355070"/>
                </a:solidFill>
              </a:rPr>
              <a:t>vessel</a:t>
            </a:r>
            <a:endParaRPr lang="en-US" sz="2400" dirty="0"/>
          </a:p>
          <a:p>
            <a:pPr marL="12065" marR="5080">
              <a:lnSpc>
                <a:spcPts val="2830"/>
              </a:lnSpc>
              <a:spcBef>
                <a:spcPts val="45"/>
              </a:spcBef>
            </a:pPr>
            <a:r>
              <a:rPr lang="en-US" sz="2400" dirty="0">
                <a:solidFill>
                  <a:srgbClr val="355070"/>
                </a:solidFill>
              </a:rPr>
              <a:t>If </a:t>
            </a:r>
            <a:r>
              <a:rPr lang="en-US" sz="2400" spc="-40" dirty="0">
                <a:solidFill>
                  <a:srgbClr val="355070"/>
                </a:solidFill>
              </a:rPr>
              <a:t>property </a:t>
            </a:r>
            <a:r>
              <a:rPr lang="en-US" sz="2400" spc="-229" dirty="0">
                <a:solidFill>
                  <a:srgbClr val="355070"/>
                </a:solidFill>
              </a:rPr>
              <a:t>is</a:t>
            </a:r>
            <a:r>
              <a:rPr lang="en-US" sz="2400" spc="10" dirty="0">
                <a:solidFill>
                  <a:srgbClr val="355070"/>
                </a:solidFill>
              </a:rPr>
              <a:t> </a:t>
            </a:r>
            <a:r>
              <a:rPr lang="en-US" sz="2400" spc="-165" dirty="0">
                <a:solidFill>
                  <a:srgbClr val="FF0000"/>
                </a:solidFill>
              </a:rPr>
              <a:t>outside</a:t>
            </a:r>
            <a:r>
              <a:rPr lang="en-US" sz="2400" spc="-10" dirty="0">
                <a:solidFill>
                  <a:srgbClr val="FF0000"/>
                </a:solidFill>
              </a:rPr>
              <a:t> </a:t>
            </a:r>
            <a:r>
              <a:rPr lang="en-US" sz="2400" spc="-85" dirty="0">
                <a:solidFill>
                  <a:srgbClr val="FF0000"/>
                </a:solidFill>
              </a:rPr>
              <a:t>India </a:t>
            </a:r>
            <a:r>
              <a:rPr lang="en-US" sz="2400" dirty="0">
                <a:solidFill>
                  <a:srgbClr val="355070"/>
                </a:solidFill>
              </a:rPr>
              <a:t>–</a:t>
            </a:r>
            <a:r>
              <a:rPr lang="en-US" sz="2400" spc="-105" dirty="0">
                <a:solidFill>
                  <a:srgbClr val="355070"/>
                </a:solidFill>
              </a:rPr>
              <a:t> </a:t>
            </a:r>
            <a:r>
              <a:rPr lang="en-US" sz="2400" spc="-185" dirty="0">
                <a:solidFill>
                  <a:srgbClr val="355070"/>
                </a:solidFill>
              </a:rPr>
              <a:t>Location</a:t>
            </a:r>
            <a:r>
              <a:rPr lang="en-US" sz="2400" spc="-10" dirty="0">
                <a:solidFill>
                  <a:srgbClr val="355070"/>
                </a:solidFill>
              </a:rPr>
              <a:t> </a:t>
            </a:r>
            <a:r>
              <a:rPr lang="en-US" sz="2400" dirty="0">
                <a:solidFill>
                  <a:srgbClr val="355070"/>
                </a:solidFill>
              </a:rPr>
              <a:t>of</a:t>
            </a:r>
            <a:r>
              <a:rPr lang="en-US" sz="2400" spc="20" dirty="0">
                <a:solidFill>
                  <a:srgbClr val="355070"/>
                </a:solidFill>
              </a:rPr>
              <a:t> </a:t>
            </a:r>
            <a:r>
              <a:rPr lang="en-US" sz="2400" spc="-75" dirty="0">
                <a:solidFill>
                  <a:srgbClr val="FF0000"/>
                </a:solidFill>
              </a:rPr>
              <a:t>Recipient</a:t>
            </a:r>
            <a:endParaRPr lang="en-US" sz="2400" dirty="0"/>
          </a:p>
        </p:txBody>
      </p:sp>
      <p:grpSp>
        <p:nvGrpSpPr>
          <p:cNvPr id="20" name="object 21">
            <a:extLst>
              <a:ext uri="{FF2B5EF4-FFF2-40B4-BE49-F238E27FC236}">
                <a16:creationId xmlns:a16="http://schemas.microsoft.com/office/drawing/2014/main" id="{9A4C0DEC-54B8-506F-9DD9-AC8B41FCD4B9}"/>
              </a:ext>
            </a:extLst>
          </p:cNvPr>
          <p:cNvGrpSpPr/>
          <p:nvPr/>
        </p:nvGrpSpPr>
        <p:grpSpPr>
          <a:xfrm>
            <a:off x="2417635" y="4378829"/>
            <a:ext cx="4304030" cy="2350135"/>
            <a:chOff x="2459735" y="3764279"/>
            <a:chExt cx="4304030" cy="2350135"/>
          </a:xfrm>
        </p:grpSpPr>
        <p:sp>
          <p:nvSpPr>
            <p:cNvPr id="21" name="object 22">
              <a:extLst>
                <a:ext uri="{FF2B5EF4-FFF2-40B4-BE49-F238E27FC236}">
                  <a16:creationId xmlns:a16="http://schemas.microsoft.com/office/drawing/2014/main" id="{8EA372A9-3E58-BD8B-9DCA-C894F9A42053}"/>
                </a:ext>
              </a:extLst>
            </p:cNvPr>
            <p:cNvSpPr/>
            <p:nvPr/>
          </p:nvSpPr>
          <p:spPr>
            <a:xfrm>
              <a:off x="2470403" y="3774947"/>
              <a:ext cx="4282440" cy="2329180"/>
            </a:xfrm>
            <a:custGeom>
              <a:avLst/>
              <a:gdLst/>
              <a:ahLst/>
              <a:cxnLst/>
              <a:rect l="l" t="t" r="r" b="b"/>
              <a:pathLst>
                <a:path w="4282440" h="2329179">
                  <a:moveTo>
                    <a:pt x="4282440" y="0"/>
                  </a:moveTo>
                  <a:lnTo>
                    <a:pt x="0" y="0"/>
                  </a:lnTo>
                  <a:lnTo>
                    <a:pt x="0" y="2328672"/>
                  </a:lnTo>
                  <a:lnTo>
                    <a:pt x="4282440" y="2328672"/>
                  </a:lnTo>
                  <a:lnTo>
                    <a:pt x="4282440" y="0"/>
                  </a:lnTo>
                  <a:close/>
                </a:path>
              </a:pathLst>
            </a:custGeom>
            <a:solidFill>
              <a:srgbClr val="FFFFFF"/>
            </a:solidFill>
          </p:spPr>
          <p:txBody>
            <a:bodyPr wrap="square" lIns="0" tIns="0" rIns="0" bIns="0" rtlCol="0"/>
            <a:lstStyle/>
            <a:p>
              <a:endParaRPr/>
            </a:p>
          </p:txBody>
        </p:sp>
        <p:sp>
          <p:nvSpPr>
            <p:cNvPr id="22" name="object 23">
              <a:extLst>
                <a:ext uri="{FF2B5EF4-FFF2-40B4-BE49-F238E27FC236}">
                  <a16:creationId xmlns:a16="http://schemas.microsoft.com/office/drawing/2014/main" id="{C0FD7A32-3478-453E-DD6C-A8DA704DE6A1}"/>
                </a:ext>
              </a:extLst>
            </p:cNvPr>
            <p:cNvSpPr/>
            <p:nvPr/>
          </p:nvSpPr>
          <p:spPr>
            <a:xfrm>
              <a:off x="2470403" y="3774947"/>
              <a:ext cx="4282440" cy="2329180"/>
            </a:xfrm>
            <a:custGeom>
              <a:avLst/>
              <a:gdLst/>
              <a:ahLst/>
              <a:cxnLst/>
              <a:rect l="l" t="t" r="r" b="b"/>
              <a:pathLst>
                <a:path w="4282440" h="2329179">
                  <a:moveTo>
                    <a:pt x="0" y="2328672"/>
                  </a:moveTo>
                  <a:lnTo>
                    <a:pt x="4282440" y="2328672"/>
                  </a:lnTo>
                  <a:lnTo>
                    <a:pt x="4282440" y="0"/>
                  </a:lnTo>
                  <a:lnTo>
                    <a:pt x="0" y="0"/>
                  </a:lnTo>
                  <a:lnTo>
                    <a:pt x="0" y="2328672"/>
                  </a:lnTo>
                  <a:close/>
                </a:path>
              </a:pathLst>
            </a:custGeom>
            <a:ln w="21336">
              <a:solidFill>
                <a:srgbClr val="2E4766"/>
              </a:solidFill>
            </a:ln>
          </p:spPr>
          <p:txBody>
            <a:bodyPr wrap="square" lIns="0" tIns="0" rIns="0" bIns="0" rtlCol="0"/>
            <a:lstStyle/>
            <a:p>
              <a:endParaRPr/>
            </a:p>
          </p:txBody>
        </p:sp>
      </p:grpSp>
      <p:sp>
        <p:nvSpPr>
          <p:cNvPr id="23" name="object 24">
            <a:extLst>
              <a:ext uri="{FF2B5EF4-FFF2-40B4-BE49-F238E27FC236}">
                <a16:creationId xmlns:a16="http://schemas.microsoft.com/office/drawing/2014/main" id="{69BD74D9-8E20-6856-BDDD-5D94D08C46E5}"/>
              </a:ext>
            </a:extLst>
          </p:cNvPr>
          <p:cNvSpPr txBox="1"/>
          <p:nvPr/>
        </p:nvSpPr>
        <p:spPr>
          <a:xfrm>
            <a:off x="2518347" y="4289013"/>
            <a:ext cx="4191635" cy="2397760"/>
          </a:xfrm>
          <a:prstGeom prst="rect">
            <a:avLst/>
          </a:prstGeom>
        </p:spPr>
        <p:txBody>
          <a:bodyPr vert="horz" wrap="square" lIns="0" tIns="60960" rIns="0" bIns="0" rtlCol="0">
            <a:spAutoFit/>
          </a:bodyPr>
          <a:lstStyle/>
          <a:p>
            <a:pPr marL="347345" indent="-334645">
              <a:lnSpc>
                <a:spcPct val="100000"/>
              </a:lnSpc>
              <a:spcBef>
                <a:spcPts val="480"/>
              </a:spcBef>
              <a:buSzPct val="85416"/>
              <a:buAutoNum type="alphaLcParenR"/>
              <a:tabLst>
                <a:tab pos="347345" algn="l"/>
              </a:tabLst>
            </a:pPr>
            <a:r>
              <a:rPr sz="2400" spc="-195" dirty="0">
                <a:solidFill>
                  <a:srgbClr val="355070"/>
                </a:solidFill>
                <a:latin typeface="Arial MT"/>
                <a:cs typeface="Arial MT"/>
              </a:rPr>
              <a:t>Restaurant</a:t>
            </a:r>
            <a:r>
              <a:rPr sz="2400" spc="5" dirty="0">
                <a:solidFill>
                  <a:srgbClr val="355070"/>
                </a:solidFill>
                <a:latin typeface="Arial MT"/>
                <a:cs typeface="Arial MT"/>
              </a:rPr>
              <a:t> </a:t>
            </a:r>
            <a:r>
              <a:rPr sz="2400" spc="-85" dirty="0">
                <a:solidFill>
                  <a:srgbClr val="355070"/>
                </a:solidFill>
                <a:latin typeface="Arial MT"/>
                <a:cs typeface="Arial MT"/>
              </a:rPr>
              <a:t>and</a:t>
            </a:r>
            <a:r>
              <a:rPr sz="2400" dirty="0">
                <a:solidFill>
                  <a:srgbClr val="355070"/>
                </a:solidFill>
                <a:latin typeface="Arial MT"/>
                <a:cs typeface="Arial MT"/>
              </a:rPr>
              <a:t> </a:t>
            </a:r>
            <a:r>
              <a:rPr sz="2400" spc="-10" dirty="0">
                <a:solidFill>
                  <a:srgbClr val="355070"/>
                </a:solidFill>
                <a:latin typeface="Arial MT"/>
                <a:cs typeface="Arial MT"/>
              </a:rPr>
              <a:t>catering</a:t>
            </a:r>
            <a:endParaRPr sz="2400" dirty="0">
              <a:latin typeface="Arial MT"/>
              <a:cs typeface="Arial MT"/>
            </a:endParaRPr>
          </a:p>
          <a:p>
            <a:pPr marL="346075" indent="-333375">
              <a:lnSpc>
                <a:spcPct val="100000"/>
              </a:lnSpc>
              <a:spcBef>
                <a:spcPts val="385"/>
              </a:spcBef>
              <a:buSzPct val="85416"/>
              <a:buAutoNum type="alphaLcParenR"/>
              <a:tabLst>
                <a:tab pos="346075" algn="l"/>
              </a:tabLst>
            </a:pPr>
            <a:r>
              <a:rPr sz="2400" spc="-204" dirty="0">
                <a:solidFill>
                  <a:srgbClr val="355070"/>
                </a:solidFill>
                <a:latin typeface="Arial MT"/>
                <a:cs typeface="Arial MT"/>
              </a:rPr>
              <a:t>Personal</a:t>
            </a:r>
            <a:r>
              <a:rPr sz="2400" spc="45" dirty="0">
                <a:solidFill>
                  <a:srgbClr val="355070"/>
                </a:solidFill>
                <a:latin typeface="Arial MT"/>
                <a:cs typeface="Arial MT"/>
              </a:rPr>
              <a:t> </a:t>
            </a:r>
            <a:r>
              <a:rPr sz="2400" spc="-10" dirty="0">
                <a:solidFill>
                  <a:srgbClr val="355070"/>
                </a:solidFill>
                <a:latin typeface="Arial MT"/>
                <a:cs typeface="Arial MT"/>
              </a:rPr>
              <a:t>grooming</a:t>
            </a:r>
            <a:endParaRPr sz="2400" dirty="0">
              <a:latin typeface="Arial MT"/>
              <a:cs typeface="Arial MT"/>
            </a:endParaRPr>
          </a:p>
          <a:p>
            <a:pPr marL="295275" indent="-282575">
              <a:lnSpc>
                <a:spcPct val="100000"/>
              </a:lnSpc>
              <a:spcBef>
                <a:spcPts val="385"/>
              </a:spcBef>
              <a:buSzPct val="85416"/>
              <a:buAutoNum type="alphaLcParenR"/>
              <a:tabLst>
                <a:tab pos="295275" algn="l"/>
              </a:tabLst>
            </a:pPr>
            <a:r>
              <a:rPr sz="2400" spc="-110" dirty="0">
                <a:solidFill>
                  <a:srgbClr val="355070"/>
                </a:solidFill>
                <a:latin typeface="Arial MT"/>
                <a:cs typeface="Arial MT"/>
              </a:rPr>
              <a:t>Fitness</a:t>
            </a:r>
            <a:endParaRPr sz="2400" dirty="0">
              <a:latin typeface="Arial MT"/>
              <a:cs typeface="Arial MT"/>
            </a:endParaRPr>
          </a:p>
          <a:p>
            <a:pPr marL="347345" indent="-334645">
              <a:lnSpc>
                <a:spcPct val="100000"/>
              </a:lnSpc>
              <a:spcBef>
                <a:spcPts val="385"/>
              </a:spcBef>
              <a:buSzPct val="85416"/>
              <a:buAutoNum type="alphaLcParenR"/>
              <a:tabLst>
                <a:tab pos="347345" algn="l"/>
              </a:tabLst>
            </a:pPr>
            <a:r>
              <a:rPr sz="2400" spc="-150" dirty="0">
                <a:solidFill>
                  <a:srgbClr val="355070"/>
                </a:solidFill>
                <a:latin typeface="Arial MT"/>
                <a:cs typeface="Arial MT"/>
              </a:rPr>
              <a:t>Beauty</a:t>
            </a:r>
            <a:r>
              <a:rPr sz="2400" dirty="0">
                <a:solidFill>
                  <a:srgbClr val="355070"/>
                </a:solidFill>
                <a:latin typeface="Arial MT"/>
                <a:cs typeface="Arial MT"/>
              </a:rPr>
              <a:t> </a:t>
            </a:r>
            <a:r>
              <a:rPr sz="2400" spc="-10" dirty="0">
                <a:solidFill>
                  <a:srgbClr val="355070"/>
                </a:solidFill>
                <a:latin typeface="Arial MT"/>
                <a:cs typeface="Arial MT"/>
              </a:rPr>
              <a:t>treatment</a:t>
            </a:r>
            <a:endParaRPr sz="2400" dirty="0">
              <a:latin typeface="Arial MT"/>
              <a:cs typeface="Arial MT"/>
            </a:endParaRPr>
          </a:p>
          <a:p>
            <a:pPr marL="247650" indent="-244475">
              <a:lnSpc>
                <a:spcPts val="2615"/>
              </a:lnSpc>
              <a:spcBef>
                <a:spcPts val="385"/>
              </a:spcBef>
              <a:buSzPct val="85416"/>
              <a:buAutoNum type="alphaLcParenR"/>
              <a:tabLst>
                <a:tab pos="247650" algn="l"/>
              </a:tabLst>
            </a:pPr>
            <a:r>
              <a:rPr sz="2400" spc="-125" dirty="0">
                <a:solidFill>
                  <a:srgbClr val="355070"/>
                </a:solidFill>
                <a:latin typeface="Arial MT"/>
                <a:cs typeface="Arial MT"/>
              </a:rPr>
              <a:t>Health</a:t>
            </a:r>
            <a:r>
              <a:rPr sz="2400" spc="15" dirty="0">
                <a:solidFill>
                  <a:srgbClr val="355070"/>
                </a:solidFill>
                <a:latin typeface="Arial MT"/>
                <a:cs typeface="Arial MT"/>
              </a:rPr>
              <a:t> </a:t>
            </a:r>
            <a:r>
              <a:rPr sz="2400" spc="-155" dirty="0">
                <a:solidFill>
                  <a:srgbClr val="355070"/>
                </a:solidFill>
                <a:latin typeface="Arial MT"/>
                <a:cs typeface="Arial MT"/>
              </a:rPr>
              <a:t>service</a:t>
            </a:r>
            <a:r>
              <a:rPr sz="2400" spc="15" dirty="0">
                <a:solidFill>
                  <a:srgbClr val="355070"/>
                </a:solidFill>
                <a:latin typeface="Arial MT"/>
                <a:cs typeface="Arial MT"/>
              </a:rPr>
              <a:t> </a:t>
            </a:r>
            <a:r>
              <a:rPr sz="2400" spc="-140" dirty="0">
                <a:solidFill>
                  <a:srgbClr val="355070"/>
                </a:solidFill>
                <a:latin typeface="Arial MT"/>
                <a:cs typeface="Arial MT"/>
              </a:rPr>
              <a:t>including</a:t>
            </a:r>
            <a:r>
              <a:rPr sz="2400" spc="-10" dirty="0">
                <a:solidFill>
                  <a:srgbClr val="355070"/>
                </a:solidFill>
                <a:latin typeface="Arial MT"/>
                <a:cs typeface="Arial MT"/>
              </a:rPr>
              <a:t> </a:t>
            </a:r>
            <a:r>
              <a:rPr sz="2400" spc="-190" dirty="0">
                <a:solidFill>
                  <a:srgbClr val="355070"/>
                </a:solidFill>
                <a:latin typeface="Arial MT"/>
                <a:cs typeface="Arial MT"/>
              </a:rPr>
              <a:t>cosmetic</a:t>
            </a:r>
            <a:endParaRPr sz="2400" dirty="0">
              <a:latin typeface="Arial MT"/>
              <a:cs typeface="Arial MT"/>
            </a:endParaRPr>
          </a:p>
          <a:p>
            <a:pPr marL="287020">
              <a:lnSpc>
                <a:spcPts val="2615"/>
              </a:lnSpc>
            </a:pPr>
            <a:r>
              <a:rPr sz="2400" spc="-85" dirty="0">
                <a:solidFill>
                  <a:srgbClr val="355070"/>
                </a:solidFill>
                <a:latin typeface="Arial MT"/>
                <a:cs typeface="Arial MT"/>
              </a:rPr>
              <a:t>and</a:t>
            </a:r>
            <a:r>
              <a:rPr sz="2400" spc="-35" dirty="0">
                <a:solidFill>
                  <a:srgbClr val="355070"/>
                </a:solidFill>
                <a:latin typeface="Arial MT"/>
                <a:cs typeface="Arial MT"/>
              </a:rPr>
              <a:t> </a:t>
            </a:r>
            <a:r>
              <a:rPr sz="2400" spc="-114" dirty="0">
                <a:solidFill>
                  <a:srgbClr val="355070"/>
                </a:solidFill>
                <a:latin typeface="Arial MT"/>
                <a:cs typeface="Arial MT"/>
              </a:rPr>
              <a:t>plastic</a:t>
            </a:r>
            <a:r>
              <a:rPr sz="2400" spc="-40" dirty="0">
                <a:solidFill>
                  <a:srgbClr val="355070"/>
                </a:solidFill>
                <a:latin typeface="Arial MT"/>
                <a:cs typeface="Arial MT"/>
              </a:rPr>
              <a:t> </a:t>
            </a:r>
            <a:r>
              <a:rPr sz="2400" spc="-10" dirty="0">
                <a:solidFill>
                  <a:srgbClr val="355070"/>
                </a:solidFill>
                <a:latin typeface="Arial MT"/>
                <a:cs typeface="Arial MT"/>
              </a:rPr>
              <a:t>surgery</a:t>
            </a:r>
            <a:endParaRPr sz="2400" dirty="0">
              <a:latin typeface="Arial MT"/>
              <a:cs typeface="Arial MT"/>
            </a:endParaRPr>
          </a:p>
        </p:txBody>
      </p:sp>
      <p:grpSp>
        <p:nvGrpSpPr>
          <p:cNvPr id="24" name="object 25">
            <a:extLst>
              <a:ext uri="{FF2B5EF4-FFF2-40B4-BE49-F238E27FC236}">
                <a16:creationId xmlns:a16="http://schemas.microsoft.com/office/drawing/2014/main" id="{C42350EF-A5DC-DE92-10FD-B4F8C14232E4}"/>
              </a:ext>
            </a:extLst>
          </p:cNvPr>
          <p:cNvGrpSpPr/>
          <p:nvPr/>
        </p:nvGrpSpPr>
        <p:grpSpPr>
          <a:xfrm>
            <a:off x="7398068" y="4570853"/>
            <a:ext cx="3792220" cy="1963420"/>
            <a:chOff x="7440168" y="3956303"/>
            <a:chExt cx="3792220" cy="1963420"/>
          </a:xfrm>
        </p:grpSpPr>
        <p:sp>
          <p:nvSpPr>
            <p:cNvPr id="25" name="object 26">
              <a:extLst>
                <a:ext uri="{FF2B5EF4-FFF2-40B4-BE49-F238E27FC236}">
                  <a16:creationId xmlns:a16="http://schemas.microsoft.com/office/drawing/2014/main" id="{59FF5774-0C63-5BF4-7644-89A4AE4162F5}"/>
                </a:ext>
              </a:extLst>
            </p:cNvPr>
            <p:cNvSpPr/>
            <p:nvPr/>
          </p:nvSpPr>
          <p:spPr>
            <a:xfrm>
              <a:off x="7450836" y="3966971"/>
              <a:ext cx="3770629" cy="1941830"/>
            </a:xfrm>
            <a:custGeom>
              <a:avLst/>
              <a:gdLst/>
              <a:ahLst/>
              <a:cxnLst/>
              <a:rect l="l" t="t" r="r" b="b"/>
              <a:pathLst>
                <a:path w="3770629" h="1941829">
                  <a:moveTo>
                    <a:pt x="3770376" y="0"/>
                  </a:moveTo>
                  <a:lnTo>
                    <a:pt x="0" y="0"/>
                  </a:lnTo>
                  <a:lnTo>
                    <a:pt x="0" y="1941576"/>
                  </a:lnTo>
                  <a:lnTo>
                    <a:pt x="3770376" y="1941576"/>
                  </a:lnTo>
                  <a:lnTo>
                    <a:pt x="3770376" y="0"/>
                  </a:lnTo>
                  <a:close/>
                </a:path>
              </a:pathLst>
            </a:custGeom>
            <a:solidFill>
              <a:srgbClr val="D9D9D9"/>
            </a:solidFill>
          </p:spPr>
          <p:txBody>
            <a:bodyPr wrap="square" lIns="0" tIns="0" rIns="0" bIns="0" rtlCol="0"/>
            <a:lstStyle/>
            <a:p>
              <a:endParaRPr/>
            </a:p>
          </p:txBody>
        </p:sp>
        <p:sp>
          <p:nvSpPr>
            <p:cNvPr id="26" name="object 27">
              <a:extLst>
                <a:ext uri="{FF2B5EF4-FFF2-40B4-BE49-F238E27FC236}">
                  <a16:creationId xmlns:a16="http://schemas.microsoft.com/office/drawing/2014/main" id="{F0F2A9E1-DE17-028F-D0F0-A56EFE1E8634}"/>
                </a:ext>
              </a:extLst>
            </p:cNvPr>
            <p:cNvSpPr/>
            <p:nvPr/>
          </p:nvSpPr>
          <p:spPr>
            <a:xfrm>
              <a:off x="7450836" y="3966971"/>
              <a:ext cx="3770629" cy="1941830"/>
            </a:xfrm>
            <a:custGeom>
              <a:avLst/>
              <a:gdLst/>
              <a:ahLst/>
              <a:cxnLst/>
              <a:rect l="l" t="t" r="r" b="b"/>
              <a:pathLst>
                <a:path w="3770629" h="1941829">
                  <a:moveTo>
                    <a:pt x="0" y="1941576"/>
                  </a:moveTo>
                  <a:lnTo>
                    <a:pt x="3770376" y="1941576"/>
                  </a:lnTo>
                  <a:lnTo>
                    <a:pt x="3770376" y="0"/>
                  </a:lnTo>
                  <a:lnTo>
                    <a:pt x="0" y="0"/>
                  </a:lnTo>
                  <a:lnTo>
                    <a:pt x="0" y="1941576"/>
                  </a:lnTo>
                  <a:close/>
                </a:path>
              </a:pathLst>
            </a:custGeom>
            <a:ln w="21336">
              <a:solidFill>
                <a:srgbClr val="2E4766"/>
              </a:solidFill>
            </a:ln>
          </p:spPr>
          <p:txBody>
            <a:bodyPr wrap="square" lIns="0" tIns="0" rIns="0" bIns="0" rtlCol="0"/>
            <a:lstStyle/>
            <a:p>
              <a:endParaRPr/>
            </a:p>
          </p:txBody>
        </p:sp>
      </p:grpSp>
      <p:sp>
        <p:nvSpPr>
          <p:cNvPr id="27" name="object 28">
            <a:extLst>
              <a:ext uri="{FF2B5EF4-FFF2-40B4-BE49-F238E27FC236}">
                <a16:creationId xmlns:a16="http://schemas.microsoft.com/office/drawing/2014/main" id="{49DACFEF-7BAF-109A-4515-73F8343358BA}"/>
              </a:ext>
            </a:extLst>
          </p:cNvPr>
          <p:cNvSpPr txBox="1"/>
          <p:nvPr/>
        </p:nvSpPr>
        <p:spPr>
          <a:xfrm>
            <a:off x="8065706" y="4700990"/>
            <a:ext cx="2455545" cy="1569085"/>
          </a:xfrm>
          <a:prstGeom prst="rect">
            <a:avLst/>
          </a:prstGeom>
        </p:spPr>
        <p:txBody>
          <a:bodyPr vert="horz" wrap="square" lIns="0" tIns="62229" rIns="0" bIns="0" rtlCol="0">
            <a:spAutoFit/>
          </a:bodyPr>
          <a:lstStyle/>
          <a:p>
            <a:pPr marL="2540" algn="ctr">
              <a:lnSpc>
                <a:spcPct val="100000"/>
              </a:lnSpc>
              <a:spcBef>
                <a:spcPts val="489"/>
              </a:spcBef>
            </a:pPr>
            <a:r>
              <a:rPr sz="2400" u="sng" spc="-175" dirty="0">
                <a:solidFill>
                  <a:srgbClr val="355070"/>
                </a:solidFill>
                <a:uFill>
                  <a:solidFill>
                    <a:srgbClr val="355070"/>
                  </a:solidFill>
                </a:uFill>
                <a:latin typeface="Arial MT"/>
                <a:cs typeface="Arial MT"/>
              </a:rPr>
              <a:t>Place</a:t>
            </a:r>
            <a:r>
              <a:rPr sz="2400" u="sng" dirty="0">
                <a:solidFill>
                  <a:srgbClr val="355070"/>
                </a:solidFill>
                <a:uFill>
                  <a:solidFill>
                    <a:srgbClr val="355070"/>
                  </a:solidFill>
                </a:uFill>
                <a:latin typeface="Arial MT"/>
                <a:cs typeface="Arial MT"/>
              </a:rPr>
              <a:t> of</a:t>
            </a:r>
            <a:r>
              <a:rPr sz="2400" u="sng" spc="20" dirty="0">
                <a:solidFill>
                  <a:srgbClr val="355070"/>
                </a:solidFill>
                <a:uFill>
                  <a:solidFill>
                    <a:srgbClr val="355070"/>
                  </a:solidFill>
                </a:uFill>
                <a:latin typeface="Arial MT"/>
                <a:cs typeface="Arial MT"/>
              </a:rPr>
              <a:t> </a:t>
            </a:r>
            <a:r>
              <a:rPr sz="2400" u="sng" spc="-120" dirty="0">
                <a:solidFill>
                  <a:srgbClr val="355070"/>
                </a:solidFill>
                <a:uFill>
                  <a:solidFill>
                    <a:srgbClr val="355070"/>
                  </a:solidFill>
                </a:uFill>
                <a:latin typeface="Arial MT"/>
                <a:cs typeface="Arial MT"/>
              </a:rPr>
              <a:t>supply</a:t>
            </a:r>
            <a:r>
              <a:rPr sz="2400" u="sng" spc="-5" dirty="0">
                <a:solidFill>
                  <a:srgbClr val="355070"/>
                </a:solidFill>
                <a:uFill>
                  <a:solidFill>
                    <a:srgbClr val="355070"/>
                  </a:solidFill>
                </a:uFill>
                <a:latin typeface="Arial MT"/>
                <a:cs typeface="Arial MT"/>
              </a:rPr>
              <a:t> </a:t>
            </a:r>
            <a:r>
              <a:rPr sz="2400" u="sng" spc="-50" dirty="0">
                <a:solidFill>
                  <a:srgbClr val="355070"/>
                </a:solidFill>
                <a:uFill>
                  <a:solidFill>
                    <a:srgbClr val="355070"/>
                  </a:solidFill>
                </a:uFill>
                <a:latin typeface="Arial MT"/>
                <a:cs typeface="Arial MT"/>
              </a:rPr>
              <a:t>–</a:t>
            </a:r>
            <a:endParaRPr sz="2400">
              <a:latin typeface="Arial MT"/>
              <a:cs typeface="Arial MT"/>
            </a:endParaRPr>
          </a:p>
          <a:p>
            <a:pPr marL="1905" algn="ctr">
              <a:lnSpc>
                <a:spcPct val="100000"/>
              </a:lnSpc>
              <a:spcBef>
                <a:spcPts val="385"/>
              </a:spcBef>
            </a:pPr>
            <a:r>
              <a:rPr sz="2400" u="sng" spc="-195" dirty="0">
                <a:solidFill>
                  <a:srgbClr val="355070"/>
                </a:solidFill>
                <a:uFill>
                  <a:solidFill>
                    <a:srgbClr val="355070"/>
                  </a:solidFill>
                </a:uFill>
                <a:latin typeface="Arial MT"/>
                <a:cs typeface="Arial MT"/>
              </a:rPr>
              <a:t>Section</a:t>
            </a:r>
            <a:r>
              <a:rPr sz="2400" u="sng" spc="55" dirty="0">
                <a:solidFill>
                  <a:srgbClr val="355070"/>
                </a:solidFill>
                <a:uFill>
                  <a:solidFill>
                    <a:srgbClr val="355070"/>
                  </a:solidFill>
                </a:uFill>
                <a:latin typeface="Arial MT"/>
                <a:cs typeface="Arial MT"/>
              </a:rPr>
              <a:t> </a:t>
            </a:r>
            <a:r>
              <a:rPr sz="2400" u="sng" spc="-10" dirty="0">
                <a:solidFill>
                  <a:srgbClr val="355070"/>
                </a:solidFill>
                <a:uFill>
                  <a:solidFill>
                    <a:srgbClr val="355070"/>
                  </a:solidFill>
                </a:uFill>
                <a:latin typeface="Arial MT"/>
                <a:cs typeface="Arial MT"/>
              </a:rPr>
              <a:t>12(4):</a:t>
            </a:r>
            <a:endParaRPr sz="2400">
              <a:latin typeface="Arial MT"/>
              <a:cs typeface="Arial MT"/>
            </a:endParaRPr>
          </a:p>
          <a:p>
            <a:pPr algn="ctr">
              <a:lnSpc>
                <a:spcPts val="2615"/>
              </a:lnSpc>
              <a:spcBef>
                <a:spcPts val="385"/>
              </a:spcBef>
            </a:pPr>
            <a:r>
              <a:rPr sz="2400" b="1" spc="-220" dirty="0">
                <a:solidFill>
                  <a:srgbClr val="355070"/>
                </a:solidFill>
                <a:latin typeface="Arial"/>
                <a:cs typeface="Arial"/>
              </a:rPr>
              <a:t>Location</a:t>
            </a:r>
            <a:r>
              <a:rPr sz="2400" b="1" spc="-30" dirty="0">
                <a:solidFill>
                  <a:srgbClr val="355070"/>
                </a:solidFill>
                <a:latin typeface="Arial"/>
                <a:cs typeface="Arial"/>
              </a:rPr>
              <a:t> </a:t>
            </a:r>
            <a:r>
              <a:rPr sz="2400" b="1" dirty="0">
                <a:solidFill>
                  <a:srgbClr val="355070"/>
                </a:solidFill>
                <a:latin typeface="Arial"/>
                <a:cs typeface="Arial"/>
              </a:rPr>
              <a:t>of</a:t>
            </a:r>
            <a:r>
              <a:rPr sz="2400" b="1" spc="-45" dirty="0">
                <a:solidFill>
                  <a:srgbClr val="355070"/>
                </a:solidFill>
                <a:latin typeface="Arial"/>
                <a:cs typeface="Arial"/>
              </a:rPr>
              <a:t> </a:t>
            </a:r>
            <a:r>
              <a:rPr sz="2400" b="1" spc="-100" dirty="0">
                <a:solidFill>
                  <a:srgbClr val="355070"/>
                </a:solidFill>
                <a:latin typeface="Arial"/>
                <a:cs typeface="Arial"/>
              </a:rPr>
              <a:t>‘</a:t>
            </a:r>
            <a:r>
              <a:rPr sz="2400" b="1" spc="-100" dirty="0">
                <a:solidFill>
                  <a:srgbClr val="FF0000"/>
                </a:solidFill>
                <a:latin typeface="Arial"/>
                <a:cs typeface="Arial"/>
              </a:rPr>
              <a:t>actual</a:t>
            </a:r>
            <a:r>
              <a:rPr sz="2400" b="1" spc="-100" dirty="0">
                <a:solidFill>
                  <a:srgbClr val="355070"/>
                </a:solidFill>
                <a:latin typeface="Arial"/>
                <a:cs typeface="Arial"/>
              </a:rPr>
              <a:t>’</a:t>
            </a:r>
            <a:endParaRPr sz="2400">
              <a:latin typeface="Arial"/>
              <a:cs typeface="Arial"/>
            </a:endParaRPr>
          </a:p>
          <a:p>
            <a:pPr algn="ctr">
              <a:lnSpc>
                <a:spcPts val="2615"/>
              </a:lnSpc>
            </a:pPr>
            <a:r>
              <a:rPr sz="2400" b="1" spc="-110" dirty="0">
                <a:solidFill>
                  <a:srgbClr val="355070"/>
                </a:solidFill>
                <a:latin typeface="Arial"/>
                <a:cs typeface="Arial"/>
              </a:rPr>
              <a:t>performance</a:t>
            </a:r>
            <a:endParaRPr sz="2400">
              <a:latin typeface="Arial"/>
              <a:cs typeface="Arial"/>
            </a:endParaRPr>
          </a:p>
        </p:txBody>
      </p:sp>
      <p:grpSp>
        <p:nvGrpSpPr>
          <p:cNvPr id="28" name="object 5">
            <a:extLst>
              <a:ext uri="{FF2B5EF4-FFF2-40B4-BE49-F238E27FC236}">
                <a16:creationId xmlns:a16="http://schemas.microsoft.com/office/drawing/2014/main" id="{C9EDE6A5-E761-D0BC-5819-41A48277D3EA}"/>
              </a:ext>
            </a:extLst>
          </p:cNvPr>
          <p:cNvGrpSpPr/>
          <p:nvPr/>
        </p:nvGrpSpPr>
        <p:grpSpPr>
          <a:xfrm>
            <a:off x="221185" y="2655185"/>
            <a:ext cx="2233295" cy="1960245"/>
            <a:chOff x="246761" y="2033016"/>
            <a:chExt cx="2233295" cy="1960245"/>
          </a:xfrm>
        </p:grpSpPr>
        <p:sp>
          <p:nvSpPr>
            <p:cNvPr id="29" name="object 6">
              <a:extLst>
                <a:ext uri="{FF2B5EF4-FFF2-40B4-BE49-F238E27FC236}">
                  <a16:creationId xmlns:a16="http://schemas.microsoft.com/office/drawing/2014/main" id="{BD27D13E-D651-4472-8249-BFD2737A691D}"/>
                </a:ext>
              </a:extLst>
            </p:cNvPr>
            <p:cNvSpPr/>
            <p:nvPr/>
          </p:nvSpPr>
          <p:spPr>
            <a:xfrm>
              <a:off x="1748027" y="2040636"/>
              <a:ext cx="723900" cy="1390650"/>
            </a:xfrm>
            <a:custGeom>
              <a:avLst/>
              <a:gdLst/>
              <a:ahLst/>
              <a:cxnLst/>
              <a:rect l="l" t="t" r="r" b="b"/>
              <a:pathLst>
                <a:path w="723900" h="1390650">
                  <a:moveTo>
                    <a:pt x="0" y="1390268"/>
                  </a:moveTo>
                  <a:lnTo>
                    <a:pt x="361950" y="1390268"/>
                  </a:lnTo>
                  <a:lnTo>
                    <a:pt x="361950" y="0"/>
                  </a:lnTo>
                  <a:lnTo>
                    <a:pt x="723900" y="0"/>
                  </a:lnTo>
                </a:path>
              </a:pathLst>
            </a:custGeom>
            <a:ln w="15240">
              <a:solidFill>
                <a:srgbClr val="283D58"/>
              </a:solidFill>
            </a:ln>
          </p:spPr>
          <p:txBody>
            <a:bodyPr wrap="square" lIns="0" tIns="0" rIns="0" bIns="0" rtlCol="0"/>
            <a:lstStyle/>
            <a:p>
              <a:endParaRPr/>
            </a:p>
          </p:txBody>
        </p:sp>
        <p:sp>
          <p:nvSpPr>
            <p:cNvPr id="30" name="object 7">
              <a:extLst>
                <a:ext uri="{FF2B5EF4-FFF2-40B4-BE49-F238E27FC236}">
                  <a16:creationId xmlns:a16="http://schemas.microsoft.com/office/drawing/2014/main" id="{CA5B65FB-F917-0F6B-C69F-7D45D7814FAB}"/>
                </a:ext>
              </a:extLst>
            </p:cNvPr>
            <p:cNvSpPr/>
            <p:nvPr/>
          </p:nvSpPr>
          <p:spPr>
            <a:xfrm>
              <a:off x="257556" y="2878836"/>
              <a:ext cx="1490980" cy="1103630"/>
            </a:xfrm>
            <a:custGeom>
              <a:avLst/>
              <a:gdLst/>
              <a:ahLst/>
              <a:cxnLst/>
              <a:rect l="l" t="t" r="r" b="b"/>
              <a:pathLst>
                <a:path w="1490980" h="1103629">
                  <a:moveTo>
                    <a:pt x="1490471" y="0"/>
                  </a:moveTo>
                  <a:lnTo>
                    <a:pt x="0" y="0"/>
                  </a:lnTo>
                  <a:lnTo>
                    <a:pt x="0" y="1103376"/>
                  </a:lnTo>
                  <a:lnTo>
                    <a:pt x="1490471" y="1103376"/>
                  </a:lnTo>
                  <a:lnTo>
                    <a:pt x="1490471" y="0"/>
                  </a:lnTo>
                  <a:close/>
                </a:path>
              </a:pathLst>
            </a:custGeom>
            <a:solidFill>
              <a:srgbClr val="FFFFFF"/>
            </a:solidFill>
          </p:spPr>
          <p:txBody>
            <a:bodyPr wrap="square" lIns="0" tIns="0" rIns="0" bIns="0" rtlCol="0"/>
            <a:lstStyle/>
            <a:p>
              <a:endParaRPr/>
            </a:p>
          </p:txBody>
        </p:sp>
        <p:sp>
          <p:nvSpPr>
            <p:cNvPr id="31" name="object 8">
              <a:extLst>
                <a:ext uri="{FF2B5EF4-FFF2-40B4-BE49-F238E27FC236}">
                  <a16:creationId xmlns:a16="http://schemas.microsoft.com/office/drawing/2014/main" id="{B5D2E3A3-5642-C098-6380-B5A87158BA0A}"/>
                </a:ext>
              </a:extLst>
            </p:cNvPr>
            <p:cNvSpPr/>
            <p:nvPr/>
          </p:nvSpPr>
          <p:spPr>
            <a:xfrm>
              <a:off x="257556" y="2878836"/>
              <a:ext cx="1490980" cy="1103630"/>
            </a:xfrm>
            <a:custGeom>
              <a:avLst/>
              <a:gdLst/>
              <a:ahLst/>
              <a:cxnLst/>
              <a:rect l="l" t="t" r="r" b="b"/>
              <a:pathLst>
                <a:path w="1490980" h="1103629">
                  <a:moveTo>
                    <a:pt x="0" y="1103376"/>
                  </a:moveTo>
                  <a:lnTo>
                    <a:pt x="1490471" y="1103376"/>
                  </a:lnTo>
                  <a:lnTo>
                    <a:pt x="1490471" y="0"/>
                  </a:lnTo>
                  <a:lnTo>
                    <a:pt x="0" y="0"/>
                  </a:lnTo>
                  <a:lnTo>
                    <a:pt x="0" y="1103376"/>
                  </a:lnTo>
                  <a:close/>
                </a:path>
              </a:pathLst>
            </a:custGeom>
            <a:ln w="21336">
              <a:solidFill>
                <a:srgbClr val="2E4766"/>
              </a:solidFill>
            </a:ln>
          </p:spPr>
          <p:txBody>
            <a:bodyPr wrap="square" lIns="0" tIns="0" rIns="0" bIns="0" rtlCol="0"/>
            <a:lstStyle/>
            <a:p>
              <a:endParaRPr/>
            </a:p>
          </p:txBody>
        </p:sp>
      </p:grpSp>
      <p:sp>
        <p:nvSpPr>
          <p:cNvPr id="32" name="object 9">
            <a:extLst>
              <a:ext uri="{FF2B5EF4-FFF2-40B4-BE49-F238E27FC236}">
                <a16:creationId xmlns:a16="http://schemas.microsoft.com/office/drawing/2014/main" id="{F6766696-52CD-6A41-2E6D-5937DA41C625}"/>
              </a:ext>
            </a:extLst>
          </p:cNvPr>
          <p:cNvSpPr txBox="1"/>
          <p:nvPr/>
        </p:nvSpPr>
        <p:spPr>
          <a:xfrm>
            <a:off x="292274" y="3836722"/>
            <a:ext cx="1274445" cy="391795"/>
          </a:xfrm>
          <a:prstGeom prst="rect">
            <a:avLst/>
          </a:prstGeom>
        </p:spPr>
        <p:txBody>
          <a:bodyPr vert="horz" wrap="square" lIns="0" tIns="12700" rIns="0" bIns="0" rtlCol="0">
            <a:spAutoFit/>
          </a:bodyPr>
          <a:lstStyle/>
          <a:p>
            <a:pPr marL="12700">
              <a:lnSpc>
                <a:spcPct val="100000"/>
              </a:lnSpc>
              <a:spcBef>
                <a:spcPts val="100"/>
              </a:spcBef>
            </a:pPr>
            <a:r>
              <a:rPr sz="2400" spc="-120" dirty="0">
                <a:solidFill>
                  <a:srgbClr val="355070"/>
                </a:solidFill>
                <a:latin typeface="Arial MT"/>
                <a:cs typeface="Arial MT"/>
              </a:rPr>
              <a:t>Supply</a:t>
            </a:r>
            <a:r>
              <a:rPr sz="2400" spc="-35" dirty="0">
                <a:solidFill>
                  <a:srgbClr val="355070"/>
                </a:solidFill>
                <a:latin typeface="Arial MT"/>
                <a:cs typeface="Arial MT"/>
              </a:rPr>
              <a:t> </a:t>
            </a:r>
            <a:r>
              <a:rPr sz="2400" spc="-25" dirty="0">
                <a:solidFill>
                  <a:srgbClr val="355070"/>
                </a:solidFill>
                <a:latin typeface="Arial MT"/>
                <a:cs typeface="Arial MT"/>
              </a:rPr>
              <a:t>of:</a:t>
            </a:r>
            <a:endParaRPr sz="2400" dirty="0">
              <a:latin typeface="Arial MT"/>
              <a:cs typeface="Arial MT"/>
            </a:endParaRPr>
          </a:p>
        </p:txBody>
      </p:sp>
    </p:spTree>
    <p:extLst>
      <p:ext uri="{BB962C8B-B14F-4D97-AF65-F5344CB8AC3E}">
        <p14:creationId xmlns:p14="http://schemas.microsoft.com/office/powerpoint/2010/main" val="596538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CB19-9BF9-42AA-C7E6-7613E483FC06}"/>
              </a:ext>
            </a:extLst>
          </p:cNvPr>
          <p:cNvSpPr>
            <a:spLocks noGrp="1"/>
          </p:cNvSpPr>
          <p:nvPr>
            <p:ph type="title"/>
          </p:nvPr>
        </p:nvSpPr>
        <p:spPr>
          <a:xfrm>
            <a:off x="1392600" y="276677"/>
            <a:ext cx="8761413" cy="826700"/>
          </a:xfrm>
        </p:spPr>
        <p:txBody>
          <a:bodyPr/>
          <a:lstStyle/>
          <a:p>
            <a:r>
              <a:rPr lang="en-US" b="1" dirty="0"/>
              <a:t>Quick Question </a:t>
            </a:r>
            <a:endParaRPr lang="en-IN" b="1" dirty="0"/>
          </a:p>
        </p:txBody>
      </p:sp>
      <p:sp>
        <p:nvSpPr>
          <p:cNvPr id="5" name="Slide Number Placeholder 4">
            <a:extLst>
              <a:ext uri="{FF2B5EF4-FFF2-40B4-BE49-F238E27FC236}">
                <a16:creationId xmlns:a16="http://schemas.microsoft.com/office/drawing/2014/main" id="{5B59075C-676A-8CB8-C424-1BA3FEEE2A54}"/>
              </a:ext>
            </a:extLst>
          </p:cNvPr>
          <p:cNvSpPr>
            <a:spLocks noGrp="1"/>
          </p:cNvSpPr>
          <p:nvPr>
            <p:ph type="sldNum" sz="quarter" idx="12"/>
          </p:nvPr>
        </p:nvSpPr>
        <p:spPr/>
        <p:txBody>
          <a:bodyPr/>
          <a:lstStyle/>
          <a:p>
            <a:fld id="{2AC1C4F3-0758-4693-96D4-8901426768B0}" type="slidenum">
              <a:rPr lang="en-IN" altLang="en-US" smtClean="0"/>
              <a:pPr/>
              <a:t>35</a:t>
            </a:fld>
            <a:endParaRPr lang="en-IN" altLang="en-US"/>
          </a:p>
        </p:txBody>
      </p:sp>
      <p:pic>
        <p:nvPicPr>
          <p:cNvPr id="7" name="Picture 6">
            <a:extLst>
              <a:ext uri="{FF2B5EF4-FFF2-40B4-BE49-F238E27FC236}">
                <a16:creationId xmlns:a16="http://schemas.microsoft.com/office/drawing/2014/main" id="{0DC48D6A-7A55-BDCF-9527-0FBAE225C961}"/>
              </a:ext>
            </a:extLst>
          </p:cNvPr>
          <p:cNvPicPr>
            <a:picLocks noChangeAspect="1"/>
          </p:cNvPicPr>
          <p:nvPr/>
        </p:nvPicPr>
        <p:blipFill>
          <a:blip r:embed="rId2"/>
          <a:srcRect t="11584"/>
          <a:stretch>
            <a:fillRect/>
          </a:stretch>
        </p:blipFill>
        <p:spPr>
          <a:xfrm>
            <a:off x="511277" y="1737972"/>
            <a:ext cx="10679011" cy="4556061"/>
          </a:xfrm>
          <a:prstGeom prst="rect">
            <a:avLst/>
          </a:prstGeom>
        </p:spPr>
      </p:pic>
    </p:spTree>
    <p:extLst>
      <p:ext uri="{BB962C8B-B14F-4D97-AF65-F5344CB8AC3E}">
        <p14:creationId xmlns:p14="http://schemas.microsoft.com/office/powerpoint/2010/main" val="1916946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33DF6-D0DA-7532-8FFC-0B6134BD5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51FB2-63E4-E0AA-4A9A-F8F84BB9FBBD}"/>
              </a:ext>
            </a:extLst>
          </p:cNvPr>
          <p:cNvSpPr>
            <a:spLocks noGrp="1"/>
          </p:cNvSpPr>
          <p:nvPr>
            <p:ph type="title"/>
          </p:nvPr>
        </p:nvSpPr>
        <p:spPr>
          <a:xfrm>
            <a:off x="1392600" y="276677"/>
            <a:ext cx="8761413" cy="826700"/>
          </a:xfrm>
        </p:spPr>
        <p:txBody>
          <a:bodyPr/>
          <a:lstStyle/>
          <a:p>
            <a:r>
              <a:rPr lang="en-US" b="1" dirty="0"/>
              <a:t>Quick Question </a:t>
            </a:r>
            <a:endParaRPr lang="en-IN" b="1" dirty="0"/>
          </a:p>
        </p:txBody>
      </p:sp>
      <p:sp>
        <p:nvSpPr>
          <p:cNvPr id="3" name="Content Placeholder 2">
            <a:extLst>
              <a:ext uri="{FF2B5EF4-FFF2-40B4-BE49-F238E27FC236}">
                <a16:creationId xmlns:a16="http://schemas.microsoft.com/office/drawing/2014/main" id="{3E876795-8182-B490-E830-A2EE0A6B6F73}"/>
              </a:ext>
            </a:extLst>
          </p:cNvPr>
          <p:cNvSpPr>
            <a:spLocks noGrp="1"/>
          </p:cNvSpPr>
          <p:nvPr>
            <p:ph idx="1"/>
          </p:nvPr>
        </p:nvSpPr>
        <p:spPr>
          <a:xfrm>
            <a:off x="7691469" y="1355950"/>
            <a:ext cx="4345020" cy="4799565"/>
          </a:xfrm>
        </p:spPr>
        <p:txBody>
          <a:bodyPr/>
          <a:lstStyle/>
          <a:p>
            <a:pPr marL="0" indent="0">
              <a:buNone/>
            </a:pPr>
            <a:r>
              <a:rPr lang="en-US" sz="2400" b="1" i="1" dirty="0">
                <a:solidFill>
                  <a:srgbClr val="FD3833"/>
                </a:solidFill>
              </a:rPr>
              <a:t>CBIC vide Circular No. 48/22/2018-GST dated 14.06.2018</a:t>
            </a:r>
            <a:r>
              <a:rPr lang="en-US" sz="2400" i="1" dirty="0">
                <a:solidFill>
                  <a:srgbClr val="FD3833"/>
                </a:solidFill>
              </a:rPr>
              <a:t> </a:t>
            </a:r>
            <a:r>
              <a:rPr lang="en-US" sz="2400" i="1" dirty="0"/>
              <a:t>has clarified that services of short-term accommodation, conferencing, banqueting etc., provided to a SEZ developer or a SEZ unit shall be treated as an </a:t>
            </a:r>
            <a:r>
              <a:rPr lang="en-US" sz="2400" b="1" i="1" dirty="0"/>
              <a:t>inter-State supply.</a:t>
            </a:r>
            <a:r>
              <a:rPr lang="en-US" sz="2400" i="1" dirty="0"/>
              <a:t> </a:t>
            </a:r>
          </a:p>
          <a:p>
            <a:pPr marL="0" indent="0">
              <a:buNone/>
            </a:pPr>
            <a:r>
              <a:rPr lang="en-US" sz="2400" b="1" dirty="0"/>
              <a:t>Accommodation services provided to SEZ units are to be treated as zero rated supplies [</a:t>
            </a:r>
            <a:r>
              <a:rPr lang="en-US" sz="2400" dirty="0">
                <a:latin typeface="Calibri"/>
              </a:rPr>
              <a:t>Carnation Hotels (P) Ltd. v/s AAR (Karnataka)]</a:t>
            </a:r>
            <a:endParaRPr lang="en-IN" sz="2400" dirty="0">
              <a:latin typeface="Calibri"/>
            </a:endParaRPr>
          </a:p>
          <a:p>
            <a:endParaRPr lang="en-IN" dirty="0"/>
          </a:p>
        </p:txBody>
      </p:sp>
      <p:sp>
        <p:nvSpPr>
          <p:cNvPr id="5" name="Slide Number Placeholder 4">
            <a:extLst>
              <a:ext uri="{FF2B5EF4-FFF2-40B4-BE49-F238E27FC236}">
                <a16:creationId xmlns:a16="http://schemas.microsoft.com/office/drawing/2014/main" id="{F02D60D2-9FAA-3BEC-BE7F-DB81A013110C}"/>
              </a:ext>
            </a:extLst>
          </p:cNvPr>
          <p:cNvSpPr>
            <a:spLocks noGrp="1"/>
          </p:cNvSpPr>
          <p:nvPr>
            <p:ph type="sldNum" sz="quarter" idx="12"/>
          </p:nvPr>
        </p:nvSpPr>
        <p:spPr/>
        <p:txBody>
          <a:bodyPr/>
          <a:lstStyle/>
          <a:p>
            <a:fld id="{2AC1C4F3-0758-4693-96D4-8901426768B0}" type="slidenum">
              <a:rPr lang="en-IN" altLang="en-US" smtClean="0"/>
              <a:pPr/>
              <a:t>36</a:t>
            </a:fld>
            <a:endParaRPr lang="en-IN" altLang="en-US"/>
          </a:p>
        </p:txBody>
      </p:sp>
      <p:pic>
        <p:nvPicPr>
          <p:cNvPr id="7" name="Picture 6">
            <a:extLst>
              <a:ext uri="{FF2B5EF4-FFF2-40B4-BE49-F238E27FC236}">
                <a16:creationId xmlns:a16="http://schemas.microsoft.com/office/drawing/2014/main" id="{5E4DBBFA-B007-5C13-0E09-76A8B05E6AD3}"/>
              </a:ext>
            </a:extLst>
          </p:cNvPr>
          <p:cNvPicPr>
            <a:picLocks noChangeAspect="1"/>
          </p:cNvPicPr>
          <p:nvPr/>
        </p:nvPicPr>
        <p:blipFill>
          <a:blip r:embed="rId2"/>
          <a:srcRect t="11584"/>
          <a:stretch>
            <a:fillRect/>
          </a:stretch>
        </p:blipFill>
        <p:spPr>
          <a:xfrm>
            <a:off x="251926" y="1767469"/>
            <a:ext cx="7281053" cy="4556061"/>
          </a:xfrm>
          <a:prstGeom prst="rect">
            <a:avLst/>
          </a:prstGeom>
        </p:spPr>
      </p:pic>
    </p:spTree>
    <p:extLst>
      <p:ext uri="{BB962C8B-B14F-4D97-AF65-F5344CB8AC3E}">
        <p14:creationId xmlns:p14="http://schemas.microsoft.com/office/powerpoint/2010/main" val="4239712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CFE6-6CC3-E289-47DC-CF4B74B4AC9B}"/>
              </a:ext>
            </a:extLst>
          </p:cNvPr>
          <p:cNvSpPr>
            <a:spLocks noGrp="1"/>
          </p:cNvSpPr>
          <p:nvPr>
            <p:ph type="title"/>
          </p:nvPr>
        </p:nvSpPr>
        <p:spPr>
          <a:xfrm>
            <a:off x="1795111" y="281108"/>
            <a:ext cx="8761413" cy="826700"/>
          </a:xfrm>
        </p:spPr>
        <p:txBody>
          <a:bodyPr/>
          <a:lstStyle/>
          <a:p>
            <a:r>
              <a:rPr lang="en-US" b="1" dirty="0"/>
              <a:t>Section 12(5), 12(6) and 12(7)</a:t>
            </a:r>
            <a:endParaRPr lang="en-IN" b="1" dirty="0"/>
          </a:p>
        </p:txBody>
      </p:sp>
      <p:sp>
        <p:nvSpPr>
          <p:cNvPr id="5" name="Slide Number Placeholder 4">
            <a:extLst>
              <a:ext uri="{FF2B5EF4-FFF2-40B4-BE49-F238E27FC236}">
                <a16:creationId xmlns:a16="http://schemas.microsoft.com/office/drawing/2014/main" id="{51678E8A-793C-161B-49BB-3EE644F1A879}"/>
              </a:ext>
            </a:extLst>
          </p:cNvPr>
          <p:cNvSpPr>
            <a:spLocks noGrp="1"/>
          </p:cNvSpPr>
          <p:nvPr>
            <p:ph type="sldNum" sz="quarter" idx="12"/>
          </p:nvPr>
        </p:nvSpPr>
        <p:spPr/>
        <p:txBody>
          <a:bodyPr/>
          <a:lstStyle/>
          <a:p>
            <a:fld id="{2AC1C4F3-0758-4693-96D4-8901426768B0}" type="slidenum">
              <a:rPr lang="en-IN" altLang="en-US" smtClean="0"/>
              <a:pPr/>
              <a:t>37</a:t>
            </a:fld>
            <a:endParaRPr lang="en-IN" altLang="en-US"/>
          </a:p>
        </p:txBody>
      </p:sp>
      <p:grpSp>
        <p:nvGrpSpPr>
          <p:cNvPr id="6" name="object 2">
            <a:extLst>
              <a:ext uri="{FF2B5EF4-FFF2-40B4-BE49-F238E27FC236}">
                <a16:creationId xmlns:a16="http://schemas.microsoft.com/office/drawing/2014/main" id="{206E357D-E9E9-1684-F8A5-8B33ED3E0A25}"/>
              </a:ext>
            </a:extLst>
          </p:cNvPr>
          <p:cNvGrpSpPr/>
          <p:nvPr/>
        </p:nvGrpSpPr>
        <p:grpSpPr>
          <a:xfrm>
            <a:off x="1309928" y="1337018"/>
            <a:ext cx="2603500" cy="1494155"/>
            <a:chOff x="1091057" y="740537"/>
            <a:chExt cx="2603500" cy="1494155"/>
          </a:xfrm>
        </p:grpSpPr>
        <p:sp>
          <p:nvSpPr>
            <p:cNvPr id="7" name="object 3">
              <a:extLst>
                <a:ext uri="{FF2B5EF4-FFF2-40B4-BE49-F238E27FC236}">
                  <a16:creationId xmlns:a16="http://schemas.microsoft.com/office/drawing/2014/main" id="{9C381343-5A6E-B4CB-D429-75ABDB885912}"/>
                </a:ext>
              </a:extLst>
            </p:cNvPr>
            <p:cNvSpPr/>
            <p:nvPr/>
          </p:nvSpPr>
          <p:spPr>
            <a:xfrm>
              <a:off x="1101852" y="751332"/>
              <a:ext cx="2581910" cy="1472565"/>
            </a:xfrm>
            <a:custGeom>
              <a:avLst/>
              <a:gdLst/>
              <a:ahLst/>
              <a:cxnLst/>
              <a:rect l="l" t="t" r="r" b="b"/>
              <a:pathLst>
                <a:path w="2581910" h="1472564">
                  <a:moveTo>
                    <a:pt x="2434463" y="0"/>
                  </a:moveTo>
                  <a:lnTo>
                    <a:pt x="147218" y="0"/>
                  </a:lnTo>
                  <a:lnTo>
                    <a:pt x="100686" y="7505"/>
                  </a:lnTo>
                  <a:lnTo>
                    <a:pt x="60273" y="28403"/>
                  </a:lnTo>
                  <a:lnTo>
                    <a:pt x="28404" y="60268"/>
                  </a:lnTo>
                  <a:lnTo>
                    <a:pt x="7505" y="100673"/>
                  </a:lnTo>
                  <a:lnTo>
                    <a:pt x="0" y="147192"/>
                  </a:lnTo>
                  <a:lnTo>
                    <a:pt x="0" y="1324990"/>
                  </a:lnTo>
                  <a:lnTo>
                    <a:pt x="7505" y="1371510"/>
                  </a:lnTo>
                  <a:lnTo>
                    <a:pt x="28404" y="1411915"/>
                  </a:lnTo>
                  <a:lnTo>
                    <a:pt x="60273" y="1443780"/>
                  </a:lnTo>
                  <a:lnTo>
                    <a:pt x="100686" y="1464678"/>
                  </a:lnTo>
                  <a:lnTo>
                    <a:pt x="147218" y="1472183"/>
                  </a:lnTo>
                  <a:lnTo>
                    <a:pt x="2434463" y="1472183"/>
                  </a:lnTo>
                  <a:lnTo>
                    <a:pt x="2480982" y="1464678"/>
                  </a:lnTo>
                  <a:lnTo>
                    <a:pt x="2521387" y="1443780"/>
                  </a:lnTo>
                  <a:lnTo>
                    <a:pt x="2553252" y="1411915"/>
                  </a:lnTo>
                  <a:lnTo>
                    <a:pt x="2574150" y="1371510"/>
                  </a:lnTo>
                  <a:lnTo>
                    <a:pt x="2581656" y="1324990"/>
                  </a:lnTo>
                  <a:lnTo>
                    <a:pt x="2581656" y="147192"/>
                  </a:lnTo>
                  <a:lnTo>
                    <a:pt x="2574150" y="100673"/>
                  </a:lnTo>
                  <a:lnTo>
                    <a:pt x="2553252" y="60268"/>
                  </a:lnTo>
                  <a:lnTo>
                    <a:pt x="2521387" y="28403"/>
                  </a:lnTo>
                  <a:lnTo>
                    <a:pt x="2480982" y="7505"/>
                  </a:lnTo>
                  <a:lnTo>
                    <a:pt x="2434463" y="0"/>
                  </a:lnTo>
                  <a:close/>
                </a:path>
              </a:pathLst>
            </a:custGeom>
            <a:solidFill>
              <a:srgbClr val="FFFFFF"/>
            </a:solidFill>
          </p:spPr>
          <p:txBody>
            <a:bodyPr wrap="square" lIns="0" tIns="0" rIns="0" bIns="0" rtlCol="0"/>
            <a:lstStyle/>
            <a:p>
              <a:endParaRPr/>
            </a:p>
          </p:txBody>
        </p:sp>
        <p:sp>
          <p:nvSpPr>
            <p:cNvPr id="8" name="object 4">
              <a:extLst>
                <a:ext uri="{FF2B5EF4-FFF2-40B4-BE49-F238E27FC236}">
                  <a16:creationId xmlns:a16="http://schemas.microsoft.com/office/drawing/2014/main" id="{9672BE16-97F0-5712-4B9F-E6F504572C6F}"/>
                </a:ext>
              </a:extLst>
            </p:cNvPr>
            <p:cNvSpPr/>
            <p:nvPr/>
          </p:nvSpPr>
          <p:spPr>
            <a:xfrm>
              <a:off x="1101852" y="751332"/>
              <a:ext cx="2581910" cy="1472565"/>
            </a:xfrm>
            <a:custGeom>
              <a:avLst/>
              <a:gdLst/>
              <a:ahLst/>
              <a:cxnLst/>
              <a:rect l="l" t="t" r="r" b="b"/>
              <a:pathLst>
                <a:path w="2581910" h="1472564">
                  <a:moveTo>
                    <a:pt x="0" y="147192"/>
                  </a:moveTo>
                  <a:lnTo>
                    <a:pt x="7505" y="100673"/>
                  </a:lnTo>
                  <a:lnTo>
                    <a:pt x="28404" y="60268"/>
                  </a:lnTo>
                  <a:lnTo>
                    <a:pt x="60273" y="28403"/>
                  </a:lnTo>
                  <a:lnTo>
                    <a:pt x="100686" y="7505"/>
                  </a:lnTo>
                  <a:lnTo>
                    <a:pt x="147218" y="0"/>
                  </a:lnTo>
                  <a:lnTo>
                    <a:pt x="2434463" y="0"/>
                  </a:lnTo>
                  <a:lnTo>
                    <a:pt x="2480982" y="7505"/>
                  </a:lnTo>
                  <a:lnTo>
                    <a:pt x="2521387" y="28403"/>
                  </a:lnTo>
                  <a:lnTo>
                    <a:pt x="2553252" y="60268"/>
                  </a:lnTo>
                  <a:lnTo>
                    <a:pt x="2574150" y="100673"/>
                  </a:lnTo>
                  <a:lnTo>
                    <a:pt x="2581656" y="147192"/>
                  </a:lnTo>
                  <a:lnTo>
                    <a:pt x="2581656" y="1324990"/>
                  </a:lnTo>
                  <a:lnTo>
                    <a:pt x="2574150" y="1371510"/>
                  </a:lnTo>
                  <a:lnTo>
                    <a:pt x="2553252" y="1411915"/>
                  </a:lnTo>
                  <a:lnTo>
                    <a:pt x="2521387" y="1443780"/>
                  </a:lnTo>
                  <a:lnTo>
                    <a:pt x="2480982" y="1464678"/>
                  </a:lnTo>
                  <a:lnTo>
                    <a:pt x="2434463" y="1472183"/>
                  </a:lnTo>
                  <a:lnTo>
                    <a:pt x="147218" y="1472183"/>
                  </a:lnTo>
                  <a:lnTo>
                    <a:pt x="100686" y="1464678"/>
                  </a:lnTo>
                  <a:lnTo>
                    <a:pt x="60273" y="1443780"/>
                  </a:lnTo>
                  <a:lnTo>
                    <a:pt x="28404" y="1411915"/>
                  </a:lnTo>
                  <a:lnTo>
                    <a:pt x="7505" y="1371510"/>
                  </a:lnTo>
                  <a:lnTo>
                    <a:pt x="0" y="1324990"/>
                  </a:lnTo>
                  <a:lnTo>
                    <a:pt x="0" y="147192"/>
                  </a:lnTo>
                  <a:close/>
                </a:path>
              </a:pathLst>
            </a:custGeom>
            <a:ln w="21336">
              <a:solidFill>
                <a:srgbClr val="2E4766"/>
              </a:solidFill>
            </a:ln>
          </p:spPr>
          <p:txBody>
            <a:bodyPr wrap="square" lIns="0" tIns="0" rIns="0" bIns="0" rtlCol="0"/>
            <a:lstStyle/>
            <a:p>
              <a:endParaRPr/>
            </a:p>
          </p:txBody>
        </p:sp>
      </p:grpSp>
      <p:sp>
        <p:nvSpPr>
          <p:cNvPr id="9" name="object 5">
            <a:extLst>
              <a:ext uri="{FF2B5EF4-FFF2-40B4-BE49-F238E27FC236}">
                <a16:creationId xmlns:a16="http://schemas.microsoft.com/office/drawing/2014/main" id="{C6543FD0-6276-334E-A20C-6BE5F33F7416}"/>
              </a:ext>
            </a:extLst>
          </p:cNvPr>
          <p:cNvSpPr txBox="1"/>
          <p:nvPr/>
        </p:nvSpPr>
        <p:spPr>
          <a:xfrm>
            <a:off x="1462518" y="1413559"/>
            <a:ext cx="2322830" cy="1185545"/>
          </a:xfrm>
          <a:prstGeom prst="rect">
            <a:avLst/>
          </a:prstGeom>
        </p:spPr>
        <p:txBody>
          <a:bodyPr vert="horz" wrap="square" lIns="0" tIns="74295" rIns="0" bIns="0" rtlCol="0">
            <a:spAutoFit/>
          </a:bodyPr>
          <a:lstStyle/>
          <a:p>
            <a:pPr marL="12700" marR="5080" algn="ctr">
              <a:lnSpc>
                <a:spcPct val="81900"/>
              </a:lnSpc>
              <a:spcBef>
                <a:spcPts val="585"/>
              </a:spcBef>
            </a:pPr>
            <a:r>
              <a:rPr sz="2200" u="sng" spc="-254" dirty="0">
                <a:solidFill>
                  <a:srgbClr val="355070"/>
                </a:solidFill>
                <a:uFill>
                  <a:solidFill>
                    <a:srgbClr val="355070"/>
                  </a:solidFill>
                </a:uFill>
                <a:latin typeface="Arial MT"/>
                <a:cs typeface="Arial MT"/>
              </a:rPr>
              <a:t>Sec</a:t>
            </a:r>
            <a:r>
              <a:rPr sz="2200" u="sng" spc="-25" dirty="0">
                <a:solidFill>
                  <a:srgbClr val="355070"/>
                </a:solidFill>
                <a:uFill>
                  <a:solidFill>
                    <a:srgbClr val="355070"/>
                  </a:solidFill>
                </a:uFill>
                <a:latin typeface="Arial MT"/>
                <a:cs typeface="Arial MT"/>
              </a:rPr>
              <a:t> </a:t>
            </a:r>
            <a:r>
              <a:rPr sz="2200" u="sng" spc="-70" dirty="0">
                <a:solidFill>
                  <a:srgbClr val="355070"/>
                </a:solidFill>
                <a:uFill>
                  <a:solidFill>
                    <a:srgbClr val="355070"/>
                  </a:solidFill>
                </a:uFill>
                <a:latin typeface="Arial MT"/>
                <a:cs typeface="Arial MT"/>
              </a:rPr>
              <a:t>12(5):</a:t>
            </a:r>
            <a:r>
              <a:rPr sz="2200" spc="-30" dirty="0">
                <a:solidFill>
                  <a:srgbClr val="355070"/>
                </a:solidFill>
                <a:latin typeface="Arial MT"/>
                <a:cs typeface="Arial MT"/>
              </a:rPr>
              <a:t> </a:t>
            </a:r>
            <a:r>
              <a:rPr sz="2200" spc="-110" dirty="0">
                <a:solidFill>
                  <a:srgbClr val="355070"/>
                </a:solidFill>
                <a:latin typeface="Arial MT"/>
                <a:cs typeface="Arial MT"/>
              </a:rPr>
              <a:t>Supply</a:t>
            </a:r>
            <a:r>
              <a:rPr sz="2200" spc="-35" dirty="0">
                <a:solidFill>
                  <a:srgbClr val="355070"/>
                </a:solidFill>
                <a:latin typeface="Arial MT"/>
                <a:cs typeface="Arial MT"/>
              </a:rPr>
              <a:t> </a:t>
            </a:r>
            <a:r>
              <a:rPr sz="2200" spc="-25" dirty="0">
                <a:solidFill>
                  <a:srgbClr val="355070"/>
                </a:solidFill>
                <a:latin typeface="Arial MT"/>
                <a:cs typeface="Arial MT"/>
              </a:rPr>
              <a:t>of </a:t>
            </a:r>
            <a:r>
              <a:rPr sz="2200" spc="-170" dirty="0">
                <a:solidFill>
                  <a:srgbClr val="355070"/>
                </a:solidFill>
                <a:latin typeface="Arial MT"/>
                <a:cs typeface="Arial MT"/>
              </a:rPr>
              <a:t>Services</a:t>
            </a:r>
            <a:r>
              <a:rPr sz="2200" spc="5" dirty="0">
                <a:solidFill>
                  <a:srgbClr val="355070"/>
                </a:solidFill>
                <a:latin typeface="Arial MT"/>
                <a:cs typeface="Arial MT"/>
              </a:rPr>
              <a:t> </a:t>
            </a:r>
            <a:r>
              <a:rPr sz="2200" dirty="0">
                <a:solidFill>
                  <a:srgbClr val="355070"/>
                </a:solidFill>
                <a:latin typeface="Arial MT"/>
                <a:cs typeface="Arial MT"/>
              </a:rPr>
              <a:t>of</a:t>
            </a:r>
            <a:r>
              <a:rPr sz="2200" spc="85" dirty="0">
                <a:solidFill>
                  <a:srgbClr val="355070"/>
                </a:solidFill>
                <a:latin typeface="Arial MT"/>
                <a:cs typeface="Arial MT"/>
              </a:rPr>
              <a:t> </a:t>
            </a:r>
            <a:r>
              <a:rPr sz="2200" b="1" spc="-120" dirty="0">
                <a:solidFill>
                  <a:srgbClr val="FF0000"/>
                </a:solidFill>
                <a:latin typeface="Arial"/>
                <a:cs typeface="Arial"/>
              </a:rPr>
              <a:t>Training</a:t>
            </a:r>
            <a:r>
              <a:rPr sz="2200" b="1" spc="-120" dirty="0">
                <a:solidFill>
                  <a:srgbClr val="355070"/>
                </a:solidFill>
                <a:latin typeface="Arial"/>
                <a:cs typeface="Arial"/>
              </a:rPr>
              <a:t> </a:t>
            </a:r>
            <a:r>
              <a:rPr sz="2200" spc="-80" dirty="0">
                <a:solidFill>
                  <a:srgbClr val="355070"/>
                </a:solidFill>
                <a:latin typeface="Arial MT"/>
                <a:cs typeface="Arial MT"/>
              </a:rPr>
              <a:t>and</a:t>
            </a:r>
            <a:r>
              <a:rPr sz="2200" spc="-60" dirty="0">
                <a:solidFill>
                  <a:srgbClr val="355070"/>
                </a:solidFill>
                <a:latin typeface="Arial MT"/>
                <a:cs typeface="Arial MT"/>
              </a:rPr>
              <a:t> </a:t>
            </a:r>
            <a:r>
              <a:rPr sz="2200" spc="-70" dirty="0">
                <a:solidFill>
                  <a:srgbClr val="355070"/>
                </a:solidFill>
                <a:latin typeface="Arial MT"/>
                <a:cs typeface="Arial MT"/>
              </a:rPr>
              <a:t>Performance </a:t>
            </a:r>
            <a:r>
              <a:rPr sz="2200" spc="-10" dirty="0">
                <a:solidFill>
                  <a:srgbClr val="355070"/>
                </a:solidFill>
                <a:latin typeface="Arial MT"/>
                <a:cs typeface="Arial MT"/>
              </a:rPr>
              <a:t>Appraisal</a:t>
            </a:r>
            <a:endParaRPr sz="2200" dirty="0">
              <a:latin typeface="Arial MT"/>
              <a:cs typeface="Arial MT"/>
            </a:endParaRPr>
          </a:p>
        </p:txBody>
      </p:sp>
      <p:grpSp>
        <p:nvGrpSpPr>
          <p:cNvPr id="10" name="object 6">
            <a:extLst>
              <a:ext uri="{FF2B5EF4-FFF2-40B4-BE49-F238E27FC236}">
                <a16:creationId xmlns:a16="http://schemas.microsoft.com/office/drawing/2014/main" id="{F57FEAC3-0B60-8A80-403B-6F229CAEB653}"/>
              </a:ext>
            </a:extLst>
          </p:cNvPr>
          <p:cNvGrpSpPr/>
          <p:nvPr/>
        </p:nvGrpSpPr>
        <p:grpSpPr>
          <a:xfrm>
            <a:off x="1310448" y="2776601"/>
            <a:ext cx="2807335" cy="1679575"/>
            <a:chOff x="1350263" y="2215895"/>
            <a:chExt cx="2807335" cy="1679575"/>
          </a:xfrm>
        </p:grpSpPr>
        <p:sp>
          <p:nvSpPr>
            <p:cNvPr id="11" name="object 7">
              <a:extLst>
                <a:ext uri="{FF2B5EF4-FFF2-40B4-BE49-F238E27FC236}">
                  <a16:creationId xmlns:a16="http://schemas.microsoft.com/office/drawing/2014/main" id="{D0AAD54A-8FCC-822B-4754-63772ECD30C6}"/>
                </a:ext>
              </a:extLst>
            </p:cNvPr>
            <p:cNvSpPr/>
            <p:nvPr/>
          </p:nvSpPr>
          <p:spPr>
            <a:xfrm>
              <a:off x="1357883" y="2223515"/>
              <a:ext cx="635635" cy="968375"/>
            </a:xfrm>
            <a:custGeom>
              <a:avLst/>
              <a:gdLst/>
              <a:ahLst/>
              <a:cxnLst/>
              <a:rect l="l" t="t" r="r" b="b"/>
              <a:pathLst>
                <a:path w="635635" h="968375">
                  <a:moveTo>
                    <a:pt x="0" y="0"/>
                  </a:moveTo>
                  <a:lnTo>
                    <a:pt x="0" y="968121"/>
                  </a:lnTo>
                  <a:lnTo>
                    <a:pt x="635635" y="968121"/>
                  </a:lnTo>
                </a:path>
              </a:pathLst>
            </a:custGeom>
            <a:ln w="15240">
              <a:solidFill>
                <a:srgbClr val="283D58"/>
              </a:solidFill>
            </a:ln>
          </p:spPr>
          <p:txBody>
            <a:bodyPr wrap="square" lIns="0" tIns="0" rIns="0" bIns="0" rtlCol="0"/>
            <a:lstStyle/>
            <a:p>
              <a:endParaRPr/>
            </a:p>
          </p:txBody>
        </p:sp>
        <p:sp>
          <p:nvSpPr>
            <p:cNvPr id="12" name="object 8">
              <a:extLst>
                <a:ext uri="{FF2B5EF4-FFF2-40B4-BE49-F238E27FC236}">
                  <a16:creationId xmlns:a16="http://schemas.microsoft.com/office/drawing/2014/main" id="{A437C9A0-43BF-E95F-600C-1F94A744BF93}"/>
                </a:ext>
              </a:extLst>
            </p:cNvPr>
            <p:cNvSpPr/>
            <p:nvPr/>
          </p:nvSpPr>
          <p:spPr>
            <a:xfrm>
              <a:off x="1994915" y="2494787"/>
              <a:ext cx="2155190" cy="1393190"/>
            </a:xfrm>
            <a:custGeom>
              <a:avLst/>
              <a:gdLst/>
              <a:ahLst/>
              <a:cxnLst/>
              <a:rect l="l" t="t" r="r" b="b"/>
              <a:pathLst>
                <a:path w="2155190" h="1393189">
                  <a:moveTo>
                    <a:pt x="2015617" y="0"/>
                  </a:moveTo>
                  <a:lnTo>
                    <a:pt x="139319" y="0"/>
                  </a:lnTo>
                  <a:lnTo>
                    <a:pt x="95276" y="7100"/>
                  </a:lnTo>
                  <a:lnTo>
                    <a:pt x="57031" y="26875"/>
                  </a:lnTo>
                  <a:lnTo>
                    <a:pt x="26875" y="57031"/>
                  </a:lnTo>
                  <a:lnTo>
                    <a:pt x="7100" y="95276"/>
                  </a:lnTo>
                  <a:lnTo>
                    <a:pt x="0" y="139319"/>
                  </a:lnTo>
                  <a:lnTo>
                    <a:pt x="0" y="1253617"/>
                  </a:lnTo>
                  <a:lnTo>
                    <a:pt x="7100" y="1297659"/>
                  </a:lnTo>
                  <a:lnTo>
                    <a:pt x="26875" y="1335904"/>
                  </a:lnTo>
                  <a:lnTo>
                    <a:pt x="57031" y="1366060"/>
                  </a:lnTo>
                  <a:lnTo>
                    <a:pt x="95276" y="1385835"/>
                  </a:lnTo>
                  <a:lnTo>
                    <a:pt x="139319" y="1392936"/>
                  </a:lnTo>
                  <a:lnTo>
                    <a:pt x="2015617" y="1392936"/>
                  </a:lnTo>
                  <a:lnTo>
                    <a:pt x="2059659" y="1385835"/>
                  </a:lnTo>
                  <a:lnTo>
                    <a:pt x="2097904" y="1366060"/>
                  </a:lnTo>
                  <a:lnTo>
                    <a:pt x="2128060" y="1335904"/>
                  </a:lnTo>
                  <a:lnTo>
                    <a:pt x="2147835" y="1297659"/>
                  </a:lnTo>
                  <a:lnTo>
                    <a:pt x="2154935" y="1253617"/>
                  </a:lnTo>
                  <a:lnTo>
                    <a:pt x="2154935" y="139319"/>
                  </a:lnTo>
                  <a:lnTo>
                    <a:pt x="2147835" y="95276"/>
                  </a:lnTo>
                  <a:lnTo>
                    <a:pt x="2128060" y="57031"/>
                  </a:lnTo>
                  <a:lnTo>
                    <a:pt x="2097904" y="26875"/>
                  </a:lnTo>
                  <a:lnTo>
                    <a:pt x="2059659" y="7100"/>
                  </a:lnTo>
                  <a:lnTo>
                    <a:pt x="2015617" y="0"/>
                  </a:lnTo>
                  <a:close/>
                </a:path>
              </a:pathLst>
            </a:custGeom>
            <a:solidFill>
              <a:srgbClr val="CED0D4">
                <a:alpha val="90194"/>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45D24FFC-3FB7-BB55-CE87-05A052ECACCE}"/>
                </a:ext>
              </a:extLst>
            </p:cNvPr>
            <p:cNvSpPr/>
            <p:nvPr/>
          </p:nvSpPr>
          <p:spPr>
            <a:xfrm>
              <a:off x="1994915" y="2494787"/>
              <a:ext cx="2155190" cy="1393190"/>
            </a:xfrm>
            <a:custGeom>
              <a:avLst/>
              <a:gdLst/>
              <a:ahLst/>
              <a:cxnLst/>
              <a:rect l="l" t="t" r="r" b="b"/>
              <a:pathLst>
                <a:path w="2155190" h="1393189">
                  <a:moveTo>
                    <a:pt x="0" y="139319"/>
                  </a:moveTo>
                  <a:lnTo>
                    <a:pt x="7100" y="95276"/>
                  </a:lnTo>
                  <a:lnTo>
                    <a:pt x="26875" y="57031"/>
                  </a:lnTo>
                  <a:lnTo>
                    <a:pt x="57031" y="26875"/>
                  </a:lnTo>
                  <a:lnTo>
                    <a:pt x="95276" y="7100"/>
                  </a:lnTo>
                  <a:lnTo>
                    <a:pt x="139319" y="0"/>
                  </a:lnTo>
                  <a:lnTo>
                    <a:pt x="2015617" y="0"/>
                  </a:lnTo>
                  <a:lnTo>
                    <a:pt x="2059659" y="7100"/>
                  </a:lnTo>
                  <a:lnTo>
                    <a:pt x="2097904" y="26875"/>
                  </a:lnTo>
                  <a:lnTo>
                    <a:pt x="2128060" y="57031"/>
                  </a:lnTo>
                  <a:lnTo>
                    <a:pt x="2147835" y="95276"/>
                  </a:lnTo>
                  <a:lnTo>
                    <a:pt x="2154935" y="139319"/>
                  </a:lnTo>
                  <a:lnTo>
                    <a:pt x="2154935" y="1253617"/>
                  </a:lnTo>
                  <a:lnTo>
                    <a:pt x="2147835" y="1297659"/>
                  </a:lnTo>
                  <a:lnTo>
                    <a:pt x="2128060" y="1335904"/>
                  </a:lnTo>
                  <a:lnTo>
                    <a:pt x="2097904" y="1366060"/>
                  </a:lnTo>
                  <a:lnTo>
                    <a:pt x="2059659" y="1385835"/>
                  </a:lnTo>
                  <a:lnTo>
                    <a:pt x="2015617" y="1392936"/>
                  </a:lnTo>
                  <a:lnTo>
                    <a:pt x="139319" y="1392936"/>
                  </a:lnTo>
                  <a:lnTo>
                    <a:pt x="95276" y="1385835"/>
                  </a:lnTo>
                  <a:lnTo>
                    <a:pt x="57031" y="1366060"/>
                  </a:lnTo>
                  <a:lnTo>
                    <a:pt x="26875" y="1335904"/>
                  </a:lnTo>
                  <a:lnTo>
                    <a:pt x="7100" y="1297659"/>
                  </a:lnTo>
                  <a:lnTo>
                    <a:pt x="0" y="1253617"/>
                  </a:lnTo>
                  <a:lnTo>
                    <a:pt x="0" y="139319"/>
                  </a:lnTo>
                  <a:close/>
                </a:path>
              </a:pathLst>
            </a:custGeom>
            <a:ln w="15240">
              <a:solidFill>
                <a:srgbClr val="355070"/>
              </a:solidFill>
            </a:ln>
          </p:spPr>
          <p:txBody>
            <a:bodyPr wrap="square" lIns="0" tIns="0" rIns="0" bIns="0" rtlCol="0"/>
            <a:lstStyle/>
            <a:p>
              <a:endParaRPr/>
            </a:p>
          </p:txBody>
        </p:sp>
      </p:grpSp>
      <p:sp>
        <p:nvSpPr>
          <p:cNvPr id="14" name="object 10">
            <a:extLst>
              <a:ext uri="{FF2B5EF4-FFF2-40B4-BE49-F238E27FC236}">
                <a16:creationId xmlns:a16="http://schemas.microsoft.com/office/drawing/2014/main" id="{7620D96E-7CCC-1E85-592A-1B1761A6897D}"/>
              </a:ext>
            </a:extLst>
          </p:cNvPr>
          <p:cNvSpPr txBox="1"/>
          <p:nvPr/>
        </p:nvSpPr>
        <p:spPr>
          <a:xfrm>
            <a:off x="2410078" y="3156458"/>
            <a:ext cx="1310005" cy="1292225"/>
          </a:xfrm>
          <a:prstGeom prst="rect">
            <a:avLst/>
          </a:prstGeom>
        </p:spPr>
        <p:txBody>
          <a:bodyPr vert="horz" wrap="square" lIns="0" tIns="13335" rIns="0" bIns="0" rtlCol="0">
            <a:spAutoFit/>
          </a:bodyPr>
          <a:lstStyle/>
          <a:p>
            <a:pPr marL="18415" algn="ctr">
              <a:lnSpc>
                <a:spcPts val="2400"/>
              </a:lnSpc>
              <a:spcBef>
                <a:spcPts val="105"/>
              </a:spcBef>
            </a:pPr>
            <a:r>
              <a:rPr sz="2200" u="sng" spc="-60" dirty="0">
                <a:solidFill>
                  <a:srgbClr val="355070"/>
                </a:solidFill>
                <a:uFill>
                  <a:solidFill>
                    <a:srgbClr val="355070"/>
                  </a:solidFill>
                </a:uFill>
                <a:latin typeface="Arial MT"/>
                <a:cs typeface="Arial MT"/>
              </a:rPr>
              <a:t>Registered</a:t>
            </a:r>
            <a:endParaRPr sz="2200" dirty="0">
              <a:latin typeface="Arial MT"/>
              <a:cs typeface="Arial MT"/>
            </a:endParaRPr>
          </a:p>
          <a:p>
            <a:pPr marL="19685" algn="ctr">
              <a:lnSpc>
                <a:spcPts val="2400"/>
              </a:lnSpc>
            </a:pPr>
            <a:r>
              <a:rPr sz="2200" u="sng" spc="-10" dirty="0">
                <a:solidFill>
                  <a:srgbClr val="355070"/>
                </a:solidFill>
                <a:uFill>
                  <a:solidFill>
                    <a:srgbClr val="355070"/>
                  </a:solidFill>
                </a:uFill>
                <a:latin typeface="Arial MT"/>
                <a:cs typeface="Arial MT"/>
              </a:rPr>
              <a:t>recipient:</a:t>
            </a:r>
            <a:endParaRPr sz="2200" dirty="0">
              <a:latin typeface="Arial MT"/>
              <a:cs typeface="Arial MT"/>
            </a:endParaRPr>
          </a:p>
          <a:p>
            <a:pPr algn="ctr">
              <a:lnSpc>
                <a:spcPts val="2400"/>
              </a:lnSpc>
              <a:spcBef>
                <a:spcPts val="365"/>
              </a:spcBef>
            </a:pPr>
            <a:r>
              <a:rPr sz="2200" b="1" spc="-204" dirty="0">
                <a:solidFill>
                  <a:srgbClr val="355070"/>
                </a:solidFill>
                <a:latin typeface="Arial"/>
                <a:cs typeface="Arial"/>
              </a:rPr>
              <a:t>Location</a:t>
            </a:r>
            <a:r>
              <a:rPr sz="2200" b="1" spc="-20" dirty="0">
                <a:solidFill>
                  <a:srgbClr val="355070"/>
                </a:solidFill>
                <a:latin typeface="Arial"/>
                <a:cs typeface="Arial"/>
              </a:rPr>
              <a:t> </a:t>
            </a:r>
            <a:r>
              <a:rPr sz="2200" b="1" spc="-25" dirty="0">
                <a:solidFill>
                  <a:srgbClr val="355070"/>
                </a:solidFill>
                <a:latin typeface="Arial"/>
                <a:cs typeface="Arial"/>
              </a:rPr>
              <a:t>of</a:t>
            </a:r>
            <a:endParaRPr sz="2200" dirty="0">
              <a:latin typeface="Arial"/>
              <a:cs typeface="Arial"/>
            </a:endParaRPr>
          </a:p>
          <a:p>
            <a:pPr marL="19050" algn="ctr">
              <a:lnSpc>
                <a:spcPts val="2400"/>
              </a:lnSpc>
            </a:pPr>
            <a:r>
              <a:rPr sz="2200" b="1" spc="-55" dirty="0">
                <a:solidFill>
                  <a:srgbClr val="355070"/>
                </a:solidFill>
                <a:latin typeface="Arial"/>
                <a:cs typeface="Arial"/>
              </a:rPr>
              <a:t>recipient</a:t>
            </a:r>
            <a:endParaRPr sz="2200" dirty="0">
              <a:latin typeface="Arial"/>
              <a:cs typeface="Arial"/>
            </a:endParaRPr>
          </a:p>
        </p:txBody>
      </p:sp>
      <p:grpSp>
        <p:nvGrpSpPr>
          <p:cNvPr id="15" name="object 11">
            <a:extLst>
              <a:ext uri="{FF2B5EF4-FFF2-40B4-BE49-F238E27FC236}">
                <a16:creationId xmlns:a16="http://schemas.microsoft.com/office/drawing/2014/main" id="{82F2B7A9-C684-37B3-CB17-F90F6F7B15B4}"/>
              </a:ext>
            </a:extLst>
          </p:cNvPr>
          <p:cNvGrpSpPr/>
          <p:nvPr/>
        </p:nvGrpSpPr>
        <p:grpSpPr>
          <a:xfrm>
            <a:off x="1311338" y="2954223"/>
            <a:ext cx="2569845" cy="3807460"/>
            <a:chOff x="1350263" y="2215895"/>
            <a:chExt cx="2569845" cy="3807460"/>
          </a:xfrm>
        </p:grpSpPr>
        <p:sp>
          <p:nvSpPr>
            <p:cNvPr id="16" name="object 12">
              <a:extLst>
                <a:ext uri="{FF2B5EF4-FFF2-40B4-BE49-F238E27FC236}">
                  <a16:creationId xmlns:a16="http://schemas.microsoft.com/office/drawing/2014/main" id="{8424E844-45ED-CCBE-0F08-9FEB1CC76520}"/>
                </a:ext>
              </a:extLst>
            </p:cNvPr>
            <p:cNvSpPr/>
            <p:nvPr/>
          </p:nvSpPr>
          <p:spPr>
            <a:xfrm>
              <a:off x="1357883" y="2223515"/>
              <a:ext cx="635635" cy="2864485"/>
            </a:xfrm>
            <a:custGeom>
              <a:avLst/>
              <a:gdLst/>
              <a:ahLst/>
              <a:cxnLst/>
              <a:rect l="l" t="t" r="r" b="b"/>
              <a:pathLst>
                <a:path w="635635" h="2864485">
                  <a:moveTo>
                    <a:pt x="0" y="0"/>
                  </a:moveTo>
                  <a:lnTo>
                    <a:pt x="0" y="2864358"/>
                  </a:lnTo>
                  <a:lnTo>
                    <a:pt x="635635" y="2864358"/>
                  </a:lnTo>
                </a:path>
              </a:pathLst>
            </a:custGeom>
            <a:ln w="15239">
              <a:solidFill>
                <a:srgbClr val="283D58"/>
              </a:solidFill>
            </a:ln>
          </p:spPr>
          <p:txBody>
            <a:bodyPr wrap="square" lIns="0" tIns="0" rIns="0" bIns="0" rtlCol="0"/>
            <a:lstStyle/>
            <a:p>
              <a:endParaRPr/>
            </a:p>
          </p:txBody>
        </p:sp>
        <p:sp>
          <p:nvSpPr>
            <p:cNvPr id="17" name="object 13">
              <a:extLst>
                <a:ext uri="{FF2B5EF4-FFF2-40B4-BE49-F238E27FC236}">
                  <a16:creationId xmlns:a16="http://schemas.microsoft.com/office/drawing/2014/main" id="{7DB4196E-E744-EB22-0D31-8229EF49E055}"/>
                </a:ext>
              </a:extLst>
            </p:cNvPr>
            <p:cNvSpPr/>
            <p:nvPr/>
          </p:nvSpPr>
          <p:spPr>
            <a:xfrm>
              <a:off x="1994915" y="4158995"/>
              <a:ext cx="1917700" cy="1856739"/>
            </a:xfrm>
            <a:custGeom>
              <a:avLst/>
              <a:gdLst/>
              <a:ahLst/>
              <a:cxnLst/>
              <a:rect l="l" t="t" r="r" b="b"/>
              <a:pathLst>
                <a:path w="1917700" h="1856739">
                  <a:moveTo>
                    <a:pt x="1731518" y="0"/>
                  </a:moveTo>
                  <a:lnTo>
                    <a:pt x="185673" y="0"/>
                  </a:lnTo>
                  <a:lnTo>
                    <a:pt x="136289" y="6627"/>
                  </a:lnTo>
                  <a:lnTo>
                    <a:pt x="91929" y="25334"/>
                  </a:lnTo>
                  <a:lnTo>
                    <a:pt x="54356" y="54355"/>
                  </a:lnTo>
                  <a:lnTo>
                    <a:pt x="25334" y="91929"/>
                  </a:lnTo>
                  <a:lnTo>
                    <a:pt x="6627" y="136289"/>
                  </a:lnTo>
                  <a:lnTo>
                    <a:pt x="0" y="185673"/>
                  </a:lnTo>
                  <a:lnTo>
                    <a:pt x="0" y="1670608"/>
                  </a:lnTo>
                  <a:lnTo>
                    <a:pt x="6627" y="1719953"/>
                  </a:lnTo>
                  <a:lnTo>
                    <a:pt x="25334" y="1764295"/>
                  </a:lnTo>
                  <a:lnTo>
                    <a:pt x="54356" y="1801863"/>
                  </a:lnTo>
                  <a:lnTo>
                    <a:pt x="91929" y="1830888"/>
                  </a:lnTo>
                  <a:lnTo>
                    <a:pt x="136289" y="1849601"/>
                  </a:lnTo>
                  <a:lnTo>
                    <a:pt x="185673" y="1856231"/>
                  </a:lnTo>
                  <a:lnTo>
                    <a:pt x="1731518" y="1856231"/>
                  </a:lnTo>
                  <a:lnTo>
                    <a:pt x="1780902" y="1849601"/>
                  </a:lnTo>
                  <a:lnTo>
                    <a:pt x="1825262" y="1830888"/>
                  </a:lnTo>
                  <a:lnTo>
                    <a:pt x="1862835" y="1801863"/>
                  </a:lnTo>
                  <a:lnTo>
                    <a:pt x="1891857" y="1764295"/>
                  </a:lnTo>
                  <a:lnTo>
                    <a:pt x="1910564" y="1719953"/>
                  </a:lnTo>
                  <a:lnTo>
                    <a:pt x="1917192" y="1670608"/>
                  </a:lnTo>
                  <a:lnTo>
                    <a:pt x="1917192" y="185673"/>
                  </a:lnTo>
                  <a:lnTo>
                    <a:pt x="1910564" y="136289"/>
                  </a:lnTo>
                  <a:lnTo>
                    <a:pt x="1891857" y="91929"/>
                  </a:lnTo>
                  <a:lnTo>
                    <a:pt x="1862836" y="54355"/>
                  </a:lnTo>
                  <a:lnTo>
                    <a:pt x="1825262" y="25334"/>
                  </a:lnTo>
                  <a:lnTo>
                    <a:pt x="1780902" y="6627"/>
                  </a:lnTo>
                  <a:lnTo>
                    <a:pt x="1731518" y="0"/>
                  </a:lnTo>
                  <a:close/>
                </a:path>
              </a:pathLst>
            </a:custGeom>
            <a:solidFill>
              <a:srgbClr val="CED0D4">
                <a:alpha val="90194"/>
              </a:srgbClr>
            </a:solidFill>
          </p:spPr>
          <p:txBody>
            <a:bodyPr wrap="square" lIns="0" tIns="0" rIns="0" bIns="0" rtlCol="0"/>
            <a:lstStyle/>
            <a:p>
              <a:endParaRPr/>
            </a:p>
          </p:txBody>
        </p:sp>
        <p:sp>
          <p:nvSpPr>
            <p:cNvPr id="18" name="object 14">
              <a:extLst>
                <a:ext uri="{FF2B5EF4-FFF2-40B4-BE49-F238E27FC236}">
                  <a16:creationId xmlns:a16="http://schemas.microsoft.com/office/drawing/2014/main" id="{A362C1F4-F998-2ED2-1ABE-DF8B8957DCA1}"/>
                </a:ext>
              </a:extLst>
            </p:cNvPr>
            <p:cNvSpPr/>
            <p:nvPr/>
          </p:nvSpPr>
          <p:spPr>
            <a:xfrm>
              <a:off x="1994915" y="4158995"/>
              <a:ext cx="1917700" cy="1856739"/>
            </a:xfrm>
            <a:custGeom>
              <a:avLst/>
              <a:gdLst/>
              <a:ahLst/>
              <a:cxnLst/>
              <a:rect l="l" t="t" r="r" b="b"/>
              <a:pathLst>
                <a:path w="1917700" h="1856739">
                  <a:moveTo>
                    <a:pt x="0" y="185673"/>
                  </a:moveTo>
                  <a:lnTo>
                    <a:pt x="6627" y="136289"/>
                  </a:lnTo>
                  <a:lnTo>
                    <a:pt x="25334" y="91929"/>
                  </a:lnTo>
                  <a:lnTo>
                    <a:pt x="54356" y="54355"/>
                  </a:lnTo>
                  <a:lnTo>
                    <a:pt x="91929" y="25334"/>
                  </a:lnTo>
                  <a:lnTo>
                    <a:pt x="136289" y="6627"/>
                  </a:lnTo>
                  <a:lnTo>
                    <a:pt x="185673" y="0"/>
                  </a:lnTo>
                  <a:lnTo>
                    <a:pt x="1731518" y="0"/>
                  </a:lnTo>
                  <a:lnTo>
                    <a:pt x="1780902" y="6627"/>
                  </a:lnTo>
                  <a:lnTo>
                    <a:pt x="1825262" y="25334"/>
                  </a:lnTo>
                  <a:lnTo>
                    <a:pt x="1862836" y="54355"/>
                  </a:lnTo>
                  <a:lnTo>
                    <a:pt x="1891857" y="91929"/>
                  </a:lnTo>
                  <a:lnTo>
                    <a:pt x="1910564" y="136289"/>
                  </a:lnTo>
                  <a:lnTo>
                    <a:pt x="1917192" y="185673"/>
                  </a:lnTo>
                  <a:lnTo>
                    <a:pt x="1917192" y="1670608"/>
                  </a:lnTo>
                  <a:lnTo>
                    <a:pt x="1910564" y="1719953"/>
                  </a:lnTo>
                  <a:lnTo>
                    <a:pt x="1891857" y="1764295"/>
                  </a:lnTo>
                  <a:lnTo>
                    <a:pt x="1862835" y="1801863"/>
                  </a:lnTo>
                  <a:lnTo>
                    <a:pt x="1825262" y="1830888"/>
                  </a:lnTo>
                  <a:lnTo>
                    <a:pt x="1780902" y="1849601"/>
                  </a:lnTo>
                  <a:lnTo>
                    <a:pt x="1731518" y="1856231"/>
                  </a:lnTo>
                  <a:lnTo>
                    <a:pt x="185673" y="1856231"/>
                  </a:lnTo>
                  <a:lnTo>
                    <a:pt x="136289" y="1849601"/>
                  </a:lnTo>
                  <a:lnTo>
                    <a:pt x="91929" y="1830888"/>
                  </a:lnTo>
                  <a:lnTo>
                    <a:pt x="54356" y="1801863"/>
                  </a:lnTo>
                  <a:lnTo>
                    <a:pt x="25334" y="1764295"/>
                  </a:lnTo>
                  <a:lnTo>
                    <a:pt x="6627" y="1719953"/>
                  </a:lnTo>
                  <a:lnTo>
                    <a:pt x="0" y="1670608"/>
                  </a:lnTo>
                  <a:lnTo>
                    <a:pt x="0" y="185673"/>
                  </a:lnTo>
                  <a:close/>
                </a:path>
              </a:pathLst>
            </a:custGeom>
            <a:ln w="15240">
              <a:solidFill>
                <a:srgbClr val="355070"/>
              </a:solidFill>
            </a:ln>
          </p:spPr>
          <p:txBody>
            <a:bodyPr wrap="square" lIns="0" tIns="0" rIns="0" bIns="0" rtlCol="0"/>
            <a:lstStyle/>
            <a:p>
              <a:endParaRPr/>
            </a:p>
          </p:txBody>
        </p:sp>
      </p:grpSp>
      <p:sp>
        <p:nvSpPr>
          <p:cNvPr id="19" name="object 15">
            <a:extLst>
              <a:ext uri="{FF2B5EF4-FFF2-40B4-BE49-F238E27FC236}">
                <a16:creationId xmlns:a16="http://schemas.microsoft.com/office/drawing/2014/main" id="{DC99D5C6-216B-03F9-561C-CFC900623202}"/>
              </a:ext>
            </a:extLst>
          </p:cNvPr>
          <p:cNvSpPr txBox="1"/>
          <p:nvPr/>
        </p:nvSpPr>
        <p:spPr>
          <a:xfrm>
            <a:off x="2177066" y="5012435"/>
            <a:ext cx="1495425" cy="1567180"/>
          </a:xfrm>
          <a:prstGeom prst="rect">
            <a:avLst/>
          </a:prstGeom>
        </p:spPr>
        <p:txBody>
          <a:bodyPr vert="horz" wrap="square" lIns="0" tIns="13970" rIns="0" bIns="0" rtlCol="0">
            <a:spAutoFit/>
          </a:bodyPr>
          <a:lstStyle/>
          <a:p>
            <a:pPr algn="ctr">
              <a:lnSpc>
                <a:spcPts val="2400"/>
              </a:lnSpc>
              <a:spcBef>
                <a:spcPts val="110"/>
              </a:spcBef>
            </a:pPr>
            <a:r>
              <a:rPr sz="2200" u="sng" spc="-80" dirty="0">
                <a:solidFill>
                  <a:srgbClr val="355070"/>
                </a:solidFill>
                <a:uFill>
                  <a:solidFill>
                    <a:srgbClr val="355070"/>
                  </a:solidFill>
                </a:uFill>
                <a:latin typeface="Arial MT"/>
                <a:cs typeface="Arial MT"/>
              </a:rPr>
              <a:t>Unregistered</a:t>
            </a:r>
            <a:endParaRPr sz="2200" dirty="0">
              <a:latin typeface="Arial MT"/>
              <a:cs typeface="Arial MT"/>
            </a:endParaRPr>
          </a:p>
          <a:p>
            <a:pPr algn="ctr">
              <a:lnSpc>
                <a:spcPts val="2400"/>
              </a:lnSpc>
            </a:pPr>
            <a:r>
              <a:rPr sz="2200" u="sng" spc="-10" dirty="0">
                <a:solidFill>
                  <a:srgbClr val="355070"/>
                </a:solidFill>
                <a:uFill>
                  <a:solidFill>
                    <a:srgbClr val="355070"/>
                  </a:solidFill>
                </a:uFill>
                <a:latin typeface="Arial MT"/>
                <a:cs typeface="Arial MT"/>
              </a:rPr>
              <a:t>recipient:</a:t>
            </a:r>
            <a:endParaRPr sz="2200" dirty="0">
              <a:latin typeface="Arial MT"/>
              <a:cs typeface="Arial MT"/>
            </a:endParaRPr>
          </a:p>
          <a:p>
            <a:pPr marR="12065" algn="ctr">
              <a:lnSpc>
                <a:spcPts val="2400"/>
              </a:lnSpc>
              <a:spcBef>
                <a:spcPts val="360"/>
              </a:spcBef>
            </a:pPr>
            <a:r>
              <a:rPr sz="2200" b="1" spc="-190" dirty="0">
                <a:solidFill>
                  <a:srgbClr val="355070"/>
                </a:solidFill>
                <a:latin typeface="Arial"/>
                <a:cs typeface="Arial"/>
              </a:rPr>
              <a:t>Place</a:t>
            </a:r>
            <a:r>
              <a:rPr sz="2200" b="1" spc="-25" dirty="0">
                <a:solidFill>
                  <a:srgbClr val="355070"/>
                </a:solidFill>
                <a:latin typeface="Arial"/>
                <a:cs typeface="Arial"/>
              </a:rPr>
              <a:t> of</a:t>
            </a:r>
            <a:endParaRPr sz="2200" dirty="0">
              <a:latin typeface="Arial"/>
              <a:cs typeface="Arial"/>
            </a:endParaRPr>
          </a:p>
          <a:p>
            <a:pPr marL="12065" marR="5080" indent="-1905" algn="ctr">
              <a:lnSpc>
                <a:spcPts val="2160"/>
              </a:lnSpc>
              <a:spcBef>
                <a:spcPts val="229"/>
              </a:spcBef>
            </a:pPr>
            <a:r>
              <a:rPr sz="2200" b="1" spc="-10" dirty="0">
                <a:solidFill>
                  <a:srgbClr val="355070"/>
                </a:solidFill>
                <a:latin typeface="Arial"/>
                <a:cs typeface="Arial"/>
              </a:rPr>
              <a:t>‘actual’ </a:t>
            </a:r>
            <a:r>
              <a:rPr sz="2200" b="1" spc="-170" dirty="0">
                <a:solidFill>
                  <a:srgbClr val="355070"/>
                </a:solidFill>
                <a:latin typeface="Arial"/>
                <a:cs typeface="Arial"/>
              </a:rPr>
              <a:t>performance</a:t>
            </a:r>
            <a:endParaRPr sz="2200" dirty="0">
              <a:latin typeface="Arial"/>
              <a:cs typeface="Arial"/>
            </a:endParaRPr>
          </a:p>
        </p:txBody>
      </p:sp>
      <p:grpSp>
        <p:nvGrpSpPr>
          <p:cNvPr id="20" name="object 16">
            <a:extLst>
              <a:ext uri="{FF2B5EF4-FFF2-40B4-BE49-F238E27FC236}">
                <a16:creationId xmlns:a16="http://schemas.microsoft.com/office/drawing/2014/main" id="{7A95CA6A-1665-4FF3-B488-8B7313E61E35}"/>
              </a:ext>
            </a:extLst>
          </p:cNvPr>
          <p:cNvGrpSpPr/>
          <p:nvPr/>
        </p:nvGrpSpPr>
        <p:grpSpPr>
          <a:xfrm>
            <a:off x="4787677" y="1268298"/>
            <a:ext cx="2655570" cy="3661410"/>
            <a:chOff x="4690745" y="740537"/>
            <a:chExt cx="2655570" cy="3661410"/>
          </a:xfrm>
        </p:grpSpPr>
        <p:sp>
          <p:nvSpPr>
            <p:cNvPr id="21" name="object 17">
              <a:extLst>
                <a:ext uri="{FF2B5EF4-FFF2-40B4-BE49-F238E27FC236}">
                  <a16:creationId xmlns:a16="http://schemas.microsoft.com/office/drawing/2014/main" id="{22566911-FC89-1446-2392-8D0D5653A1D8}"/>
                </a:ext>
              </a:extLst>
            </p:cNvPr>
            <p:cNvSpPr/>
            <p:nvPr/>
          </p:nvSpPr>
          <p:spPr>
            <a:xfrm>
              <a:off x="4701540" y="751332"/>
              <a:ext cx="2633980" cy="3639820"/>
            </a:xfrm>
            <a:custGeom>
              <a:avLst/>
              <a:gdLst/>
              <a:ahLst/>
              <a:cxnLst/>
              <a:rect l="l" t="t" r="r" b="b"/>
              <a:pathLst>
                <a:path w="2633979" h="3639820">
                  <a:moveTo>
                    <a:pt x="2370074" y="0"/>
                  </a:moveTo>
                  <a:lnTo>
                    <a:pt x="263398" y="0"/>
                  </a:lnTo>
                  <a:lnTo>
                    <a:pt x="216033" y="4241"/>
                  </a:lnTo>
                  <a:lnTo>
                    <a:pt x="171461" y="16470"/>
                  </a:lnTo>
                  <a:lnTo>
                    <a:pt x="130424" y="35945"/>
                  </a:lnTo>
                  <a:lnTo>
                    <a:pt x="93664" y="61924"/>
                  </a:lnTo>
                  <a:lnTo>
                    <a:pt x="61924" y="93664"/>
                  </a:lnTo>
                  <a:lnTo>
                    <a:pt x="35945" y="130424"/>
                  </a:lnTo>
                  <a:lnTo>
                    <a:pt x="16470" y="171461"/>
                  </a:lnTo>
                  <a:lnTo>
                    <a:pt x="4241" y="216033"/>
                  </a:lnTo>
                  <a:lnTo>
                    <a:pt x="0" y="263397"/>
                  </a:lnTo>
                  <a:lnTo>
                    <a:pt x="0" y="3375913"/>
                  </a:lnTo>
                  <a:lnTo>
                    <a:pt x="4241" y="3423278"/>
                  </a:lnTo>
                  <a:lnTo>
                    <a:pt x="16470" y="3467850"/>
                  </a:lnTo>
                  <a:lnTo>
                    <a:pt x="35945" y="3508887"/>
                  </a:lnTo>
                  <a:lnTo>
                    <a:pt x="61924" y="3545647"/>
                  </a:lnTo>
                  <a:lnTo>
                    <a:pt x="93664" y="3577387"/>
                  </a:lnTo>
                  <a:lnTo>
                    <a:pt x="130424" y="3603366"/>
                  </a:lnTo>
                  <a:lnTo>
                    <a:pt x="171461" y="3622841"/>
                  </a:lnTo>
                  <a:lnTo>
                    <a:pt x="216033" y="3635070"/>
                  </a:lnTo>
                  <a:lnTo>
                    <a:pt x="263398" y="3639311"/>
                  </a:lnTo>
                  <a:lnTo>
                    <a:pt x="2370074" y="3639311"/>
                  </a:lnTo>
                  <a:lnTo>
                    <a:pt x="2417438" y="3635070"/>
                  </a:lnTo>
                  <a:lnTo>
                    <a:pt x="2462010" y="3622841"/>
                  </a:lnTo>
                  <a:lnTo>
                    <a:pt x="2503047" y="3603366"/>
                  </a:lnTo>
                  <a:lnTo>
                    <a:pt x="2539807" y="3577387"/>
                  </a:lnTo>
                  <a:lnTo>
                    <a:pt x="2571547" y="3545647"/>
                  </a:lnTo>
                  <a:lnTo>
                    <a:pt x="2597526" y="3508887"/>
                  </a:lnTo>
                  <a:lnTo>
                    <a:pt x="2617001" y="3467850"/>
                  </a:lnTo>
                  <a:lnTo>
                    <a:pt x="2629230" y="3423278"/>
                  </a:lnTo>
                  <a:lnTo>
                    <a:pt x="2633471" y="3375913"/>
                  </a:lnTo>
                  <a:lnTo>
                    <a:pt x="2633471" y="263397"/>
                  </a:lnTo>
                  <a:lnTo>
                    <a:pt x="2629230" y="216033"/>
                  </a:lnTo>
                  <a:lnTo>
                    <a:pt x="2617001" y="171461"/>
                  </a:lnTo>
                  <a:lnTo>
                    <a:pt x="2597526" y="130424"/>
                  </a:lnTo>
                  <a:lnTo>
                    <a:pt x="2571547" y="93664"/>
                  </a:lnTo>
                  <a:lnTo>
                    <a:pt x="2539807" y="61924"/>
                  </a:lnTo>
                  <a:lnTo>
                    <a:pt x="2503047" y="35945"/>
                  </a:lnTo>
                  <a:lnTo>
                    <a:pt x="2462010" y="16470"/>
                  </a:lnTo>
                  <a:lnTo>
                    <a:pt x="2417438" y="4241"/>
                  </a:lnTo>
                  <a:lnTo>
                    <a:pt x="2370074" y="0"/>
                  </a:lnTo>
                  <a:close/>
                </a:path>
              </a:pathLst>
            </a:custGeom>
            <a:solidFill>
              <a:srgbClr val="FFFFFF"/>
            </a:solidFill>
          </p:spPr>
          <p:txBody>
            <a:bodyPr wrap="square" lIns="0" tIns="0" rIns="0" bIns="0" rtlCol="0"/>
            <a:lstStyle/>
            <a:p>
              <a:endParaRPr/>
            </a:p>
          </p:txBody>
        </p:sp>
        <p:sp>
          <p:nvSpPr>
            <p:cNvPr id="22" name="object 18">
              <a:extLst>
                <a:ext uri="{FF2B5EF4-FFF2-40B4-BE49-F238E27FC236}">
                  <a16:creationId xmlns:a16="http://schemas.microsoft.com/office/drawing/2014/main" id="{C37C7B72-FDDE-0901-7C78-22BE21397BAA}"/>
                </a:ext>
              </a:extLst>
            </p:cNvPr>
            <p:cNvSpPr/>
            <p:nvPr/>
          </p:nvSpPr>
          <p:spPr>
            <a:xfrm>
              <a:off x="4701540" y="751332"/>
              <a:ext cx="2633980" cy="3639820"/>
            </a:xfrm>
            <a:custGeom>
              <a:avLst/>
              <a:gdLst/>
              <a:ahLst/>
              <a:cxnLst/>
              <a:rect l="l" t="t" r="r" b="b"/>
              <a:pathLst>
                <a:path w="2633979" h="3639820">
                  <a:moveTo>
                    <a:pt x="0" y="263397"/>
                  </a:moveTo>
                  <a:lnTo>
                    <a:pt x="4241" y="216033"/>
                  </a:lnTo>
                  <a:lnTo>
                    <a:pt x="16470" y="171461"/>
                  </a:lnTo>
                  <a:lnTo>
                    <a:pt x="35945" y="130424"/>
                  </a:lnTo>
                  <a:lnTo>
                    <a:pt x="61924" y="93664"/>
                  </a:lnTo>
                  <a:lnTo>
                    <a:pt x="93664" y="61924"/>
                  </a:lnTo>
                  <a:lnTo>
                    <a:pt x="130424" y="35945"/>
                  </a:lnTo>
                  <a:lnTo>
                    <a:pt x="171461" y="16470"/>
                  </a:lnTo>
                  <a:lnTo>
                    <a:pt x="216033" y="4241"/>
                  </a:lnTo>
                  <a:lnTo>
                    <a:pt x="263398" y="0"/>
                  </a:lnTo>
                  <a:lnTo>
                    <a:pt x="2370074" y="0"/>
                  </a:lnTo>
                  <a:lnTo>
                    <a:pt x="2417438" y="4241"/>
                  </a:lnTo>
                  <a:lnTo>
                    <a:pt x="2462010" y="16470"/>
                  </a:lnTo>
                  <a:lnTo>
                    <a:pt x="2503047" y="35945"/>
                  </a:lnTo>
                  <a:lnTo>
                    <a:pt x="2539807" y="61924"/>
                  </a:lnTo>
                  <a:lnTo>
                    <a:pt x="2571547" y="93664"/>
                  </a:lnTo>
                  <a:lnTo>
                    <a:pt x="2597526" y="130424"/>
                  </a:lnTo>
                  <a:lnTo>
                    <a:pt x="2617001" y="171461"/>
                  </a:lnTo>
                  <a:lnTo>
                    <a:pt x="2629230" y="216033"/>
                  </a:lnTo>
                  <a:lnTo>
                    <a:pt x="2633471" y="263397"/>
                  </a:lnTo>
                  <a:lnTo>
                    <a:pt x="2633471" y="3375913"/>
                  </a:lnTo>
                  <a:lnTo>
                    <a:pt x="2629230" y="3423278"/>
                  </a:lnTo>
                  <a:lnTo>
                    <a:pt x="2617001" y="3467850"/>
                  </a:lnTo>
                  <a:lnTo>
                    <a:pt x="2597526" y="3508887"/>
                  </a:lnTo>
                  <a:lnTo>
                    <a:pt x="2571547" y="3545647"/>
                  </a:lnTo>
                  <a:lnTo>
                    <a:pt x="2539807" y="3577387"/>
                  </a:lnTo>
                  <a:lnTo>
                    <a:pt x="2503047" y="3603366"/>
                  </a:lnTo>
                  <a:lnTo>
                    <a:pt x="2462010" y="3622841"/>
                  </a:lnTo>
                  <a:lnTo>
                    <a:pt x="2417438" y="3635070"/>
                  </a:lnTo>
                  <a:lnTo>
                    <a:pt x="2370074" y="3639311"/>
                  </a:lnTo>
                  <a:lnTo>
                    <a:pt x="263398" y="3639311"/>
                  </a:lnTo>
                  <a:lnTo>
                    <a:pt x="216033" y="3635070"/>
                  </a:lnTo>
                  <a:lnTo>
                    <a:pt x="171461" y="3622841"/>
                  </a:lnTo>
                  <a:lnTo>
                    <a:pt x="130424" y="3603366"/>
                  </a:lnTo>
                  <a:lnTo>
                    <a:pt x="93664" y="3577387"/>
                  </a:lnTo>
                  <a:lnTo>
                    <a:pt x="61924" y="3545647"/>
                  </a:lnTo>
                  <a:lnTo>
                    <a:pt x="35945" y="3508887"/>
                  </a:lnTo>
                  <a:lnTo>
                    <a:pt x="16470" y="3467850"/>
                  </a:lnTo>
                  <a:lnTo>
                    <a:pt x="4241" y="3423278"/>
                  </a:lnTo>
                  <a:lnTo>
                    <a:pt x="0" y="3375913"/>
                  </a:lnTo>
                  <a:lnTo>
                    <a:pt x="0" y="263397"/>
                  </a:lnTo>
                  <a:close/>
                </a:path>
              </a:pathLst>
            </a:custGeom>
            <a:ln w="21336">
              <a:solidFill>
                <a:srgbClr val="2E4766"/>
              </a:solidFill>
            </a:ln>
          </p:spPr>
          <p:txBody>
            <a:bodyPr wrap="square" lIns="0" tIns="0" rIns="0" bIns="0" rtlCol="0"/>
            <a:lstStyle/>
            <a:p>
              <a:endParaRPr/>
            </a:p>
          </p:txBody>
        </p:sp>
      </p:grpSp>
      <p:sp>
        <p:nvSpPr>
          <p:cNvPr id="23" name="object 19">
            <a:extLst>
              <a:ext uri="{FF2B5EF4-FFF2-40B4-BE49-F238E27FC236}">
                <a16:creationId xmlns:a16="http://schemas.microsoft.com/office/drawing/2014/main" id="{A916FC83-DABF-5116-002E-E4ABE2282895}"/>
              </a:ext>
            </a:extLst>
          </p:cNvPr>
          <p:cNvSpPr txBox="1"/>
          <p:nvPr/>
        </p:nvSpPr>
        <p:spPr>
          <a:xfrm>
            <a:off x="4905787" y="1322044"/>
            <a:ext cx="2419350" cy="347980"/>
          </a:xfrm>
          <a:prstGeom prst="rect">
            <a:avLst/>
          </a:prstGeom>
        </p:spPr>
        <p:txBody>
          <a:bodyPr vert="horz" wrap="square" lIns="0" tIns="14605" rIns="0" bIns="0" rtlCol="0">
            <a:spAutoFit/>
          </a:bodyPr>
          <a:lstStyle/>
          <a:p>
            <a:pPr marL="12700">
              <a:lnSpc>
                <a:spcPct val="100000"/>
              </a:lnSpc>
              <a:spcBef>
                <a:spcPts val="115"/>
              </a:spcBef>
              <a:tabLst>
                <a:tab pos="521334" algn="l"/>
                <a:tab pos="1308100" algn="l"/>
                <a:tab pos="2183130" algn="l"/>
              </a:tabLst>
            </a:pPr>
            <a:r>
              <a:rPr sz="2100" u="sng" spc="-25" dirty="0">
                <a:solidFill>
                  <a:srgbClr val="355070"/>
                </a:solidFill>
                <a:uFill>
                  <a:solidFill>
                    <a:srgbClr val="355070"/>
                  </a:solidFill>
                </a:uFill>
                <a:latin typeface="Arial MT"/>
                <a:cs typeface="Arial MT"/>
              </a:rPr>
              <a:t>Sec</a:t>
            </a:r>
            <a:r>
              <a:rPr sz="2100" u="sng" dirty="0">
                <a:solidFill>
                  <a:srgbClr val="355070"/>
                </a:solidFill>
                <a:uFill>
                  <a:solidFill>
                    <a:srgbClr val="355070"/>
                  </a:solidFill>
                </a:uFill>
                <a:latin typeface="Arial MT"/>
                <a:cs typeface="Arial MT"/>
              </a:rPr>
              <a:t>	</a:t>
            </a:r>
            <a:r>
              <a:rPr sz="2100" u="sng" spc="-10" dirty="0">
                <a:solidFill>
                  <a:srgbClr val="355070"/>
                </a:solidFill>
                <a:uFill>
                  <a:solidFill>
                    <a:srgbClr val="355070"/>
                  </a:solidFill>
                </a:uFill>
                <a:latin typeface="Arial MT"/>
                <a:cs typeface="Arial MT"/>
              </a:rPr>
              <a:t>12(6):</a:t>
            </a:r>
            <a:r>
              <a:rPr sz="2100" dirty="0">
                <a:solidFill>
                  <a:srgbClr val="355070"/>
                </a:solidFill>
                <a:latin typeface="Arial MT"/>
                <a:cs typeface="Arial MT"/>
              </a:rPr>
              <a:t>	</a:t>
            </a:r>
            <a:r>
              <a:rPr sz="2100" spc="-10" dirty="0">
                <a:solidFill>
                  <a:srgbClr val="355070"/>
                </a:solidFill>
                <a:latin typeface="Arial MT"/>
                <a:cs typeface="Arial MT"/>
              </a:rPr>
              <a:t>Supply</a:t>
            </a:r>
            <a:r>
              <a:rPr sz="2100" dirty="0">
                <a:solidFill>
                  <a:srgbClr val="355070"/>
                </a:solidFill>
                <a:latin typeface="Arial MT"/>
                <a:cs typeface="Arial MT"/>
              </a:rPr>
              <a:t>	</a:t>
            </a:r>
            <a:r>
              <a:rPr sz="2100" spc="-25" dirty="0">
                <a:solidFill>
                  <a:srgbClr val="355070"/>
                </a:solidFill>
                <a:latin typeface="Arial MT"/>
                <a:cs typeface="Arial MT"/>
              </a:rPr>
              <a:t>of</a:t>
            </a:r>
            <a:endParaRPr sz="2100" dirty="0">
              <a:latin typeface="Arial MT"/>
              <a:cs typeface="Arial MT"/>
            </a:endParaRPr>
          </a:p>
        </p:txBody>
      </p:sp>
      <p:sp>
        <p:nvSpPr>
          <p:cNvPr id="24" name="object 20">
            <a:extLst>
              <a:ext uri="{FF2B5EF4-FFF2-40B4-BE49-F238E27FC236}">
                <a16:creationId xmlns:a16="http://schemas.microsoft.com/office/drawing/2014/main" id="{A25A9774-304E-D97A-7189-C03F957B3FD9}"/>
              </a:ext>
            </a:extLst>
          </p:cNvPr>
          <p:cNvSpPr txBox="1"/>
          <p:nvPr/>
        </p:nvSpPr>
        <p:spPr>
          <a:xfrm>
            <a:off x="4806441" y="1675421"/>
            <a:ext cx="2428875" cy="636905"/>
          </a:xfrm>
          <a:prstGeom prst="rect">
            <a:avLst/>
          </a:prstGeom>
        </p:spPr>
        <p:txBody>
          <a:bodyPr vert="horz" wrap="square" lIns="0" tIns="13970" rIns="0" bIns="0" rtlCol="0">
            <a:spAutoFit/>
          </a:bodyPr>
          <a:lstStyle/>
          <a:p>
            <a:pPr marL="12700">
              <a:lnSpc>
                <a:spcPts val="2400"/>
              </a:lnSpc>
              <a:spcBef>
                <a:spcPts val="110"/>
              </a:spcBef>
              <a:tabLst>
                <a:tab pos="2109470" algn="l"/>
              </a:tabLst>
            </a:pPr>
            <a:r>
              <a:rPr sz="2100" spc="-10" dirty="0">
                <a:solidFill>
                  <a:srgbClr val="355070"/>
                </a:solidFill>
                <a:latin typeface="Arial MT"/>
                <a:cs typeface="Arial MT"/>
              </a:rPr>
              <a:t>Services</a:t>
            </a:r>
            <a:r>
              <a:rPr sz="2100" dirty="0">
                <a:solidFill>
                  <a:srgbClr val="355070"/>
                </a:solidFill>
                <a:latin typeface="Arial MT"/>
                <a:cs typeface="Arial MT"/>
              </a:rPr>
              <a:t>	</a:t>
            </a:r>
            <a:r>
              <a:rPr sz="2100" spc="-25" dirty="0">
                <a:solidFill>
                  <a:srgbClr val="355070"/>
                </a:solidFill>
                <a:latin typeface="Arial MT"/>
                <a:cs typeface="Arial MT"/>
              </a:rPr>
              <a:t>for</a:t>
            </a:r>
            <a:endParaRPr sz="2100" dirty="0">
              <a:latin typeface="Arial MT"/>
              <a:cs typeface="Arial MT"/>
            </a:endParaRPr>
          </a:p>
          <a:p>
            <a:pPr marL="12700">
              <a:lnSpc>
                <a:spcPts val="2400"/>
              </a:lnSpc>
            </a:pPr>
            <a:r>
              <a:rPr sz="2100" b="1" spc="-165" dirty="0">
                <a:solidFill>
                  <a:srgbClr val="FF0000"/>
                </a:solidFill>
                <a:latin typeface="Arial"/>
                <a:cs typeface="Arial"/>
              </a:rPr>
              <a:t>admission</a:t>
            </a:r>
            <a:r>
              <a:rPr sz="2100" b="1" spc="-10" dirty="0">
                <a:solidFill>
                  <a:srgbClr val="FF0000"/>
                </a:solidFill>
                <a:latin typeface="Arial"/>
                <a:cs typeface="Arial"/>
              </a:rPr>
              <a:t> </a:t>
            </a:r>
            <a:r>
              <a:rPr sz="2100" b="1" spc="-25" dirty="0">
                <a:solidFill>
                  <a:srgbClr val="FF0000"/>
                </a:solidFill>
                <a:latin typeface="Arial"/>
                <a:cs typeface="Arial"/>
              </a:rPr>
              <a:t>to</a:t>
            </a:r>
            <a:r>
              <a:rPr sz="2100" spc="-25" dirty="0">
                <a:solidFill>
                  <a:srgbClr val="FF0000"/>
                </a:solidFill>
                <a:latin typeface="Arial MT"/>
                <a:cs typeface="Arial MT"/>
              </a:rPr>
              <a:t>:</a:t>
            </a:r>
            <a:endParaRPr sz="2100" dirty="0">
              <a:latin typeface="Arial MT"/>
              <a:cs typeface="Arial MT"/>
            </a:endParaRPr>
          </a:p>
        </p:txBody>
      </p:sp>
      <p:sp>
        <p:nvSpPr>
          <p:cNvPr id="25" name="object 21">
            <a:extLst>
              <a:ext uri="{FF2B5EF4-FFF2-40B4-BE49-F238E27FC236}">
                <a16:creationId xmlns:a16="http://schemas.microsoft.com/office/drawing/2014/main" id="{912A0556-F165-9FDA-AF92-74695B96A222}"/>
              </a:ext>
            </a:extLst>
          </p:cNvPr>
          <p:cNvSpPr txBox="1"/>
          <p:nvPr/>
        </p:nvSpPr>
        <p:spPr>
          <a:xfrm>
            <a:off x="4806441" y="2323121"/>
            <a:ext cx="2390775" cy="636905"/>
          </a:xfrm>
          <a:prstGeom prst="rect">
            <a:avLst/>
          </a:prstGeom>
        </p:spPr>
        <p:txBody>
          <a:bodyPr vert="horz" wrap="square" lIns="0" tIns="13970" rIns="0" bIns="0" rtlCol="0">
            <a:spAutoFit/>
          </a:bodyPr>
          <a:lstStyle/>
          <a:p>
            <a:pPr marL="305435" indent="-292735">
              <a:lnSpc>
                <a:spcPts val="2400"/>
              </a:lnSpc>
              <a:spcBef>
                <a:spcPts val="110"/>
              </a:spcBef>
              <a:buAutoNum type="alphaLcParenR"/>
              <a:tabLst>
                <a:tab pos="305435" algn="l"/>
              </a:tabLst>
            </a:pPr>
            <a:r>
              <a:rPr sz="2100" spc="-105" dirty="0">
                <a:solidFill>
                  <a:srgbClr val="355070"/>
                </a:solidFill>
                <a:latin typeface="Arial MT"/>
                <a:cs typeface="Arial MT"/>
              </a:rPr>
              <a:t>Cultural</a:t>
            </a:r>
            <a:r>
              <a:rPr sz="2100" spc="-30" dirty="0">
                <a:solidFill>
                  <a:srgbClr val="355070"/>
                </a:solidFill>
                <a:latin typeface="Arial MT"/>
                <a:cs typeface="Arial MT"/>
              </a:rPr>
              <a:t> </a:t>
            </a:r>
            <a:r>
              <a:rPr sz="2100" spc="-70" dirty="0">
                <a:solidFill>
                  <a:srgbClr val="355070"/>
                </a:solidFill>
                <a:latin typeface="Arial MT"/>
                <a:cs typeface="Arial MT"/>
              </a:rPr>
              <a:t>and</a:t>
            </a:r>
            <a:r>
              <a:rPr sz="2100" spc="-20" dirty="0">
                <a:solidFill>
                  <a:srgbClr val="355070"/>
                </a:solidFill>
                <a:latin typeface="Arial MT"/>
                <a:cs typeface="Arial MT"/>
              </a:rPr>
              <a:t> </a:t>
            </a:r>
            <a:r>
              <a:rPr sz="2100" spc="-65" dirty="0">
                <a:solidFill>
                  <a:srgbClr val="355070"/>
                </a:solidFill>
                <a:latin typeface="Arial MT"/>
                <a:cs typeface="Arial MT"/>
              </a:rPr>
              <a:t>artistic</a:t>
            </a:r>
            <a:endParaRPr sz="2100" dirty="0">
              <a:latin typeface="Arial MT"/>
              <a:cs typeface="Arial MT"/>
            </a:endParaRPr>
          </a:p>
          <a:p>
            <a:pPr marL="305435" indent="-292735">
              <a:lnSpc>
                <a:spcPts val="2400"/>
              </a:lnSpc>
              <a:buAutoNum type="alphaLcParenR"/>
              <a:tabLst>
                <a:tab pos="305435" algn="l"/>
              </a:tabLst>
            </a:pPr>
            <a:r>
              <a:rPr sz="2100" spc="-10" dirty="0">
                <a:solidFill>
                  <a:srgbClr val="355070"/>
                </a:solidFill>
                <a:latin typeface="Arial MT"/>
                <a:cs typeface="Arial MT"/>
              </a:rPr>
              <a:t>Sporting</a:t>
            </a:r>
            <a:endParaRPr sz="2100" dirty="0">
              <a:latin typeface="Arial MT"/>
              <a:cs typeface="Arial MT"/>
            </a:endParaRPr>
          </a:p>
        </p:txBody>
      </p:sp>
      <p:sp>
        <p:nvSpPr>
          <p:cNvPr id="26" name="object 22">
            <a:extLst>
              <a:ext uri="{FF2B5EF4-FFF2-40B4-BE49-F238E27FC236}">
                <a16:creationId xmlns:a16="http://schemas.microsoft.com/office/drawing/2014/main" id="{35E07FE0-A08D-5A73-F691-668063CFEB27}"/>
              </a:ext>
            </a:extLst>
          </p:cNvPr>
          <p:cNvSpPr txBox="1"/>
          <p:nvPr/>
        </p:nvSpPr>
        <p:spPr>
          <a:xfrm>
            <a:off x="4797582" y="2982468"/>
            <a:ext cx="2426970" cy="347980"/>
          </a:xfrm>
          <a:prstGeom prst="rect">
            <a:avLst/>
          </a:prstGeom>
        </p:spPr>
        <p:txBody>
          <a:bodyPr vert="horz" wrap="square" lIns="0" tIns="14605" rIns="0" bIns="0" rtlCol="0">
            <a:spAutoFit/>
          </a:bodyPr>
          <a:lstStyle/>
          <a:p>
            <a:pPr marL="12700">
              <a:lnSpc>
                <a:spcPct val="100000"/>
              </a:lnSpc>
              <a:spcBef>
                <a:spcPts val="115"/>
              </a:spcBef>
              <a:tabLst>
                <a:tab pos="634365" algn="l"/>
                <a:tab pos="2002789" algn="l"/>
              </a:tabLst>
            </a:pPr>
            <a:r>
              <a:rPr sz="2100" spc="-25" dirty="0">
                <a:solidFill>
                  <a:srgbClr val="355070"/>
                </a:solidFill>
                <a:latin typeface="Arial MT"/>
                <a:cs typeface="Arial MT"/>
              </a:rPr>
              <a:t>c)</a:t>
            </a:r>
            <a:r>
              <a:rPr sz="2100" dirty="0">
                <a:solidFill>
                  <a:srgbClr val="355070"/>
                </a:solidFill>
                <a:latin typeface="Arial MT"/>
                <a:cs typeface="Arial MT"/>
              </a:rPr>
              <a:t>	</a:t>
            </a:r>
            <a:r>
              <a:rPr sz="2100" spc="-10" dirty="0">
                <a:solidFill>
                  <a:srgbClr val="355070"/>
                </a:solidFill>
                <a:latin typeface="Arial MT"/>
                <a:cs typeface="Arial MT"/>
              </a:rPr>
              <a:t>Scientific</a:t>
            </a:r>
            <a:r>
              <a:rPr sz="2100" dirty="0">
                <a:solidFill>
                  <a:srgbClr val="355070"/>
                </a:solidFill>
                <a:latin typeface="Arial MT"/>
                <a:cs typeface="Arial MT"/>
              </a:rPr>
              <a:t>	</a:t>
            </a:r>
            <a:r>
              <a:rPr sz="2100" spc="-75" dirty="0">
                <a:solidFill>
                  <a:srgbClr val="355070"/>
                </a:solidFill>
                <a:latin typeface="Arial MT"/>
                <a:cs typeface="Arial MT"/>
              </a:rPr>
              <a:t>and</a:t>
            </a:r>
            <a:endParaRPr sz="2100" dirty="0">
              <a:latin typeface="Arial MT"/>
              <a:cs typeface="Arial MT"/>
            </a:endParaRPr>
          </a:p>
        </p:txBody>
      </p:sp>
      <p:sp>
        <p:nvSpPr>
          <p:cNvPr id="27" name="object 23">
            <a:extLst>
              <a:ext uri="{FF2B5EF4-FFF2-40B4-BE49-F238E27FC236}">
                <a16:creationId xmlns:a16="http://schemas.microsoft.com/office/drawing/2014/main" id="{0597F63D-A846-D495-26AE-45239CFF9E81}"/>
              </a:ext>
            </a:extLst>
          </p:cNvPr>
          <p:cNvSpPr txBox="1"/>
          <p:nvPr/>
        </p:nvSpPr>
        <p:spPr>
          <a:xfrm>
            <a:off x="5367145" y="3273356"/>
            <a:ext cx="1269365" cy="347345"/>
          </a:xfrm>
          <a:prstGeom prst="rect">
            <a:avLst/>
          </a:prstGeom>
        </p:spPr>
        <p:txBody>
          <a:bodyPr vert="horz" wrap="square" lIns="0" tIns="13970" rIns="0" bIns="0" rtlCol="0">
            <a:spAutoFit/>
          </a:bodyPr>
          <a:lstStyle/>
          <a:p>
            <a:pPr marL="12700">
              <a:lnSpc>
                <a:spcPct val="100000"/>
              </a:lnSpc>
              <a:spcBef>
                <a:spcPts val="110"/>
              </a:spcBef>
            </a:pPr>
            <a:r>
              <a:rPr sz="2100" spc="-85" dirty="0">
                <a:solidFill>
                  <a:srgbClr val="355070"/>
                </a:solidFill>
                <a:latin typeface="Arial MT"/>
                <a:cs typeface="Arial MT"/>
              </a:rPr>
              <a:t>educational</a:t>
            </a:r>
            <a:endParaRPr sz="2100" dirty="0">
              <a:latin typeface="Arial MT"/>
              <a:cs typeface="Arial MT"/>
            </a:endParaRPr>
          </a:p>
        </p:txBody>
      </p:sp>
      <p:sp>
        <p:nvSpPr>
          <p:cNvPr id="28" name="object 24">
            <a:extLst>
              <a:ext uri="{FF2B5EF4-FFF2-40B4-BE49-F238E27FC236}">
                <a16:creationId xmlns:a16="http://schemas.microsoft.com/office/drawing/2014/main" id="{2B6D78CC-7C4B-CEDF-4591-7EDF50B4A662}"/>
              </a:ext>
            </a:extLst>
          </p:cNvPr>
          <p:cNvSpPr txBox="1"/>
          <p:nvPr/>
        </p:nvSpPr>
        <p:spPr>
          <a:xfrm>
            <a:off x="4861686" y="3655030"/>
            <a:ext cx="2428240" cy="1220470"/>
          </a:xfrm>
          <a:prstGeom prst="rect">
            <a:avLst/>
          </a:prstGeom>
        </p:spPr>
        <p:txBody>
          <a:bodyPr vert="horz" wrap="square" lIns="0" tIns="14605" rIns="0" bIns="0" rtlCol="0">
            <a:spAutoFit/>
          </a:bodyPr>
          <a:lstStyle/>
          <a:p>
            <a:pPr marL="304800" indent="-292100">
              <a:lnSpc>
                <a:spcPts val="2400"/>
              </a:lnSpc>
              <a:spcBef>
                <a:spcPts val="115"/>
              </a:spcBef>
              <a:buAutoNum type="alphaLcParenR" startAt="4"/>
              <a:tabLst>
                <a:tab pos="304800" algn="l"/>
              </a:tabLst>
            </a:pPr>
            <a:r>
              <a:rPr sz="2100" spc="-140" dirty="0">
                <a:solidFill>
                  <a:srgbClr val="355070"/>
                </a:solidFill>
                <a:latin typeface="Arial MT"/>
                <a:cs typeface="Arial MT"/>
              </a:rPr>
              <a:t>Entertainment</a:t>
            </a:r>
            <a:r>
              <a:rPr sz="2100" spc="-55" dirty="0">
                <a:solidFill>
                  <a:srgbClr val="355070"/>
                </a:solidFill>
                <a:latin typeface="Arial MT"/>
                <a:cs typeface="Arial MT"/>
              </a:rPr>
              <a:t> </a:t>
            </a:r>
            <a:r>
              <a:rPr sz="2100" spc="-50" dirty="0">
                <a:solidFill>
                  <a:srgbClr val="355070"/>
                </a:solidFill>
                <a:latin typeface="Arial MT"/>
                <a:cs typeface="Arial MT"/>
              </a:rPr>
              <a:t>event</a:t>
            </a:r>
            <a:endParaRPr sz="2100" dirty="0">
              <a:latin typeface="Arial MT"/>
              <a:cs typeface="Arial MT"/>
            </a:endParaRPr>
          </a:p>
          <a:p>
            <a:pPr marL="293370" indent="-280670">
              <a:lnSpc>
                <a:spcPts val="2280"/>
              </a:lnSpc>
              <a:buAutoNum type="alphaLcParenR" startAt="4"/>
              <a:tabLst>
                <a:tab pos="293370" algn="l"/>
              </a:tabLst>
            </a:pPr>
            <a:r>
              <a:rPr sz="2100" spc="-210" dirty="0">
                <a:solidFill>
                  <a:srgbClr val="355070"/>
                </a:solidFill>
                <a:latin typeface="Arial MT"/>
                <a:cs typeface="Arial MT"/>
              </a:rPr>
              <a:t>Amusement</a:t>
            </a:r>
            <a:r>
              <a:rPr sz="2100" spc="-65" dirty="0">
                <a:solidFill>
                  <a:srgbClr val="355070"/>
                </a:solidFill>
                <a:latin typeface="Arial MT"/>
                <a:cs typeface="Arial MT"/>
              </a:rPr>
              <a:t> </a:t>
            </a:r>
            <a:r>
              <a:rPr sz="2100" spc="-20" dirty="0">
                <a:solidFill>
                  <a:srgbClr val="355070"/>
                </a:solidFill>
                <a:latin typeface="Arial MT"/>
                <a:cs typeface="Arial MT"/>
              </a:rPr>
              <a:t>Park</a:t>
            </a:r>
            <a:endParaRPr sz="2100" dirty="0">
              <a:latin typeface="Arial MT"/>
              <a:cs typeface="Arial MT"/>
            </a:endParaRPr>
          </a:p>
          <a:p>
            <a:pPr marL="259079" indent="-246379">
              <a:lnSpc>
                <a:spcPts val="2295"/>
              </a:lnSpc>
              <a:buAutoNum type="alphaLcParenR" startAt="4"/>
              <a:tabLst>
                <a:tab pos="259079" algn="l"/>
              </a:tabLst>
            </a:pPr>
            <a:r>
              <a:rPr sz="2100" spc="-155" dirty="0">
                <a:solidFill>
                  <a:srgbClr val="355070"/>
                </a:solidFill>
                <a:latin typeface="Arial MT"/>
                <a:cs typeface="Arial MT"/>
              </a:rPr>
              <a:t>Services</a:t>
            </a:r>
            <a:r>
              <a:rPr sz="2100" spc="5" dirty="0">
                <a:solidFill>
                  <a:srgbClr val="355070"/>
                </a:solidFill>
                <a:latin typeface="Arial MT"/>
                <a:cs typeface="Arial MT"/>
              </a:rPr>
              <a:t> </a:t>
            </a:r>
            <a:r>
              <a:rPr sz="2100" spc="-45" dirty="0">
                <a:solidFill>
                  <a:srgbClr val="355070"/>
                </a:solidFill>
                <a:latin typeface="Arial MT"/>
                <a:cs typeface="Arial MT"/>
              </a:rPr>
              <a:t>ancillary</a:t>
            </a:r>
            <a:r>
              <a:rPr sz="2100" spc="-20" dirty="0">
                <a:solidFill>
                  <a:srgbClr val="355070"/>
                </a:solidFill>
                <a:latin typeface="Arial MT"/>
                <a:cs typeface="Arial MT"/>
              </a:rPr>
              <a:t> </a:t>
            </a:r>
            <a:r>
              <a:rPr sz="2100" spc="-25" dirty="0">
                <a:solidFill>
                  <a:srgbClr val="355070"/>
                </a:solidFill>
                <a:latin typeface="Arial MT"/>
                <a:cs typeface="Arial MT"/>
              </a:rPr>
              <a:t>to</a:t>
            </a:r>
            <a:endParaRPr sz="2100" dirty="0">
              <a:latin typeface="Arial MT"/>
              <a:cs typeface="Arial MT"/>
            </a:endParaRPr>
          </a:p>
          <a:p>
            <a:pPr marL="12700">
              <a:lnSpc>
                <a:spcPts val="2415"/>
              </a:lnSpc>
            </a:pPr>
            <a:r>
              <a:rPr sz="2100" spc="-10" dirty="0">
                <a:solidFill>
                  <a:srgbClr val="355070"/>
                </a:solidFill>
                <a:latin typeface="Arial MT"/>
                <a:cs typeface="Arial MT"/>
              </a:rPr>
              <a:t>above</a:t>
            </a:r>
            <a:endParaRPr sz="2100" dirty="0">
              <a:latin typeface="Arial MT"/>
              <a:cs typeface="Arial MT"/>
            </a:endParaRPr>
          </a:p>
        </p:txBody>
      </p:sp>
      <p:grpSp>
        <p:nvGrpSpPr>
          <p:cNvPr id="29" name="object 25">
            <a:extLst>
              <a:ext uri="{FF2B5EF4-FFF2-40B4-BE49-F238E27FC236}">
                <a16:creationId xmlns:a16="http://schemas.microsoft.com/office/drawing/2014/main" id="{3624CE9A-F2CC-72EF-F894-D4E93F66C583}"/>
              </a:ext>
            </a:extLst>
          </p:cNvPr>
          <p:cNvGrpSpPr/>
          <p:nvPr/>
        </p:nvGrpSpPr>
        <p:grpSpPr>
          <a:xfrm>
            <a:off x="5038693" y="4935090"/>
            <a:ext cx="2039620" cy="1524000"/>
            <a:chOff x="4959096" y="4383023"/>
            <a:chExt cx="2039620" cy="1524000"/>
          </a:xfrm>
        </p:grpSpPr>
        <p:sp>
          <p:nvSpPr>
            <p:cNvPr id="30" name="object 26">
              <a:extLst>
                <a:ext uri="{FF2B5EF4-FFF2-40B4-BE49-F238E27FC236}">
                  <a16:creationId xmlns:a16="http://schemas.microsoft.com/office/drawing/2014/main" id="{DB9B29BF-E882-D292-E52B-1CEEF4DA8D5D}"/>
                </a:ext>
              </a:extLst>
            </p:cNvPr>
            <p:cNvSpPr/>
            <p:nvPr/>
          </p:nvSpPr>
          <p:spPr>
            <a:xfrm>
              <a:off x="4966716" y="4390643"/>
              <a:ext cx="263525" cy="1010919"/>
            </a:xfrm>
            <a:custGeom>
              <a:avLst/>
              <a:gdLst/>
              <a:ahLst/>
              <a:cxnLst/>
              <a:rect l="l" t="t" r="r" b="b"/>
              <a:pathLst>
                <a:path w="263525" h="1010920">
                  <a:moveTo>
                    <a:pt x="0" y="0"/>
                  </a:moveTo>
                  <a:lnTo>
                    <a:pt x="0" y="1010411"/>
                  </a:lnTo>
                  <a:lnTo>
                    <a:pt x="263398" y="1010411"/>
                  </a:lnTo>
                </a:path>
              </a:pathLst>
            </a:custGeom>
            <a:ln w="15240">
              <a:solidFill>
                <a:srgbClr val="283D58"/>
              </a:solidFill>
            </a:ln>
          </p:spPr>
          <p:txBody>
            <a:bodyPr wrap="square" lIns="0" tIns="0" rIns="0" bIns="0" rtlCol="0"/>
            <a:lstStyle/>
            <a:p>
              <a:endParaRPr/>
            </a:p>
          </p:txBody>
        </p:sp>
        <p:sp>
          <p:nvSpPr>
            <p:cNvPr id="31" name="object 27">
              <a:extLst>
                <a:ext uri="{FF2B5EF4-FFF2-40B4-BE49-F238E27FC236}">
                  <a16:creationId xmlns:a16="http://schemas.microsoft.com/office/drawing/2014/main" id="{3C6D0021-E23C-263F-7FDE-5FA9814EE8CF}"/>
                </a:ext>
              </a:extLst>
            </p:cNvPr>
            <p:cNvSpPr/>
            <p:nvPr/>
          </p:nvSpPr>
          <p:spPr>
            <a:xfrm>
              <a:off x="5228844" y="4905755"/>
              <a:ext cx="1762125" cy="993775"/>
            </a:xfrm>
            <a:custGeom>
              <a:avLst/>
              <a:gdLst/>
              <a:ahLst/>
              <a:cxnLst/>
              <a:rect l="l" t="t" r="r" b="b"/>
              <a:pathLst>
                <a:path w="1762125" h="993775">
                  <a:moveTo>
                    <a:pt x="1662429" y="0"/>
                  </a:moveTo>
                  <a:lnTo>
                    <a:pt x="99313" y="0"/>
                  </a:lnTo>
                  <a:lnTo>
                    <a:pt x="60650" y="7802"/>
                  </a:lnTo>
                  <a:lnTo>
                    <a:pt x="29083" y="29083"/>
                  </a:lnTo>
                  <a:lnTo>
                    <a:pt x="7802" y="60650"/>
                  </a:lnTo>
                  <a:lnTo>
                    <a:pt x="0" y="99314"/>
                  </a:lnTo>
                  <a:lnTo>
                    <a:pt x="0" y="894283"/>
                  </a:lnTo>
                  <a:lnTo>
                    <a:pt x="7802" y="932960"/>
                  </a:lnTo>
                  <a:lnTo>
                    <a:pt x="29083" y="964544"/>
                  </a:lnTo>
                  <a:lnTo>
                    <a:pt x="60650" y="985839"/>
                  </a:lnTo>
                  <a:lnTo>
                    <a:pt x="99313" y="993648"/>
                  </a:lnTo>
                  <a:lnTo>
                    <a:pt x="1662429" y="993648"/>
                  </a:lnTo>
                  <a:lnTo>
                    <a:pt x="1701093" y="985839"/>
                  </a:lnTo>
                  <a:lnTo>
                    <a:pt x="1732661" y="964544"/>
                  </a:lnTo>
                  <a:lnTo>
                    <a:pt x="1753941" y="932960"/>
                  </a:lnTo>
                  <a:lnTo>
                    <a:pt x="1761744" y="894283"/>
                  </a:lnTo>
                  <a:lnTo>
                    <a:pt x="1761744" y="99314"/>
                  </a:lnTo>
                  <a:lnTo>
                    <a:pt x="1753941" y="60650"/>
                  </a:lnTo>
                  <a:lnTo>
                    <a:pt x="1732661" y="29083"/>
                  </a:lnTo>
                  <a:lnTo>
                    <a:pt x="1701093" y="7802"/>
                  </a:lnTo>
                  <a:lnTo>
                    <a:pt x="1662429" y="0"/>
                  </a:lnTo>
                  <a:close/>
                </a:path>
              </a:pathLst>
            </a:custGeom>
            <a:solidFill>
              <a:srgbClr val="CED0D4">
                <a:alpha val="90194"/>
              </a:srgbClr>
            </a:solidFill>
          </p:spPr>
          <p:txBody>
            <a:bodyPr wrap="square" lIns="0" tIns="0" rIns="0" bIns="0" rtlCol="0"/>
            <a:lstStyle/>
            <a:p>
              <a:endParaRPr/>
            </a:p>
          </p:txBody>
        </p:sp>
        <p:sp>
          <p:nvSpPr>
            <p:cNvPr id="32" name="object 28">
              <a:extLst>
                <a:ext uri="{FF2B5EF4-FFF2-40B4-BE49-F238E27FC236}">
                  <a16:creationId xmlns:a16="http://schemas.microsoft.com/office/drawing/2014/main" id="{EBFCB405-945A-5C81-76D5-38A8FCDE2233}"/>
                </a:ext>
              </a:extLst>
            </p:cNvPr>
            <p:cNvSpPr/>
            <p:nvPr/>
          </p:nvSpPr>
          <p:spPr>
            <a:xfrm>
              <a:off x="5228844" y="4905755"/>
              <a:ext cx="1762125" cy="993775"/>
            </a:xfrm>
            <a:custGeom>
              <a:avLst/>
              <a:gdLst/>
              <a:ahLst/>
              <a:cxnLst/>
              <a:rect l="l" t="t" r="r" b="b"/>
              <a:pathLst>
                <a:path w="1762125" h="993775">
                  <a:moveTo>
                    <a:pt x="0" y="99314"/>
                  </a:moveTo>
                  <a:lnTo>
                    <a:pt x="7802" y="60650"/>
                  </a:lnTo>
                  <a:lnTo>
                    <a:pt x="29083" y="29083"/>
                  </a:lnTo>
                  <a:lnTo>
                    <a:pt x="60650" y="7802"/>
                  </a:lnTo>
                  <a:lnTo>
                    <a:pt x="99313" y="0"/>
                  </a:lnTo>
                  <a:lnTo>
                    <a:pt x="1662429" y="0"/>
                  </a:lnTo>
                  <a:lnTo>
                    <a:pt x="1701093" y="7802"/>
                  </a:lnTo>
                  <a:lnTo>
                    <a:pt x="1732661" y="29083"/>
                  </a:lnTo>
                  <a:lnTo>
                    <a:pt x="1753941" y="60650"/>
                  </a:lnTo>
                  <a:lnTo>
                    <a:pt x="1761744" y="99314"/>
                  </a:lnTo>
                  <a:lnTo>
                    <a:pt x="1761744" y="894283"/>
                  </a:lnTo>
                  <a:lnTo>
                    <a:pt x="1753941" y="932960"/>
                  </a:lnTo>
                  <a:lnTo>
                    <a:pt x="1732661" y="964544"/>
                  </a:lnTo>
                  <a:lnTo>
                    <a:pt x="1701093" y="985839"/>
                  </a:lnTo>
                  <a:lnTo>
                    <a:pt x="1662429" y="993648"/>
                  </a:lnTo>
                  <a:lnTo>
                    <a:pt x="99313" y="993648"/>
                  </a:lnTo>
                  <a:lnTo>
                    <a:pt x="60650" y="985839"/>
                  </a:lnTo>
                  <a:lnTo>
                    <a:pt x="29083" y="964544"/>
                  </a:lnTo>
                  <a:lnTo>
                    <a:pt x="7802" y="932960"/>
                  </a:lnTo>
                  <a:lnTo>
                    <a:pt x="0" y="894283"/>
                  </a:lnTo>
                  <a:lnTo>
                    <a:pt x="0" y="99314"/>
                  </a:lnTo>
                  <a:close/>
                </a:path>
              </a:pathLst>
            </a:custGeom>
            <a:ln w="15240">
              <a:solidFill>
                <a:srgbClr val="355070"/>
              </a:solidFill>
            </a:ln>
          </p:spPr>
          <p:txBody>
            <a:bodyPr wrap="square" lIns="0" tIns="0" rIns="0" bIns="0" rtlCol="0"/>
            <a:lstStyle/>
            <a:p>
              <a:endParaRPr/>
            </a:p>
          </p:txBody>
        </p:sp>
      </p:grpSp>
      <p:sp>
        <p:nvSpPr>
          <p:cNvPr id="33" name="object 29">
            <a:extLst>
              <a:ext uri="{FF2B5EF4-FFF2-40B4-BE49-F238E27FC236}">
                <a16:creationId xmlns:a16="http://schemas.microsoft.com/office/drawing/2014/main" id="{63A389C7-27AA-6CB9-F062-CCC520209C6D}"/>
              </a:ext>
            </a:extLst>
          </p:cNvPr>
          <p:cNvSpPr txBox="1"/>
          <p:nvPr/>
        </p:nvSpPr>
        <p:spPr>
          <a:xfrm>
            <a:off x="5441123" y="5592242"/>
            <a:ext cx="1469390" cy="690880"/>
          </a:xfrm>
          <a:prstGeom prst="rect">
            <a:avLst/>
          </a:prstGeom>
        </p:spPr>
        <p:txBody>
          <a:bodyPr vert="horz" wrap="square" lIns="0" tIns="12700" rIns="0" bIns="0" rtlCol="0">
            <a:spAutoFit/>
          </a:bodyPr>
          <a:lstStyle/>
          <a:p>
            <a:pPr marL="161925">
              <a:lnSpc>
                <a:spcPts val="2615"/>
              </a:lnSpc>
              <a:spcBef>
                <a:spcPts val="100"/>
              </a:spcBef>
            </a:pPr>
            <a:r>
              <a:rPr sz="2400" b="1" spc="-210" dirty="0">
                <a:solidFill>
                  <a:srgbClr val="355070"/>
                </a:solidFill>
                <a:latin typeface="Arial"/>
                <a:cs typeface="Arial"/>
              </a:rPr>
              <a:t>Venue</a:t>
            </a:r>
            <a:r>
              <a:rPr sz="2400" b="1" spc="5" dirty="0">
                <a:solidFill>
                  <a:srgbClr val="355070"/>
                </a:solidFill>
                <a:latin typeface="Arial"/>
                <a:cs typeface="Arial"/>
              </a:rPr>
              <a:t> </a:t>
            </a:r>
            <a:r>
              <a:rPr sz="2400" b="1" spc="-25" dirty="0">
                <a:solidFill>
                  <a:srgbClr val="355070"/>
                </a:solidFill>
                <a:latin typeface="Arial"/>
                <a:cs typeface="Arial"/>
              </a:rPr>
              <a:t>of</a:t>
            </a:r>
            <a:endParaRPr sz="2400" dirty="0">
              <a:latin typeface="Arial"/>
              <a:cs typeface="Arial"/>
            </a:endParaRPr>
          </a:p>
          <a:p>
            <a:pPr marL="12700">
              <a:lnSpc>
                <a:spcPts val="2615"/>
              </a:lnSpc>
            </a:pPr>
            <a:r>
              <a:rPr sz="2400" b="1" spc="-120" dirty="0">
                <a:solidFill>
                  <a:srgbClr val="355070"/>
                </a:solidFill>
                <a:latin typeface="Arial"/>
                <a:cs typeface="Arial"/>
              </a:rPr>
              <a:t>event/</a:t>
            </a:r>
            <a:r>
              <a:rPr sz="2400" b="1" spc="-20" dirty="0">
                <a:solidFill>
                  <a:srgbClr val="355070"/>
                </a:solidFill>
                <a:latin typeface="Arial"/>
                <a:cs typeface="Arial"/>
              </a:rPr>
              <a:t> </a:t>
            </a:r>
            <a:r>
              <a:rPr sz="2400" b="1" spc="-135" dirty="0">
                <a:solidFill>
                  <a:srgbClr val="355070"/>
                </a:solidFill>
                <a:latin typeface="Arial"/>
                <a:cs typeface="Arial"/>
              </a:rPr>
              <a:t>park</a:t>
            </a:r>
            <a:endParaRPr sz="2400" dirty="0">
              <a:latin typeface="Arial"/>
              <a:cs typeface="Arial"/>
            </a:endParaRPr>
          </a:p>
        </p:txBody>
      </p:sp>
      <p:grpSp>
        <p:nvGrpSpPr>
          <p:cNvPr id="34" name="object 30">
            <a:extLst>
              <a:ext uri="{FF2B5EF4-FFF2-40B4-BE49-F238E27FC236}">
                <a16:creationId xmlns:a16="http://schemas.microsoft.com/office/drawing/2014/main" id="{73BB8E1F-4BD2-9AE3-9A14-126BBAF8A7CE}"/>
              </a:ext>
            </a:extLst>
          </p:cNvPr>
          <p:cNvGrpSpPr/>
          <p:nvPr/>
        </p:nvGrpSpPr>
        <p:grpSpPr>
          <a:xfrm>
            <a:off x="8236066" y="1300387"/>
            <a:ext cx="3021330" cy="1731645"/>
            <a:chOff x="8058784" y="740537"/>
            <a:chExt cx="3021330" cy="1731645"/>
          </a:xfrm>
        </p:grpSpPr>
        <p:sp>
          <p:nvSpPr>
            <p:cNvPr id="35" name="object 31">
              <a:extLst>
                <a:ext uri="{FF2B5EF4-FFF2-40B4-BE49-F238E27FC236}">
                  <a16:creationId xmlns:a16="http://schemas.microsoft.com/office/drawing/2014/main" id="{2689AAED-F23E-20A8-F571-4479A6C642D0}"/>
                </a:ext>
              </a:extLst>
            </p:cNvPr>
            <p:cNvSpPr/>
            <p:nvPr/>
          </p:nvSpPr>
          <p:spPr>
            <a:xfrm>
              <a:off x="8069579" y="751332"/>
              <a:ext cx="2999740" cy="1710055"/>
            </a:xfrm>
            <a:custGeom>
              <a:avLst/>
              <a:gdLst/>
              <a:ahLst/>
              <a:cxnLst/>
              <a:rect l="l" t="t" r="r" b="b"/>
              <a:pathLst>
                <a:path w="2999740" h="1710055">
                  <a:moveTo>
                    <a:pt x="2828290" y="0"/>
                  </a:moveTo>
                  <a:lnTo>
                    <a:pt x="170942" y="0"/>
                  </a:lnTo>
                  <a:lnTo>
                    <a:pt x="125515" y="6109"/>
                  </a:lnTo>
                  <a:lnTo>
                    <a:pt x="84685" y="23349"/>
                  </a:lnTo>
                  <a:lnTo>
                    <a:pt x="50085" y="50085"/>
                  </a:lnTo>
                  <a:lnTo>
                    <a:pt x="23349" y="84685"/>
                  </a:lnTo>
                  <a:lnTo>
                    <a:pt x="6109" y="125515"/>
                  </a:lnTo>
                  <a:lnTo>
                    <a:pt x="0" y="170941"/>
                  </a:lnTo>
                  <a:lnTo>
                    <a:pt x="0" y="1538985"/>
                  </a:lnTo>
                  <a:lnTo>
                    <a:pt x="6109" y="1584412"/>
                  </a:lnTo>
                  <a:lnTo>
                    <a:pt x="23349" y="1625242"/>
                  </a:lnTo>
                  <a:lnTo>
                    <a:pt x="50085" y="1659842"/>
                  </a:lnTo>
                  <a:lnTo>
                    <a:pt x="84685" y="1686578"/>
                  </a:lnTo>
                  <a:lnTo>
                    <a:pt x="125515" y="1703818"/>
                  </a:lnTo>
                  <a:lnTo>
                    <a:pt x="170942" y="1709927"/>
                  </a:lnTo>
                  <a:lnTo>
                    <a:pt x="2828290" y="1709927"/>
                  </a:lnTo>
                  <a:lnTo>
                    <a:pt x="2873716" y="1703818"/>
                  </a:lnTo>
                  <a:lnTo>
                    <a:pt x="2914546" y="1686578"/>
                  </a:lnTo>
                  <a:lnTo>
                    <a:pt x="2949146" y="1659842"/>
                  </a:lnTo>
                  <a:lnTo>
                    <a:pt x="2975882" y="1625242"/>
                  </a:lnTo>
                  <a:lnTo>
                    <a:pt x="2993122" y="1584412"/>
                  </a:lnTo>
                  <a:lnTo>
                    <a:pt x="2999231" y="1538985"/>
                  </a:lnTo>
                  <a:lnTo>
                    <a:pt x="2999231" y="170941"/>
                  </a:lnTo>
                  <a:lnTo>
                    <a:pt x="2993122" y="125515"/>
                  </a:lnTo>
                  <a:lnTo>
                    <a:pt x="2975882" y="84685"/>
                  </a:lnTo>
                  <a:lnTo>
                    <a:pt x="2949146" y="50085"/>
                  </a:lnTo>
                  <a:lnTo>
                    <a:pt x="2914546" y="23349"/>
                  </a:lnTo>
                  <a:lnTo>
                    <a:pt x="2873716" y="6109"/>
                  </a:lnTo>
                  <a:lnTo>
                    <a:pt x="2828290" y="0"/>
                  </a:lnTo>
                  <a:close/>
                </a:path>
              </a:pathLst>
            </a:custGeom>
            <a:solidFill>
              <a:srgbClr val="FFFFFF"/>
            </a:solidFill>
          </p:spPr>
          <p:txBody>
            <a:bodyPr wrap="square" lIns="0" tIns="0" rIns="0" bIns="0" rtlCol="0"/>
            <a:lstStyle/>
            <a:p>
              <a:endParaRPr/>
            </a:p>
          </p:txBody>
        </p:sp>
        <p:sp>
          <p:nvSpPr>
            <p:cNvPr id="36" name="object 32">
              <a:extLst>
                <a:ext uri="{FF2B5EF4-FFF2-40B4-BE49-F238E27FC236}">
                  <a16:creationId xmlns:a16="http://schemas.microsoft.com/office/drawing/2014/main" id="{2D22023A-EFD3-FC51-CCCB-A554EDE1D1FD}"/>
                </a:ext>
              </a:extLst>
            </p:cNvPr>
            <p:cNvSpPr/>
            <p:nvPr/>
          </p:nvSpPr>
          <p:spPr>
            <a:xfrm>
              <a:off x="8069579" y="751332"/>
              <a:ext cx="2999740" cy="1710055"/>
            </a:xfrm>
            <a:custGeom>
              <a:avLst/>
              <a:gdLst/>
              <a:ahLst/>
              <a:cxnLst/>
              <a:rect l="l" t="t" r="r" b="b"/>
              <a:pathLst>
                <a:path w="2999740" h="1710055">
                  <a:moveTo>
                    <a:pt x="0" y="170941"/>
                  </a:moveTo>
                  <a:lnTo>
                    <a:pt x="6109" y="125515"/>
                  </a:lnTo>
                  <a:lnTo>
                    <a:pt x="23349" y="84685"/>
                  </a:lnTo>
                  <a:lnTo>
                    <a:pt x="50085" y="50085"/>
                  </a:lnTo>
                  <a:lnTo>
                    <a:pt x="84685" y="23349"/>
                  </a:lnTo>
                  <a:lnTo>
                    <a:pt x="125515" y="6109"/>
                  </a:lnTo>
                  <a:lnTo>
                    <a:pt x="170942" y="0"/>
                  </a:lnTo>
                  <a:lnTo>
                    <a:pt x="2828290" y="0"/>
                  </a:lnTo>
                  <a:lnTo>
                    <a:pt x="2873716" y="6109"/>
                  </a:lnTo>
                  <a:lnTo>
                    <a:pt x="2914546" y="23349"/>
                  </a:lnTo>
                  <a:lnTo>
                    <a:pt x="2949146" y="50085"/>
                  </a:lnTo>
                  <a:lnTo>
                    <a:pt x="2975882" y="84685"/>
                  </a:lnTo>
                  <a:lnTo>
                    <a:pt x="2993122" y="125515"/>
                  </a:lnTo>
                  <a:lnTo>
                    <a:pt x="2999231" y="170941"/>
                  </a:lnTo>
                  <a:lnTo>
                    <a:pt x="2999231" y="1538985"/>
                  </a:lnTo>
                  <a:lnTo>
                    <a:pt x="2993122" y="1584412"/>
                  </a:lnTo>
                  <a:lnTo>
                    <a:pt x="2975882" y="1625242"/>
                  </a:lnTo>
                  <a:lnTo>
                    <a:pt x="2949146" y="1659842"/>
                  </a:lnTo>
                  <a:lnTo>
                    <a:pt x="2914546" y="1686578"/>
                  </a:lnTo>
                  <a:lnTo>
                    <a:pt x="2873716" y="1703818"/>
                  </a:lnTo>
                  <a:lnTo>
                    <a:pt x="2828290" y="1709927"/>
                  </a:lnTo>
                  <a:lnTo>
                    <a:pt x="170942" y="1709927"/>
                  </a:lnTo>
                  <a:lnTo>
                    <a:pt x="125515" y="1703818"/>
                  </a:lnTo>
                  <a:lnTo>
                    <a:pt x="84685" y="1686578"/>
                  </a:lnTo>
                  <a:lnTo>
                    <a:pt x="50085" y="1659842"/>
                  </a:lnTo>
                  <a:lnTo>
                    <a:pt x="23349" y="1625242"/>
                  </a:lnTo>
                  <a:lnTo>
                    <a:pt x="6109" y="1584412"/>
                  </a:lnTo>
                  <a:lnTo>
                    <a:pt x="0" y="1538985"/>
                  </a:lnTo>
                  <a:lnTo>
                    <a:pt x="0" y="170941"/>
                  </a:lnTo>
                  <a:close/>
                </a:path>
              </a:pathLst>
            </a:custGeom>
            <a:ln w="21336">
              <a:solidFill>
                <a:srgbClr val="2E4766"/>
              </a:solidFill>
            </a:ln>
          </p:spPr>
          <p:txBody>
            <a:bodyPr wrap="square" lIns="0" tIns="0" rIns="0" bIns="0" rtlCol="0"/>
            <a:lstStyle/>
            <a:p>
              <a:endParaRPr/>
            </a:p>
          </p:txBody>
        </p:sp>
      </p:grpSp>
      <p:sp>
        <p:nvSpPr>
          <p:cNvPr id="37" name="object 33">
            <a:extLst>
              <a:ext uri="{FF2B5EF4-FFF2-40B4-BE49-F238E27FC236}">
                <a16:creationId xmlns:a16="http://schemas.microsoft.com/office/drawing/2014/main" id="{96BC9FED-8ED0-FE89-0FC5-5E981371E746}"/>
              </a:ext>
            </a:extLst>
          </p:cNvPr>
          <p:cNvSpPr txBox="1"/>
          <p:nvPr/>
        </p:nvSpPr>
        <p:spPr>
          <a:xfrm>
            <a:off x="8646891" y="1328462"/>
            <a:ext cx="1957070" cy="299720"/>
          </a:xfrm>
          <a:prstGeom prst="rect">
            <a:avLst/>
          </a:prstGeom>
        </p:spPr>
        <p:txBody>
          <a:bodyPr vert="horz" wrap="square" lIns="0" tIns="12700" rIns="0" bIns="0" rtlCol="0">
            <a:spAutoFit/>
          </a:bodyPr>
          <a:lstStyle/>
          <a:p>
            <a:pPr marL="12700">
              <a:lnSpc>
                <a:spcPct val="100000"/>
              </a:lnSpc>
              <a:spcBef>
                <a:spcPts val="100"/>
              </a:spcBef>
            </a:pPr>
            <a:r>
              <a:rPr sz="1800" u="sng" spc="-210" dirty="0">
                <a:solidFill>
                  <a:srgbClr val="355070"/>
                </a:solidFill>
                <a:uFill>
                  <a:solidFill>
                    <a:srgbClr val="355070"/>
                  </a:solidFill>
                </a:uFill>
                <a:latin typeface="Arial MT"/>
                <a:cs typeface="Arial MT"/>
              </a:rPr>
              <a:t>Sec</a:t>
            </a:r>
            <a:r>
              <a:rPr sz="1800" u="sng" spc="-20" dirty="0">
                <a:solidFill>
                  <a:srgbClr val="355070"/>
                </a:solidFill>
                <a:uFill>
                  <a:solidFill>
                    <a:srgbClr val="355070"/>
                  </a:solidFill>
                </a:uFill>
                <a:latin typeface="Arial MT"/>
                <a:cs typeface="Arial MT"/>
              </a:rPr>
              <a:t> </a:t>
            </a:r>
            <a:r>
              <a:rPr sz="1800" u="sng" spc="-65" dirty="0">
                <a:solidFill>
                  <a:srgbClr val="355070"/>
                </a:solidFill>
                <a:uFill>
                  <a:solidFill>
                    <a:srgbClr val="355070"/>
                  </a:solidFill>
                </a:uFill>
                <a:latin typeface="Arial MT"/>
                <a:cs typeface="Arial MT"/>
              </a:rPr>
              <a:t>12(7):</a:t>
            </a:r>
            <a:r>
              <a:rPr sz="1800" spc="-5" dirty="0">
                <a:solidFill>
                  <a:srgbClr val="355070"/>
                </a:solidFill>
                <a:latin typeface="Arial MT"/>
                <a:cs typeface="Arial MT"/>
              </a:rPr>
              <a:t> </a:t>
            </a:r>
            <a:r>
              <a:rPr sz="1800" spc="-90" dirty="0">
                <a:solidFill>
                  <a:srgbClr val="355070"/>
                </a:solidFill>
                <a:latin typeface="Arial MT"/>
                <a:cs typeface="Arial MT"/>
              </a:rPr>
              <a:t>Supply</a:t>
            </a:r>
            <a:r>
              <a:rPr sz="1800" spc="5" dirty="0">
                <a:solidFill>
                  <a:srgbClr val="355070"/>
                </a:solidFill>
                <a:latin typeface="Arial MT"/>
                <a:cs typeface="Arial MT"/>
              </a:rPr>
              <a:t> </a:t>
            </a:r>
            <a:r>
              <a:rPr sz="1800" spc="-25" dirty="0">
                <a:solidFill>
                  <a:srgbClr val="355070"/>
                </a:solidFill>
                <a:latin typeface="Arial MT"/>
                <a:cs typeface="Arial MT"/>
              </a:rPr>
              <a:t>of:</a:t>
            </a:r>
            <a:endParaRPr sz="1800" dirty="0">
              <a:latin typeface="Arial MT"/>
              <a:cs typeface="Arial MT"/>
            </a:endParaRPr>
          </a:p>
        </p:txBody>
      </p:sp>
      <p:sp>
        <p:nvSpPr>
          <p:cNvPr id="38" name="object 34">
            <a:extLst>
              <a:ext uri="{FF2B5EF4-FFF2-40B4-BE49-F238E27FC236}">
                <a16:creationId xmlns:a16="http://schemas.microsoft.com/office/drawing/2014/main" id="{E8921793-25FD-1C88-EA14-11E9741739B0}"/>
              </a:ext>
            </a:extLst>
          </p:cNvPr>
          <p:cNvSpPr txBox="1"/>
          <p:nvPr/>
        </p:nvSpPr>
        <p:spPr>
          <a:xfrm>
            <a:off x="8328291" y="1612267"/>
            <a:ext cx="2856230" cy="300355"/>
          </a:xfrm>
          <a:prstGeom prst="rect">
            <a:avLst/>
          </a:prstGeom>
        </p:spPr>
        <p:txBody>
          <a:bodyPr vert="horz" wrap="square" lIns="0" tIns="12700" rIns="0" bIns="0" rtlCol="0">
            <a:spAutoFit/>
          </a:bodyPr>
          <a:lstStyle/>
          <a:p>
            <a:pPr marL="12700">
              <a:lnSpc>
                <a:spcPct val="100000"/>
              </a:lnSpc>
              <a:spcBef>
                <a:spcPts val="100"/>
              </a:spcBef>
              <a:tabLst>
                <a:tab pos="360045" algn="l"/>
                <a:tab pos="1591310" algn="l"/>
                <a:tab pos="2451100" algn="l"/>
              </a:tabLst>
            </a:pPr>
            <a:r>
              <a:rPr sz="1800" spc="-25" dirty="0">
                <a:solidFill>
                  <a:srgbClr val="355070"/>
                </a:solidFill>
                <a:latin typeface="Arial MT"/>
                <a:cs typeface="Arial MT"/>
              </a:rPr>
              <a:t>a)</a:t>
            </a:r>
            <a:r>
              <a:rPr sz="1800" dirty="0">
                <a:solidFill>
                  <a:srgbClr val="355070"/>
                </a:solidFill>
                <a:latin typeface="Arial MT"/>
                <a:cs typeface="Arial MT"/>
              </a:rPr>
              <a:t>	</a:t>
            </a:r>
            <a:r>
              <a:rPr sz="1800" b="1" spc="-10" dirty="0">
                <a:solidFill>
                  <a:srgbClr val="FF0000"/>
                </a:solidFill>
                <a:latin typeface="Arial"/>
                <a:cs typeface="Arial"/>
              </a:rPr>
              <a:t>Organising</a:t>
            </a:r>
            <a:r>
              <a:rPr sz="1800" b="1" dirty="0">
                <a:solidFill>
                  <a:srgbClr val="FF0000"/>
                </a:solidFill>
                <a:latin typeface="Arial"/>
                <a:cs typeface="Arial"/>
              </a:rPr>
              <a:t>	</a:t>
            </a:r>
            <a:r>
              <a:rPr sz="1800" spc="-10" dirty="0">
                <a:solidFill>
                  <a:srgbClr val="355070"/>
                </a:solidFill>
                <a:latin typeface="Arial MT"/>
                <a:cs typeface="Arial MT"/>
              </a:rPr>
              <a:t>cultural,</a:t>
            </a:r>
            <a:r>
              <a:rPr sz="1800" dirty="0">
                <a:solidFill>
                  <a:srgbClr val="355070"/>
                </a:solidFill>
                <a:latin typeface="Arial MT"/>
                <a:cs typeface="Arial MT"/>
              </a:rPr>
              <a:t>	</a:t>
            </a:r>
            <a:r>
              <a:rPr sz="1800" spc="-80" dirty="0">
                <a:solidFill>
                  <a:srgbClr val="355070"/>
                </a:solidFill>
                <a:latin typeface="Arial MT"/>
                <a:cs typeface="Arial MT"/>
              </a:rPr>
              <a:t>arts,</a:t>
            </a:r>
            <a:endParaRPr sz="1800" dirty="0">
              <a:latin typeface="Arial MT"/>
              <a:cs typeface="Arial MT"/>
            </a:endParaRPr>
          </a:p>
        </p:txBody>
      </p:sp>
      <p:sp>
        <p:nvSpPr>
          <p:cNvPr id="39" name="object 35">
            <a:extLst>
              <a:ext uri="{FF2B5EF4-FFF2-40B4-BE49-F238E27FC236}">
                <a16:creationId xmlns:a16="http://schemas.microsoft.com/office/drawing/2014/main" id="{58071219-4464-961B-FBA0-DCCE9770ADC5}"/>
              </a:ext>
            </a:extLst>
          </p:cNvPr>
          <p:cNvSpPr txBox="1"/>
          <p:nvPr/>
        </p:nvSpPr>
        <p:spPr>
          <a:xfrm>
            <a:off x="8334693" y="1891218"/>
            <a:ext cx="2855595" cy="300355"/>
          </a:xfrm>
          <a:prstGeom prst="rect">
            <a:avLst/>
          </a:prstGeom>
        </p:spPr>
        <p:txBody>
          <a:bodyPr vert="horz" wrap="square" lIns="0" tIns="12700" rIns="0" bIns="0" rtlCol="0">
            <a:spAutoFit/>
          </a:bodyPr>
          <a:lstStyle/>
          <a:p>
            <a:pPr marL="12700">
              <a:lnSpc>
                <a:spcPct val="100000"/>
              </a:lnSpc>
              <a:spcBef>
                <a:spcPts val="100"/>
              </a:spcBef>
              <a:tabLst>
                <a:tab pos="762635" algn="l"/>
                <a:tab pos="2036445" algn="l"/>
              </a:tabLst>
            </a:pPr>
            <a:r>
              <a:rPr sz="1800" spc="-10" dirty="0">
                <a:solidFill>
                  <a:srgbClr val="355070"/>
                </a:solidFill>
                <a:latin typeface="Arial MT"/>
                <a:cs typeface="Arial MT"/>
              </a:rPr>
              <a:t>sports,</a:t>
            </a:r>
            <a:r>
              <a:rPr sz="1800" dirty="0">
                <a:solidFill>
                  <a:srgbClr val="355070"/>
                </a:solidFill>
                <a:latin typeface="Arial MT"/>
                <a:cs typeface="Arial MT"/>
              </a:rPr>
              <a:t>	</a:t>
            </a:r>
            <a:r>
              <a:rPr sz="1800" spc="-10" dirty="0">
                <a:solidFill>
                  <a:srgbClr val="355070"/>
                </a:solidFill>
                <a:latin typeface="Arial MT"/>
                <a:cs typeface="Arial MT"/>
              </a:rPr>
              <a:t>educational,</a:t>
            </a:r>
            <a:r>
              <a:rPr sz="1800" dirty="0">
                <a:solidFill>
                  <a:srgbClr val="355070"/>
                </a:solidFill>
                <a:latin typeface="Arial MT"/>
                <a:cs typeface="Arial MT"/>
              </a:rPr>
              <a:t>	</a:t>
            </a:r>
            <a:r>
              <a:rPr sz="1800" spc="-100" dirty="0">
                <a:solidFill>
                  <a:srgbClr val="355070"/>
                </a:solidFill>
                <a:latin typeface="Arial MT"/>
                <a:cs typeface="Arial MT"/>
              </a:rPr>
              <a:t>scientific,</a:t>
            </a:r>
            <a:endParaRPr sz="1800" dirty="0">
              <a:latin typeface="Arial MT"/>
              <a:cs typeface="Arial MT"/>
            </a:endParaRPr>
          </a:p>
        </p:txBody>
      </p:sp>
      <p:sp>
        <p:nvSpPr>
          <p:cNvPr id="40" name="object 36">
            <a:extLst>
              <a:ext uri="{FF2B5EF4-FFF2-40B4-BE49-F238E27FC236}">
                <a16:creationId xmlns:a16="http://schemas.microsoft.com/office/drawing/2014/main" id="{43103626-239E-AD38-EA47-8022A0274667}"/>
              </a:ext>
            </a:extLst>
          </p:cNvPr>
          <p:cNvSpPr txBox="1"/>
          <p:nvPr/>
        </p:nvSpPr>
        <p:spPr>
          <a:xfrm>
            <a:off x="8352917" y="2186578"/>
            <a:ext cx="2857500" cy="836930"/>
          </a:xfrm>
          <a:prstGeom prst="rect">
            <a:avLst/>
          </a:prstGeom>
        </p:spPr>
        <p:txBody>
          <a:bodyPr vert="horz" wrap="square" lIns="0" tIns="12700" rIns="0" bIns="0" rtlCol="0">
            <a:spAutoFit/>
          </a:bodyPr>
          <a:lstStyle/>
          <a:p>
            <a:pPr marL="12700">
              <a:lnSpc>
                <a:spcPts val="1970"/>
              </a:lnSpc>
              <a:spcBef>
                <a:spcPts val="100"/>
              </a:spcBef>
            </a:pPr>
            <a:r>
              <a:rPr sz="1800" spc="-90" dirty="0">
                <a:solidFill>
                  <a:srgbClr val="355070"/>
                </a:solidFill>
                <a:latin typeface="Arial MT"/>
                <a:cs typeface="Arial MT"/>
              </a:rPr>
              <a:t>entertainment,</a:t>
            </a:r>
            <a:r>
              <a:rPr sz="1800" spc="75" dirty="0">
                <a:solidFill>
                  <a:srgbClr val="355070"/>
                </a:solidFill>
                <a:latin typeface="Arial MT"/>
                <a:cs typeface="Arial MT"/>
              </a:rPr>
              <a:t> </a:t>
            </a:r>
            <a:r>
              <a:rPr sz="1800" spc="-110" dirty="0">
                <a:solidFill>
                  <a:srgbClr val="355070"/>
                </a:solidFill>
                <a:latin typeface="Arial MT"/>
                <a:cs typeface="Arial MT"/>
              </a:rPr>
              <a:t>conference,</a:t>
            </a:r>
            <a:r>
              <a:rPr sz="1800" spc="80" dirty="0">
                <a:solidFill>
                  <a:srgbClr val="355070"/>
                </a:solidFill>
                <a:latin typeface="Arial MT"/>
                <a:cs typeface="Arial MT"/>
              </a:rPr>
              <a:t> </a:t>
            </a:r>
            <a:r>
              <a:rPr sz="1800" spc="-20" dirty="0">
                <a:solidFill>
                  <a:srgbClr val="355070"/>
                </a:solidFill>
                <a:latin typeface="Arial MT"/>
                <a:cs typeface="Arial MT"/>
              </a:rPr>
              <a:t>fair</a:t>
            </a:r>
            <a:endParaRPr sz="1800" dirty="0">
              <a:latin typeface="Arial MT"/>
              <a:cs typeface="Arial MT"/>
            </a:endParaRPr>
          </a:p>
          <a:p>
            <a:pPr marL="12700">
              <a:lnSpc>
                <a:spcPts val="1970"/>
              </a:lnSpc>
            </a:pPr>
            <a:r>
              <a:rPr sz="1800" spc="-75" dirty="0">
                <a:solidFill>
                  <a:srgbClr val="355070"/>
                </a:solidFill>
                <a:latin typeface="Arial MT"/>
                <a:cs typeface="Arial MT"/>
              </a:rPr>
              <a:t>exhibition</a:t>
            </a:r>
            <a:r>
              <a:rPr sz="1800" spc="-45" dirty="0">
                <a:solidFill>
                  <a:srgbClr val="355070"/>
                </a:solidFill>
                <a:latin typeface="Arial MT"/>
                <a:cs typeface="Arial MT"/>
              </a:rPr>
              <a:t> </a:t>
            </a:r>
            <a:r>
              <a:rPr sz="1800" spc="-10" dirty="0">
                <a:solidFill>
                  <a:srgbClr val="355070"/>
                </a:solidFill>
                <a:latin typeface="Arial MT"/>
                <a:cs typeface="Arial MT"/>
              </a:rPr>
              <a:t>or</a:t>
            </a:r>
            <a:r>
              <a:rPr sz="1800" spc="-75" dirty="0">
                <a:solidFill>
                  <a:srgbClr val="355070"/>
                </a:solidFill>
                <a:latin typeface="Arial MT"/>
                <a:cs typeface="Arial MT"/>
              </a:rPr>
              <a:t> </a:t>
            </a:r>
            <a:r>
              <a:rPr sz="1800" spc="-95" dirty="0">
                <a:solidFill>
                  <a:srgbClr val="355070"/>
                </a:solidFill>
                <a:latin typeface="Arial MT"/>
                <a:cs typeface="Arial MT"/>
              </a:rPr>
              <a:t>similar</a:t>
            </a:r>
            <a:r>
              <a:rPr sz="1800" spc="-30" dirty="0">
                <a:solidFill>
                  <a:srgbClr val="355070"/>
                </a:solidFill>
                <a:latin typeface="Arial MT"/>
                <a:cs typeface="Arial MT"/>
              </a:rPr>
              <a:t> </a:t>
            </a:r>
            <a:r>
              <a:rPr sz="1800" spc="-10" dirty="0">
                <a:solidFill>
                  <a:srgbClr val="355070"/>
                </a:solidFill>
                <a:latin typeface="Arial MT"/>
                <a:cs typeface="Arial MT"/>
              </a:rPr>
              <a:t>events</a:t>
            </a:r>
            <a:endParaRPr sz="1800" dirty="0">
              <a:latin typeface="Arial MT"/>
              <a:cs typeface="Arial MT"/>
            </a:endParaRPr>
          </a:p>
          <a:p>
            <a:pPr marL="12700">
              <a:lnSpc>
                <a:spcPct val="100000"/>
              </a:lnSpc>
              <a:spcBef>
                <a:spcPts val="290"/>
              </a:spcBef>
            </a:pPr>
            <a:r>
              <a:rPr sz="1800" spc="-20" dirty="0">
                <a:solidFill>
                  <a:srgbClr val="355070"/>
                </a:solidFill>
                <a:latin typeface="Arial MT"/>
                <a:cs typeface="Arial MT"/>
              </a:rPr>
              <a:t>b)</a:t>
            </a:r>
            <a:r>
              <a:rPr sz="1800" spc="-105" dirty="0">
                <a:solidFill>
                  <a:srgbClr val="355070"/>
                </a:solidFill>
                <a:latin typeface="Arial MT"/>
                <a:cs typeface="Arial MT"/>
              </a:rPr>
              <a:t> </a:t>
            </a:r>
            <a:r>
              <a:rPr sz="1800" spc="-140" dirty="0">
                <a:solidFill>
                  <a:srgbClr val="355070"/>
                </a:solidFill>
                <a:latin typeface="Arial MT"/>
                <a:cs typeface="Arial MT"/>
              </a:rPr>
              <a:t>Services</a:t>
            </a:r>
            <a:r>
              <a:rPr sz="1800" spc="-10" dirty="0">
                <a:solidFill>
                  <a:srgbClr val="355070"/>
                </a:solidFill>
                <a:latin typeface="Arial MT"/>
                <a:cs typeface="Arial MT"/>
              </a:rPr>
              <a:t> </a:t>
            </a:r>
            <a:r>
              <a:rPr sz="1800" spc="-50" dirty="0">
                <a:solidFill>
                  <a:srgbClr val="355070"/>
                </a:solidFill>
                <a:latin typeface="Arial MT"/>
                <a:cs typeface="Arial MT"/>
              </a:rPr>
              <a:t>ancillary</a:t>
            </a:r>
            <a:r>
              <a:rPr sz="1800" spc="-45" dirty="0">
                <a:solidFill>
                  <a:srgbClr val="355070"/>
                </a:solidFill>
                <a:latin typeface="Arial MT"/>
                <a:cs typeface="Arial MT"/>
              </a:rPr>
              <a:t> </a:t>
            </a:r>
            <a:r>
              <a:rPr sz="1800" spc="-20" dirty="0">
                <a:solidFill>
                  <a:srgbClr val="355070"/>
                </a:solidFill>
                <a:latin typeface="Arial MT"/>
                <a:cs typeface="Arial MT"/>
              </a:rPr>
              <a:t>to</a:t>
            </a:r>
            <a:r>
              <a:rPr sz="1800" spc="-70" dirty="0">
                <a:solidFill>
                  <a:srgbClr val="355070"/>
                </a:solidFill>
                <a:latin typeface="Arial MT"/>
                <a:cs typeface="Arial MT"/>
              </a:rPr>
              <a:t> </a:t>
            </a:r>
            <a:r>
              <a:rPr sz="1800" spc="-20" dirty="0">
                <a:solidFill>
                  <a:srgbClr val="355070"/>
                </a:solidFill>
                <a:latin typeface="Arial MT"/>
                <a:cs typeface="Arial MT"/>
              </a:rPr>
              <a:t>above</a:t>
            </a:r>
            <a:endParaRPr sz="1800" dirty="0">
              <a:latin typeface="Arial MT"/>
              <a:cs typeface="Arial MT"/>
            </a:endParaRPr>
          </a:p>
        </p:txBody>
      </p:sp>
      <p:grpSp>
        <p:nvGrpSpPr>
          <p:cNvPr id="41" name="object 37">
            <a:extLst>
              <a:ext uri="{FF2B5EF4-FFF2-40B4-BE49-F238E27FC236}">
                <a16:creationId xmlns:a16="http://schemas.microsoft.com/office/drawing/2014/main" id="{5CDB25E3-048B-6CB0-F53A-25953931F5FE}"/>
              </a:ext>
            </a:extLst>
          </p:cNvPr>
          <p:cNvGrpSpPr/>
          <p:nvPr/>
        </p:nvGrpSpPr>
        <p:grpSpPr>
          <a:xfrm>
            <a:off x="8357234" y="3000919"/>
            <a:ext cx="2767965" cy="1228725"/>
            <a:chOff x="8360664" y="2453639"/>
            <a:chExt cx="2767965" cy="1228725"/>
          </a:xfrm>
        </p:grpSpPr>
        <p:sp>
          <p:nvSpPr>
            <p:cNvPr id="42" name="object 38">
              <a:extLst>
                <a:ext uri="{FF2B5EF4-FFF2-40B4-BE49-F238E27FC236}">
                  <a16:creationId xmlns:a16="http://schemas.microsoft.com/office/drawing/2014/main" id="{89003C4D-B075-6B94-A567-8A0DD146E9DF}"/>
                </a:ext>
              </a:extLst>
            </p:cNvPr>
            <p:cNvSpPr/>
            <p:nvPr/>
          </p:nvSpPr>
          <p:spPr>
            <a:xfrm>
              <a:off x="8368284" y="2461259"/>
              <a:ext cx="612775" cy="667385"/>
            </a:xfrm>
            <a:custGeom>
              <a:avLst/>
              <a:gdLst/>
              <a:ahLst/>
              <a:cxnLst/>
              <a:rect l="l" t="t" r="r" b="b"/>
              <a:pathLst>
                <a:path w="612775" h="667385">
                  <a:moveTo>
                    <a:pt x="0" y="0"/>
                  </a:moveTo>
                  <a:lnTo>
                    <a:pt x="0" y="667130"/>
                  </a:lnTo>
                  <a:lnTo>
                    <a:pt x="612775" y="667130"/>
                  </a:lnTo>
                </a:path>
              </a:pathLst>
            </a:custGeom>
            <a:ln w="15240">
              <a:solidFill>
                <a:srgbClr val="283D58"/>
              </a:solidFill>
            </a:ln>
          </p:spPr>
          <p:txBody>
            <a:bodyPr wrap="square" lIns="0" tIns="0" rIns="0" bIns="0" rtlCol="0"/>
            <a:lstStyle/>
            <a:p>
              <a:endParaRPr/>
            </a:p>
          </p:txBody>
        </p:sp>
        <p:sp>
          <p:nvSpPr>
            <p:cNvPr id="43" name="object 39">
              <a:extLst>
                <a:ext uri="{FF2B5EF4-FFF2-40B4-BE49-F238E27FC236}">
                  <a16:creationId xmlns:a16="http://schemas.microsoft.com/office/drawing/2014/main" id="{87484BB6-DF93-87EE-B20B-9331269B5360}"/>
                </a:ext>
              </a:extLst>
            </p:cNvPr>
            <p:cNvSpPr/>
            <p:nvPr/>
          </p:nvSpPr>
          <p:spPr>
            <a:xfrm>
              <a:off x="8980932" y="2583179"/>
              <a:ext cx="2139950" cy="1091565"/>
            </a:xfrm>
            <a:custGeom>
              <a:avLst/>
              <a:gdLst/>
              <a:ahLst/>
              <a:cxnLst/>
              <a:rect l="l" t="t" r="r" b="b"/>
              <a:pathLst>
                <a:path w="2139950" h="1091564">
                  <a:moveTo>
                    <a:pt x="2030602" y="0"/>
                  </a:moveTo>
                  <a:lnTo>
                    <a:pt x="109093" y="0"/>
                  </a:lnTo>
                  <a:lnTo>
                    <a:pt x="66651" y="8580"/>
                  </a:lnTo>
                  <a:lnTo>
                    <a:pt x="31972" y="31972"/>
                  </a:lnTo>
                  <a:lnTo>
                    <a:pt x="8580" y="66651"/>
                  </a:lnTo>
                  <a:lnTo>
                    <a:pt x="0" y="109093"/>
                  </a:lnTo>
                  <a:lnTo>
                    <a:pt x="0" y="982091"/>
                  </a:lnTo>
                  <a:lnTo>
                    <a:pt x="8580" y="1024532"/>
                  </a:lnTo>
                  <a:lnTo>
                    <a:pt x="31972" y="1059211"/>
                  </a:lnTo>
                  <a:lnTo>
                    <a:pt x="66651" y="1082603"/>
                  </a:lnTo>
                  <a:lnTo>
                    <a:pt x="109093" y="1091184"/>
                  </a:lnTo>
                  <a:lnTo>
                    <a:pt x="2030602" y="1091184"/>
                  </a:lnTo>
                  <a:lnTo>
                    <a:pt x="2073044" y="1082603"/>
                  </a:lnTo>
                  <a:lnTo>
                    <a:pt x="2107723" y="1059211"/>
                  </a:lnTo>
                  <a:lnTo>
                    <a:pt x="2131115" y="1024532"/>
                  </a:lnTo>
                  <a:lnTo>
                    <a:pt x="2139696" y="982091"/>
                  </a:lnTo>
                  <a:lnTo>
                    <a:pt x="2139696" y="109093"/>
                  </a:lnTo>
                  <a:lnTo>
                    <a:pt x="2131115" y="66651"/>
                  </a:lnTo>
                  <a:lnTo>
                    <a:pt x="2107723" y="31972"/>
                  </a:lnTo>
                  <a:lnTo>
                    <a:pt x="2073044" y="8580"/>
                  </a:lnTo>
                  <a:lnTo>
                    <a:pt x="2030602" y="0"/>
                  </a:lnTo>
                  <a:close/>
                </a:path>
              </a:pathLst>
            </a:custGeom>
            <a:solidFill>
              <a:srgbClr val="CED0D4">
                <a:alpha val="90194"/>
              </a:srgbClr>
            </a:solidFill>
          </p:spPr>
          <p:txBody>
            <a:bodyPr wrap="square" lIns="0" tIns="0" rIns="0" bIns="0" rtlCol="0"/>
            <a:lstStyle/>
            <a:p>
              <a:endParaRPr/>
            </a:p>
          </p:txBody>
        </p:sp>
        <p:sp>
          <p:nvSpPr>
            <p:cNvPr id="44" name="object 40">
              <a:extLst>
                <a:ext uri="{FF2B5EF4-FFF2-40B4-BE49-F238E27FC236}">
                  <a16:creationId xmlns:a16="http://schemas.microsoft.com/office/drawing/2014/main" id="{50E62713-2013-9FBB-6FAE-5D6353FD9E00}"/>
                </a:ext>
              </a:extLst>
            </p:cNvPr>
            <p:cNvSpPr/>
            <p:nvPr/>
          </p:nvSpPr>
          <p:spPr>
            <a:xfrm>
              <a:off x="8980932" y="2583179"/>
              <a:ext cx="2139950" cy="1091565"/>
            </a:xfrm>
            <a:custGeom>
              <a:avLst/>
              <a:gdLst/>
              <a:ahLst/>
              <a:cxnLst/>
              <a:rect l="l" t="t" r="r" b="b"/>
              <a:pathLst>
                <a:path w="2139950" h="1091564">
                  <a:moveTo>
                    <a:pt x="0" y="109093"/>
                  </a:moveTo>
                  <a:lnTo>
                    <a:pt x="8580" y="66651"/>
                  </a:lnTo>
                  <a:lnTo>
                    <a:pt x="31972" y="31972"/>
                  </a:lnTo>
                  <a:lnTo>
                    <a:pt x="66651" y="8580"/>
                  </a:lnTo>
                  <a:lnTo>
                    <a:pt x="109093" y="0"/>
                  </a:lnTo>
                  <a:lnTo>
                    <a:pt x="2030602" y="0"/>
                  </a:lnTo>
                  <a:lnTo>
                    <a:pt x="2073044" y="8580"/>
                  </a:lnTo>
                  <a:lnTo>
                    <a:pt x="2107723" y="31972"/>
                  </a:lnTo>
                  <a:lnTo>
                    <a:pt x="2131115" y="66651"/>
                  </a:lnTo>
                  <a:lnTo>
                    <a:pt x="2139696" y="109093"/>
                  </a:lnTo>
                  <a:lnTo>
                    <a:pt x="2139696" y="982091"/>
                  </a:lnTo>
                  <a:lnTo>
                    <a:pt x="2131115" y="1024532"/>
                  </a:lnTo>
                  <a:lnTo>
                    <a:pt x="2107723" y="1059211"/>
                  </a:lnTo>
                  <a:lnTo>
                    <a:pt x="2073044" y="1082603"/>
                  </a:lnTo>
                  <a:lnTo>
                    <a:pt x="2030602" y="1091184"/>
                  </a:lnTo>
                  <a:lnTo>
                    <a:pt x="109093" y="1091184"/>
                  </a:lnTo>
                  <a:lnTo>
                    <a:pt x="66651" y="1082603"/>
                  </a:lnTo>
                  <a:lnTo>
                    <a:pt x="31972" y="1059211"/>
                  </a:lnTo>
                  <a:lnTo>
                    <a:pt x="8580" y="1024532"/>
                  </a:lnTo>
                  <a:lnTo>
                    <a:pt x="0" y="982091"/>
                  </a:lnTo>
                  <a:lnTo>
                    <a:pt x="0" y="109093"/>
                  </a:lnTo>
                  <a:close/>
                </a:path>
              </a:pathLst>
            </a:custGeom>
            <a:ln w="15240">
              <a:solidFill>
                <a:srgbClr val="355070"/>
              </a:solidFill>
            </a:ln>
          </p:spPr>
          <p:txBody>
            <a:bodyPr wrap="square" lIns="0" tIns="0" rIns="0" bIns="0" rtlCol="0"/>
            <a:lstStyle/>
            <a:p>
              <a:endParaRPr/>
            </a:p>
          </p:txBody>
        </p:sp>
      </p:grpSp>
      <p:sp>
        <p:nvSpPr>
          <p:cNvPr id="45" name="object 41">
            <a:extLst>
              <a:ext uri="{FF2B5EF4-FFF2-40B4-BE49-F238E27FC236}">
                <a16:creationId xmlns:a16="http://schemas.microsoft.com/office/drawing/2014/main" id="{DDED7042-A5D0-2065-934E-2953BB2B8EAA}"/>
              </a:ext>
            </a:extLst>
          </p:cNvPr>
          <p:cNvSpPr txBox="1"/>
          <p:nvPr/>
        </p:nvSpPr>
        <p:spPr>
          <a:xfrm>
            <a:off x="8246861" y="3139942"/>
            <a:ext cx="3534929" cy="878446"/>
          </a:xfrm>
          <a:prstGeom prst="rect">
            <a:avLst/>
          </a:prstGeom>
        </p:spPr>
        <p:txBody>
          <a:bodyPr vert="horz" wrap="square" lIns="0" tIns="11430" rIns="0" bIns="0" rtlCol="0">
            <a:spAutoFit/>
          </a:bodyPr>
          <a:lstStyle/>
          <a:p>
            <a:pPr marL="16510" algn="ctr">
              <a:lnSpc>
                <a:spcPts val="2185"/>
              </a:lnSpc>
              <a:spcBef>
                <a:spcPts val="90"/>
              </a:spcBef>
            </a:pPr>
            <a:r>
              <a:rPr u="sng" spc="-55" dirty="0">
                <a:solidFill>
                  <a:srgbClr val="355070"/>
                </a:solidFill>
                <a:uFill>
                  <a:solidFill>
                    <a:srgbClr val="355070"/>
                  </a:solidFill>
                </a:uFill>
                <a:latin typeface="Arial MT"/>
                <a:cs typeface="Arial MT"/>
              </a:rPr>
              <a:t>Registered</a:t>
            </a:r>
            <a:r>
              <a:rPr lang="en-US" dirty="0">
                <a:latin typeface="Arial MT"/>
                <a:cs typeface="Arial MT"/>
              </a:rPr>
              <a:t> </a:t>
            </a:r>
            <a:r>
              <a:rPr u="sng" spc="-10" dirty="0">
                <a:solidFill>
                  <a:srgbClr val="355070"/>
                </a:solidFill>
                <a:uFill>
                  <a:solidFill>
                    <a:srgbClr val="355070"/>
                  </a:solidFill>
                </a:uFill>
                <a:latin typeface="Arial MT"/>
                <a:cs typeface="Arial MT"/>
              </a:rPr>
              <a:t>recipient:</a:t>
            </a:r>
            <a:endParaRPr dirty="0">
              <a:latin typeface="Arial MT"/>
              <a:cs typeface="Arial MT"/>
            </a:endParaRPr>
          </a:p>
          <a:p>
            <a:pPr algn="ctr">
              <a:lnSpc>
                <a:spcPts val="2185"/>
              </a:lnSpc>
              <a:spcBef>
                <a:spcPts val="315"/>
              </a:spcBef>
            </a:pPr>
            <a:r>
              <a:rPr b="1" spc="-180" dirty="0">
                <a:solidFill>
                  <a:srgbClr val="355070"/>
                </a:solidFill>
                <a:latin typeface="Arial"/>
                <a:cs typeface="Arial"/>
              </a:rPr>
              <a:t>Location</a:t>
            </a:r>
            <a:r>
              <a:rPr b="1" spc="10" dirty="0">
                <a:solidFill>
                  <a:srgbClr val="355070"/>
                </a:solidFill>
                <a:latin typeface="Arial"/>
                <a:cs typeface="Arial"/>
              </a:rPr>
              <a:t> </a:t>
            </a:r>
            <a:r>
              <a:rPr b="1" spc="-25" dirty="0">
                <a:solidFill>
                  <a:srgbClr val="355070"/>
                </a:solidFill>
                <a:latin typeface="Arial"/>
                <a:cs typeface="Arial"/>
              </a:rPr>
              <a:t>of</a:t>
            </a:r>
            <a:endParaRPr dirty="0">
              <a:latin typeface="Arial"/>
              <a:cs typeface="Arial"/>
            </a:endParaRPr>
          </a:p>
          <a:p>
            <a:pPr marL="20955" algn="ctr">
              <a:lnSpc>
                <a:spcPts val="2185"/>
              </a:lnSpc>
            </a:pPr>
            <a:r>
              <a:rPr b="1" spc="-40" dirty="0">
                <a:solidFill>
                  <a:srgbClr val="355070"/>
                </a:solidFill>
                <a:latin typeface="Arial"/>
                <a:cs typeface="Arial"/>
              </a:rPr>
              <a:t>recipient</a:t>
            </a:r>
            <a:endParaRPr dirty="0">
              <a:latin typeface="Arial"/>
              <a:cs typeface="Arial"/>
            </a:endParaRPr>
          </a:p>
        </p:txBody>
      </p:sp>
      <p:grpSp>
        <p:nvGrpSpPr>
          <p:cNvPr id="46" name="object 42">
            <a:extLst>
              <a:ext uri="{FF2B5EF4-FFF2-40B4-BE49-F238E27FC236}">
                <a16:creationId xmlns:a16="http://schemas.microsoft.com/office/drawing/2014/main" id="{83C26B65-C45C-B4C0-50C6-DE58A4B56BCE}"/>
              </a:ext>
            </a:extLst>
          </p:cNvPr>
          <p:cNvGrpSpPr/>
          <p:nvPr/>
        </p:nvGrpSpPr>
        <p:grpSpPr>
          <a:xfrm>
            <a:off x="8365269" y="3090773"/>
            <a:ext cx="2679700" cy="2295525"/>
            <a:chOff x="8360664" y="2453639"/>
            <a:chExt cx="2679700" cy="2295525"/>
          </a:xfrm>
        </p:grpSpPr>
        <p:sp>
          <p:nvSpPr>
            <p:cNvPr id="47" name="object 43">
              <a:extLst>
                <a:ext uri="{FF2B5EF4-FFF2-40B4-BE49-F238E27FC236}">
                  <a16:creationId xmlns:a16="http://schemas.microsoft.com/office/drawing/2014/main" id="{C3C36300-6BE8-2E99-9E9B-E6F7433F7724}"/>
                </a:ext>
              </a:extLst>
            </p:cNvPr>
            <p:cNvSpPr/>
            <p:nvPr/>
          </p:nvSpPr>
          <p:spPr>
            <a:xfrm>
              <a:off x="8368284" y="2461259"/>
              <a:ext cx="548005" cy="1844675"/>
            </a:xfrm>
            <a:custGeom>
              <a:avLst/>
              <a:gdLst/>
              <a:ahLst/>
              <a:cxnLst/>
              <a:rect l="l" t="t" r="r" b="b"/>
              <a:pathLst>
                <a:path w="548004" h="1844675">
                  <a:moveTo>
                    <a:pt x="0" y="0"/>
                  </a:moveTo>
                  <a:lnTo>
                    <a:pt x="0" y="1844166"/>
                  </a:lnTo>
                  <a:lnTo>
                    <a:pt x="547751" y="1844166"/>
                  </a:lnTo>
                </a:path>
              </a:pathLst>
            </a:custGeom>
            <a:ln w="15240">
              <a:solidFill>
                <a:srgbClr val="283D58"/>
              </a:solidFill>
            </a:ln>
          </p:spPr>
          <p:txBody>
            <a:bodyPr wrap="square" lIns="0" tIns="0" rIns="0" bIns="0" rtlCol="0"/>
            <a:lstStyle/>
            <a:p>
              <a:endParaRPr/>
            </a:p>
          </p:txBody>
        </p:sp>
        <p:sp>
          <p:nvSpPr>
            <p:cNvPr id="48" name="object 44">
              <a:extLst>
                <a:ext uri="{FF2B5EF4-FFF2-40B4-BE49-F238E27FC236}">
                  <a16:creationId xmlns:a16="http://schemas.microsoft.com/office/drawing/2014/main" id="{8F0B69BF-4E48-60D0-9AD5-B1F360ECFD2B}"/>
                </a:ext>
              </a:extLst>
            </p:cNvPr>
            <p:cNvSpPr/>
            <p:nvPr/>
          </p:nvSpPr>
          <p:spPr>
            <a:xfrm>
              <a:off x="8916924" y="3872483"/>
              <a:ext cx="2115820" cy="868680"/>
            </a:xfrm>
            <a:custGeom>
              <a:avLst/>
              <a:gdLst/>
              <a:ahLst/>
              <a:cxnLst/>
              <a:rect l="l" t="t" r="r" b="b"/>
              <a:pathLst>
                <a:path w="2115820" h="868679">
                  <a:moveTo>
                    <a:pt x="2028444" y="0"/>
                  </a:moveTo>
                  <a:lnTo>
                    <a:pt x="86868" y="0"/>
                  </a:lnTo>
                  <a:lnTo>
                    <a:pt x="53042" y="6822"/>
                  </a:lnTo>
                  <a:lnTo>
                    <a:pt x="25431" y="25431"/>
                  </a:lnTo>
                  <a:lnTo>
                    <a:pt x="6822" y="53042"/>
                  </a:lnTo>
                  <a:lnTo>
                    <a:pt x="0" y="86868"/>
                  </a:lnTo>
                  <a:lnTo>
                    <a:pt x="0" y="781812"/>
                  </a:lnTo>
                  <a:lnTo>
                    <a:pt x="6822" y="815637"/>
                  </a:lnTo>
                  <a:lnTo>
                    <a:pt x="25431" y="843248"/>
                  </a:lnTo>
                  <a:lnTo>
                    <a:pt x="53042" y="861857"/>
                  </a:lnTo>
                  <a:lnTo>
                    <a:pt x="86868" y="868680"/>
                  </a:lnTo>
                  <a:lnTo>
                    <a:pt x="2028444" y="868680"/>
                  </a:lnTo>
                  <a:lnTo>
                    <a:pt x="2062269" y="861857"/>
                  </a:lnTo>
                  <a:lnTo>
                    <a:pt x="2089880" y="843248"/>
                  </a:lnTo>
                  <a:lnTo>
                    <a:pt x="2108489" y="815637"/>
                  </a:lnTo>
                  <a:lnTo>
                    <a:pt x="2115311" y="781812"/>
                  </a:lnTo>
                  <a:lnTo>
                    <a:pt x="2115311" y="86868"/>
                  </a:lnTo>
                  <a:lnTo>
                    <a:pt x="2108489" y="53042"/>
                  </a:lnTo>
                  <a:lnTo>
                    <a:pt x="2089880" y="25431"/>
                  </a:lnTo>
                  <a:lnTo>
                    <a:pt x="2062269" y="6822"/>
                  </a:lnTo>
                  <a:lnTo>
                    <a:pt x="2028444" y="0"/>
                  </a:lnTo>
                  <a:close/>
                </a:path>
              </a:pathLst>
            </a:custGeom>
            <a:solidFill>
              <a:srgbClr val="CED0D4">
                <a:alpha val="90194"/>
              </a:srgbClr>
            </a:solidFill>
          </p:spPr>
          <p:txBody>
            <a:bodyPr wrap="square" lIns="0" tIns="0" rIns="0" bIns="0" rtlCol="0"/>
            <a:lstStyle/>
            <a:p>
              <a:endParaRPr/>
            </a:p>
          </p:txBody>
        </p:sp>
        <p:sp>
          <p:nvSpPr>
            <p:cNvPr id="49" name="object 45">
              <a:extLst>
                <a:ext uri="{FF2B5EF4-FFF2-40B4-BE49-F238E27FC236}">
                  <a16:creationId xmlns:a16="http://schemas.microsoft.com/office/drawing/2014/main" id="{07290280-B7CF-A5A6-6C96-9FDA369BDDD9}"/>
                </a:ext>
              </a:extLst>
            </p:cNvPr>
            <p:cNvSpPr/>
            <p:nvPr/>
          </p:nvSpPr>
          <p:spPr>
            <a:xfrm>
              <a:off x="8916924" y="3872483"/>
              <a:ext cx="2115820" cy="868680"/>
            </a:xfrm>
            <a:custGeom>
              <a:avLst/>
              <a:gdLst/>
              <a:ahLst/>
              <a:cxnLst/>
              <a:rect l="l" t="t" r="r" b="b"/>
              <a:pathLst>
                <a:path w="2115820" h="868679">
                  <a:moveTo>
                    <a:pt x="0" y="86868"/>
                  </a:moveTo>
                  <a:lnTo>
                    <a:pt x="6822" y="53042"/>
                  </a:lnTo>
                  <a:lnTo>
                    <a:pt x="25431" y="25431"/>
                  </a:lnTo>
                  <a:lnTo>
                    <a:pt x="53042" y="6822"/>
                  </a:lnTo>
                  <a:lnTo>
                    <a:pt x="86868" y="0"/>
                  </a:lnTo>
                  <a:lnTo>
                    <a:pt x="2028444" y="0"/>
                  </a:lnTo>
                  <a:lnTo>
                    <a:pt x="2062269" y="6822"/>
                  </a:lnTo>
                  <a:lnTo>
                    <a:pt x="2089880" y="25431"/>
                  </a:lnTo>
                  <a:lnTo>
                    <a:pt x="2108489" y="53042"/>
                  </a:lnTo>
                  <a:lnTo>
                    <a:pt x="2115311" y="86868"/>
                  </a:lnTo>
                  <a:lnTo>
                    <a:pt x="2115311" y="781812"/>
                  </a:lnTo>
                  <a:lnTo>
                    <a:pt x="2108489" y="815637"/>
                  </a:lnTo>
                  <a:lnTo>
                    <a:pt x="2089880" y="843248"/>
                  </a:lnTo>
                  <a:lnTo>
                    <a:pt x="2062269" y="861857"/>
                  </a:lnTo>
                  <a:lnTo>
                    <a:pt x="2028444" y="868680"/>
                  </a:lnTo>
                  <a:lnTo>
                    <a:pt x="86868" y="868680"/>
                  </a:lnTo>
                  <a:lnTo>
                    <a:pt x="53042" y="861857"/>
                  </a:lnTo>
                  <a:lnTo>
                    <a:pt x="25431" y="843248"/>
                  </a:lnTo>
                  <a:lnTo>
                    <a:pt x="6822" y="815637"/>
                  </a:lnTo>
                  <a:lnTo>
                    <a:pt x="0" y="781812"/>
                  </a:lnTo>
                  <a:lnTo>
                    <a:pt x="0" y="86868"/>
                  </a:lnTo>
                  <a:close/>
                </a:path>
              </a:pathLst>
            </a:custGeom>
            <a:ln w="15240">
              <a:solidFill>
                <a:srgbClr val="355070"/>
              </a:solidFill>
            </a:ln>
          </p:spPr>
          <p:txBody>
            <a:bodyPr wrap="square" lIns="0" tIns="0" rIns="0" bIns="0" rtlCol="0"/>
            <a:lstStyle/>
            <a:p>
              <a:endParaRPr/>
            </a:p>
          </p:txBody>
        </p:sp>
      </p:grpSp>
      <p:sp>
        <p:nvSpPr>
          <p:cNvPr id="50" name="object 46">
            <a:extLst>
              <a:ext uri="{FF2B5EF4-FFF2-40B4-BE49-F238E27FC236}">
                <a16:creationId xmlns:a16="http://schemas.microsoft.com/office/drawing/2014/main" id="{B9ED5832-8328-A1DA-5A47-FC9B5685A381}"/>
              </a:ext>
            </a:extLst>
          </p:cNvPr>
          <p:cNvSpPr txBox="1"/>
          <p:nvPr/>
        </p:nvSpPr>
        <p:spPr>
          <a:xfrm>
            <a:off x="9248871" y="4481018"/>
            <a:ext cx="1461135" cy="836930"/>
          </a:xfrm>
          <a:prstGeom prst="rect">
            <a:avLst/>
          </a:prstGeom>
        </p:spPr>
        <p:txBody>
          <a:bodyPr vert="horz" wrap="square" lIns="0" tIns="60325" rIns="0" bIns="0" rtlCol="0">
            <a:spAutoFit/>
          </a:bodyPr>
          <a:lstStyle/>
          <a:p>
            <a:pPr marL="143510" marR="135255" algn="ctr">
              <a:lnSpc>
                <a:spcPts val="1780"/>
              </a:lnSpc>
              <a:spcBef>
                <a:spcPts val="475"/>
              </a:spcBef>
            </a:pPr>
            <a:r>
              <a:rPr sz="1800" u="sng" spc="-100" dirty="0">
                <a:solidFill>
                  <a:srgbClr val="355070"/>
                </a:solidFill>
                <a:uFill>
                  <a:solidFill>
                    <a:srgbClr val="355070"/>
                  </a:solidFill>
                </a:uFill>
                <a:latin typeface="Arial MT"/>
                <a:cs typeface="Arial MT"/>
              </a:rPr>
              <a:t>Unregistered</a:t>
            </a:r>
            <a:r>
              <a:rPr sz="1800" spc="-100" dirty="0">
                <a:solidFill>
                  <a:srgbClr val="355070"/>
                </a:solidFill>
                <a:latin typeface="Arial MT"/>
                <a:cs typeface="Arial MT"/>
              </a:rPr>
              <a:t> </a:t>
            </a:r>
            <a:r>
              <a:rPr sz="1800" u="sng" spc="-10" dirty="0">
                <a:solidFill>
                  <a:srgbClr val="355070"/>
                </a:solidFill>
                <a:uFill>
                  <a:solidFill>
                    <a:srgbClr val="355070"/>
                  </a:solidFill>
                </a:uFill>
                <a:latin typeface="Arial MT"/>
                <a:cs typeface="Arial MT"/>
              </a:rPr>
              <a:t>recipient:</a:t>
            </a:r>
            <a:endParaRPr sz="1800" dirty="0">
              <a:latin typeface="Arial MT"/>
              <a:cs typeface="Arial MT"/>
            </a:endParaRPr>
          </a:p>
          <a:p>
            <a:pPr algn="ctr">
              <a:lnSpc>
                <a:spcPct val="100000"/>
              </a:lnSpc>
              <a:spcBef>
                <a:spcPts val="290"/>
              </a:spcBef>
            </a:pPr>
            <a:r>
              <a:rPr sz="1800" b="1" spc="-160" dirty="0">
                <a:solidFill>
                  <a:srgbClr val="355070"/>
                </a:solidFill>
                <a:latin typeface="Arial"/>
                <a:cs typeface="Arial"/>
              </a:rPr>
              <a:t>Venue</a:t>
            </a:r>
            <a:r>
              <a:rPr sz="1800" b="1" spc="-20" dirty="0">
                <a:solidFill>
                  <a:srgbClr val="355070"/>
                </a:solidFill>
                <a:latin typeface="Arial"/>
                <a:cs typeface="Arial"/>
              </a:rPr>
              <a:t> </a:t>
            </a:r>
            <a:r>
              <a:rPr sz="1800" b="1" dirty="0">
                <a:solidFill>
                  <a:srgbClr val="355070"/>
                </a:solidFill>
                <a:latin typeface="Arial"/>
                <a:cs typeface="Arial"/>
              </a:rPr>
              <a:t>of</a:t>
            </a:r>
            <a:r>
              <a:rPr sz="1800" b="1" spc="-80" dirty="0">
                <a:solidFill>
                  <a:srgbClr val="355070"/>
                </a:solidFill>
                <a:latin typeface="Arial"/>
                <a:cs typeface="Arial"/>
              </a:rPr>
              <a:t> </a:t>
            </a:r>
            <a:r>
              <a:rPr sz="1800" b="1" spc="-95" dirty="0">
                <a:solidFill>
                  <a:srgbClr val="355070"/>
                </a:solidFill>
                <a:latin typeface="Arial"/>
                <a:cs typeface="Arial"/>
              </a:rPr>
              <a:t>event</a:t>
            </a:r>
            <a:endParaRPr sz="1800" dirty="0">
              <a:latin typeface="Arial"/>
              <a:cs typeface="Arial"/>
            </a:endParaRPr>
          </a:p>
        </p:txBody>
      </p:sp>
      <p:grpSp>
        <p:nvGrpSpPr>
          <p:cNvPr id="51" name="object 47">
            <a:extLst>
              <a:ext uri="{FF2B5EF4-FFF2-40B4-BE49-F238E27FC236}">
                <a16:creationId xmlns:a16="http://schemas.microsoft.com/office/drawing/2014/main" id="{7B4A8C32-54E2-12B0-2A79-E738663E3596}"/>
              </a:ext>
            </a:extLst>
          </p:cNvPr>
          <p:cNvGrpSpPr/>
          <p:nvPr/>
        </p:nvGrpSpPr>
        <p:grpSpPr>
          <a:xfrm>
            <a:off x="8357649" y="3201238"/>
            <a:ext cx="2694940" cy="3435350"/>
            <a:chOff x="8360664" y="2453639"/>
            <a:chExt cx="2694940" cy="3435350"/>
          </a:xfrm>
        </p:grpSpPr>
        <p:sp>
          <p:nvSpPr>
            <p:cNvPr id="52" name="object 48">
              <a:extLst>
                <a:ext uri="{FF2B5EF4-FFF2-40B4-BE49-F238E27FC236}">
                  <a16:creationId xmlns:a16="http://schemas.microsoft.com/office/drawing/2014/main" id="{9869ECDA-527B-CD66-E0A8-3EB85469ED25}"/>
                </a:ext>
              </a:extLst>
            </p:cNvPr>
            <p:cNvSpPr/>
            <p:nvPr/>
          </p:nvSpPr>
          <p:spPr>
            <a:xfrm>
              <a:off x="8368284" y="2461259"/>
              <a:ext cx="548005" cy="2985770"/>
            </a:xfrm>
            <a:custGeom>
              <a:avLst/>
              <a:gdLst/>
              <a:ahLst/>
              <a:cxnLst/>
              <a:rect l="l" t="t" r="r" b="b"/>
              <a:pathLst>
                <a:path w="548004" h="2985770">
                  <a:moveTo>
                    <a:pt x="0" y="0"/>
                  </a:moveTo>
                  <a:lnTo>
                    <a:pt x="0" y="2985389"/>
                  </a:lnTo>
                  <a:lnTo>
                    <a:pt x="547751" y="2985389"/>
                  </a:lnTo>
                </a:path>
              </a:pathLst>
            </a:custGeom>
            <a:ln w="15239">
              <a:solidFill>
                <a:srgbClr val="283D58"/>
              </a:solidFill>
            </a:ln>
          </p:spPr>
          <p:txBody>
            <a:bodyPr wrap="square" lIns="0" tIns="0" rIns="0" bIns="0" rtlCol="0"/>
            <a:lstStyle/>
            <a:p>
              <a:endParaRPr/>
            </a:p>
          </p:txBody>
        </p:sp>
        <p:sp>
          <p:nvSpPr>
            <p:cNvPr id="53" name="object 49">
              <a:extLst>
                <a:ext uri="{FF2B5EF4-FFF2-40B4-BE49-F238E27FC236}">
                  <a16:creationId xmlns:a16="http://schemas.microsoft.com/office/drawing/2014/main" id="{42659C4B-09E9-2A50-468F-1460F94885A3}"/>
                </a:ext>
              </a:extLst>
            </p:cNvPr>
            <p:cNvSpPr/>
            <p:nvPr/>
          </p:nvSpPr>
          <p:spPr>
            <a:xfrm>
              <a:off x="8916924" y="5012435"/>
              <a:ext cx="2131060" cy="868680"/>
            </a:xfrm>
            <a:custGeom>
              <a:avLst/>
              <a:gdLst/>
              <a:ahLst/>
              <a:cxnLst/>
              <a:rect l="l" t="t" r="r" b="b"/>
              <a:pathLst>
                <a:path w="2131059" h="868679">
                  <a:moveTo>
                    <a:pt x="2043683" y="0"/>
                  </a:moveTo>
                  <a:lnTo>
                    <a:pt x="86868" y="0"/>
                  </a:lnTo>
                  <a:lnTo>
                    <a:pt x="53042" y="6822"/>
                  </a:lnTo>
                  <a:lnTo>
                    <a:pt x="25431" y="25431"/>
                  </a:lnTo>
                  <a:lnTo>
                    <a:pt x="6822" y="53042"/>
                  </a:lnTo>
                  <a:lnTo>
                    <a:pt x="0" y="86868"/>
                  </a:lnTo>
                  <a:lnTo>
                    <a:pt x="0" y="781811"/>
                  </a:lnTo>
                  <a:lnTo>
                    <a:pt x="6822" y="815626"/>
                  </a:lnTo>
                  <a:lnTo>
                    <a:pt x="25431" y="843238"/>
                  </a:lnTo>
                  <a:lnTo>
                    <a:pt x="53042" y="861854"/>
                  </a:lnTo>
                  <a:lnTo>
                    <a:pt x="86868" y="868679"/>
                  </a:lnTo>
                  <a:lnTo>
                    <a:pt x="2043683" y="868679"/>
                  </a:lnTo>
                  <a:lnTo>
                    <a:pt x="2077509" y="861854"/>
                  </a:lnTo>
                  <a:lnTo>
                    <a:pt x="2105120" y="843238"/>
                  </a:lnTo>
                  <a:lnTo>
                    <a:pt x="2123729" y="815626"/>
                  </a:lnTo>
                  <a:lnTo>
                    <a:pt x="2130552" y="781811"/>
                  </a:lnTo>
                  <a:lnTo>
                    <a:pt x="2130552" y="86868"/>
                  </a:lnTo>
                  <a:lnTo>
                    <a:pt x="2123729" y="53042"/>
                  </a:lnTo>
                  <a:lnTo>
                    <a:pt x="2105120" y="25431"/>
                  </a:lnTo>
                  <a:lnTo>
                    <a:pt x="2077509" y="6822"/>
                  </a:lnTo>
                  <a:lnTo>
                    <a:pt x="2043683" y="0"/>
                  </a:lnTo>
                  <a:close/>
                </a:path>
              </a:pathLst>
            </a:custGeom>
            <a:solidFill>
              <a:srgbClr val="CED0D4">
                <a:alpha val="90194"/>
              </a:srgbClr>
            </a:solidFill>
          </p:spPr>
          <p:txBody>
            <a:bodyPr wrap="square" lIns="0" tIns="0" rIns="0" bIns="0" rtlCol="0"/>
            <a:lstStyle/>
            <a:p>
              <a:endParaRPr/>
            </a:p>
          </p:txBody>
        </p:sp>
        <p:sp>
          <p:nvSpPr>
            <p:cNvPr id="54" name="object 50">
              <a:extLst>
                <a:ext uri="{FF2B5EF4-FFF2-40B4-BE49-F238E27FC236}">
                  <a16:creationId xmlns:a16="http://schemas.microsoft.com/office/drawing/2014/main" id="{2C79452C-6E8D-05EA-455F-2503E7685BF2}"/>
                </a:ext>
              </a:extLst>
            </p:cNvPr>
            <p:cNvSpPr/>
            <p:nvPr/>
          </p:nvSpPr>
          <p:spPr>
            <a:xfrm>
              <a:off x="8916924" y="5012435"/>
              <a:ext cx="2131060" cy="868680"/>
            </a:xfrm>
            <a:custGeom>
              <a:avLst/>
              <a:gdLst/>
              <a:ahLst/>
              <a:cxnLst/>
              <a:rect l="l" t="t" r="r" b="b"/>
              <a:pathLst>
                <a:path w="2131059" h="868679">
                  <a:moveTo>
                    <a:pt x="0" y="86868"/>
                  </a:moveTo>
                  <a:lnTo>
                    <a:pt x="6822" y="53042"/>
                  </a:lnTo>
                  <a:lnTo>
                    <a:pt x="25431" y="25431"/>
                  </a:lnTo>
                  <a:lnTo>
                    <a:pt x="53042" y="6822"/>
                  </a:lnTo>
                  <a:lnTo>
                    <a:pt x="86868" y="0"/>
                  </a:lnTo>
                  <a:lnTo>
                    <a:pt x="2043683" y="0"/>
                  </a:lnTo>
                  <a:lnTo>
                    <a:pt x="2077509" y="6822"/>
                  </a:lnTo>
                  <a:lnTo>
                    <a:pt x="2105120" y="25431"/>
                  </a:lnTo>
                  <a:lnTo>
                    <a:pt x="2123729" y="53042"/>
                  </a:lnTo>
                  <a:lnTo>
                    <a:pt x="2130552" y="86868"/>
                  </a:lnTo>
                  <a:lnTo>
                    <a:pt x="2130552" y="781811"/>
                  </a:lnTo>
                  <a:lnTo>
                    <a:pt x="2123729" y="815626"/>
                  </a:lnTo>
                  <a:lnTo>
                    <a:pt x="2105120" y="843238"/>
                  </a:lnTo>
                  <a:lnTo>
                    <a:pt x="2077509" y="861854"/>
                  </a:lnTo>
                  <a:lnTo>
                    <a:pt x="2043683" y="868679"/>
                  </a:lnTo>
                  <a:lnTo>
                    <a:pt x="86868" y="868679"/>
                  </a:lnTo>
                  <a:lnTo>
                    <a:pt x="53042" y="861854"/>
                  </a:lnTo>
                  <a:lnTo>
                    <a:pt x="25431" y="843238"/>
                  </a:lnTo>
                  <a:lnTo>
                    <a:pt x="6822" y="815626"/>
                  </a:lnTo>
                  <a:lnTo>
                    <a:pt x="0" y="781811"/>
                  </a:lnTo>
                  <a:lnTo>
                    <a:pt x="0" y="86868"/>
                  </a:lnTo>
                  <a:close/>
                </a:path>
              </a:pathLst>
            </a:custGeom>
            <a:ln w="15240">
              <a:solidFill>
                <a:srgbClr val="355070"/>
              </a:solidFill>
            </a:ln>
          </p:spPr>
          <p:txBody>
            <a:bodyPr wrap="square" lIns="0" tIns="0" rIns="0" bIns="0" rtlCol="0"/>
            <a:lstStyle/>
            <a:p>
              <a:endParaRPr/>
            </a:p>
          </p:txBody>
        </p:sp>
      </p:grpSp>
      <p:sp>
        <p:nvSpPr>
          <p:cNvPr id="55" name="object 51">
            <a:extLst>
              <a:ext uri="{FF2B5EF4-FFF2-40B4-BE49-F238E27FC236}">
                <a16:creationId xmlns:a16="http://schemas.microsoft.com/office/drawing/2014/main" id="{48CC4100-00C6-ABCB-4A30-813A317CDA47}"/>
              </a:ext>
            </a:extLst>
          </p:cNvPr>
          <p:cNvSpPr txBox="1"/>
          <p:nvPr/>
        </p:nvSpPr>
        <p:spPr>
          <a:xfrm>
            <a:off x="9037954" y="5712791"/>
            <a:ext cx="1959610" cy="884555"/>
          </a:xfrm>
          <a:prstGeom prst="rect">
            <a:avLst/>
          </a:prstGeom>
        </p:spPr>
        <p:txBody>
          <a:bodyPr vert="horz" wrap="square" lIns="0" tIns="43180" rIns="0" bIns="0" rtlCol="0">
            <a:spAutoFit/>
          </a:bodyPr>
          <a:lstStyle/>
          <a:p>
            <a:pPr marL="12700" marR="5080" algn="ctr">
              <a:lnSpc>
                <a:spcPts val="2190"/>
              </a:lnSpc>
              <a:spcBef>
                <a:spcPts val="340"/>
              </a:spcBef>
            </a:pPr>
            <a:r>
              <a:rPr sz="2000" u="sng" spc="-220" dirty="0">
                <a:solidFill>
                  <a:srgbClr val="355070"/>
                </a:solidFill>
                <a:uFill>
                  <a:solidFill>
                    <a:srgbClr val="355070"/>
                  </a:solidFill>
                </a:uFill>
                <a:latin typeface="Arial MT"/>
                <a:cs typeface="Arial MT"/>
              </a:rPr>
              <a:t>Event</a:t>
            </a:r>
            <a:r>
              <a:rPr sz="2000" u="sng" spc="55" dirty="0">
                <a:solidFill>
                  <a:srgbClr val="355070"/>
                </a:solidFill>
                <a:uFill>
                  <a:solidFill>
                    <a:srgbClr val="355070"/>
                  </a:solidFill>
                </a:uFill>
                <a:latin typeface="Arial MT"/>
                <a:cs typeface="Arial MT"/>
              </a:rPr>
              <a:t> </a:t>
            </a:r>
            <a:r>
              <a:rPr sz="2000" u="sng" spc="-125" dirty="0">
                <a:solidFill>
                  <a:srgbClr val="355070"/>
                </a:solidFill>
                <a:uFill>
                  <a:solidFill>
                    <a:srgbClr val="355070"/>
                  </a:solidFill>
                </a:uFill>
                <a:latin typeface="Arial MT"/>
                <a:cs typeface="Arial MT"/>
              </a:rPr>
              <a:t>outside</a:t>
            </a:r>
            <a:r>
              <a:rPr sz="2000" u="sng" spc="30" dirty="0">
                <a:solidFill>
                  <a:srgbClr val="355070"/>
                </a:solidFill>
                <a:uFill>
                  <a:solidFill>
                    <a:srgbClr val="355070"/>
                  </a:solidFill>
                </a:uFill>
                <a:latin typeface="Arial MT"/>
                <a:cs typeface="Arial MT"/>
              </a:rPr>
              <a:t> </a:t>
            </a:r>
            <a:r>
              <a:rPr sz="2000" u="sng" spc="-85" dirty="0">
                <a:solidFill>
                  <a:srgbClr val="355070"/>
                </a:solidFill>
                <a:uFill>
                  <a:solidFill>
                    <a:srgbClr val="355070"/>
                  </a:solidFill>
                </a:uFill>
                <a:latin typeface="Arial MT"/>
                <a:cs typeface="Arial MT"/>
              </a:rPr>
              <a:t>India:</a:t>
            </a:r>
            <a:r>
              <a:rPr sz="2000" spc="-85" dirty="0">
                <a:solidFill>
                  <a:srgbClr val="355070"/>
                </a:solidFill>
                <a:latin typeface="Arial MT"/>
                <a:cs typeface="Arial MT"/>
              </a:rPr>
              <a:t> </a:t>
            </a:r>
            <a:r>
              <a:rPr sz="2000" b="1" spc="-185" dirty="0">
                <a:solidFill>
                  <a:srgbClr val="355070"/>
                </a:solidFill>
                <a:latin typeface="Arial"/>
                <a:cs typeface="Arial"/>
              </a:rPr>
              <a:t>Location</a:t>
            </a:r>
            <a:r>
              <a:rPr sz="2000" b="1" spc="45" dirty="0">
                <a:solidFill>
                  <a:srgbClr val="355070"/>
                </a:solidFill>
                <a:latin typeface="Arial"/>
                <a:cs typeface="Arial"/>
              </a:rPr>
              <a:t> </a:t>
            </a:r>
            <a:r>
              <a:rPr sz="2000" b="1" spc="-25" dirty="0">
                <a:solidFill>
                  <a:srgbClr val="355070"/>
                </a:solidFill>
                <a:latin typeface="Arial"/>
                <a:cs typeface="Arial"/>
              </a:rPr>
              <a:t>of </a:t>
            </a:r>
            <a:r>
              <a:rPr sz="2000" b="1" spc="-40" dirty="0">
                <a:solidFill>
                  <a:srgbClr val="355070"/>
                </a:solidFill>
                <a:latin typeface="Arial"/>
                <a:cs typeface="Arial"/>
              </a:rPr>
              <a:t>recipient</a:t>
            </a:r>
            <a:endParaRPr sz="2000">
              <a:latin typeface="Arial"/>
              <a:cs typeface="Arial"/>
            </a:endParaRPr>
          </a:p>
        </p:txBody>
      </p:sp>
    </p:spTree>
    <p:extLst>
      <p:ext uri="{BB962C8B-B14F-4D97-AF65-F5344CB8AC3E}">
        <p14:creationId xmlns:p14="http://schemas.microsoft.com/office/powerpoint/2010/main" val="1840882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96923-DCF9-4C1D-9E7C-F52EB9FA9216}"/>
              </a:ext>
            </a:extLst>
          </p:cNvPr>
          <p:cNvSpPr>
            <a:spLocks noGrp="1"/>
          </p:cNvSpPr>
          <p:nvPr>
            <p:ph type="title"/>
          </p:nvPr>
        </p:nvSpPr>
        <p:spPr>
          <a:xfrm>
            <a:off x="1537802" y="243936"/>
            <a:ext cx="8761413" cy="826700"/>
          </a:xfrm>
        </p:spPr>
        <p:txBody>
          <a:bodyPr/>
          <a:lstStyle/>
          <a:p>
            <a:r>
              <a:rPr lang="en-US" b="1" dirty="0"/>
              <a:t>Section 12(8), 12(9) and 12(10)</a:t>
            </a:r>
            <a:endParaRPr lang="en-IN" b="1" dirty="0"/>
          </a:p>
        </p:txBody>
      </p:sp>
      <p:sp>
        <p:nvSpPr>
          <p:cNvPr id="5" name="Slide Number Placeholder 4">
            <a:extLst>
              <a:ext uri="{FF2B5EF4-FFF2-40B4-BE49-F238E27FC236}">
                <a16:creationId xmlns:a16="http://schemas.microsoft.com/office/drawing/2014/main" id="{1F6C82FE-72AC-A553-ADBE-BC66290375A7}"/>
              </a:ext>
            </a:extLst>
          </p:cNvPr>
          <p:cNvSpPr>
            <a:spLocks noGrp="1"/>
          </p:cNvSpPr>
          <p:nvPr>
            <p:ph type="sldNum" sz="quarter" idx="12"/>
          </p:nvPr>
        </p:nvSpPr>
        <p:spPr/>
        <p:txBody>
          <a:bodyPr/>
          <a:lstStyle/>
          <a:p>
            <a:fld id="{2AC1C4F3-0758-4693-96D4-8901426768B0}" type="slidenum">
              <a:rPr lang="en-IN" altLang="en-US" sz="2200" smtClean="0">
                <a:latin typeface="+mj-lt"/>
              </a:rPr>
              <a:pPr/>
              <a:t>38</a:t>
            </a:fld>
            <a:endParaRPr lang="en-IN" altLang="en-US" sz="2200">
              <a:latin typeface="+mj-lt"/>
            </a:endParaRPr>
          </a:p>
        </p:txBody>
      </p:sp>
      <p:sp>
        <p:nvSpPr>
          <p:cNvPr id="6" name="object 2">
            <a:extLst>
              <a:ext uri="{FF2B5EF4-FFF2-40B4-BE49-F238E27FC236}">
                <a16:creationId xmlns:a16="http://schemas.microsoft.com/office/drawing/2014/main" id="{9CAF19DA-89AB-AC3D-C67A-87B493D5D202}"/>
              </a:ext>
            </a:extLst>
          </p:cNvPr>
          <p:cNvSpPr/>
          <p:nvPr/>
        </p:nvSpPr>
        <p:spPr>
          <a:xfrm>
            <a:off x="5576315" y="5487923"/>
            <a:ext cx="857250" cy="0"/>
          </a:xfrm>
          <a:custGeom>
            <a:avLst/>
            <a:gdLst/>
            <a:ahLst/>
            <a:cxnLst/>
            <a:rect l="l" t="t" r="r" b="b"/>
            <a:pathLst>
              <a:path w="857250">
                <a:moveTo>
                  <a:pt x="0" y="0"/>
                </a:moveTo>
                <a:lnTo>
                  <a:pt x="856996" y="0"/>
                </a:lnTo>
              </a:path>
            </a:pathLst>
          </a:custGeom>
          <a:ln w="15240">
            <a:solidFill>
              <a:srgbClr val="2E4766"/>
            </a:solidFill>
          </a:ln>
        </p:spPr>
        <p:txBody>
          <a:bodyPr wrap="square" lIns="0" tIns="0" rIns="0" bIns="0" rtlCol="0"/>
          <a:lstStyle/>
          <a:p>
            <a:endParaRPr sz="2200">
              <a:latin typeface="+mj-lt"/>
            </a:endParaRPr>
          </a:p>
        </p:txBody>
      </p:sp>
      <p:sp>
        <p:nvSpPr>
          <p:cNvPr id="7" name="object 3">
            <a:extLst>
              <a:ext uri="{FF2B5EF4-FFF2-40B4-BE49-F238E27FC236}">
                <a16:creationId xmlns:a16="http://schemas.microsoft.com/office/drawing/2014/main" id="{43F55724-7B9D-D6E2-6FAC-1C35F63BE2AA}"/>
              </a:ext>
            </a:extLst>
          </p:cNvPr>
          <p:cNvSpPr/>
          <p:nvPr/>
        </p:nvSpPr>
        <p:spPr>
          <a:xfrm>
            <a:off x="1833372" y="3674364"/>
            <a:ext cx="539115" cy="1814195"/>
          </a:xfrm>
          <a:custGeom>
            <a:avLst/>
            <a:gdLst/>
            <a:ahLst/>
            <a:cxnLst/>
            <a:rect l="l" t="t" r="r" b="b"/>
            <a:pathLst>
              <a:path w="539114" h="1814195">
                <a:moveTo>
                  <a:pt x="0" y="0"/>
                </a:moveTo>
                <a:lnTo>
                  <a:pt x="189737" y="0"/>
                </a:lnTo>
                <a:lnTo>
                  <a:pt x="189737" y="1814195"/>
                </a:lnTo>
                <a:lnTo>
                  <a:pt x="538607" y="1814195"/>
                </a:lnTo>
              </a:path>
            </a:pathLst>
          </a:custGeom>
          <a:ln w="15239">
            <a:solidFill>
              <a:srgbClr val="283D58"/>
            </a:solidFill>
          </a:ln>
        </p:spPr>
        <p:txBody>
          <a:bodyPr wrap="square" lIns="0" tIns="0" rIns="0" bIns="0" rtlCol="0"/>
          <a:lstStyle/>
          <a:p>
            <a:endParaRPr sz="2200">
              <a:latin typeface="+mj-lt"/>
            </a:endParaRPr>
          </a:p>
        </p:txBody>
      </p:sp>
      <p:sp>
        <p:nvSpPr>
          <p:cNvPr id="8" name="object 4">
            <a:extLst>
              <a:ext uri="{FF2B5EF4-FFF2-40B4-BE49-F238E27FC236}">
                <a16:creationId xmlns:a16="http://schemas.microsoft.com/office/drawing/2014/main" id="{22BADD2C-0042-4918-E0F9-7A7BC9A9FFCD}"/>
              </a:ext>
            </a:extLst>
          </p:cNvPr>
          <p:cNvSpPr/>
          <p:nvPr/>
        </p:nvSpPr>
        <p:spPr>
          <a:xfrm>
            <a:off x="5576315" y="3674364"/>
            <a:ext cx="857250" cy="0"/>
          </a:xfrm>
          <a:custGeom>
            <a:avLst/>
            <a:gdLst/>
            <a:ahLst/>
            <a:cxnLst/>
            <a:rect l="l" t="t" r="r" b="b"/>
            <a:pathLst>
              <a:path w="857250">
                <a:moveTo>
                  <a:pt x="0" y="0"/>
                </a:moveTo>
                <a:lnTo>
                  <a:pt x="856996" y="0"/>
                </a:lnTo>
              </a:path>
            </a:pathLst>
          </a:custGeom>
          <a:ln w="15240">
            <a:solidFill>
              <a:srgbClr val="2E4766"/>
            </a:solidFill>
          </a:ln>
        </p:spPr>
        <p:txBody>
          <a:bodyPr wrap="square" lIns="0" tIns="0" rIns="0" bIns="0" rtlCol="0"/>
          <a:lstStyle/>
          <a:p>
            <a:endParaRPr sz="2200">
              <a:latin typeface="+mj-lt"/>
            </a:endParaRPr>
          </a:p>
        </p:txBody>
      </p:sp>
      <p:sp>
        <p:nvSpPr>
          <p:cNvPr id="9" name="object 5">
            <a:extLst>
              <a:ext uri="{FF2B5EF4-FFF2-40B4-BE49-F238E27FC236}">
                <a16:creationId xmlns:a16="http://schemas.microsoft.com/office/drawing/2014/main" id="{6F2139AC-51FC-78FD-577F-0E625CF9037C}"/>
              </a:ext>
            </a:extLst>
          </p:cNvPr>
          <p:cNvSpPr/>
          <p:nvPr/>
        </p:nvSpPr>
        <p:spPr>
          <a:xfrm>
            <a:off x="1833372" y="3674490"/>
            <a:ext cx="539750" cy="0"/>
          </a:xfrm>
          <a:custGeom>
            <a:avLst/>
            <a:gdLst/>
            <a:ahLst/>
            <a:cxnLst/>
            <a:rect l="l" t="t" r="r" b="b"/>
            <a:pathLst>
              <a:path w="539750">
                <a:moveTo>
                  <a:pt x="0" y="0"/>
                </a:moveTo>
                <a:lnTo>
                  <a:pt x="539496" y="0"/>
                </a:lnTo>
              </a:path>
            </a:pathLst>
          </a:custGeom>
          <a:ln w="15494">
            <a:solidFill>
              <a:srgbClr val="283D58"/>
            </a:solidFill>
          </a:ln>
        </p:spPr>
        <p:txBody>
          <a:bodyPr wrap="square" lIns="0" tIns="0" rIns="0" bIns="0" rtlCol="0"/>
          <a:lstStyle/>
          <a:p>
            <a:endParaRPr sz="2200">
              <a:latin typeface="+mj-lt"/>
            </a:endParaRPr>
          </a:p>
        </p:txBody>
      </p:sp>
      <p:sp>
        <p:nvSpPr>
          <p:cNvPr id="10" name="object 6">
            <a:extLst>
              <a:ext uri="{FF2B5EF4-FFF2-40B4-BE49-F238E27FC236}">
                <a16:creationId xmlns:a16="http://schemas.microsoft.com/office/drawing/2014/main" id="{75F7709A-8A49-44ED-3EFA-E0B3E8E00797}"/>
              </a:ext>
            </a:extLst>
          </p:cNvPr>
          <p:cNvSpPr/>
          <p:nvPr/>
        </p:nvSpPr>
        <p:spPr>
          <a:xfrm>
            <a:off x="5576315" y="1860804"/>
            <a:ext cx="857250" cy="0"/>
          </a:xfrm>
          <a:custGeom>
            <a:avLst/>
            <a:gdLst/>
            <a:ahLst/>
            <a:cxnLst/>
            <a:rect l="l" t="t" r="r" b="b"/>
            <a:pathLst>
              <a:path w="857250">
                <a:moveTo>
                  <a:pt x="0" y="0"/>
                </a:moveTo>
                <a:lnTo>
                  <a:pt x="856996" y="0"/>
                </a:lnTo>
              </a:path>
            </a:pathLst>
          </a:custGeom>
          <a:ln w="15240">
            <a:solidFill>
              <a:srgbClr val="2E4766"/>
            </a:solidFill>
          </a:ln>
        </p:spPr>
        <p:txBody>
          <a:bodyPr wrap="square" lIns="0" tIns="0" rIns="0" bIns="0" rtlCol="0"/>
          <a:lstStyle/>
          <a:p>
            <a:endParaRPr sz="2200">
              <a:latin typeface="+mj-lt"/>
            </a:endParaRPr>
          </a:p>
        </p:txBody>
      </p:sp>
      <p:sp>
        <p:nvSpPr>
          <p:cNvPr id="11" name="object 11">
            <a:extLst>
              <a:ext uri="{FF2B5EF4-FFF2-40B4-BE49-F238E27FC236}">
                <a16:creationId xmlns:a16="http://schemas.microsoft.com/office/drawing/2014/main" id="{A56DA96B-C2A5-C3D0-B66E-778D83009532}"/>
              </a:ext>
            </a:extLst>
          </p:cNvPr>
          <p:cNvSpPr txBox="1"/>
          <p:nvPr/>
        </p:nvSpPr>
        <p:spPr>
          <a:xfrm>
            <a:off x="548741" y="3137357"/>
            <a:ext cx="1206500" cy="919419"/>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wrap="square" lIns="0" tIns="80010" rIns="0" bIns="0" rtlCol="0">
            <a:spAutoFit/>
          </a:bodyPr>
          <a:lstStyle/>
          <a:p>
            <a:pPr marL="12700" marR="5080" algn="ctr">
              <a:lnSpc>
                <a:spcPct val="81700"/>
              </a:lnSpc>
              <a:spcBef>
                <a:spcPts val="630"/>
              </a:spcBef>
            </a:pPr>
            <a:r>
              <a:rPr sz="2200" spc="-120" dirty="0">
                <a:solidFill>
                  <a:srgbClr val="355070"/>
                </a:solidFill>
                <a:latin typeface="+mj-lt"/>
                <a:cs typeface="Arial MT"/>
              </a:rPr>
              <a:t>Supply</a:t>
            </a:r>
            <a:r>
              <a:rPr sz="2200" spc="-40" dirty="0">
                <a:solidFill>
                  <a:srgbClr val="355070"/>
                </a:solidFill>
                <a:latin typeface="+mj-lt"/>
                <a:cs typeface="Arial MT"/>
              </a:rPr>
              <a:t> </a:t>
            </a:r>
            <a:r>
              <a:rPr sz="2200" spc="-25" dirty="0">
                <a:solidFill>
                  <a:srgbClr val="355070"/>
                </a:solidFill>
                <a:latin typeface="+mj-lt"/>
                <a:cs typeface="Arial MT"/>
              </a:rPr>
              <a:t>of </a:t>
            </a:r>
            <a:r>
              <a:rPr sz="2200" spc="-70" dirty="0">
                <a:solidFill>
                  <a:srgbClr val="355070"/>
                </a:solidFill>
                <a:latin typeface="+mj-lt"/>
                <a:cs typeface="Arial MT"/>
              </a:rPr>
              <a:t>services </a:t>
            </a:r>
            <a:r>
              <a:rPr sz="2200" spc="-25" dirty="0">
                <a:solidFill>
                  <a:srgbClr val="355070"/>
                </a:solidFill>
                <a:latin typeface="+mj-lt"/>
                <a:cs typeface="Arial MT"/>
              </a:rPr>
              <a:t>of:</a:t>
            </a:r>
            <a:endParaRPr sz="2200" dirty="0">
              <a:latin typeface="+mj-lt"/>
              <a:cs typeface="Arial MT"/>
            </a:endParaRPr>
          </a:p>
        </p:txBody>
      </p:sp>
      <p:grpSp>
        <p:nvGrpSpPr>
          <p:cNvPr id="12" name="object 12">
            <a:extLst>
              <a:ext uri="{FF2B5EF4-FFF2-40B4-BE49-F238E27FC236}">
                <a16:creationId xmlns:a16="http://schemas.microsoft.com/office/drawing/2014/main" id="{DDA6E05B-930A-1291-086D-4EA57EA6851A}"/>
              </a:ext>
            </a:extLst>
          </p:cNvPr>
          <p:cNvGrpSpPr/>
          <p:nvPr/>
        </p:nvGrpSpPr>
        <p:grpSpPr>
          <a:xfrm>
            <a:off x="2361942" y="1433767"/>
            <a:ext cx="3225165" cy="1179830"/>
            <a:chOff x="2362073" y="1270888"/>
            <a:chExt cx="3225165" cy="1179830"/>
          </a:xfrm>
        </p:grpSpPr>
        <p:sp>
          <p:nvSpPr>
            <p:cNvPr id="13" name="object 13">
              <a:extLst>
                <a:ext uri="{FF2B5EF4-FFF2-40B4-BE49-F238E27FC236}">
                  <a16:creationId xmlns:a16="http://schemas.microsoft.com/office/drawing/2014/main" id="{5454463E-8613-F6B4-D209-27A502496EEE}"/>
                </a:ext>
              </a:extLst>
            </p:cNvPr>
            <p:cNvSpPr/>
            <p:nvPr/>
          </p:nvSpPr>
          <p:spPr>
            <a:xfrm>
              <a:off x="2372868" y="1281683"/>
              <a:ext cx="3203575" cy="1158240"/>
            </a:xfrm>
            <a:custGeom>
              <a:avLst/>
              <a:gdLst/>
              <a:ahLst/>
              <a:cxnLst/>
              <a:rect l="l" t="t" r="r" b="b"/>
              <a:pathLst>
                <a:path w="3203575" h="1158239">
                  <a:moveTo>
                    <a:pt x="3203448" y="0"/>
                  </a:moveTo>
                  <a:lnTo>
                    <a:pt x="0" y="0"/>
                  </a:lnTo>
                  <a:lnTo>
                    <a:pt x="0" y="1158239"/>
                  </a:lnTo>
                  <a:lnTo>
                    <a:pt x="3203448" y="1158239"/>
                  </a:lnTo>
                  <a:lnTo>
                    <a:pt x="3203448" y="0"/>
                  </a:lnTo>
                  <a:close/>
                </a:path>
              </a:pathLst>
            </a:custGeom>
            <a:solidFill>
              <a:srgbClr val="FFFFFF"/>
            </a:solidFill>
          </p:spPr>
          <p:txBody>
            <a:bodyPr wrap="square" lIns="0" tIns="0" rIns="0" bIns="0" rtlCol="0"/>
            <a:lstStyle/>
            <a:p>
              <a:endParaRPr sz="2200">
                <a:latin typeface="+mj-lt"/>
              </a:endParaRPr>
            </a:p>
          </p:txBody>
        </p:sp>
        <p:sp>
          <p:nvSpPr>
            <p:cNvPr id="14" name="object 14">
              <a:extLst>
                <a:ext uri="{FF2B5EF4-FFF2-40B4-BE49-F238E27FC236}">
                  <a16:creationId xmlns:a16="http://schemas.microsoft.com/office/drawing/2014/main" id="{10D388F8-8F88-B3D4-BB32-4A1BC451A1CA}"/>
                </a:ext>
              </a:extLst>
            </p:cNvPr>
            <p:cNvSpPr/>
            <p:nvPr/>
          </p:nvSpPr>
          <p:spPr>
            <a:xfrm>
              <a:off x="2372868" y="1281683"/>
              <a:ext cx="3203575" cy="1158240"/>
            </a:xfrm>
            <a:custGeom>
              <a:avLst/>
              <a:gdLst/>
              <a:ahLst/>
              <a:cxnLst/>
              <a:rect l="l" t="t" r="r" b="b"/>
              <a:pathLst>
                <a:path w="3203575" h="1158239">
                  <a:moveTo>
                    <a:pt x="0" y="1158239"/>
                  </a:moveTo>
                  <a:lnTo>
                    <a:pt x="3203448" y="1158239"/>
                  </a:lnTo>
                  <a:lnTo>
                    <a:pt x="3203448" y="0"/>
                  </a:lnTo>
                  <a:lnTo>
                    <a:pt x="0" y="0"/>
                  </a:lnTo>
                  <a:lnTo>
                    <a:pt x="0" y="1158239"/>
                  </a:lnTo>
                  <a:close/>
                </a:path>
              </a:pathLst>
            </a:custGeom>
            <a:ln w="21336">
              <a:solidFill>
                <a:srgbClr val="2E4766"/>
              </a:solidFill>
            </a:ln>
          </p:spPr>
          <p:txBody>
            <a:bodyPr wrap="square" lIns="0" tIns="0" rIns="0" bIns="0" rtlCol="0"/>
            <a:lstStyle/>
            <a:p>
              <a:endParaRPr sz="2200">
                <a:latin typeface="+mj-lt"/>
              </a:endParaRPr>
            </a:p>
          </p:txBody>
        </p:sp>
      </p:grpSp>
      <p:sp>
        <p:nvSpPr>
          <p:cNvPr id="15" name="object 15">
            <a:extLst>
              <a:ext uri="{FF2B5EF4-FFF2-40B4-BE49-F238E27FC236}">
                <a16:creationId xmlns:a16="http://schemas.microsoft.com/office/drawing/2014/main" id="{332C8C43-8CEB-016A-F427-3C68685B7F2A}"/>
              </a:ext>
            </a:extLst>
          </p:cNvPr>
          <p:cNvSpPr txBox="1">
            <a:spLocks/>
          </p:cNvSpPr>
          <p:nvPr/>
        </p:nvSpPr>
        <p:spPr bwMode="gray">
          <a:xfrm>
            <a:off x="2463545" y="1430234"/>
            <a:ext cx="1181100"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2700"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en-IN" sz="2200" u="sng" spc="-150">
                <a:solidFill>
                  <a:srgbClr val="355070"/>
                </a:solidFill>
                <a:uFill>
                  <a:solidFill>
                    <a:srgbClr val="355070"/>
                  </a:solidFill>
                </a:uFill>
              </a:rPr>
              <a:t>Sec12(8):</a:t>
            </a:r>
            <a:endParaRPr lang="en-IN" sz="2200"/>
          </a:p>
        </p:txBody>
      </p:sp>
      <p:sp>
        <p:nvSpPr>
          <p:cNvPr id="16" name="object 16">
            <a:extLst>
              <a:ext uri="{FF2B5EF4-FFF2-40B4-BE49-F238E27FC236}">
                <a16:creationId xmlns:a16="http://schemas.microsoft.com/office/drawing/2014/main" id="{5E126836-F314-69E7-9F97-2DBCB107B553}"/>
              </a:ext>
            </a:extLst>
          </p:cNvPr>
          <p:cNvSpPr txBox="1"/>
          <p:nvPr/>
        </p:nvSpPr>
        <p:spPr>
          <a:xfrm>
            <a:off x="2429569" y="1706682"/>
            <a:ext cx="3089910" cy="351378"/>
          </a:xfrm>
          <a:prstGeom prst="rect">
            <a:avLst/>
          </a:prstGeom>
        </p:spPr>
        <p:txBody>
          <a:bodyPr vert="horz" wrap="square" lIns="0" tIns="12700" rIns="0" bIns="0" rtlCol="0">
            <a:spAutoFit/>
          </a:bodyPr>
          <a:lstStyle/>
          <a:p>
            <a:pPr marL="12700">
              <a:lnSpc>
                <a:spcPct val="100000"/>
              </a:lnSpc>
              <a:spcBef>
                <a:spcPts val="100"/>
              </a:spcBef>
              <a:tabLst>
                <a:tab pos="2820035" algn="l"/>
              </a:tabLst>
            </a:pPr>
            <a:r>
              <a:rPr sz="2200" b="1" spc="-10" dirty="0">
                <a:solidFill>
                  <a:srgbClr val="355070"/>
                </a:solidFill>
                <a:latin typeface="+mj-lt"/>
                <a:cs typeface="Arial"/>
              </a:rPr>
              <a:t>Transportation</a:t>
            </a:r>
            <a:r>
              <a:rPr sz="2200" b="1" dirty="0">
                <a:solidFill>
                  <a:srgbClr val="355070"/>
                </a:solidFill>
                <a:latin typeface="+mj-lt"/>
                <a:cs typeface="Arial"/>
              </a:rPr>
              <a:t>	</a:t>
            </a:r>
            <a:r>
              <a:rPr sz="2200" b="1" spc="-100" dirty="0">
                <a:solidFill>
                  <a:srgbClr val="355070"/>
                </a:solidFill>
                <a:latin typeface="+mj-lt"/>
                <a:cs typeface="Arial"/>
              </a:rPr>
              <a:t>of</a:t>
            </a:r>
            <a:endParaRPr sz="2200" dirty="0">
              <a:latin typeface="+mj-lt"/>
              <a:cs typeface="Arial"/>
            </a:endParaRPr>
          </a:p>
        </p:txBody>
      </p:sp>
      <p:sp>
        <p:nvSpPr>
          <p:cNvPr id="17" name="object 17">
            <a:extLst>
              <a:ext uri="{FF2B5EF4-FFF2-40B4-BE49-F238E27FC236}">
                <a16:creationId xmlns:a16="http://schemas.microsoft.com/office/drawing/2014/main" id="{E773ECE0-7400-842D-3C5E-82828120C911}"/>
              </a:ext>
            </a:extLst>
          </p:cNvPr>
          <p:cNvSpPr txBox="1"/>
          <p:nvPr/>
        </p:nvSpPr>
        <p:spPr>
          <a:xfrm>
            <a:off x="2406074" y="1972057"/>
            <a:ext cx="3113405" cy="679673"/>
          </a:xfrm>
          <a:prstGeom prst="rect">
            <a:avLst/>
          </a:prstGeom>
        </p:spPr>
        <p:txBody>
          <a:bodyPr vert="horz" wrap="square" lIns="0" tIns="12700" rIns="0" bIns="0" rtlCol="0">
            <a:spAutoFit/>
          </a:bodyPr>
          <a:lstStyle/>
          <a:p>
            <a:pPr marL="12700">
              <a:lnSpc>
                <a:spcPts val="2615"/>
              </a:lnSpc>
              <a:spcBef>
                <a:spcPts val="100"/>
              </a:spcBef>
              <a:tabLst>
                <a:tab pos="2594610" algn="l"/>
              </a:tabLst>
            </a:pPr>
            <a:r>
              <a:rPr sz="2200" b="1" spc="-155" dirty="0">
                <a:solidFill>
                  <a:srgbClr val="FF0000"/>
                </a:solidFill>
                <a:latin typeface="+mj-lt"/>
                <a:cs typeface="Arial"/>
              </a:rPr>
              <a:t>goods</a:t>
            </a:r>
            <a:r>
              <a:rPr sz="2200" spc="-155" dirty="0">
                <a:solidFill>
                  <a:srgbClr val="355070"/>
                </a:solidFill>
                <a:latin typeface="+mj-lt"/>
                <a:cs typeface="Arial MT"/>
              </a:rPr>
              <a:t>,</a:t>
            </a:r>
            <a:r>
              <a:rPr sz="2200" spc="20" dirty="0">
                <a:solidFill>
                  <a:srgbClr val="355070"/>
                </a:solidFill>
                <a:latin typeface="+mj-lt"/>
                <a:cs typeface="Arial MT"/>
              </a:rPr>
              <a:t> </a:t>
            </a:r>
            <a:r>
              <a:rPr sz="2200" spc="-105" dirty="0">
                <a:solidFill>
                  <a:srgbClr val="355070"/>
                </a:solidFill>
                <a:latin typeface="+mj-lt"/>
                <a:cs typeface="Arial MT"/>
              </a:rPr>
              <a:t>including</a:t>
            </a:r>
            <a:r>
              <a:rPr sz="2200" spc="20" dirty="0">
                <a:solidFill>
                  <a:srgbClr val="355070"/>
                </a:solidFill>
                <a:latin typeface="+mj-lt"/>
                <a:cs typeface="Arial MT"/>
              </a:rPr>
              <a:t> </a:t>
            </a:r>
            <a:r>
              <a:rPr sz="2200" spc="-25" dirty="0">
                <a:solidFill>
                  <a:srgbClr val="355070"/>
                </a:solidFill>
                <a:latin typeface="+mj-lt"/>
                <a:cs typeface="Arial MT"/>
              </a:rPr>
              <a:t>by</a:t>
            </a:r>
            <a:r>
              <a:rPr sz="2200" dirty="0">
                <a:solidFill>
                  <a:srgbClr val="355070"/>
                </a:solidFill>
                <a:latin typeface="+mj-lt"/>
                <a:cs typeface="Arial MT"/>
              </a:rPr>
              <a:t>	</a:t>
            </a:r>
            <a:r>
              <a:rPr sz="2200" spc="-100" dirty="0" err="1">
                <a:solidFill>
                  <a:srgbClr val="355070"/>
                </a:solidFill>
                <a:latin typeface="+mj-lt"/>
                <a:cs typeface="Arial MT"/>
              </a:rPr>
              <a:t>mai</a:t>
            </a:r>
            <a:r>
              <a:rPr lang="en-IN" sz="2200" spc="-100" dirty="0">
                <a:solidFill>
                  <a:srgbClr val="355070"/>
                </a:solidFill>
                <a:latin typeface="+mj-lt"/>
                <a:cs typeface="Arial MT"/>
              </a:rPr>
              <a:t>l</a:t>
            </a:r>
            <a:endParaRPr lang="en-IN" sz="2200" dirty="0">
              <a:latin typeface="+mj-lt"/>
              <a:cs typeface="Arial MT"/>
            </a:endParaRPr>
          </a:p>
          <a:p>
            <a:pPr marL="12700">
              <a:lnSpc>
                <a:spcPts val="2615"/>
              </a:lnSpc>
            </a:pPr>
            <a:r>
              <a:rPr lang="en-IN" sz="2200" dirty="0">
                <a:solidFill>
                  <a:srgbClr val="355070"/>
                </a:solidFill>
                <a:latin typeface="+mj-lt"/>
                <a:cs typeface="Arial MT"/>
              </a:rPr>
              <a:t>or</a:t>
            </a:r>
            <a:r>
              <a:rPr lang="en-IN" sz="2200" spc="-155" dirty="0">
                <a:solidFill>
                  <a:srgbClr val="355070"/>
                </a:solidFill>
                <a:latin typeface="+mj-lt"/>
                <a:cs typeface="Arial MT"/>
              </a:rPr>
              <a:t> </a:t>
            </a:r>
            <a:r>
              <a:rPr lang="en-IN" sz="2200" spc="-10" dirty="0">
                <a:solidFill>
                  <a:srgbClr val="355070"/>
                </a:solidFill>
                <a:latin typeface="+mj-lt"/>
                <a:cs typeface="Arial MT"/>
              </a:rPr>
              <a:t>courier</a:t>
            </a:r>
            <a:endParaRPr lang="en-IN" sz="2200" dirty="0">
              <a:latin typeface="+mj-lt"/>
              <a:cs typeface="Arial MT"/>
            </a:endParaRPr>
          </a:p>
        </p:txBody>
      </p:sp>
      <p:grpSp>
        <p:nvGrpSpPr>
          <p:cNvPr id="18" name="object 18">
            <a:extLst>
              <a:ext uri="{FF2B5EF4-FFF2-40B4-BE49-F238E27FC236}">
                <a16:creationId xmlns:a16="http://schemas.microsoft.com/office/drawing/2014/main" id="{FF8DCD2F-A46D-9AAE-77BA-5B2A9DD9E363}"/>
              </a:ext>
            </a:extLst>
          </p:cNvPr>
          <p:cNvGrpSpPr/>
          <p:nvPr/>
        </p:nvGrpSpPr>
        <p:grpSpPr>
          <a:xfrm>
            <a:off x="6422325" y="1382269"/>
            <a:ext cx="5062855" cy="1179830"/>
            <a:chOff x="6422135" y="1271016"/>
            <a:chExt cx="5062855" cy="1179830"/>
          </a:xfrm>
        </p:grpSpPr>
        <p:sp>
          <p:nvSpPr>
            <p:cNvPr id="19" name="object 19">
              <a:extLst>
                <a:ext uri="{FF2B5EF4-FFF2-40B4-BE49-F238E27FC236}">
                  <a16:creationId xmlns:a16="http://schemas.microsoft.com/office/drawing/2014/main" id="{AB908471-6EB8-C14A-07D0-E8C4C8EDE932}"/>
                </a:ext>
              </a:extLst>
            </p:cNvPr>
            <p:cNvSpPr/>
            <p:nvPr/>
          </p:nvSpPr>
          <p:spPr>
            <a:xfrm>
              <a:off x="6432803" y="1281684"/>
              <a:ext cx="5041900" cy="1158240"/>
            </a:xfrm>
            <a:custGeom>
              <a:avLst/>
              <a:gdLst/>
              <a:ahLst/>
              <a:cxnLst/>
              <a:rect l="l" t="t" r="r" b="b"/>
              <a:pathLst>
                <a:path w="5041900" h="1158239">
                  <a:moveTo>
                    <a:pt x="5041392" y="0"/>
                  </a:moveTo>
                  <a:lnTo>
                    <a:pt x="0" y="0"/>
                  </a:lnTo>
                  <a:lnTo>
                    <a:pt x="0" y="1158239"/>
                  </a:lnTo>
                  <a:lnTo>
                    <a:pt x="5041392" y="1158239"/>
                  </a:lnTo>
                  <a:lnTo>
                    <a:pt x="5041392" y="0"/>
                  </a:lnTo>
                  <a:close/>
                </a:path>
              </a:pathLst>
            </a:custGeom>
            <a:solidFill>
              <a:srgbClr val="D9D9D9"/>
            </a:solidFill>
          </p:spPr>
          <p:txBody>
            <a:bodyPr wrap="square" lIns="0" tIns="0" rIns="0" bIns="0" rtlCol="0"/>
            <a:lstStyle/>
            <a:p>
              <a:endParaRPr sz="2200">
                <a:latin typeface="+mj-lt"/>
              </a:endParaRPr>
            </a:p>
          </p:txBody>
        </p:sp>
        <p:sp>
          <p:nvSpPr>
            <p:cNvPr id="20" name="object 20">
              <a:extLst>
                <a:ext uri="{FF2B5EF4-FFF2-40B4-BE49-F238E27FC236}">
                  <a16:creationId xmlns:a16="http://schemas.microsoft.com/office/drawing/2014/main" id="{0D0E2700-AFE0-CDEF-AAF5-3188A5E92588}"/>
                </a:ext>
              </a:extLst>
            </p:cNvPr>
            <p:cNvSpPr/>
            <p:nvPr/>
          </p:nvSpPr>
          <p:spPr>
            <a:xfrm>
              <a:off x="6432803" y="1281684"/>
              <a:ext cx="5041900" cy="1158240"/>
            </a:xfrm>
            <a:custGeom>
              <a:avLst/>
              <a:gdLst/>
              <a:ahLst/>
              <a:cxnLst/>
              <a:rect l="l" t="t" r="r" b="b"/>
              <a:pathLst>
                <a:path w="5041900" h="1158239">
                  <a:moveTo>
                    <a:pt x="0" y="1158239"/>
                  </a:moveTo>
                  <a:lnTo>
                    <a:pt x="5041392" y="1158239"/>
                  </a:lnTo>
                  <a:lnTo>
                    <a:pt x="5041392" y="0"/>
                  </a:lnTo>
                  <a:lnTo>
                    <a:pt x="0" y="0"/>
                  </a:lnTo>
                  <a:lnTo>
                    <a:pt x="0" y="1158239"/>
                  </a:lnTo>
                  <a:close/>
                </a:path>
              </a:pathLst>
            </a:custGeom>
            <a:ln w="21336">
              <a:solidFill>
                <a:srgbClr val="2E4766"/>
              </a:solidFill>
            </a:ln>
          </p:spPr>
          <p:txBody>
            <a:bodyPr wrap="square" lIns="0" tIns="0" rIns="0" bIns="0" rtlCol="0"/>
            <a:lstStyle/>
            <a:p>
              <a:endParaRPr sz="2200">
                <a:latin typeface="+mj-lt"/>
              </a:endParaRPr>
            </a:p>
          </p:txBody>
        </p:sp>
      </p:grpSp>
      <p:grpSp>
        <p:nvGrpSpPr>
          <p:cNvPr id="21" name="object 21">
            <a:extLst>
              <a:ext uri="{FF2B5EF4-FFF2-40B4-BE49-F238E27FC236}">
                <a16:creationId xmlns:a16="http://schemas.microsoft.com/office/drawing/2014/main" id="{0BC5B584-1054-4397-D117-3178FA6111B8}"/>
              </a:ext>
            </a:extLst>
          </p:cNvPr>
          <p:cNvGrpSpPr/>
          <p:nvPr/>
        </p:nvGrpSpPr>
        <p:grpSpPr>
          <a:xfrm>
            <a:off x="2362200" y="2956560"/>
            <a:ext cx="3225165" cy="1435735"/>
            <a:chOff x="2362200" y="2956560"/>
            <a:chExt cx="3225165" cy="1435735"/>
          </a:xfrm>
        </p:grpSpPr>
        <p:sp>
          <p:nvSpPr>
            <p:cNvPr id="22" name="object 22">
              <a:extLst>
                <a:ext uri="{FF2B5EF4-FFF2-40B4-BE49-F238E27FC236}">
                  <a16:creationId xmlns:a16="http://schemas.microsoft.com/office/drawing/2014/main" id="{83DE13D7-40ED-0F9C-3C64-898DC6B3BD03}"/>
                </a:ext>
              </a:extLst>
            </p:cNvPr>
            <p:cNvSpPr/>
            <p:nvPr/>
          </p:nvSpPr>
          <p:spPr>
            <a:xfrm>
              <a:off x="2372867" y="2967228"/>
              <a:ext cx="3203575" cy="1414780"/>
            </a:xfrm>
            <a:custGeom>
              <a:avLst/>
              <a:gdLst/>
              <a:ahLst/>
              <a:cxnLst/>
              <a:rect l="l" t="t" r="r" b="b"/>
              <a:pathLst>
                <a:path w="3203575" h="1414779">
                  <a:moveTo>
                    <a:pt x="3203448" y="0"/>
                  </a:moveTo>
                  <a:lnTo>
                    <a:pt x="0" y="0"/>
                  </a:lnTo>
                  <a:lnTo>
                    <a:pt x="0" y="1414272"/>
                  </a:lnTo>
                  <a:lnTo>
                    <a:pt x="3203448" y="1414272"/>
                  </a:lnTo>
                  <a:lnTo>
                    <a:pt x="3203448" y="0"/>
                  </a:lnTo>
                  <a:close/>
                </a:path>
              </a:pathLst>
            </a:custGeom>
            <a:solidFill>
              <a:srgbClr val="FFFFFF"/>
            </a:solidFill>
          </p:spPr>
          <p:txBody>
            <a:bodyPr wrap="square" lIns="0" tIns="0" rIns="0" bIns="0" rtlCol="0"/>
            <a:lstStyle/>
            <a:p>
              <a:endParaRPr sz="2200">
                <a:latin typeface="+mj-lt"/>
              </a:endParaRPr>
            </a:p>
          </p:txBody>
        </p:sp>
        <p:sp>
          <p:nvSpPr>
            <p:cNvPr id="23" name="object 23">
              <a:extLst>
                <a:ext uri="{FF2B5EF4-FFF2-40B4-BE49-F238E27FC236}">
                  <a16:creationId xmlns:a16="http://schemas.microsoft.com/office/drawing/2014/main" id="{8DB6CF54-F3C2-67C7-14EC-C270D0697FAD}"/>
                </a:ext>
              </a:extLst>
            </p:cNvPr>
            <p:cNvSpPr/>
            <p:nvPr/>
          </p:nvSpPr>
          <p:spPr>
            <a:xfrm>
              <a:off x="2372867" y="2967228"/>
              <a:ext cx="3203575" cy="1414780"/>
            </a:xfrm>
            <a:custGeom>
              <a:avLst/>
              <a:gdLst/>
              <a:ahLst/>
              <a:cxnLst/>
              <a:rect l="l" t="t" r="r" b="b"/>
              <a:pathLst>
                <a:path w="3203575" h="1414779">
                  <a:moveTo>
                    <a:pt x="0" y="1414272"/>
                  </a:moveTo>
                  <a:lnTo>
                    <a:pt x="3203448" y="1414272"/>
                  </a:lnTo>
                  <a:lnTo>
                    <a:pt x="3203448" y="0"/>
                  </a:lnTo>
                  <a:lnTo>
                    <a:pt x="0" y="0"/>
                  </a:lnTo>
                  <a:lnTo>
                    <a:pt x="0" y="1414272"/>
                  </a:lnTo>
                  <a:close/>
                </a:path>
              </a:pathLst>
            </a:custGeom>
            <a:ln w="21336">
              <a:solidFill>
                <a:srgbClr val="2E4766"/>
              </a:solidFill>
            </a:ln>
          </p:spPr>
          <p:txBody>
            <a:bodyPr wrap="square" lIns="0" tIns="0" rIns="0" bIns="0" rtlCol="0"/>
            <a:lstStyle/>
            <a:p>
              <a:endParaRPr sz="2200">
                <a:latin typeface="+mj-lt"/>
              </a:endParaRPr>
            </a:p>
          </p:txBody>
        </p:sp>
      </p:grpSp>
      <p:sp>
        <p:nvSpPr>
          <p:cNvPr id="24" name="object 24">
            <a:extLst>
              <a:ext uri="{FF2B5EF4-FFF2-40B4-BE49-F238E27FC236}">
                <a16:creationId xmlns:a16="http://schemas.microsoft.com/office/drawing/2014/main" id="{18FD1EDD-A0BC-3EA9-25CC-189C9E84F627}"/>
              </a:ext>
            </a:extLst>
          </p:cNvPr>
          <p:cNvSpPr txBox="1"/>
          <p:nvPr/>
        </p:nvSpPr>
        <p:spPr>
          <a:xfrm>
            <a:off x="2463545" y="2987751"/>
            <a:ext cx="2461895" cy="351378"/>
          </a:xfrm>
          <a:prstGeom prst="rect">
            <a:avLst/>
          </a:prstGeom>
        </p:spPr>
        <p:txBody>
          <a:bodyPr vert="horz" wrap="square" lIns="0" tIns="12700" rIns="0" bIns="0" rtlCol="0">
            <a:spAutoFit/>
          </a:bodyPr>
          <a:lstStyle/>
          <a:p>
            <a:pPr marL="12700">
              <a:lnSpc>
                <a:spcPct val="100000"/>
              </a:lnSpc>
              <a:spcBef>
                <a:spcPts val="100"/>
              </a:spcBef>
            </a:pPr>
            <a:r>
              <a:rPr sz="2200" u="sng" spc="-190" dirty="0">
                <a:solidFill>
                  <a:srgbClr val="355070"/>
                </a:solidFill>
                <a:uFill>
                  <a:solidFill>
                    <a:srgbClr val="355070"/>
                  </a:solidFill>
                </a:uFill>
                <a:latin typeface="+mj-lt"/>
                <a:cs typeface="Arial MT"/>
              </a:rPr>
              <a:t>Sec12(9):</a:t>
            </a:r>
            <a:r>
              <a:rPr sz="2200" b="1" spc="-190" dirty="0">
                <a:solidFill>
                  <a:srgbClr val="FF0000"/>
                </a:solidFill>
                <a:latin typeface="+mj-lt"/>
                <a:cs typeface="Arial"/>
              </a:rPr>
              <a:t>Passenger</a:t>
            </a:r>
            <a:endParaRPr sz="2200">
              <a:latin typeface="+mj-lt"/>
              <a:cs typeface="Arial"/>
            </a:endParaRPr>
          </a:p>
        </p:txBody>
      </p:sp>
      <p:sp>
        <p:nvSpPr>
          <p:cNvPr id="25" name="object 25">
            <a:extLst>
              <a:ext uri="{FF2B5EF4-FFF2-40B4-BE49-F238E27FC236}">
                <a16:creationId xmlns:a16="http://schemas.microsoft.com/office/drawing/2014/main" id="{AE4E4D45-753E-9E85-DC59-CB7DB0231548}"/>
              </a:ext>
            </a:extLst>
          </p:cNvPr>
          <p:cNvSpPr txBox="1"/>
          <p:nvPr/>
        </p:nvSpPr>
        <p:spPr>
          <a:xfrm>
            <a:off x="2463545" y="3287014"/>
            <a:ext cx="3110865" cy="351378"/>
          </a:xfrm>
          <a:prstGeom prst="rect">
            <a:avLst/>
          </a:prstGeom>
        </p:spPr>
        <p:txBody>
          <a:bodyPr vert="horz" wrap="square" lIns="0" tIns="12700" rIns="0" bIns="0" rtlCol="0">
            <a:spAutoFit/>
          </a:bodyPr>
          <a:lstStyle/>
          <a:p>
            <a:pPr marL="12700">
              <a:lnSpc>
                <a:spcPct val="100000"/>
              </a:lnSpc>
              <a:spcBef>
                <a:spcPts val="100"/>
              </a:spcBef>
              <a:tabLst>
                <a:tab pos="2210435" algn="l"/>
              </a:tabLst>
            </a:pPr>
            <a:r>
              <a:rPr sz="2200" b="1" spc="-10" dirty="0">
                <a:solidFill>
                  <a:srgbClr val="355070"/>
                </a:solidFill>
                <a:latin typeface="+mj-lt"/>
                <a:cs typeface="Arial"/>
              </a:rPr>
              <a:t>Transportation</a:t>
            </a:r>
            <a:r>
              <a:rPr sz="2200" b="1" dirty="0">
                <a:solidFill>
                  <a:srgbClr val="355070"/>
                </a:solidFill>
                <a:latin typeface="+mj-lt"/>
                <a:cs typeface="Arial"/>
              </a:rPr>
              <a:t>	</a:t>
            </a:r>
            <a:r>
              <a:rPr sz="2200" spc="-145" dirty="0">
                <a:solidFill>
                  <a:srgbClr val="355070"/>
                </a:solidFill>
                <a:latin typeface="+mj-lt"/>
                <a:cs typeface="Arial MT"/>
              </a:rPr>
              <a:t>Service</a:t>
            </a:r>
            <a:endParaRPr sz="2200" dirty="0">
              <a:latin typeface="+mj-lt"/>
              <a:cs typeface="Arial MT"/>
            </a:endParaRPr>
          </a:p>
        </p:txBody>
      </p:sp>
      <p:grpSp>
        <p:nvGrpSpPr>
          <p:cNvPr id="27" name="object 27">
            <a:extLst>
              <a:ext uri="{FF2B5EF4-FFF2-40B4-BE49-F238E27FC236}">
                <a16:creationId xmlns:a16="http://schemas.microsoft.com/office/drawing/2014/main" id="{64AD3D8A-ABA6-FC04-282B-704EB611F93B}"/>
              </a:ext>
            </a:extLst>
          </p:cNvPr>
          <p:cNvGrpSpPr/>
          <p:nvPr/>
        </p:nvGrpSpPr>
        <p:grpSpPr>
          <a:xfrm>
            <a:off x="6422135" y="2865120"/>
            <a:ext cx="5062855" cy="1618615"/>
            <a:chOff x="6422135" y="2865120"/>
            <a:chExt cx="5062855" cy="1618615"/>
          </a:xfrm>
        </p:grpSpPr>
        <p:sp>
          <p:nvSpPr>
            <p:cNvPr id="28" name="object 28">
              <a:extLst>
                <a:ext uri="{FF2B5EF4-FFF2-40B4-BE49-F238E27FC236}">
                  <a16:creationId xmlns:a16="http://schemas.microsoft.com/office/drawing/2014/main" id="{AC91F9E3-1F95-9CA0-51FE-F16ADD246821}"/>
                </a:ext>
              </a:extLst>
            </p:cNvPr>
            <p:cNvSpPr/>
            <p:nvPr/>
          </p:nvSpPr>
          <p:spPr>
            <a:xfrm>
              <a:off x="6432803" y="2875788"/>
              <a:ext cx="5041900" cy="1597660"/>
            </a:xfrm>
            <a:custGeom>
              <a:avLst/>
              <a:gdLst/>
              <a:ahLst/>
              <a:cxnLst/>
              <a:rect l="l" t="t" r="r" b="b"/>
              <a:pathLst>
                <a:path w="5041900" h="1597660">
                  <a:moveTo>
                    <a:pt x="5041392" y="0"/>
                  </a:moveTo>
                  <a:lnTo>
                    <a:pt x="0" y="0"/>
                  </a:lnTo>
                  <a:lnTo>
                    <a:pt x="0" y="1597152"/>
                  </a:lnTo>
                  <a:lnTo>
                    <a:pt x="5041392" y="1597152"/>
                  </a:lnTo>
                  <a:lnTo>
                    <a:pt x="5041392" y="0"/>
                  </a:lnTo>
                  <a:close/>
                </a:path>
              </a:pathLst>
            </a:custGeom>
            <a:solidFill>
              <a:srgbClr val="D9D9D9"/>
            </a:solidFill>
          </p:spPr>
          <p:txBody>
            <a:bodyPr wrap="square" lIns="0" tIns="0" rIns="0" bIns="0" rtlCol="0"/>
            <a:lstStyle/>
            <a:p>
              <a:endParaRPr sz="2200">
                <a:latin typeface="+mj-lt"/>
              </a:endParaRPr>
            </a:p>
          </p:txBody>
        </p:sp>
        <p:sp>
          <p:nvSpPr>
            <p:cNvPr id="29" name="object 29">
              <a:extLst>
                <a:ext uri="{FF2B5EF4-FFF2-40B4-BE49-F238E27FC236}">
                  <a16:creationId xmlns:a16="http://schemas.microsoft.com/office/drawing/2014/main" id="{E2C654F8-9552-37CF-6C5D-C8A168D625DB}"/>
                </a:ext>
              </a:extLst>
            </p:cNvPr>
            <p:cNvSpPr/>
            <p:nvPr/>
          </p:nvSpPr>
          <p:spPr>
            <a:xfrm>
              <a:off x="6432803" y="2875788"/>
              <a:ext cx="5041900" cy="1597660"/>
            </a:xfrm>
            <a:custGeom>
              <a:avLst/>
              <a:gdLst/>
              <a:ahLst/>
              <a:cxnLst/>
              <a:rect l="l" t="t" r="r" b="b"/>
              <a:pathLst>
                <a:path w="5041900" h="1597660">
                  <a:moveTo>
                    <a:pt x="0" y="1597152"/>
                  </a:moveTo>
                  <a:lnTo>
                    <a:pt x="5041392" y="1597152"/>
                  </a:lnTo>
                  <a:lnTo>
                    <a:pt x="5041392" y="0"/>
                  </a:lnTo>
                  <a:lnTo>
                    <a:pt x="0" y="0"/>
                  </a:lnTo>
                  <a:lnTo>
                    <a:pt x="0" y="1597152"/>
                  </a:lnTo>
                  <a:close/>
                </a:path>
              </a:pathLst>
            </a:custGeom>
            <a:ln w="21336">
              <a:solidFill>
                <a:srgbClr val="2E4766"/>
              </a:solidFill>
            </a:ln>
          </p:spPr>
          <p:txBody>
            <a:bodyPr wrap="square" lIns="0" tIns="0" rIns="0" bIns="0" rtlCol="0"/>
            <a:lstStyle/>
            <a:p>
              <a:endParaRPr sz="2200">
                <a:latin typeface="+mj-lt"/>
              </a:endParaRPr>
            </a:p>
          </p:txBody>
        </p:sp>
      </p:grpSp>
      <p:sp>
        <p:nvSpPr>
          <p:cNvPr id="30" name="object 30">
            <a:extLst>
              <a:ext uri="{FF2B5EF4-FFF2-40B4-BE49-F238E27FC236}">
                <a16:creationId xmlns:a16="http://schemas.microsoft.com/office/drawing/2014/main" id="{816AB112-099A-9CE9-2DEE-163D858A30D3}"/>
              </a:ext>
            </a:extLst>
          </p:cNvPr>
          <p:cNvSpPr txBox="1"/>
          <p:nvPr/>
        </p:nvSpPr>
        <p:spPr>
          <a:xfrm>
            <a:off x="6514908" y="1356560"/>
            <a:ext cx="4954905" cy="2223044"/>
          </a:xfrm>
          <a:prstGeom prst="rect">
            <a:avLst/>
          </a:prstGeom>
        </p:spPr>
        <p:txBody>
          <a:bodyPr vert="horz" wrap="square" lIns="0" tIns="57785" rIns="0" bIns="0" rtlCol="0">
            <a:spAutoFit/>
          </a:bodyPr>
          <a:lstStyle/>
          <a:p>
            <a:pPr marL="12700">
              <a:lnSpc>
                <a:spcPct val="100000"/>
              </a:lnSpc>
              <a:spcBef>
                <a:spcPts val="455"/>
              </a:spcBef>
            </a:pPr>
            <a:r>
              <a:rPr sz="2200" u="sng" spc="-145" dirty="0">
                <a:solidFill>
                  <a:srgbClr val="355070"/>
                </a:solidFill>
                <a:uFill>
                  <a:solidFill>
                    <a:srgbClr val="355070"/>
                  </a:solidFill>
                </a:uFill>
                <a:latin typeface="+mj-lt"/>
                <a:cs typeface="Arial MT"/>
              </a:rPr>
              <a:t>Registered</a:t>
            </a:r>
            <a:r>
              <a:rPr sz="2200" u="sng" spc="-5" dirty="0">
                <a:solidFill>
                  <a:srgbClr val="355070"/>
                </a:solidFill>
                <a:uFill>
                  <a:solidFill>
                    <a:srgbClr val="355070"/>
                  </a:solidFill>
                </a:uFill>
                <a:latin typeface="+mj-lt"/>
                <a:cs typeface="Arial MT"/>
              </a:rPr>
              <a:t> </a:t>
            </a:r>
            <a:r>
              <a:rPr sz="2200" u="sng" spc="-160" dirty="0">
                <a:solidFill>
                  <a:srgbClr val="355070"/>
                </a:solidFill>
                <a:uFill>
                  <a:solidFill>
                    <a:srgbClr val="355070"/>
                  </a:solidFill>
                </a:uFill>
                <a:latin typeface="+mj-lt"/>
                <a:cs typeface="Arial MT"/>
              </a:rPr>
              <a:t>Recipient:</a:t>
            </a:r>
            <a:r>
              <a:rPr sz="2200" spc="35" dirty="0">
                <a:solidFill>
                  <a:srgbClr val="355070"/>
                </a:solidFill>
                <a:latin typeface="+mj-lt"/>
                <a:cs typeface="Arial MT"/>
              </a:rPr>
              <a:t> </a:t>
            </a:r>
            <a:r>
              <a:rPr sz="2200" spc="-160" dirty="0">
                <a:solidFill>
                  <a:srgbClr val="355070"/>
                </a:solidFill>
                <a:latin typeface="+mj-lt"/>
                <a:cs typeface="Arial MT"/>
              </a:rPr>
              <a:t>Location</a:t>
            </a:r>
            <a:r>
              <a:rPr sz="2200" spc="25" dirty="0">
                <a:solidFill>
                  <a:srgbClr val="355070"/>
                </a:solidFill>
                <a:latin typeface="+mj-lt"/>
                <a:cs typeface="Arial MT"/>
              </a:rPr>
              <a:t> </a:t>
            </a:r>
            <a:r>
              <a:rPr sz="2200" dirty="0">
                <a:solidFill>
                  <a:srgbClr val="355070"/>
                </a:solidFill>
                <a:latin typeface="+mj-lt"/>
                <a:cs typeface="Arial MT"/>
              </a:rPr>
              <a:t>of</a:t>
            </a:r>
            <a:r>
              <a:rPr sz="2200" spc="120" dirty="0">
                <a:solidFill>
                  <a:srgbClr val="355070"/>
                </a:solidFill>
                <a:latin typeface="+mj-lt"/>
                <a:cs typeface="Arial MT"/>
              </a:rPr>
              <a:t> </a:t>
            </a:r>
            <a:r>
              <a:rPr sz="2200" spc="-35" dirty="0">
                <a:solidFill>
                  <a:srgbClr val="355070"/>
                </a:solidFill>
                <a:latin typeface="+mj-lt"/>
                <a:cs typeface="Arial MT"/>
              </a:rPr>
              <a:t>Recipient</a:t>
            </a:r>
            <a:endParaRPr sz="2200" dirty="0">
              <a:latin typeface="+mj-lt"/>
              <a:cs typeface="Arial MT"/>
            </a:endParaRPr>
          </a:p>
          <a:p>
            <a:pPr marL="12700">
              <a:lnSpc>
                <a:spcPts val="2400"/>
              </a:lnSpc>
              <a:spcBef>
                <a:spcPts val="360"/>
              </a:spcBef>
              <a:tabLst>
                <a:tab pos="1734820" algn="l"/>
                <a:tab pos="3067050" algn="l"/>
                <a:tab pos="4258945" algn="l"/>
              </a:tabLst>
            </a:pPr>
            <a:r>
              <a:rPr sz="2200" u="sng" spc="-10" dirty="0">
                <a:solidFill>
                  <a:srgbClr val="355070"/>
                </a:solidFill>
                <a:uFill>
                  <a:solidFill>
                    <a:srgbClr val="355070"/>
                  </a:solidFill>
                </a:uFill>
                <a:latin typeface="+mj-lt"/>
                <a:cs typeface="Arial MT"/>
              </a:rPr>
              <a:t>Unregistered</a:t>
            </a:r>
            <a:r>
              <a:rPr sz="2200" u="sng" dirty="0">
                <a:solidFill>
                  <a:srgbClr val="355070"/>
                </a:solidFill>
                <a:uFill>
                  <a:solidFill>
                    <a:srgbClr val="355070"/>
                  </a:solidFill>
                </a:uFill>
                <a:latin typeface="+mj-lt"/>
                <a:cs typeface="Arial MT"/>
              </a:rPr>
              <a:t>	</a:t>
            </a:r>
            <a:r>
              <a:rPr sz="2200" u="sng" spc="-10" dirty="0">
                <a:solidFill>
                  <a:srgbClr val="355070"/>
                </a:solidFill>
                <a:uFill>
                  <a:solidFill>
                    <a:srgbClr val="355070"/>
                  </a:solidFill>
                </a:uFill>
                <a:latin typeface="+mj-lt"/>
                <a:cs typeface="Arial MT"/>
              </a:rPr>
              <a:t>Recipient:</a:t>
            </a:r>
            <a:r>
              <a:rPr sz="2200" dirty="0">
                <a:solidFill>
                  <a:srgbClr val="355070"/>
                </a:solidFill>
                <a:latin typeface="+mj-lt"/>
                <a:cs typeface="Arial MT"/>
              </a:rPr>
              <a:t>	</a:t>
            </a:r>
            <a:r>
              <a:rPr sz="2200" spc="-10" dirty="0">
                <a:solidFill>
                  <a:srgbClr val="355070"/>
                </a:solidFill>
                <a:latin typeface="+mj-lt"/>
                <a:cs typeface="Arial MT"/>
              </a:rPr>
              <a:t>Locatio</a:t>
            </a:r>
            <a:r>
              <a:rPr lang="en-US" sz="2200" spc="-10" dirty="0">
                <a:solidFill>
                  <a:srgbClr val="355070"/>
                </a:solidFill>
                <a:latin typeface="+mj-lt"/>
                <a:cs typeface="Arial MT"/>
              </a:rPr>
              <a:t>n </a:t>
            </a:r>
            <a:r>
              <a:rPr sz="2200" spc="-120" dirty="0">
                <a:solidFill>
                  <a:srgbClr val="355070"/>
                </a:solidFill>
                <a:latin typeface="+mj-lt"/>
                <a:cs typeface="Arial MT"/>
              </a:rPr>
              <a:t>where</a:t>
            </a:r>
            <a:r>
              <a:rPr lang="en-US" sz="2200" spc="-120" dirty="0">
                <a:solidFill>
                  <a:srgbClr val="355070"/>
                </a:solidFill>
                <a:latin typeface="+mj-lt"/>
                <a:cs typeface="Arial MT"/>
              </a:rPr>
              <a:t> </a:t>
            </a:r>
            <a:r>
              <a:rPr sz="2200" spc="-135" dirty="0">
                <a:solidFill>
                  <a:srgbClr val="355070"/>
                </a:solidFill>
                <a:latin typeface="+mj-lt"/>
                <a:cs typeface="Arial MT"/>
              </a:rPr>
              <a:t>goods</a:t>
            </a:r>
            <a:r>
              <a:rPr sz="2200" spc="-30" dirty="0">
                <a:solidFill>
                  <a:srgbClr val="355070"/>
                </a:solidFill>
                <a:latin typeface="+mj-lt"/>
                <a:cs typeface="Arial MT"/>
              </a:rPr>
              <a:t> </a:t>
            </a:r>
            <a:r>
              <a:rPr sz="2200" spc="-120" dirty="0">
                <a:solidFill>
                  <a:srgbClr val="FF0000"/>
                </a:solidFill>
                <a:latin typeface="+mj-lt"/>
                <a:cs typeface="Arial MT"/>
              </a:rPr>
              <a:t>handed</a:t>
            </a:r>
            <a:r>
              <a:rPr sz="2200" spc="-35" dirty="0">
                <a:solidFill>
                  <a:srgbClr val="FF0000"/>
                </a:solidFill>
                <a:latin typeface="+mj-lt"/>
                <a:cs typeface="Arial MT"/>
              </a:rPr>
              <a:t> </a:t>
            </a:r>
            <a:r>
              <a:rPr sz="2200" spc="-105" dirty="0">
                <a:solidFill>
                  <a:srgbClr val="FF0000"/>
                </a:solidFill>
                <a:latin typeface="+mj-lt"/>
                <a:cs typeface="Arial MT"/>
              </a:rPr>
              <a:t>over</a:t>
            </a:r>
            <a:r>
              <a:rPr sz="2200" spc="-50" dirty="0">
                <a:solidFill>
                  <a:srgbClr val="FF0000"/>
                </a:solidFill>
                <a:latin typeface="+mj-lt"/>
                <a:cs typeface="Arial MT"/>
              </a:rPr>
              <a:t> </a:t>
            </a:r>
            <a:r>
              <a:rPr sz="2200" dirty="0">
                <a:solidFill>
                  <a:srgbClr val="FF0000"/>
                </a:solidFill>
                <a:latin typeface="+mj-lt"/>
                <a:cs typeface="Arial MT"/>
              </a:rPr>
              <a:t>for</a:t>
            </a:r>
            <a:r>
              <a:rPr sz="2200" spc="-45" dirty="0">
                <a:solidFill>
                  <a:srgbClr val="FF0000"/>
                </a:solidFill>
                <a:latin typeface="+mj-lt"/>
                <a:cs typeface="Arial MT"/>
              </a:rPr>
              <a:t> </a:t>
            </a:r>
            <a:r>
              <a:rPr sz="2200" spc="-10" dirty="0">
                <a:solidFill>
                  <a:srgbClr val="FF0000"/>
                </a:solidFill>
                <a:latin typeface="+mj-lt"/>
                <a:cs typeface="Arial MT"/>
              </a:rPr>
              <a:t>transportation</a:t>
            </a:r>
            <a:endParaRPr sz="2200" dirty="0">
              <a:latin typeface="+mj-lt"/>
              <a:cs typeface="Arial MT"/>
            </a:endParaRPr>
          </a:p>
          <a:p>
            <a:pPr>
              <a:lnSpc>
                <a:spcPct val="100000"/>
              </a:lnSpc>
              <a:spcBef>
                <a:spcPts val="1235"/>
              </a:spcBef>
            </a:pPr>
            <a:endParaRPr sz="2200" dirty="0">
              <a:latin typeface="+mj-lt"/>
              <a:cs typeface="Arial MT"/>
            </a:endParaRPr>
          </a:p>
          <a:p>
            <a:pPr marL="13970">
              <a:lnSpc>
                <a:spcPts val="2615"/>
              </a:lnSpc>
              <a:tabLst>
                <a:tab pos="1824355" algn="l"/>
                <a:tab pos="3495675" algn="l"/>
                <a:tab pos="4678045" algn="l"/>
              </a:tabLst>
            </a:pPr>
            <a:r>
              <a:rPr sz="2200" u="sng" spc="-10" dirty="0">
                <a:solidFill>
                  <a:srgbClr val="355070"/>
                </a:solidFill>
                <a:uFill>
                  <a:solidFill>
                    <a:srgbClr val="355070"/>
                  </a:solidFill>
                </a:uFill>
                <a:latin typeface="+mj-lt"/>
                <a:cs typeface="Arial MT"/>
              </a:rPr>
              <a:t>Registered</a:t>
            </a:r>
            <a:r>
              <a:rPr sz="2200" u="sng" dirty="0">
                <a:solidFill>
                  <a:srgbClr val="355070"/>
                </a:solidFill>
                <a:uFill>
                  <a:solidFill>
                    <a:srgbClr val="355070"/>
                  </a:solidFill>
                </a:uFill>
                <a:latin typeface="+mj-lt"/>
                <a:cs typeface="Arial MT"/>
              </a:rPr>
              <a:t>	</a:t>
            </a:r>
            <a:r>
              <a:rPr sz="2200" u="sng" spc="-10" dirty="0">
                <a:solidFill>
                  <a:srgbClr val="355070"/>
                </a:solidFill>
                <a:uFill>
                  <a:solidFill>
                    <a:srgbClr val="355070"/>
                  </a:solidFill>
                </a:uFill>
                <a:latin typeface="+mj-lt"/>
                <a:cs typeface="Arial MT"/>
              </a:rPr>
              <a:t>Recipient:</a:t>
            </a:r>
            <a:r>
              <a:rPr sz="2200" u="sng" dirty="0">
                <a:solidFill>
                  <a:srgbClr val="355070"/>
                </a:solidFill>
                <a:uFill>
                  <a:solidFill>
                    <a:srgbClr val="355070"/>
                  </a:solidFill>
                </a:uFill>
                <a:latin typeface="+mj-lt"/>
                <a:cs typeface="Arial MT"/>
              </a:rPr>
              <a:t>	</a:t>
            </a:r>
            <a:r>
              <a:rPr sz="2200" spc="-10" dirty="0">
                <a:solidFill>
                  <a:srgbClr val="355070"/>
                </a:solidFill>
                <a:latin typeface="+mj-lt"/>
                <a:cs typeface="Arial MT"/>
              </a:rPr>
              <a:t>Place</a:t>
            </a:r>
            <a:r>
              <a:rPr sz="2200" dirty="0">
                <a:solidFill>
                  <a:srgbClr val="355070"/>
                </a:solidFill>
                <a:latin typeface="+mj-lt"/>
                <a:cs typeface="Arial MT"/>
              </a:rPr>
              <a:t>	</a:t>
            </a:r>
            <a:r>
              <a:rPr sz="2200" spc="-25" dirty="0">
                <a:solidFill>
                  <a:srgbClr val="355070"/>
                </a:solidFill>
                <a:latin typeface="+mj-lt"/>
                <a:cs typeface="Arial MT"/>
              </a:rPr>
              <a:t>of</a:t>
            </a:r>
            <a:endParaRPr sz="2200" dirty="0">
              <a:latin typeface="+mj-lt"/>
              <a:cs typeface="Arial MT"/>
            </a:endParaRPr>
          </a:p>
          <a:p>
            <a:pPr marL="13970">
              <a:lnSpc>
                <a:spcPts val="2615"/>
              </a:lnSpc>
            </a:pPr>
            <a:r>
              <a:rPr sz="2200" spc="-155" dirty="0">
                <a:solidFill>
                  <a:srgbClr val="355070"/>
                </a:solidFill>
                <a:latin typeface="+mj-lt"/>
                <a:cs typeface="Arial MT"/>
              </a:rPr>
              <a:t>Registered</a:t>
            </a:r>
            <a:r>
              <a:rPr sz="2200" spc="35" dirty="0">
                <a:solidFill>
                  <a:srgbClr val="355070"/>
                </a:solidFill>
                <a:latin typeface="+mj-lt"/>
                <a:cs typeface="Arial MT"/>
              </a:rPr>
              <a:t> </a:t>
            </a:r>
            <a:r>
              <a:rPr sz="2200" spc="-65" dirty="0">
                <a:solidFill>
                  <a:srgbClr val="355070"/>
                </a:solidFill>
                <a:latin typeface="+mj-lt"/>
                <a:cs typeface="Arial MT"/>
              </a:rPr>
              <a:t>Recipient</a:t>
            </a:r>
            <a:endParaRPr sz="2200" dirty="0">
              <a:latin typeface="+mj-lt"/>
              <a:cs typeface="Arial MT"/>
            </a:endParaRPr>
          </a:p>
        </p:txBody>
      </p:sp>
      <p:sp>
        <p:nvSpPr>
          <p:cNvPr id="31" name="object 31">
            <a:extLst>
              <a:ext uri="{FF2B5EF4-FFF2-40B4-BE49-F238E27FC236}">
                <a16:creationId xmlns:a16="http://schemas.microsoft.com/office/drawing/2014/main" id="{7CD2BC2A-84B4-0893-79C2-D7203035E18B}"/>
              </a:ext>
            </a:extLst>
          </p:cNvPr>
          <p:cNvSpPr txBox="1"/>
          <p:nvPr/>
        </p:nvSpPr>
        <p:spPr>
          <a:xfrm>
            <a:off x="6523481" y="3494278"/>
            <a:ext cx="4952365" cy="1002839"/>
          </a:xfrm>
          <a:prstGeom prst="rect">
            <a:avLst/>
          </a:prstGeom>
        </p:spPr>
        <p:txBody>
          <a:bodyPr vert="horz" wrap="square" lIns="0" tIns="78740" rIns="0" bIns="0" rtlCol="0">
            <a:spAutoFit/>
          </a:bodyPr>
          <a:lstStyle/>
          <a:p>
            <a:pPr marL="12700" marR="5080" algn="just">
              <a:lnSpc>
                <a:spcPts val="2350"/>
              </a:lnSpc>
              <a:spcBef>
                <a:spcPts val="620"/>
              </a:spcBef>
            </a:pPr>
            <a:r>
              <a:rPr sz="2200" u="sng" dirty="0">
                <a:solidFill>
                  <a:srgbClr val="355070"/>
                </a:solidFill>
                <a:uFill>
                  <a:solidFill>
                    <a:srgbClr val="355070"/>
                  </a:solidFill>
                </a:uFill>
                <a:latin typeface="+mj-lt"/>
                <a:cs typeface="Arial MT"/>
              </a:rPr>
              <a:t>Unregistered</a:t>
            </a:r>
            <a:r>
              <a:rPr sz="2200" u="sng" spc="110" dirty="0">
                <a:solidFill>
                  <a:srgbClr val="355070"/>
                </a:solidFill>
                <a:uFill>
                  <a:solidFill>
                    <a:srgbClr val="355070"/>
                  </a:solidFill>
                </a:uFill>
                <a:latin typeface="+mj-lt"/>
                <a:cs typeface="Arial MT"/>
              </a:rPr>
              <a:t> </a:t>
            </a:r>
            <a:r>
              <a:rPr sz="2200" u="sng" spc="-10" dirty="0">
                <a:solidFill>
                  <a:srgbClr val="355070"/>
                </a:solidFill>
                <a:uFill>
                  <a:solidFill>
                    <a:srgbClr val="355070"/>
                  </a:solidFill>
                </a:uFill>
                <a:latin typeface="+mj-lt"/>
                <a:cs typeface="Arial MT"/>
              </a:rPr>
              <a:t>Recipient:</a:t>
            </a:r>
            <a:r>
              <a:rPr sz="2200" u="sng" spc="100" dirty="0">
                <a:solidFill>
                  <a:srgbClr val="355070"/>
                </a:solidFill>
                <a:uFill>
                  <a:solidFill>
                    <a:srgbClr val="355070"/>
                  </a:solidFill>
                </a:uFill>
                <a:latin typeface="+mj-lt"/>
                <a:cs typeface="Arial MT"/>
              </a:rPr>
              <a:t> </a:t>
            </a:r>
            <a:r>
              <a:rPr sz="2200" dirty="0">
                <a:solidFill>
                  <a:srgbClr val="355070"/>
                </a:solidFill>
                <a:latin typeface="+mj-lt"/>
                <a:cs typeface="Arial MT"/>
              </a:rPr>
              <a:t>Place</a:t>
            </a:r>
            <a:r>
              <a:rPr sz="2200" spc="110" dirty="0">
                <a:solidFill>
                  <a:srgbClr val="355070"/>
                </a:solidFill>
                <a:latin typeface="+mj-lt"/>
                <a:cs typeface="Arial MT"/>
              </a:rPr>
              <a:t> </a:t>
            </a:r>
            <a:r>
              <a:rPr sz="2200" spc="-100" dirty="0">
                <a:solidFill>
                  <a:srgbClr val="355070"/>
                </a:solidFill>
                <a:latin typeface="+mj-lt"/>
                <a:cs typeface="Arial MT"/>
              </a:rPr>
              <a:t>where </a:t>
            </a:r>
            <a:r>
              <a:rPr sz="2200" spc="-105" dirty="0">
                <a:solidFill>
                  <a:srgbClr val="355070"/>
                </a:solidFill>
                <a:latin typeface="+mj-lt"/>
                <a:cs typeface="Arial MT"/>
              </a:rPr>
              <a:t>passenger</a:t>
            </a:r>
            <a:r>
              <a:rPr sz="2200" spc="25" dirty="0">
                <a:solidFill>
                  <a:srgbClr val="355070"/>
                </a:solidFill>
                <a:latin typeface="+mj-lt"/>
                <a:cs typeface="Arial MT"/>
              </a:rPr>
              <a:t> </a:t>
            </a:r>
            <a:r>
              <a:rPr sz="2200" spc="-75" dirty="0">
                <a:solidFill>
                  <a:srgbClr val="FF0000"/>
                </a:solidFill>
                <a:latin typeface="+mj-lt"/>
                <a:cs typeface="Arial MT"/>
              </a:rPr>
              <a:t>embarks</a:t>
            </a:r>
            <a:r>
              <a:rPr sz="2200" spc="35" dirty="0">
                <a:solidFill>
                  <a:srgbClr val="FF0000"/>
                </a:solidFill>
                <a:latin typeface="+mj-lt"/>
                <a:cs typeface="Arial MT"/>
              </a:rPr>
              <a:t> </a:t>
            </a:r>
            <a:r>
              <a:rPr sz="2200" dirty="0">
                <a:solidFill>
                  <a:srgbClr val="355070"/>
                </a:solidFill>
                <a:latin typeface="+mj-lt"/>
                <a:cs typeface="Arial MT"/>
              </a:rPr>
              <a:t>on</a:t>
            </a:r>
            <a:r>
              <a:rPr sz="2200" spc="35" dirty="0">
                <a:solidFill>
                  <a:srgbClr val="355070"/>
                </a:solidFill>
                <a:latin typeface="+mj-lt"/>
                <a:cs typeface="Arial MT"/>
              </a:rPr>
              <a:t> </a:t>
            </a:r>
            <a:r>
              <a:rPr sz="2200" dirty="0">
                <a:solidFill>
                  <a:srgbClr val="355070"/>
                </a:solidFill>
                <a:latin typeface="+mj-lt"/>
                <a:cs typeface="Arial MT"/>
              </a:rPr>
              <a:t>the</a:t>
            </a:r>
            <a:r>
              <a:rPr sz="2200" spc="35" dirty="0">
                <a:solidFill>
                  <a:srgbClr val="355070"/>
                </a:solidFill>
                <a:latin typeface="+mj-lt"/>
                <a:cs typeface="Arial MT"/>
              </a:rPr>
              <a:t> </a:t>
            </a:r>
            <a:r>
              <a:rPr sz="2200" spc="-190" dirty="0">
                <a:solidFill>
                  <a:srgbClr val="355070"/>
                </a:solidFill>
                <a:latin typeface="+mj-lt"/>
                <a:cs typeface="Arial MT"/>
              </a:rPr>
              <a:t>conveyance </a:t>
            </a:r>
            <a:r>
              <a:rPr sz="2200" dirty="0">
                <a:solidFill>
                  <a:srgbClr val="355070"/>
                </a:solidFill>
                <a:latin typeface="+mj-lt"/>
                <a:cs typeface="Arial MT"/>
              </a:rPr>
              <a:t>for</a:t>
            </a:r>
            <a:r>
              <a:rPr sz="2200" spc="-15" dirty="0">
                <a:solidFill>
                  <a:srgbClr val="355070"/>
                </a:solidFill>
                <a:latin typeface="+mj-lt"/>
                <a:cs typeface="Arial MT"/>
              </a:rPr>
              <a:t> </a:t>
            </a:r>
            <a:r>
              <a:rPr sz="2200" dirty="0">
                <a:solidFill>
                  <a:srgbClr val="355070"/>
                </a:solidFill>
                <a:latin typeface="+mj-lt"/>
                <a:cs typeface="Arial MT"/>
              </a:rPr>
              <a:t>a</a:t>
            </a:r>
            <a:r>
              <a:rPr sz="2200" spc="-10" dirty="0">
                <a:solidFill>
                  <a:srgbClr val="355070"/>
                </a:solidFill>
                <a:latin typeface="+mj-lt"/>
                <a:cs typeface="Arial MT"/>
              </a:rPr>
              <a:t> </a:t>
            </a:r>
            <a:r>
              <a:rPr sz="2200" spc="-225" dirty="0">
                <a:solidFill>
                  <a:srgbClr val="355070"/>
                </a:solidFill>
                <a:latin typeface="+mj-lt"/>
                <a:cs typeface="Arial MT"/>
              </a:rPr>
              <a:t>continuous</a:t>
            </a:r>
            <a:r>
              <a:rPr sz="2200" spc="-35" dirty="0">
                <a:solidFill>
                  <a:srgbClr val="355070"/>
                </a:solidFill>
                <a:latin typeface="+mj-lt"/>
                <a:cs typeface="Arial MT"/>
              </a:rPr>
              <a:t> </a:t>
            </a:r>
            <a:r>
              <a:rPr sz="2200" spc="-10" dirty="0">
                <a:solidFill>
                  <a:srgbClr val="355070"/>
                </a:solidFill>
                <a:latin typeface="+mj-lt"/>
                <a:cs typeface="Arial MT"/>
              </a:rPr>
              <a:t>journey</a:t>
            </a:r>
            <a:endParaRPr sz="2200" dirty="0">
              <a:latin typeface="+mj-lt"/>
              <a:cs typeface="Arial MT"/>
            </a:endParaRPr>
          </a:p>
        </p:txBody>
      </p:sp>
      <p:grpSp>
        <p:nvGrpSpPr>
          <p:cNvPr id="32" name="object 32">
            <a:extLst>
              <a:ext uri="{FF2B5EF4-FFF2-40B4-BE49-F238E27FC236}">
                <a16:creationId xmlns:a16="http://schemas.microsoft.com/office/drawing/2014/main" id="{946CCEDE-04C5-1D89-23F3-74422D36FDF4}"/>
              </a:ext>
            </a:extLst>
          </p:cNvPr>
          <p:cNvGrpSpPr/>
          <p:nvPr/>
        </p:nvGrpSpPr>
        <p:grpSpPr>
          <a:xfrm>
            <a:off x="2362071" y="4896420"/>
            <a:ext cx="3225165" cy="1183005"/>
            <a:chOff x="2362200" y="4898135"/>
            <a:chExt cx="3225165" cy="1183005"/>
          </a:xfrm>
        </p:grpSpPr>
        <p:sp>
          <p:nvSpPr>
            <p:cNvPr id="33" name="object 33">
              <a:extLst>
                <a:ext uri="{FF2B5EF4-FFF2-40B4-BE49-F238E27FC236}">
                  <a16:creationId xmlns:a16="http://schemas.microsoft.com/office/drawing/2014/main" id="{EE6963DC-07F9-F441-6A63-30A8A7EAC981}"/>
                </a:ext>
              </a:extLst>
            </p:cNvPr>
            <p:cNvSpPr/>
            <p:nvPr/>
          </p:nvSpPr>
          <p:spPr>
            <a:xfrm>
              <a:off x="2372867" y="4908803"/>
              <a:ext cx="3203575" cy="1161415"/>
            </a:xfrm>
            <a:custGeom>
              <a:avLst/>
              <a:gdLst/>
              <a:ahLst/>
              <a:cxnLst/>
              <a:rect l="l" t="t" r="r" b="b"/>
              <a:pathLst>
                <a:path w="3203575" h="1161414">
                  <a:moveTo>
                    <a:pt x="3203448" y="0"/>
                  </a:moveTo>
                  <a:lnTo>
                    <a:pt x="0" y="0"/>
                  </a:lnTo>
                  <a:lnTo>
                    <a:pt x="0" y="1161288"/>
                  </a:lnTo>
                  <a:lnTo>
                    <a:pt x="3203448" y="1161288"/>
                  </a:lnTo>
                  <a:lnTo>
                    <a:pt x="3203448" y="0"/>
                  </a:lnTo>
                  <a:close/>
                </a:path>
              </a:pathLst>
            </a:custGeom>
            <a:solidFill>
              <a:srgbClr val="FFFFFF"/>
            </a:solidFill>
          </p:spPr>
          <p:txBody>
            <a:bodyPr wrap="square" lIns="0" tIns="0" rIns="0" bIns="0" rtlCol="0"/>
            <a:lstStyle/>
            <a:p>
              <a:endParaRPr sz="2200">
                <a:latin typeface="+mj-lt"/>
              </a:endParaRPr>
            </a:p>
          </p:txBody>
        </p:sp>
        <p:sp>
          <p:nvSpPr>
            <p:cNvPr id="34" name="object 34">
              <a:extLst>
                <a:ext uri="{FF2B5EF4-FFF2-40B4-BE49-F238E27FC236}">
                  <a16:creationId xmlns:a16="http://schemas.microsoft.com/office/drawing/2014/main" id="{6A8CF2F0-2C80-4857-01E1-72F88AA91520}"/>
                </a:ext>
              </a:extLst>
            </p:cNvPr>
            <p:cNvSpPr/>
            <p:nvPr/>
          </p:nvSpPr>
          <p:spPr>
            <a:xfrm>
              <a:off x="2372867" y="4908803"/>
              <a:ext cx="3203575" cy="1161415"/>
            </a:xfrm>
            <a:custGeom>
              <a:avLst/>
              <a:gdLst/>
              <a:ahLst/>
              <a:cxnLst/>
              <a:rect l="l" t="t" r="r" b="b"/>
              <a:pathLst>
                <a:path w="3203575" h="1161414">
                  <a:moveTo>
                    <a:pt x="0" y="1161288"/>
                  </a:moveTo>
                  <a:lnTo>
                    <a:pt x="3203448" y="1161288"/>
                  </a:lnTo>
                  <a:lnTo>
                    <a:pt x="3203448" y="0"/>
                  </a:lnTo>
                  <a:lnTo>
                    <a:pt x="0" y="0"/>
                  </a:lnTo>
                  <a:lnTo>
                    <a:pt x="0" y="1161288"/>
                  </a:lnTo>
                  <a:close/>
                </a:path>
              </a:pathLst>
            </a:custGeom>
            <a:ln w="21336">
              <a:solidFill>
                <a:srgbClr val="2E4766"/>
              </a:solidFill>
            </a:ln>
          </p:spPr>
          <p:txBody>
            <a:bodyPr wrap="square" lIns="0" tIns="0" rIns="0" bIns="0" rtlCol="0"/>
            <a:lstStyle/>
            <a:p>
              <a:endParaRPr sz="2200">
                <a:latin typeface="+mj-lt"/>
              </a:endParaRPr>
            </a:p>
          </p:txBody>
        </p:sp>
      </p:grpSp>
      <p:sp>
        <p:nvSpPr>
          <p:cNvPr id="35" name="object 35">
            <a:extLst>
              <a:ext uri="{FF2B5EF4-FFF2-40B4-BE49-F238E27FC236}">
                <a16:creationId xmlns:a16="http://schemas.microsoft.com/office/drawing/2014/main" id="{8B2414EE-AF48-4E71-4E77-E39B0025E91B}"/>
              </a:ext>
            </a:extLst>
          </p:cNvPr>
          <p:cNvSpPr txBox="1"/>
          <p:nvPr/>
        </p:nvSpPr>
        <p:spPr>
          <a:xfrm>
            <a:off x="2463545" y="4803394"/>
            <a:ext cx="3110865" cy="695062"/>
          </a:xfrm>
          <a:prstGeom prst="rect">
            <a:avLst/>
          </a:prstGeom>
        </p:spPr>
        <p:txBody>
          <a:bodyPr vert="horz" wrap="square" lIns="0" tIns="78740" rIns="0" bIns="0" rtlCol="0">
            <a:spAutoFit/>
          </a:bodyPr>
          <a:lstStyle/>
          <a:p>
            <a:pPr marL="12700" marR="5080">
              <a:lnSpc>
                <a:spcPts val="2350"/>
              </a:lnSpc>
              <a:spcBef>
                <a:spcPts val="620"/>
              </a:spcBef>
              <a:tabLst>
                <a:tab pos="969644" algn="l"/>
                <a:tab pos="2682875" algn="l"/>
              </a:tabLst>
            </a:pPr>
            <a:r>
              <a:rPr sz="2200" u="sng" spc="-285" dirty="0">
                <a:solidFill>
                  <a:srgbClr val="355070"/>
                </a:solidFill>
                <a:uFill>
                  <a:solidFill>
                    <a:srgbClr val="355070"/>
                  </a:solidFill>
                </a:uFill>
                <a:latin typeface="+mj-lt"/>
                <a:cs typeface="Arial MT"/>
              </a:rPr>
              <a:t>Sec</a:t>
            </a:r>
            <a:r>
              <a:rPr sz="2200" u="sng" spc="114" dirty="0">
                <a:solidFill>
                  <a:srgbClr val="355070"/>
                </a:solidFill>
                <a:uFill>
                  <a:solidFill>
                    <a:srgbClr val="355070"/>
                  </a:solidFill>
                </a:uFill>
                <a:latin typeface="+mj-lt"/>
                <a:cs typeface="Arial MT"/>
              </a:rPr>
              <a:t> </a:t>
            </a:r>
            <a:r>
              <a:rPr sz="2200" u="sng" dirty="0">
                <a:solidFill>
                  <a:srgbClr val="355070"/>
                </a:solidFill>
                <a:uFill>
                  <a:solidFill>
                    <a:srgbClr val="355070"/>
                  </a:solidFill>
                </a:uFill>
                <a:latin typeface="+mj-lt"/>
                <a:cs typeface="Arial MT"/>
              </a:rPr>
              <a:t>12</a:t>
            </a:r>
            <a:r>
              <a:rPr sz="2200" u="sng" spc="70" dirty="0">
                <a:solidFill>
                  <a:srgbClr val="355070"/>
                </a:solidFill>
                <a:uFill>
                  <a:solidFill>
                    <a:srgbClr val="355070"/>
                  </a:solidFill>
                </a:uFill>
                <a:latin typeface="+mj-lt"/>
                <a:cs typeface="Arial MT"/>
              </a:rPr>
              <a:t> </a:t>
            </a:r>
            <a:r>
              <a:rPr sz="2200" u="sng" spc="-45" dirty="0">
                <a:solidFill>
                  <a:srgbClr val="355070"/>
                </a:solidFill>
                <a:uFill>
                  <a:solidFill>
                    <a:srgbClr val="355070"/>
                  </a:solidFill>
                </a:uFill>
                <a:latin typeface="+mj-lt"/>
                <a:cs typeface="Arial MT"/>
              </a:rPr>
              <a:t>(10):</a:t>
            </a:r>
            <a:r>
              <a:rPr sz="2200" u="sng" spc="95" dirty="0">
                <a:solidFill>
                  <a:srgbClr val="355070"/>
                </a:solidFill>
                <a:uFill>
                  <a:solidFill>
                    <a:srgbClr val="355070"/>
                  </a:solidFill>
                </a:uFill>
                <a:latin typeface="+mj-lt"/>
                <a:cs typeface="Arial MT"/>
              </a:rPr>
              <a:t> </a:t>
            </a:r>
            <a:r>
              <a:rPr sz="2200" spc="-160" dirty="0">
                <a:solidFill>
                  <a:srgbClr val="355070"/>
                </a:solidFill>
                <a:latin typeface="+mj-lt"/>
                <a:cs typeface="Arial MT"/>
              </a:rPr>
              <a:t>Services</a:t>
            </a:r>
            <a:r>
              <a:rPr sz="2200" spc="95" dirty="0">
                <a:solidFill>
                  <a:srgbClr val="355070"/>
                </a:solidFill>
                <a:latin typeface="+mj-lt"/>
                <a:cs typeface="Arial MT"/>
              </a:rPr>
              <a:t> </a:t>
            </a:r>
            <a:r>
              <a:rPr sz="2200" b="1" spc="-155" dirty="0">
                <a:solidFill>
                  <a:srgbClr val="355070"/>
                </a:solidFill>
                <a:latin typeface="+mj-lt"/>
                <a:cs typeface="Arial"/>
              </a:rPr>
              <a:t>on </a:t>
            </a:r>
            <a:r>
              <a:rPr sz="2200" b="1" spc="-10" dirty="0">
                <a:solidFill>
                  <a:srgbClr val="355070"/>
                </a:solidFill>
                <a:latin typeface="+mj-lt"/>
                <a:cs typeface="Arial"/>
              </a:rPr>
              <a:t>board</a:t>
            </a:r>
            <a:r>
              <a:rPr sz="2200" b="1" dirty="0">
                <a:solidFill>
                  <a:srgbClr val="355070"/>
                </a:solidFill>
                <a:latin typeface="+mj-lt"/>
                <a:cs typeface="Arial"/>
              </a:rPr>
              <a:t>	</a:t>
            </a:r>
            <a:r>
              <a:rPr sz="2200" b="1" spc="-40" dirty="0">
                <a:solidFill>
                  <a:srgbClr val="355070"/>
                </a:solidFill>
                <a:latin typeface="+mj-lt"/>
                <a:cs typeface="Arial"/>
              </a:rPr>
              <a:t>conveyance</a:t>
            </a:r>
            <a:r>
              <a:rPr sz="2200" b="1" dirty="0">
                <a:solidFill>
                  <a:srgbClr val="355070"/>
                </a:solidFill>
                <a:latin typeface="+mj-lt"/>
                <a:cs typeface="Arial"/>
              </a:rPr>
              <a:t>	</a:t>
            </a:r>
            <a:r>
              <a:rPr sz="2200" spc="-105" dirty="0">
                <a:solidFill>
                  <a:srgbClr val="355070"/>
                </a:solidFill>
                <a:latin typeface="+mj-lt"/>
                <a:cs typeface="Arial MT"/>
              </a:rPr>
              <a:t>like</a:t>
            </a:r>
            <a:endParaRPr sz="2200">
              <a:latin typeface="+mj-lt"/>
              <a:cs typeface="Arial MT"/>
            </a:endParaRPr>
          </a:p>
        </p:txBody>
      </p:sp>
      <p:sp>
        <p:nvSpPr>
          <p:cNvPr id="36" name="object 36">
            <a:extLst>
              <a:ext uri="{FF2B5EF4-FFF2-40B4-BE49-F238E27FC236}">
                <a16:creationId xmlns:a16="http://schemas.microsoft.com/office/drawing/2014/main" id="{7F64240E-A184-4F51-AD11-C0B32D5553DB}"/>
              </a:ext>
            </a:extLst>
          </p:cNvPr>
          <p:cNvSpPr txBox="1"/>
          <p:nvPr/>
        </p:nvSpPr>
        <p:spPr>
          <a:xfrm>
            <a:off x="2463545" y="5401157"/>
            <a:ext cx="3107055" cy="351378"/>
          </a:xfrm>
          <a:prstGeom prst="rect">
            <a:avLst/>
          </a:prstGeom>
        </p:spPr>
        <p:txBody>
          <a:bodyPr vert="horz" wrap="square" lIns="0" tIns="12700" rIns="0" bIns="0" rtlCol="0">
            <a:spAutoFit/>
          </a:bodyPr>
          <a:lstStyle/>
          <a:p>
            <a:pPr marL="12700">
              <a:lnSpc>
                <a:spcPct val="100000"/>
              </a:lnSpc>
              <a:spcBef>
                <a:spcPts val="100"/>
              </a:spcBef>
              <a:tabLst>
                <a:tab pos="1146175" algn="l"/>
                <a:tab pos="2478405" algn="l"/>
              </a:tabLst>
            </a:pPr>
            <a:r>
              <a:rPr sz="2200" spc="-10" dirty="0">
                <a:solidFill>
                  <a:srgbClr val="355070"/>
                </a:solidFill>
                <a:latin typeface="+mj-lt"/>
                <a:cs typeface="Arial MT"/>
              </a:rPr>
              <a:t>vessel,</a:t>
            </a:r>
            <a:r>
              <a:rPr sz="2200" dirty="0">
                <a:solidFill>
                  <a:srgbClr val="355070"/>
                </a:solidFill>
                <a:latin typeface="+mj-lt"/>
                <a:cs typeface="Arial MT"/>
              </a:rPr>
              <a:t>	</a:t>
            </a:r>
            <a:r>
              <a:rPr sz="2200" spc="-10" dirty="0">
                <a:solidFill>
                  <a:srgbClr val="355070"/>
                </a:solidFill>
                <a:latin typeface="+mj-lt"/>
                <a:cs typeface="Arial MT"/>
              </a:rPr>
              <a:t>aircraft,</a:t>
            </a:r>
            <a:r>
              <a:rPr sz="2200" dirty="0">
                <a:solidFill>
                  <a:srgbClr val="355070"/>
                </a:solidFill>
                <a:latin typeface="+mj-lt"/>
                <a:cs typeface="Arial MT"/>
              </a:rPr>
              <a:t>	</a:t>
            </a:r>
            <a:r>
              <a:rPr sz="2200" spc="-80" dirty="0">
                <a:solidFill>
                  <a:srgbClr val="355070"/>
                </a:solidFill>
                <a:latin typeface="+mj-lt"/>
                <a:cs typeface="Arial MT"/>
              </a:rPr>
              <a:t>train,</a:t>
            </a:r>
            <a:endParaRPr sz="2200">
              <a:latin typeface="+mj-lt"/>
              <a:cs typeface="Arial MT"/>
            </a:endParaRPr>
          </a:p>
        </p:txBody>
      </p:sp>
      <p:sp>
        <p:nvSpPr>
          <p:cNvPr id="37" name="object 37">
            <a:extLst>
              <a:ext uri="{FF2B5EF4-FFF2-40B4-BE49-F238E27FC236}">
                <a16:creationId xmlns:a16="http://schemas.microsoft.com/office/drawing/2014/main" id="{8B8DE091-C267-C977-82E5-F19952D8A02F}"/>
              </a:ext>
            </a:extLst>
          </p:cNvPr>
          <p:cNvSpPr txBox="1"/>
          <p:nvPr/>
        </p:nvSpPr>
        <p:spPr>
          <a:xfrm>
            <a:off x="2463545" y="5699556"/>
            <a:ext cx="1621790" cy="351378"/>
          </a:xfrm>
          <a:prstGeom prst="rect">
            <a:avLst/>
          </a:prstGeom>
        </p:spPr>
        <p:txBody>
          <a:bodyPr vert="horz" wrap="square" lIns="0" tIns="12700" rIns="0" bIns="0" rtlCol="0">
            <a:spAutoFit/>
          </a:bodyPr>
          <a:lstStyle/>
          <a:p>
            <a:pPr marL="12700">
              <a:lnSpc>
                <a:spcPct val="100000"/>
              </a:lnSpc>
              <a:spcBef>
                <a:spcPts val="100"/>
              </a:spcBef>
            </a:pPr>
            <a:r>
              <a:rPr sz="2200" spc="-145" dirty="0">
                <a:solidFill>
                  <a:srgbClr val="355070"/>
                </a:solidFill>
                <a:latin typeface="+mj-lt"/>
                <a:cs typeface="Arial MT"/>
              </a:rPr>
              <a:t>motor</a:t>
            </a:r>
            <a:r>
              <a:rPr sz="2200" spc="-20" dirty="0">
                <a:solidFill>
                  <a:srgbClr val="355070"/>
                </a:solidFill>
                <a:latin typeface="+mj-lt"/>
                <a:cs typeface="Arial MT"/>
              </a:rPr>
              <a:t> </a:t>
            </a:r>
            <a:r>
              <a:rPr sz="2200" spc="-140" dirty="0">
                <a:solidFill>
                  <a:srgbClr val="355070"/>
                </a:solidFill>
                <a:latin typeface="+mj-lt"/>
                <a:cs typeface="Arial MT"/>
              </a:rPr>
              <a:t>vehicle</a:t>
            </a:r>
            <a:endParaRPr sz="2200" dirty="0">
              <a:latin typeface="+mj-lt"/>
              <a:cs typeface="Arial MT"/>
            </a:endParaRPr>
          </a:p>
        </p:txBody>
      </p:sp>
      <p:grpSp>
        <p:nvGrpSpPr>
          <p:cNvPr id="38" name="object 38">
            <a:extLst>
              <a:ext uri="{FF2B5EF4-FFF2-40B4-BE49-F238E27FC236}">
                <a16:creationId xmlns:a16="http://schemas.microsoft.com/office/drawing/2014/main" id="{C203A3C8-9DC8-78C9-CD39-D51C5F98F7B6}"/>
              </a:ext>
            </a:extLst>
          </p:cNvPr>
          <p:cNvGrpSpPr/>
          <p:nvPr/>
        </p:nvGrpSpPr>
        <p:grpSpPr>
          <a:xfrm>
            <a:off x="6422135" y="4898135"/>
            <a:ext cx="5062855" cy="1183005"/>
            <a:chOff x="6422135" y="4898135"/>
            <a:chExt cx="5062855" cy="1183005"/>
          </a:xfrm>
        </p:grpSpPr>
        <p:sp>
          <p:nvSpPr>
            <p:cNvPr id="39" name="object 39">
              <a:extLst>
                <a:ext uri="{FF2B5EF4-FFF2-40B4-BE49-F238E27FC236}">
                  <a16:creationId xmlns:a16="http://schemas.microsoft.com/office/drawing/2014/main" id="{BA5FB070-A6B2-B0F1-24DC-01602FD38EEF}"/>
                </a:ext>
              </a:extLst>
            </p:cNvPr>
            <p:cNvSpPr/>
            <p:nvPr/>
          </p:nvSpPr>
          <p:spPr>
            <a:xfrm>
              <a:off x="6432803" y="4908803"/>
              <a:ext cx="5041900" cy="1161415"/>
            </a:xfrm>
            <a:custGeom>
              <a:avLst/>
              <a:gdLst/>
              <a:ahLst/>
              <a:cxnLst/>
              <a:rect l="l" t="t" r="r" b="b"/>
              <a:pathLst>
                <a:path w="5041900" h="1161414">
                  <a:moveTo>
                    <a:pt x="5041392" y="0"/>
                  </a:moveTo>
                  <a:lnTo>
                    <a:pt x="0" y="0"/>
                  </a:lnTo>
                  <a:lnTo>
                    <a:pt x="0" y="1161288"/>
                  </a:lnTo>
                  <a:lnTo>
                    <a:pt x="5041392" y="1161288"/>
                  </a:lnTo>
                  <a:lnTo>
                    <a:pt x="5041392" y="0"/>
                  </a:lnTo>
                  <a:close/>
                </a:path>
              </a:pathLst>
            </a:custGeom>
            <a:solidFill>
              <a:srgbClr val="D9D9D9"/>
            </a:solidFill>
          </p:spPr>
          <p:txBody>
            <a:bodyPr wrap="square" lIns="0" tIns="0" rIns="0" bIns="0" rtlCol="0"/>
            <a:lstStyle/>
            <a:p>
              <a:endParaRPr sz="2200">
                <a:latin typeface="+mj-lt"/>
              </a:endParaRPr>
            </a:p>
          </p:txBody>
        </p:sp>
        <p:sp>
          <p:nvSpPr>
            <p:cNvPr id="40" name="object 40">
              <a:extLst>
                <a:ext uri="{FF2B5EF4-FFF2-40B4-BE49-F238E27FC236}">
                  <a16:creationId xmlns:a16="http://schemas.microsoft.com/office/drawing/2014/main" id="{A049440A-0E1D-E402-01E6-94EE9FD7CFFA}"/>
                </a:ext>
              </a:extLst>
            </p:cNvPr>
            <p:cNvSpPr/>
            <p:nvPr/>
          </p:nvSpPr>
          <p:spPr>
            <a:xfrm>
              <a:off x="6432803" y="4908803"/>
              <a:ext cx="5041900" cy="1161415"/>
            </a:xfrm>
            <a:custGeom>
              <a:avLst/>
              <a:gdLst/>
              <a:ahLst/>
              <a:cxnLst/>
              <a:rect l="l" t="t" r="r" b="b"/>
              <a:pathLst>
                <a:path w="5041900" h="1161414">
                  <a:moveTo>
                    <a:pt x="0" y="1161288"/>
                  </a:moveTo>
                  <a:lnTo>
                    <a:pt x="5041392" y="1161288"/>
                  </a:lnTo>
                  <a:lnTo>
                    <a:pt x="5041392" y="0"/>
                  </a:lnTo>
                  <a:lnTo>
                    <a:pt x="0" y="0"/>
                  </a:lnTo>
                  <a:lnTo>
                    <a:pt x="0" y="1161288"/>
                  </a:lnTo>
                  <a:close/>
                </a:path>
              </a:pathLst>
            </a:custGeom>
            <a:ln w="21336">
              <a:solidFill>
                <a:srgbClr val="2E4766"/>
              </a:solidFill>
            </a:ln>
          </p:spPr>
          <p:txBody>
            <a:bodyPr wrap="square" lIns="0" tIns="0" rIns="0" bIns="0" rtlCol="0"/>
            <a:lstStyle/>
            <a:p>
              <a:endParaRPr sz="2200">
                <a:latin typeface="+mj-lt"/>
              </a:endParaRPr>
            </a:p>
          </p:txBody>
        </p:sp>
      </p:grpSp>
      <p:sp>
        <p:nvSpPr>
          <p:cNvPr id="41" name="object 41">
            <a:extLst>
              <a:ext uri="{FF2B5EF4-FFF2-40B4-BE49-F238E27FC236}">
                <a16:creationId xmlns:a16="http://schemas.microsoft.com/office/drawing/2014/main" id="{5D7DD241-BD39-9F18-5E3F-8C17D10F0783}"/>
              </a:ext>
            </a:extLst>
          </p:cNvPr>
          <p:cNvSpPr txBox="1"/>
          <p:nvPr/>
        </p:nvSpPr>
        <p:spPr>
          <a:xfrm>
            <a:off x="6523481" y="5101793"/>
            <a:ext cx="4937760" cy="679673"/>
          </a:xfrm>
          <a:prstGeom prst="rect">
            <a:avLst/>
          </a:prstGeom>
        </p:spPr>
        <p:txBody>
          <a:bodyPr vert="horz" wrap="square" lIns="0" tIns="12700" rIns="0" bIns="0" rtlCol="0">
            <a:spAutoFit/>
          </a:bodyPr>
          <a:lstStyle/>
          <a:p>
            <a:pPr marL="12700">
              <a:lnSpc>
                <a:spcPts val="2615"/>
              </a:lnSpc>
              <a:spcBef>
                <a:spcPts val="100"/>
              </a:spcBef>
              <a:tabLst>
                <a:tab pos="670560" algn="l"/>
                <a:tab pos="2048510" algn="l"/>
                <a:tab pos="2826385" algn="l"/>
                <a:tab pos="3265170" algn="l"/>
                <a:tab pos="4671060" algn="l"/>
              </a:tabLst>
            </a:pPr>
            <a:r>
              <a:rPr sz="2200" spc="-10" dirty="0">
                <a:solidFill>
                  <a:srgbClr val="FF0000"/>
                </a:solidFill>
                <a:latin typeface="+mj-lt"/>
                <a:cs typeface="Arial MT"/>
              </a:rPr>
              <a:t>First</a:t>
            </a:r>
            <a:r>
              <a:rPr sz="2200" dirty="0">
                <a:solidFill>
                  <a:srgbClr val="FF0000"/>
                </a:solidFill>
                <a:latin typeface="+mj-lt"/>
                <a:cs typeface="Arial MT"/>
              </a:rPr>
              <a:t>	</a:t>
            </a:r>
            <a:r>
              <a:rPr sz="2200" spc="-25" dirty="0">
                <a:solidFill>
                  <a:srgbClr val="FF0000"/>
                </a:solidFill>
                <a:latin typeface="+mj-lt"/>
                <a:cs typeface="Arial MT"/>
              </a:rPr>
              <a:t>scheduled</a:t>
            </a:r>
            <a:r>
              <a:rPr sz="2200" dirty="0">
                <a:solidFill>
                  <a:srgbClr val="FF0000"/>
                </a:solidFill>
                <a:latin typeface="+mj-lt"/>
                <a:cs typeface="Arial MT"/>
              </a:rPr>
              <a:t>	</a:t>
            </a:r>
            <a:r>
              <a:rPr sz="2200" spc="-10" dirty="0">
                <a:solidFill>
                  <a:srgbClr val="FF0000"/>
                </a:solidFill>
                <a:latin typeface="+mj-lt"/>
                <a:cs typeface="Arial MT"/>
              </a:rPr>
              <a:t>point</a:t>
            </a:r>
            <a:r>
              <a:rPr sz="2200" dirty="0">
                <a:solidFill>
                  <a:srgbClr val="FF0000"/>
                </a:solidFill>
                <a:latin typeface="+mj-lt"/>
                <a:cs typeface="Arial MT"/>
              </a:rPr>
              <a:t>	</a:t>
            </a:r>
            <a:r>
              <a:rPr sz="2200" spc="-25" dirty="0">
                <a:solidFill>
                  <a:srgbClr val="355070"/>
                </a:solidFill>
                <a:latin typeface="+mj-lt"/>
                <a:cs typeface="Arial MT"/>
              </a:rPr>
              <a:t>of</a:t>
            </a:r>
            <a:r>
              <a:rPr sz="2200" dirty="0">
                <a:solidFill>
                  <a:srgbClr val="355070"/>
                </a:solidFill>
                <a:latin typeface="+mj-lt"/>
                <a:cs typeface="Arial MT"/>
              </a:rPr>
              <a:t>	</a:t>
            </a:r>
            <a:r>
              <a:rPr sz="2200" spc="-10" dirty="0">
                <a:solidFill>
                  <a:srgbClr val="355070"/>
                </a:solidFill>
                <a:latin typeface="+mj-lt"/>
                <a:cs typeface="Arial MT"/>
              </a:rPr>
              <a:t>departure</a:t>
            </a:r>
            <a:r>
              <a:rPr sz="2200" dirty="0">
                <a:solidFill>
                  <a:srgbClr val="355070"/>
                </a:solidFill>
                <a:latin typeface="+mj-lt"/>
                <a:cs typeface="Arial MT"/>
              </a:rPr>
              <a:t>	</a:t>
            </a:r>
            <a:r>
              <a:rPr sz="2200" spc="-25" dirty="0">
                <a:solidFill>
                  <a:srgbClr val="355070"/>
                </a:solidFill>
                <a:latin typeface="+mj-lt"/>
                <a:cs typeface="Arial MT"/>
              </a:rPr>
              <a:t>of</a:t>
            </a:r>
            <a:endParaRPr sz="2200">
              <a:latin typeface="+mj-lt"/>
              <a:cs typeface="Arial MT"/>
            </a:endParaRPr>
          </a:p>
          <a:p>
            <a:pPr marL="12700">
              <a:lnSpc>
                <a:spcPts val="2615"/>
              </a:lnSpc>
            </a:pPr>
            <a:r>
              <a:rPr sz="2200" spc="-65" dirty="0">
                <a:solidFill>
                  <a:srgbClr val="355070"/>
                </a:solidFill>
                <a:latin typeface="+mj-lt"/>
                <a:cs typeface="Arial MT"/>
              </a:rPr>
              <a:t>that</a:t>
            </a:r>
            <a:r>
              <a:rPr sz="2200" spc="-95" dirty="0">
                <a:solidFill>
                  <a:srgbClr val="355070"/>
                </a:solidFill>
                <a:latin typeface="+mj-lt"/>
                <a:cs typeface="Arial MT"/>
              </a:rPr>
              <a:t> </a:t>
            </a:r>
            <a:r>
              <a:rPr sz="2200" spc="-210" dirty="0">
                <a:solidFill>
                  <a:srgbClr val="355070"/>
                </a:solidFill>
                <a:latin typeface="+mj-lt"/>
                <a:cs typeface="Arial MT"/>
              </a:rPr>
              <a:t>conveyance</a:t>
            </a:r>
            <a:r>
              <a:rPr sz="2200" spc="5" dirty="0">
                <a:solidFill>
                  <a:srgbClr val="355070"/>
                </a:solidFill>
                <a:latin typeface="+mj-lt"/>
                <a:cs typeface="Arial MT"/>
              </a:rPr>
              <a:t> </a:t>
            </a:r>
            <a:r>
              <a:rPr sz="2200" dirty="0">
                <a:solidFill>
                  <a:srgbClr val="355070"/>
                </a:solidFill>
                <a:latin typeface="+mj-lt"/>
                <a:cs typeface="Arial MT"/>
              </a:rPr>
              <a:t>for</a:t>
            </a:r>
            <a:r>
              <a:rPr sz="2200" spc="-55" dirty="0">
                <a:solidFill>
                  <a:srgbClr val="355070"/>
                </a:solidFill>
                <a:latin typeface="+mj-lt"/>
                <a:cs typeface="Arial MT"/>
              </a:rPr>
              <a:t> </a:t>
            </a:r>
            <a:r>
              <a:rPr sz="2200" spc="-65" dirty="0">
                <a:solidFill>
                  <a:srgbClr val="355070"/>
                </a:solidFill>
                <a:latin typeface="+mj-lt"/>
                <a:cs typeface="Arial MT"/>
              </a:rPr>
              <a:t>that</a:t>
            </a:r>
            <a:r>
              <a:rPr sz="2200" spc="-45" dirty="0">
                <a:solidFill>
                  <a:srgbClr val="355070"/>
                </a:solidFill>
                <a:latin typeface="+mj-lt"/>
                <a:cs typeface="Arial MT"/>
              </a:rPr>
              <a:t> </a:t>
            </a:r>
            <a:r>
              <a:rPr sz="2200" spc="-10" dirty="0">
                <a:solidFill>
                  <a:srgbClr val="355070"/>
                </a:solidFill>
                <a:latin typeface="+mj-lt"/>
                <a:cs typeface="Arial MT"/>
              </a:rPr>
              <a:t>journey</a:t>
            </a:r>
            <a:endParaRPr sz="2200">
              <a:latin typeface="+mj-lt"/>
              <a:cs typeface="Arial MT"/>
            </a:endParaRPr>
          </a:p>
        </p:txBody>
      </p:sp>
      <p:sp>
        <p:nvSpPr>
          <p:cNvPr id="44" name="object 8">
            <a:extLst>
              <a:ext uri="{FF2B5EF4-FFF2-40B4-BE49-F238E27FC236}">
                <a16:creationId xmlns:a16="http://schemas.microsoft.com/office/drawing/2014/main" id="{4D88C137-D405-83DA-44EB-69A18037A926}"/>
              </a:ext>
            </a:extLst>
          </p:cNvPr>
          <p:cNvSpPr/>
          <p:nvPr/>
        </p:nvSpPr>
        <p:spPr>
          <a:xfrm>
            <a:off x="1833371" y="1860803"/>
            <a:ext cx="539115" cy="1814195"/>
          </a:xfrm>
          <a:custGeom>
            <a:avLst/>
            <a:gdLst/>
            <a:ahLst/>
            <a:cxnLst/>
            <a:rect l="l" t="t" r="r" b="b"/>
            <a:pathLst>
              <a:path w="539114" h="1814195">
                <a:moveTo>
                  <a:pt x="0" y="1814195"/>
                </a:moveTo>
                <a:lnTo>
                  <a:pt x="189737" y="1814195"/>
                </a:lnTo>
                <a:lnTo>
                  <a:pt x="189737" y="0"/>
                </a:lnTo>
                <a:lnTo>
                  <a:pt x="538607" y="0"/>
                </a:lnTo>
              </a:path>
            </a:pathLst>
          </a:custGeom>
          <a:ln w="15239">
            <a:solidFill>
              <a:srgbClr val="283D58"/>
            </a:solidFill>
          </a:ln>
        </p:spPr>
        <p:txBody>
          <a:bodyPr wrap="square" lIns="0" tIns="0" rIns="0" bIns="0" rtlCol="0"/>
          <a:lstStyle/>
          <a:p>
            <a:endParaRPr sz="2200">
              <a:latin typeface="+mj-lt"/>
            </a:endParaRPr>
          </a:p>
        </p:txBody>
      </p:sp>
    </p:spTree>
    <p:extLst>
      <p:ext uri="{BB962C8B-B14F-4D97-AF65-F5344CB8AC3E}">
        <p14:creationId xmlns:p14="http://schemas.microsoft.com/office/powerpoint/2010/main" val="3529124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46C30-912D-3B05-E06F-FBAAC71A6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56A4E-3B1E-A180-1DE6-C2894AA14513}"/>
              </a:ext>
            </a:extLst>
          </p:cNvPr>
          <p:cNvSpPr>
            <a:spLocks noGrp="1"/>
          </p:cNvSpPr>
          <p:nvPr>
            <p:ph type="title"/>
          </p:nvPr>
        </p:nvSpPr>
        <p:spPr>
          <a:xfrm>
            <a:off x="1537802" y="243936"/>
            <a:ext cx="8761413" cy="826700"/>
          </a:xfrm>
        </p:spPr>
        <p:txBody>
          <a:bodyPr/>
          <a:lstStyle/>
          <a:p>
            <a:r>
              <a:rPr lang="en-US" b="1" dirty="0"/>
              <a:t>Section 12(8), 12(9) and 12(10)</a:t>
            </a:r>
            <a:endParaRPr lang="en-IN" b="1" dirty="0"/>
          </a:p>
        </p:txBody>
      </p:sp>
      <p:sp>
        <p:nvSpPr>
          <p:cNvPr id="5" name="Slide Number Placeholder 4">
            <a:extLst>
              <a:ext uri="{FF2B5EF4-FFF2-40B4-BE49-F238E27FC236}">
                <a16:creationId xmlns:a16="http://schemas.microsoft.com/office/drawing/2014/main" id="{9AD9A08F-43AF-D260-5541-F76C26DECDB8}"/>
              </a:ext>
            </a:extLst>
          </p:cNvPr>
          <p:cNvSpPr>
            <a:spLocks noGrp="1"/>
          </p:cNvSpPr>
          <p:nvPr>
            <p:ph type="sldNum" sz="quarter" idx="12"/>
          </p:nvPr>
        </p:nvSpPr>
        <p:spPr/>
        <p:txBody>
          <a:bodyPr/>
          <a:lstStyle/>
          <a:p>
            <a:fld id="{2AC1C4F3-0758-4693-96D4-8901426768B0}" type="slidenum">
              <a:rPr lang="en-IN" altLang="en-US" sz="2200" smtClean="0">
                <a:latin typeface="+mj-lt"/>
              </a:rPr>
              <a:pPr/>
              <a:t>39</a:t>
            </a:fld>
            <a:endParaRPr lang="en-IN" altLang="en-US" sz="2200">
              <a:latin typeface="+mj-lt"/>
            </a:endParaRPr>
          </a:p>
        </p:txBody>
      </p:sp>
      <p:sp>
        <p:nvSpPr>
          <p:cNvPr id="6" name="object 2">
            <a:extLst>
              <a:ext uri="{FF2B5EF4-FFF2-40B4-BE49-F238E27FC236}">
                <a16:creationId xmlns:a16="http://schemas.microsoft.com/office/drawing/2014/main" id="{75229528-9B82-0F0D-AC81-7172C7339717}"/>
              </a:ext>
            </a:extLst>
          </p:cNvPr>
          <p:cNvSpPr/>
          <p:nvPr/>
        </p:nvSpPr>
        <p:spPr>
          <a:xfrm>
            <a:off x="5576315" y="5487923"/>
            <a:ext cx="857250" cy="0"/>
          </a:xfrm>
          <a:custGeom>
            <a:avLst/>
            <a:gdLst/>
            <a:ahLst/>
            <a:cxnLst/>
            <a:rect l="l" t="t" r="r" b="b"/>
            <a:pathLst>
              <a:path w="857250">
                <a:moveTo>
                  <a:pt x="0" y="0"/>
                </a:moveTo>
                <a:lnTo>
                  <a:pt x="856996" y="0"/>
                </a:lnTo>
              </a:path>
            </a:pathLst>
          </a:custGeom>
          <a:ln w="15240">
            <a:solidFill>
              <a:srgbClr val="2E4766"/>
            </a:solidFill>
          </a:ln>
        </p:spPr>
        <p:txBody>
          <a:bodyPr wrap="square" lIns="0" tIns="0" rIns="0" bIns="0" rtlCol="0"/>
          <a:lstStyle/>
          <a:p>
            <a:endParaRPr sz="2200">
              <a:latin typeface="+mj-lt"/>
            </a:endParaRPr>
          </a:p>
        </p:txBody>
      </p:sp>
      <p:sp>
        <p:nvSpPr>
          <p:cNvPr id="7" name="object 3">
            <a:extLst>
              <a:ext uri="{FF2B5EF4-FFF2-40B4-BE49-F238E27FC236}">
                <a16:creationId xmlns:a16="http://schemas.microsoft.com/office/drawing/2014/main" id="{5C97BD2B-FBBC-C1A2-1707-712513EADBA9}"/>
              </a:ext>
            </a:extLst>
          </p:cNvPr>
          <p:cNvSpPr/>
          <p:nvPr/>
        </p:nvSpPr>
        <p:spPr>
          <a:xfrm>
            <a:off x="1833372" y="3674364"/>
            <a:ext cx="539115" cy="1814195"/>
          </a:xfrm>
          <a:custGeom>
            <a:avLst/>
            <a:gdLst/>
            <a:ahLst/>
            <a:cxnLst/>
            <a:rect l="l" t="t" r="r" b="b"/>
            <a:pathLst>
              <a:path w="539114" h="1814195">
                <a:moveTo>
                  <a:pt x="0" y="0"/>
                </a:moveTo>
                <a:lnTo>
                  <a:pt x="189737" y="0"/>
                </a:lnTo>
                <a:lnTo>
                  <a:pt x="189737" y="1814195"/>
                </a:lnTo>
                <a:lnTo>
                  <a:pt x="538607" y="1814195"/>
                </a:lnTo>
              </a:path>
            </a:pathLst>
          </a:custGeom>
          <a:ln w="15239">
            <a:solidFill>
              <a:srgbClr val="283D58"/>
            </a:solidFill>
          </a:ln>
        </p:spPr>
        <p:txBody>
          <a:bodyPr wrap="square" lIns="0" tIns="0" rIns="0" bIns="0" rtlCol="0"/>
          <a:lstStyle/>
          <a:p>
            <a:endParaRPr sz="2200">
              <a:latin typeface="+mj-lt"/>
            </a:endParaRPr>
          </a:p>
        </p:txBody>
      </p:sp>
      <p:sp>
        <p:nvSpPr>
          <p:cNvPr id="8" name="object 4">
            <a:extLst>
              <a:ext uri="{FF2B5EF4-FFF2-40B4-BE49-F238E27FC236}">
                <a16:creationId xmlns:a16="http://schemas.microsoft.com/office/drawing/2014/main" id="{F703D7D7-688D-FF4D-8018-2AC590557ECE}"/>
              </a:ext>
            </a:extLst>
          </p:cNvPr>
          <p:cNvSpPr/>
          <p:nvPr/>
        </p:nvSpPr>
        <p:spPr>
          <a:xfrm>
            <a:off x="5576315" y="3674364"/>
            <a:ext cx="857250" cy="0"/>
          </a:xfrm>
          <a:custGeom>
            <a:avLst/>
            <a:gdLst/>
            <a:ahLst/>
            <a:cxnLst/>
            <a:rect l="l" t="t" r="r" b="b"/>
            <a:pathLst>
              <a:path w="857250">
                <a:moveTo>
                  <a:pt x="0" y="0"/>
                </a:moveTo>
                <a:lnTo>
                  <a:pt x="856996" y="0"/>
                </a:lnTo>
              </a:path>
            </a:pathLst>
          </a:custGeom>
          <a:ln w="15240">
            <a:solidFill>
              <a:srgbClr val="2E4766"/>
            </a:solidFill>
          </a:ln>
        </p:spPr>
        <p:txBody>
          <a:bodyPr wrap="square" lIns="0" tIns="0" rIns="0" bIns="0" rtlCol="0"/>
          <a:lstStyle/>
          <a:p>
            <a:endParaRPr sz="2200">
              <a:latin typeface="+mj-lt"/>
            </a:endParaRPr>
          </a:p>
        </p:txBody>
      </p:sp>
      <p:sp>
        <p:nvSpPr>
          <p:cNvPr id="9" name="object 5">
            <a:extLst>
              <a:ext uri="{FF2B5EF4-FFF2-40B4-BE49-F238E27FC236}">
                <a16:creationId xmlns:a16="http://schemas.microsoft.com/office/drawing/2014/main" id="{ED910C67-A8AD-3DDA-5AF5-811FA1676CC1}"/>
              </a:ext>
            </a:extLst>
          </p:cNvPr>
          <p:cNvSpPr/>
          <p:nvPr/>
        </p:nvSpPr>
        <p:spPr>
          <a:xfrm>
            <a:off x="1833372" y="3674490"/>
            <a:ext cx="539750" cy="0"/>
          </a:xfrm>
          <a:custGeom>
            <a:avLst/>
            <a:gdLst/>
            <a:ahLst/>
            <a:cxnLst/>
            <a:rect l="l" t="t" r="r" b="b"/>
            <a:pathLst>
              <a:path w="539750">
                <a:moveTo>
                  <a:pt x="0" y="0"/>
                </a:moveTo>
                <a:lnTo>
                  <a:pt x="539496" y="0"/>
                </a:lnTo>
              </a:path>
            </a:pathLst>
          </a:custGeom>
          <a:ln w="15494">
            <a:solidFill>
              <a:srgbClr val="283D58"/>
            </a:solidFill>
          </a:ln>
        </p:spPr>
        <p:txBody>
          <a:bodyPr wrap="square" lIns="0" tIns="0" rIns="0" bIns="0" rtlCol="0"/>
          <a:lstStyle/>
          <a:p>
            <a:endParaRPr sz="2200">
              <a:latin typeface="+mj-lt"/>
            </a:endParaRPr>
          </a:p>
        </p:txBody>
      </p:sp>
      <p:sp>
        <p:nvSpPr>
          <p:cNvPr id="10" name="object 6">
            <a:extLst>
              <a:ext uri="{FF2B5EF4-FFF2-40B4-BE49-F238E27FC236}">
                <a16:creationId xmlns:a16="http://schemas.microsoft.com/office/drawing/2014/main" id="{AB820511-1176-5ECC-3B7B-09C3A89BEEDA}"/>
              </a:ext>
            </a:extLst>
          </p:cNvPr>
          <p:cNvSpPr/>
          <p:nvPr/>
        </p:nvSpPr>
        <p:spPr>
          <a:xfrm>
            <a:off x="5576315" y="1860804"/>
            <a:ext cx="857250" cy="0"/>
          </a:xfrm>
          <a:custGeom>
            <a:avLst/>
            <a:gdLst/>
            <a:ahLst/>
            <a:cxnLst/>
            <a:rect l="l" t="t" r="r" b="b"/>
            <a:pathLst>
              <a:path w="857250">
                <a:moveTo>
                  <a:pt x="0" y="0"/>
                </a:moveTo>
                <a:lnTo>
                  <a:pt x="856996" y="0"/>
                </a:lnTo>
              </a:path>
            </a:pathLst>
          </a:custGeom>
          <a:ln w="15240">
            <a:solidFill>
              <a:srgbClr val="2E4766"/>
            </a:solidFill>
          </a:ln>
        </p:spPr>
        <p:txBody>
          <a:bodyPr wrap="square" lIns="0" tIns="0" rIns="0" bIns="0" rtlCol="0"/>
          <a:lstStyle/>
          <a:p>
            <a:endParaRPr sz="2200">
              <a:latin typeface="+mj-lt"/>
            </a:endParaRPr>
          </a:p>
        </p:txBody>
      </p:sp>
      <p:sp>
        <p:nvSpPr>
          <p:cNvPr id="11" name="object 11">
            <a:extLst>
              <a:ext uri="{FF2B5EF4-FFF2-40B4-BE49-F238E27FC236}">
                <a16:creationId xmlns:a16="http://schemas.microsoft.com/office/drawing/2014/main" id="{C89B8E5D-AACA-223C-DB47-FF23D86533C9}"/>
              </a:ext>
            </a:extLst>
          </p:cNvPr>
          <p:cNvSpPr txBox="1"/>
          <p:nvPr/>
        </p:nvSpPr>
        <p:spPr>
          <a:xfrm>
            <a:off x="548741" y="3137357"/>
            <a:ext cx="1206500" cy="919419"/>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wrap="square" lIns="0" tIns="80010" rIns="0" bIns="0" rtlCol="0">
            <a:spAutoFit/>
          </a:bodyPr>
          <a:lstStyle/>
          <a:p>
            <a:pPr marL="12700" marR="5080" algn="ctr">
              <a:lnSpc>
                <a:spcPct val="81700"/>
              </a:lnSpc>
              <a:spcBef>
                <a:spcPts val="630"/>
              </a:spcBef>
            </a:pPr>
            <a:r>
              <a:rPr sz="2200" spc="-120" dirty="0">
                <a:solidFill>
                  <a:srgbClr val="355070"/>
                </a:solidFill>
                <a:latin typeface="+mj-lt"/>
                <a:cs typeface="Arial MT"/>
              </a:rPr>
              <a:t>Supply</a:t>
            </a:r>
            <a:r>
              <a:rPr sz="2200" spc="-40" dirty="0">
                <a:solidFill>
                  <a:srgbClr val="355070"/>
                </a:solidFill>
                <a:latin typeface="+mj-lt"/>
                <a:cs typeface="Arial MT"/>
              </a:rPr>
              <a:t> </a:t>
            </a:r>
            <a:r>
              <a:rPr sz="2200" spc="-25" dirty="0">
                <a:solidFill>
                  <a:srgbClr val="355070"/>
                </a:solidFill>
                <a:latin typeface="+mj-lt"/>
                <a:cs typeface="Arial MT"/>
              </a:rPr>
              <a:t>of </a:t>
            </a:r>
            <a:r>
              <a:rPr sz="2200" spc="-70" dirty="0">
                <a:solidFill>
                  <a:srgbClr val="355070"/>
                </a:solidFill>
                <a:latin typeface="+mj-lt"/>
                <a:cs typeface="Arial MT"/>
              </a:rPr>
              <a:t>services </a:t>
            </a:r>
            <a:r>
              <a:rPr sz="2200" spc="-25" dirty="0">
                <a:solidFill>
                  <a:srgbClr val="355070"/>
                </a:solidFill>
                <a:latin typeface="+mj-lt"/>
                <a:cs typeface="Arial MT"/>
              </a:rPr>
              <a:t>of:</a:t>
            </a:r>
            <a:endParaRPr sz="2200" dirty="0">
              <a:latin typeface="+mj-lt"/>
              <a:cs typeface="Arial MT"/>
            </a:endParaRPr>
          </a:p>
        </p:txBody>
      </p:sp>
      <p:grpSp>
        <p:nvGrpSpPr>
          <p:cNvPr id="12" name="object 12">
            <a:extLst>
              <a:ext uri="{FF2B5EF4-FFF2-40B4-BE49-F238E27FC236}">
                <a16:creationId xmlns:a16="http://schemas.microsoft.com/office/drawing/2014/main" id="{AEB1A569-877C-22F7-9ECE-D9A3EFFFD407}"/>
              </a:ext>
            </a:extLst>
          </p:cNvPr>
          <p:cNvGrpSpPr/>
          <p:nvPr/>
        </p:nvGrpSpPr>
        <p:grpSpPr>
          <a:xfrm>
            <a:off x="2361942" y="1433767"/>
            <a:ext cx="3225165" cy="1179830"/>
            <a:chOff x="2362073" y="1270888"/>
            <a:chExt cx="3225165" cy="1179830"/>
          </a:xfrm>
        </p:grpSpPr>
        <p:sp>
          <p:nvSpPr>
            <p:cNvPr id="13" name="object 13">
              <a:extLst>
                <a:ext uri="{FF2B5EF4-FFF2-40B4-BE49-F238E27FC236}">
                  <a16:creationId xmlns:a16="http://schemas.microsoft.com/office/drawing/2014/main" id="{D17E2EE1-E847-0FFB-E1F2-144F5095E503}"/>
                </a:ext>
              </a:extLst>
            </p:cNvPr>
            <p:cNvSpPr/>
            <p:nvPr/>
          </p:nvSpPr>
          <p:spPr>
            <a:xfrm>
              <a:off x="2372868" y="1281683"/>
              <a:ext cx="3203575" cy="1158240"/>
            </a:xfrm>
            <a:custGeom>
              <a:avLst/>
              <a:gdLst/>
              <a:ahLst/>
              <a:cxnLst/>
              <a:rect l="l" t="t" r="r" b="b"/>
              <a:pathLst>
                <a:path w="3203575" h="1158239">
                  <a:moveTo>
                    <a:pt x="3203448" y="0"/>
                  </a:moveTo>
                  <a:lnTo>
                    <a:pt x="0" y="0"/>
                  </a:lnTo>
                  <a:lnTo>
                    <a:pt x="0" y="1158239"/>
                  </a:lnTo>
                  <a:lnTo>
                    <a:pt x="3203448" y="1158239"/>
                  </a:lnTo>
                  <a:lnTo>
                    <a:pt x="3203448" y="0"/>
                  </a:lnTo>
                  <a:close/>
                </a:path>
              </a:pathLst>
            </a:custGeom>
            <a:solidFill>
              <a:srgbClr val="FFFFFF"/>
            </a:solidFill>
          </p:spPr>
          <p:txBody>
            <a:bodyPr wrap="square" lIns="0" tIns="0" rIns="0" bIns="0" rtlCol="0"/>
            <a:lstStyle/>
            <a:p>
              <a:endParaRPr sz="2200">
                <a:latin typeface="+mj-lt"/>
              </a:endParaRPr>
            </a:p>
          </p:txBody>
        </p:sp>
        <p:sp>
          <p:nvSpPr>
            <p:cNvPr id="14" name="object 14">
              <a:extLst>
                <a:ext uri="{FF2B5EF4-FFF2-40B4-BE49-F238E27FC236}">
                  <a16:creationId xmlns:a16="http://schemas.microsoft.com/office/drawing/2014/main" id="{756BADDF-EE83-F1FF-5583-1E9EC07BC508}"/>
                </a:ext>
              </a:extLst>
            </p:cNvPr>
            <p:cNvSpPr/>
            <p:nvPr/>
          </p:nvSpPr>
          <p:spPr>
            <a:xfrm>
              <a:off x="2372868" y="1281683"/>
              <a:ext cx="3203575" cy="1158240"/>
            </a:xfrm>
            <a:custGeom>
              <a:avLst/>
              <a:gdLst/>
              <a:ahLst/>
              <a:cxnLst/>
              <a:rect l="l" t="t" r="r" b="b"/>
              <a:pathLst>
                <a:path w="3203575" h="1158239">
                  <a:moveTo>
                    <a:pt x="0" y="1158239"/>
                  </a:moveTo>
                  <a:lnTo>
                    <a:pt x="3203448" y="1158239"/>
                  </a:lnTo>
                  <a:lnTo>
                    <a:pt x="3203448" y="0"/>
                  </a:lnTo>
                  <a:lnTo>
                    <a:pt x="0" y="0"/>
                  </a:lnTo>
                  <a:lnTo>
                    <a:pt x="0" y="1158239"/>
                  </a:lnTo>
                  <a:close/>
                </a:path>
              </a:pathLst>
            </a:custGeom>
            <a:ln w="21336">
              <a:solidFill>
                <a:srgbClr val="2E4766"/>
              </a:solidFill>
            </a:ln>
          </p:spPr>
          <p:txBody>
            <a:bodyPr wrap="square" lIns="0" tIns="0" rIns="0" bIns="0" rtlCol="0"/>
            <a:lstStyle/>
            <a:p>
              <a:endParaRPr sz="2200">
                <a:latin typeface="+mj-lt"/>
              </a:endParaRPr>
            </a:p>
          </p:txBody>
        </p:sp>
      </p:grpSp>
      <p:sp>
        <p:nvSpPr>
          <p:cNvPr id="15" name="object 15">
            <a:extLst>
              <a:ext uri="{FF2B5EF4-FFF2-40B4-BE49-F238E27FC236}">
                <a16:creationId xmlns:a16="http://schemas.microsoft.com/office/drawing/2014/main" id="{A7FF5611-F921-E650-CA9E-F12CAE899D0A}"/>
              </a:ext>
            </a:extLst>
          </p:cNvPr>
          <p:cNvSpPr txBox="1">
            <a:spLocks/>
          </p:cNvSpPr>
          <p:nvPr/>
        </p:nvSpPr>
        <p:spPr bwMode="gray">
          <a:xfrm>
            <a:off x="2463545" y="1430234"/>
            <a:ext cx="1181100"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2700"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en-IN" sz="2200" u="sng" spc="-150">
                <a:solidFill>
                  <a:srgbClr val="355070"/>
                </a:solidFill>
                <a:uFill>
                  <a:solidFill>
                    <a:srgbClr val="355070"/>
                  </a:solidFill>
                </a:uFill>
              </a:rPr>
              <a:t>Sec12(8):</a:t>
            </a:r>
            <a:endParaRPr lang="en-IN" sz="2200"/>
          </a:p>
        </p:txBody>
      </p:sp>
      <p:sp>
        <p:nvSpPr>
          <p:cNvPr id="16" name="object 16">
            <a:extLst>
              <a:ext uri="{FF2B5EF4-FFF2-40B4-BE49-F238E27FC236}">
                <a16:creationId xmlns:a16="http://schemas.microsoft.com/office/drawing/2014/main" id="{4EF36CF4-0F8B-7858-0EC9-0A7D4C227163}"/>
              </a:ext>
            </a:extLst>
          </p:cNvPr>
          <p:cNvSpPr txBox="1"/>
          <p:nvPr/>
        </p:nvSpPr>
        <p:spPr>
          <a:xfrm>
            <a:off x="2429569" y="1706682"/>
            <a:ext cx="3089910" cy="351378"/>
          </a:xfrm>
          <a:prstGeom prst="rect">
            <a:avLst/>
          </a:prstGeom>
        </p:spPr>
        <p:txBody>
          <a:bodyPr vert="horz" wrap="square" lIns="0" tIns="12700" rIns="0" bIns="0" rtlCol="0">
            <a:spAutoFit/>
          </a:bodyPr>
          <a:lstStyle/>
          <a:p>
            <a:pPr marL="12700">
              <a:lnSpc>
                <a:spcPct val="100000"/>
              </a:lnSpc>
              <a:spcBef>
                <a:spcPts val="100"/>
              </a:spcBef>
              <a:tabLst>
                <a:tab pos="2820035" algn="l"/>
              </a:tabLst>
            </a:pPr>
            <a:r>
              <a:rPr sz="2200" b="1" spc="-10" dirty="0">
                <a:solidFill>
                  <a:srgbClr val="355070"/>
                </a:solidFill>
                <a:latin typeface="+mj-lt"/>
                <a:cs typeface="Arial"/>
              </a:rPr>
              <a:t>Transportation</a:t>
            </a:r>
            <a:r>
              <a:rPr sz="2200" b="1" dirty="0">
                <a:solidFill>
                  <a:srgbClr val="355070"/>
                </a:solidFill>
                <a:latin typeface="+mj-lt"/>
                <a:cs typeface="Arial"/>
              </a:rPr>
              <a:t>	</a:t>
            </a:r>
            <a:r>
              <a:rPr sz="2200" b="1" spc="-100" dirty="0">
                <a:solidFill>
                  <a:srgbClr val="355070"/>
                </a:solidFill>
                <a:latin typeface="+mj-lt"/>
                <a:cs typeface="Arial"/>
              </a:rPr>
              <a:t>of</a:t>
            </a:r>
            <a:endParaRPr sz="2200" dirty="0">
              <a:latin typeface="+mj-lt"/>
              <a:cs typeface="Arial"/>
            </a:endParaRPr>
          </a:p>
        </p:txBody>
      </p:sp>
      <p:sp>
        <p:nvSpPr>
          <p:cNvPr id="17" name="object 17">
            <a:extLst>
              <a:ext uri="{FF2B5EF4-FFF2-40B4-BE49-F238E27FC236}">
                <a16:creationId xmlns:a16="http://schemas.microsoft.com/office/drawing/2014/main" id="{D6AD6B08-B085-0164-13F4-35A49F9027CD}"/>
              </a:ext>
            </a:extLst>
          </p:cNvPr>
          <p:cNvSpPr txBox="1"/>
          <p:nvPr/>
        </p:nvSpPr>
        <p:spPr>
          <a:xfrm>
            <a:off x="2406074" y="1972057"/>
            <a:ext cx="3113405" cy="679673"/>
          </a:xfrm>
          <a:prstGeom prst="rect">
            <a:avLst/>
          </a:prstGeom>
        </p:spPr>
        <p:txBody>
          <a:bodyPr vert="horz" wrap="square" lIns="0" tIns="12700" rIns="0" bIns="0" rtlCol="0">
            <a:spAutoFit/>
          </a:bodyPr>
          <a:lstStyle/>
          <a:p>
            <a:pPr marL="12700">
              <a:lnSpc>
                <a:spcPts val="2615"/>
              </a:lnSpc>
              <a:spcBef>
                <a:spcPts val="100"/>
              </a:spcBef>
              <a:tabLst>
                <a:tab pos="2594610" algn="l"/>
              </a:tabLst>
            </a:pPr>
            <a:r>
              <a:rPr sz="2200" b="1" spc="-155" dirty="0">
                <a:solidFill>
                  <a:srgbClr val="FF0000"/>
                </a:solidFill>
                <a:latin typeface="+mj-lt"/>
                <a:cs typeface="Arial"/>
              </a:rPr>
              <a:t>goods</a:t>
            </a:r>
            <a:r>
              <a:rPr sz="2200" spc="-155" dirty="0">
                <a:solidFill>
                  <a:srgbClr val="355070"/>
                </a:solidFill>
                <a:latin typeface="+mj-lt"/>
                <a:cs typeface="Arial MT"/>
              </a:rPr>
              <a:t>,</a:t>
            </a:r>
            <a:r>
              <a:rPr sz="2200" spc="20" dirty="0">
                <a:solidFill>
                  <a:srgbClr val="355070"/>
                </a:solidFill>
                <a:latin typeface="+mj-lt"/>
                <a:cs typeface="Arial MT"/>
              </a:rPr>
              <a:t> </a:t>
            </a:r>
            <a:r>
              <a:rPr sz="2200" spc="-105" dirty="0">
                <a:solidFill>
                  <a:srgbClr val="355070"/>
                </a:solidFill>
                <a:latin typeface="+mj-lt"/>
                <a:cs typeface="Arial MT"/>
              </a:rPr>
              <a:t>including</a:t>
            </a:r>
            <a:r>
              <a:rPr sz="2200" spc="20" dirty="0">
                <a:solidFill>
                  <a:srgbClr val="355070"/>
                </a:solidFill>
                <a:latin typeface="+mj-lt"/>
                <a:cs typeface="Arial MT"/>
              </a:rPr>
              <a:t> </a:t>
            </a:r>
            <a:r>
              <a:rPr sz="2200" spc="-25" dirty="0">
                <a:solidFill>
                  <a:srgbClr val="355070"/>
                </a:solidFill>
                <a:latin typeface="+mj-lt"/>
                <a:cs typeface="Arial MT"/>
              </a:rPr>
              <a:t>by</a:t>
            </a:r>
            <a:r>
              <a:rPr sz="2200" dirty="0">
                <a:solidFill>
                  <a:srgbClr val="355070"/>
                </a:solidFill>
                <a:latin typeface="+mj-lt"/>
                <a:cs typeface="Arial MT"/>
              </a:rPr>
              <a:t>	</a:t>
            </a:r>
            <a:r>
              <a:rPr sz="2200" spc="-100" dirty="0">
                <a:solidFill>
                  <a:srgbClr val="355070"/>
                </a:solidFill>
                <a:latin typeface="+mj-lt"/>
                <a:cs typeface="Arial MT"/>
              </a:rPr>
              <a:t>mail</a:t>
            </a:r>
            <a:endParaRPr lang="en-IN" sz="2200" dirty="0">
              <a:latin typeface="+mj-lt"/>
              <a:cs typeface="Arial MT"/>
            </a:endParaRPr>
          </a:p>
          <a:p>
            <a:pPr marL="12700">
              <a:lnSpc>
                <a:spcPts val="2615"/>
              </a:lnSpc>
            </a:pPr>
            <a:r>
              <a:rPr lang="en-IN" sz="2200" dirty="0">
                <a:solidFill>
                  <a:srgbClr val="355070"/>
                </a:solidFill>
                <a:latin typeface="+mj-lt"/>
                <a:cs typeface="Arial MT"/>
              </a:rPr>
              <a:t>or</a:t>
            </a:r>
            <a:r>
              <a:rPr lang="en-IN" sz="2200" spc="-155" dirty="0">
                <a:solidFill>
                  <a:srgbClr val="355070"/>
                </a:solidFill>
                <a:latin typeface="+mj-lt"/>
                <a:cs typeface="Arial MT"/>
              </a:rPr>
              <a:t> </a:t>
            </a:r>
            <a:r>
              <a:rPr lang="en-IN" sz="2200" spc="-10" dirty="0">
                <a:solidFill>
                  <a:srgbClr val="355070"/>
                </a:solidFill>
                <a:latin typeface="+mj-lt"/>
                <a:cs typeface="Arial MT"/>
              </a:rPr>
              <a:t>courier</a:t>
            </a:r>
            <a:endParaRPr lang="en-IN" sz="2200" dirty="0">
              <a:latin typeface="+mj-lt"/>
              <a:cs typeface="Arial MT"/>
            </a:endParaRPr>
          </a:p>
        </p:txBody>
      </p:sp>
      <p:grpSp>
        <p:nvGrpSpPr>
          <p:cNvPr id="18" name="object 18">
            <a:extLst>
              <a:ext uri="{FF2B5EF4-FFF2-40B4-BE49-F238E27FC236}">
                <a16:creationId xmlns:a16="http://schemas.microsoft.com/office/drawing/2014/main" id="{A9A8AF0E-B37C-68C1-04B0-8269F8656D3A}"/>
              </a:ext>
            </a:extLst>
          </p:cNvPr>
          <p:cNvGrpSpPr/>
          <p:nvPr/>
        </p:nvGrpSpPr>
        <p:grpSpPr>
          <a:xfrm>
            <a:off x="6422325" y="1382269"/>
            <a:ext cx="5062855" cy="1179830"/>
            <a:chOff x="6422135" y="1271016"/>
            <a:chExt cx="5062855" cy="1179830"/>
          </a:xfrm>
        </p:grpSpPr>
        <p:sp>
          <p:nvSpPr>
            <p:cNvPr id="19" name="object 19">
              <a:extLst>
                <a:ext uri="{FF2B5EF4-FFF2-40B4-BE49-F238E27FC236}">
                  <a16:creationId xmlns:a16="http://schemas.microsoft.com/office/drawing/2014/main" id="{B28AF36C-B2C3-76D0-C37B-483E64FEB95F}"/>
                </a:ext>
              </a:extLst>
            </p:cNvPr>
            <p:cNvSpPr/>
            <p:nvPr/>
          </p:nvSpPr>
          <p:spPr>
            <a:xfrm>
              <a:off x="6432803" y="1281684"/>
              <a:ext cx="5041900" cy="1158240"/>
            </a:xfrm>
            <a:custGeom>
              <a:avLst/>
              <a:gdLst/>
              <a:ahLst/>
              <a:cxnLst/>
              <a:rect l="l" t="t" r="r" b="b"/>
              <a:pathLst>
                <a:path w="5041900" h="1158239">
                  <a:moveTo>
                    <a:pt x="5041392" y="0"/>
                  </a:moveTo>
                  <a:lnTo>
                    <a:pt x="0" y="0"/>
                  </a:lnTo>
                  <a:lnTo>
                    <a:pt x="0" y="1158239"/>
                  </a:lnTo>
                  <a:lnTo>
                    <a:pt x="5041392" y="1158239"/>
                  </a:lnTo>
                  <a:lnTo>
                    <a:pt x="5041392" y="0"/>
                  </a:lnTo>
                  <a:close/>
                </a:path>
              </a:pathLst>
            </a:custGeom>
            <a:solidFill>
              <a:srgbClr val="D9D9D9"/>
            </a:solidFill>
          </p:spPr>
          <p:txBody>
            <a:bodyPr wrap="square" lIns="0" tIns="0" rIns="0" bIns="0" rtlCol="0"/>
            <a:lstStyle/>
            <a:p>
              <a:endParaRPr sz="2200">
                <a:latin typeface="+mj-lt"/>
              </a:endParaRPr>
            </a:p>
          </p:txBody>
        </p:sp>
        <p:sp>
          <p:nvSpPr>
            <p:cNvPr id="20" name="object 20">
              <a:extLst>
                <a:ext uri="{FF2B5EF4-FFF2-40B4-BE49-F238E27FC236}">
                  <a16:creationId xmlns:a16="http://schemas.microsoft.com/office/drawing/2014/main" id="{497A9EEC-A063-BF2D-90B9-67635A055DD0}"/>
                </a:ext>
              </a:extLst>
            </p:cNvPr>
            <p:cNvSpPr/>
            <p:nvPr/>
          </p:nvSpPr>
          <p:spPr>
            <a:xfrm>
              <a:off x="6432803" y="1281684"/>
              <a:ext cx="5041900" cy="1158240"/>
            </a:xfrm>
            <a:custGeom>
              <a:avLst/>
              <a:gdLst/>
              <a:ahLst/>
              <a:cxnLst/>
              <a:rect l="l" t="t" r="r" b="b"/>
              <a:pathLst>
                <a:path w="5041900" h="1158239">
                  <a:moveTo>
                    <a:pt x="0" y="1158239"/>
                  </a:moveTo>
                  <a:lnTo>
                    <a:pt x="5041392" y="1158239"/>
                  </a:lnTo>
                  <a:lnTo>
                    <a:pt x="5041392" y="0"/>
                  </a:lnTo>
                  <a:lnTo>
                    <a:pt x="0" y="0"/>
                  </a:lnTo>
                  <a:lnTo>
                    <a:pt x="0" y="1158239"/>
                  </a:lnTo>
                  <a:close/>
                </a:path>
              </a:pathLst>
            </a:custGeom>
            <a:ln w="21336">
              <a:solidFill>
                <a:srgbClr val="2E4766"/>
              </a:solidFill>
            </a:ln>
          </p:spPr>
          <p:txBody>
            <a:bodyPr wrap="square" lIns="0" tIns="0" rIns="0" bIns="0" rtlCol="0"/>
            <a:lstStyle/>
            <a:p>
              <a:endParaRPr sz="2200">
                <a:latin typeface="+mj-lt"/>
              </a:endParaRPr>
            </a:p>
          </p:txBody>
        </p:sp>
      </p:grpSp>
      <p:grpSp>
        <p:nvGrpSpPr>
          <p:cNvPr id="21" name="object 21">
            <a:extLst>
              <a:ext uri="{FF2B5EF4-FFF2-40B4-BE49-F238E27FC236}">
                <a16:creationId xmlns:a16="http://schemas.microsoft.com/office/drawing/2014/main" id="{05E98577-7BC3-D38B-1924-C471E1CA4F5C}"/>
              </a:ext>
            </a:extLst>
          </p:cNvPr>
          <p:cNvGrpSpPr/>
          <p:nvPr/>
        </p:nvGrpSpPr>
        <p:grpSpPr>
          <a:xfrm>
            <a:off x="2362200" y="2956560"/>
            <a:ext cx="3225165" cy="1435735"/>
            <a:chOff x="2362200" y="2956560"/>
            <a:chExt cx="3225165" cy="1435735"/>
          </a:xfrm>
        </p:grpSpPr>
        <p:sp>
          <p:nvSpPr>
            <p:cNvPr id="22" name="object 22">
              <a:extLst>
                <a:ext uri="{FF2B5EF4-FFF2-40B4-BE49-F238E27FC236}">
                  <a16:creationId xmlns:a16="http://schemas.microsoft.com/office/drawing/2014/main" id="{F461FCAB-31C8-7D6E-79A4-E96EBD6AF6C0}"/>
                </a:ext>
              </a:extLst>
            </p:cNvPr>
            <p:cNvSpPr/>
            <p:nvPr/>
          </p:nvSpPr>
          <p:spPr>
            <a:xfrm>
              <a:off x="2372867" y="2967228"/>
              <a:ext cx="3203575" cy="1414780"/>
            </a:xfrm>
            <a:custGeom>
              <a:avLst/>
              <a:gdLst/>
              <a:ahLst/>
              <a:cxnLst/>
              <a:rect l="l" t="t" r="r" b="b"/>
              <a:pathLst>
                <a:path w="3203575" h="1414779">
                  <a:moveTo>
                    <a:pt x="3203448" y="0"/>
                  </a:moveTo>
                  <a:lnTo>
                    <a:pt x="0" y="0"/>
                  </a:lnTo>
                  <a:lnTo>
                    <a:pt x="0" y="1414272"/>
                  </a:lnTo>
                  <a:lnTo>
                    <a:pt x="3203448" y="1414272"/>
                  </a:lnTo>
                  <a:lnTo>
                    <a:pt x="3203448" y="0"/>
                  </a:lnTo>
                  <a:close/>
                </a:path>
              </a:pathLst>
            </a:custGeom>
            <a:solidFill>
              <a:srgbClr val="FFFFFF"/>
            </a:solidFill>
          </p:spPr>
          <p:txBody>
            <a:bodyPr wrap="square" lIns="0" tIns="0" rIns="0" bIns="0" rtlCol="0"/>
            <a:lstStyle/>
            <a:p>
              <a:endParaRPr sz="2200">
                <a:latin typeface="+mj-lt"/>
              </a:endParaRPr>
            </a:p>
          </p:txBody>
        </p:sp>
        <p:sp>
          <p:nvSpPr>
            <p:cNvPr id="23" name="object 23">
              <a:extLst>
                <a:ext uri="{FF2B5EF4-FFF2-40B4-BE49-F238E27FC236}">
                  <a16:creationId xmlns:a16="http://schemas.microsoft.com/office/drawing/2014/main" id="{0D8FAE08-12AC-C064-14B9-951EE4BA34D5}"/>
                </a:ext>
              </a:extLst>
            </p:cNvPr>
            <p:cNvSpPr/>
            <p:nvPr/>
          </p:nvSpPr>
          <p:spPr>
            <a:xfrm>
              <a:off x="2372867" y="2967228"/>
              <a:ext cx="3203575" cy="1414780"/>
            </a:xfrm>
            <a:custGeom>
              <a:avLst/>
              <a:gdLst/>
              <a:ahLst/>
              <a:cxnLst/>
              <a:rect l="l" t="t" r="r" b="b"/>
              <a:pathLst>
                <a:path w="3203575" h="1414779">
                  <a:moveTo>
                    <a:pt x="0" y="1414272"/>
                  </a:moveTo>
                  <a:lnTo>
                    <a:pt x="3203448" y="1414272"/>
                  </a:lnTo>
                  <a:lnTo>
                    <a:pt x="3203448" y="0"/>
                  </a:lnTo>
                  <a:lnTo>
                    <a:pt x="0" y="0"/>
                  </a:lnTo>
                  <a:lnTo>
                    <a:pt x="0" y="1414272"/>
                  </a:lnTo>
                  <a:close/>
                </a:path>
              </a:pathLst>
            </a:custGeom>
            <a:ln w="21336">
              <a:solidFill>
                <a:srgbClr val="2E4766"/>
              </a:solidFill>
            </a:ln>
          </p:spPr>
          <p:txBody>
            <a:bodyPr wrap="square" lIns="0" tIns="0" rIns="0" bIns="0" rtlCol="0"/>
            <a:lstStyle/>
            <a:p>
              <a:endParaRPr sz="2200">
                <a:latin typeface="+mj-lt"/>
              </a:endParaRPr>
            </a:p>
          </p:txBody>
        </p:sp>
      </p:grpSp>
      <p:sp>
        <p:nvSpPr>
          <p:cNvPr id="24" name="object 24">
            <a:extLst>
              <a:ext uri="{FF2B5EF4-FFF2-40B4-BE49-F238E27FC236}">
                <a16:creationId xmlns:a16="http://schemas.microsoft.com/office/drawing/2014/main" id="{0051D8FC-68D2-9344-EFAC-116F56844567}"/>
              </a:ext>
            </a:extLst>
          </p:cNvPr>
          <p:cNvSpPr txBox="1"/>
          <p:nvPr/>
        </p:nvSpPr>
        <p:spPr>
          <a:xfrm>
            <a:off x="2463545" y="2987751"/>
            <a:ext cx="2461895" cy="351378"/>
          </a:xfrm>
          <a:prstGeom prst="rect">
            <a:avLst/>
          </a:prstGeom>
        </p:spPr>
        <p:txBody>
          <a:bodyPr vert="horz" wrap="square" lIns="0" tIns="12700" rIns="0" bIns="0" rtlCol="0">
            <a:spAutoFit/>
          </a:bodyPr>
          <a:lstStyle/>
          <a:p>
            <a:pPr marL="12700">
              <a:lnSpc>
                <a:spcPct val="100000"/>
              </a:lnSpc>
              <a:spcBef>
                <a:spcPts val="100"/>
              </a:spcBef>
            </a:pPr>
            <a:r>
              <a:rPr sz="2200" u="sng" spc="-190" dirty="0">
                <a:solidFill>
                  <a:srgbClr val="355070"/>
                </a:solidFill>
                <a:uFill>
                  <a:solidFill>
                    <a:srgbClr val="355070"/>
                  </a:solidFill>
                </a:uFill>
                <a:latin typeface="+mj-lt"/>
                <a:cs typeface="Arial MT"/>
              </a:rPr>
              <a:t>Sec12(9):</a:t>
            </a:r>
            <a:r>
              <a:rPr sz="2200" b="1" spc="-190" dirty="0">
                <a:solidFill>
                  <a:srgbClr val="FF0000"/>
                </a:solidFill>
                <a:latin typeface="+mj-lt"/>
                <a:cs typeface="Arial"/>
              </a:rPr>
              <a:t>Passenger</a:t>
            </a:r>
            <a:endParaRPr sz="2200">
              <a:latin typeface="+mj-lt"/>
              <a:cs typeface="Arial"/>
            </a:endParaRPr>
          </a:p>
        </p:txBody>
      </p:sp>
      <p:sp>
        <p:nvSpPr>
          <p:cNvPr id="25" name="object 25">
            <a:extLst>
              <a:ext uri="{FF2B5EF4-FFF2-40B4-BE49-F238E27FC236}">
                <a16:creationId xmlns:a16="http://schemas.microsoft.com/office/drawing/2014/main" id="{D3F5192F-17B5-365E-D27E-54B98CBFF6E3}"/>
              </a:ext>
            </a:extLst>
          </p:cNvPr>
          <p:cNvSpPr txBox="1"/>
          <p:nvPr/>
        </p:nvSpPr>
        <p:spPr>
          <a:xfrm>
            <a:off x="2463545" y="3287014"/>
            <a:ext cx="3110865" cy="351378"/>
          </a:xfrm>
          <a:prstGeom prst="rect">
            <a:avLst/>
          </a:prstGeom>
        </p:spPr>
        <p:txBody>
          <a:bodyPr vert="horz" wrap="square" lIns="0" tIns="12700" rIns="0" bIns="0" rtlCol="0">
            <a:spAutoFit/>
          </a:bodyPr>
          <a:lstStyle/>
          <a:p>
            <a:pPr marL="12700">
              <a:lnSpc>
                <a:spcPct val="100000"/>
              </a:lnSpc>
              <a:spcBef>
                <a:spcPts val="100"/>
              </a:spcBef>
              <a:tabLst>
                <a:tab pos="2210435" algn="l"/>
              </a:tabLst>
            </a:pPr>
            <a:r>
              <a:rPr sz="2200" b="1" spc="-10" dirty="0">
                <a:solidFill>
                  <a:srgbClr val="355070"/>
                </a:solidFill>
                <a:latin typeface="+mj-lt"/>
                <a:cs typeface="Arial"/>
              </a:rPr>
              <a:t>Transportation</a:t>
            </a:r>
            <a:r>
              <a:rPr sz="2200" b="1" dirty="0">
                <a:solidFill>
                  <a:srgbClr val="355070"/>
                </a:solidFill>
                <a:latin typeface="+mj-lt"/>
                <a:cs typeface="Arial"/>
              </a:rPr>
              <a:t>	</a:t>
            </a:r>
            <a:r>
              <a:rPr sz="2200" spc="-145" dirty="0">
                <a:solidFill>
                  <a:srgbClr val="355070"/>
                </a:solidFill>
                <a:latin typeface="+mj-lt"/>
                <a:cs typeface="Arial MT"/>
              </a:rPr>
              <a:t>Service</a:t>
            </a:r>
            <a:endParaRPr sz="2200" dirty="0">
              <a:latin typeface="+mj-lt"/>
              <a:cs typeface="Arial MT"/>
            </a:endParaRPr>
          </a:p>
        </p:txBody>
      </p:sp>
      <p:sp>
        <p:nvSpPr>
          <p:cNvPr id="26" name="object 26">
            <a:extLst>
              <a:ext uri="{FF2B5EF4-FFF2-40B4-BE49-F238E27FC236}">
                <a16:creationId xmlns:a16="http://schemas.microsoft.com/office/drawing/2014/main" id="{54B33C47-0838-B91E-81A3-12AE3485D856}"/>
              </a:ext>
            </a:extLst>
          </p:cNvPr>
          <p:cNvSpPr txBox="1"/>
          <p:nvPr/>
        </p:nvSpPr>
        <p:spPr>
          <a:xfrm>
            <a:off x="2429569" y="3662981"/>
            <a:ext cx="3111500" cy="679673"/>
          </a:xfrm>
          <a:prstGeom prst="rect">
            <a:avLst/>
          </a:prstGeom>
        </p:spPr>
        <p:txBody>
          <a:bodyPr vert="horz" wrap="square" lIns="0" tIns="12700" rIns="0" bIns="0" rtlCol="0">
            <a:spAutoFit/>
          </a:bodyPr>
          <a:lstStyle/>
          <a:p>
            <a:pPr marL="12700">
              <a:lnSpc>
                <a:spcPts val="2620"/>
              </a:lnSpc>
              <a:spcBef>
                <a:spcPts val="100"/>
              </a:spcBef>
            </a:pPr>
            <a:r>
              <a:rPr sz="2200" b="1" spc="-215" dirty="0">
                <a:solidFill>
                  <a:srgbClr val="FF0000"/>
                </a:solidFill>
                <a:highlight>
                  <a:srgbClr val="FFFF00"/>
                </a:highlight>
                <a:latin typeface="+mj-lt"/>
                <a:cs typeface="Arial MT"/>
              </a:rPr>
              <a:t>(</a:t>
            </a:r>
            <a:r>
              <a:rPr sz="2200" b="1" i="1" spc="-215" dirty="0">
                <a:solidFill>
                  <a:srgbClr val="FF0000"/>
                </a:solidFill>
                <a:highlight>
                  <a:srgbClr val="FFFF00"/>
                </a:highlight>
                <a:latin typeface="+mj-lt"/>
                <a:cs typeface="Arial"/>
              </a:rPr>
              <a:t>Return</a:t>
            </a:r>
            <a:r>
              <a:rPr sz="2200" b="1" i="1" spc="45" dirty="0">
                <a:solidFill>
                  <a:srgbClr val="FF0000"/>
                </a:solidFill>
                <a:highlight>
                  <a:srgbClr val="FFFF00"/>
                </a:highlight>
                <a:latin typeface="+mj-lt"/>
                <a:cs typeface="Arial"/>
              </a:rPr>
              <a:t> </a:t>
            </a:r>
            <a:r>
              <a:rPr sz="2200" b="1" i="1" spc="-155" dirty="0">
                <a:solidFill>
                  <a:srgbClr val="FF0000"/>
                </a:solidFill>
                <a:highlight>
                  <a:srgbClr val="FFFF00"/>
                </a:highlight>
                <a:latin typeface="+mj-lt"/>
                <a:cs typeface="Arial"/>
              </a:rPr>
              <a:t>journey</a:t>
            </a:r>
            <a:r>
              <a:rPr sz="2200" b="1" i="1" spc="-10" dirty="0">
                <a:solidFill>
                  <a:srgbClr val="FF0000"/>
                </a:solidFill>
                <a:highlight>
                  <a:srgbClr val="FFFF00"/>
                </a:highlight>
                <a:latin typeface="+mj-lt"/>
                <a:cs typeface="Arial"/>
              </a:rPr>
              <a:t> </a:t>
            </a:r>
            <a:r>
              <a:rPr sz="2200" b="1" i="1" spc="-90" dirty="0">
                <a:solidFill>
                  <a:srgbClr val="FF0000"/>
                </a:solidFill>
                <a:highlight>
                  <a:srgbClr val="FFFF00"/>
                </a:highlight>
                <a:latin typeface="+mj-lt"/>
                <a:cs typeface="Arial"/>
              </a:rPr>
              <a:t>treated</a:t>
            </a:r>
            <a:r>
              <a:rPr sz="2200" b="1" i="1" spc="-20" dirty="0">
                <a:solidFill>
                  <a:srgbClr val="FF0000"/>
                </a:solidFill>
                <a:highlight>
                  <a:srgbClr val="FFFF00"/>
                </a:highlight>
                <a:latin typeface="+mj-lt"/>
                <a:cs typeface="Arial"/>
              </a:rPr>
              <a:t> </a:t>
            </a:r>
            <a:r>
              <a:rPr sz="2200" b="1" i="1" spc="-310" dirty="0">
                <a:solidFill>
                  <a:srgbClr val="FF0000"/>
                </a:solidFill>
                <a:highlight>
                  <a:srgbClr val="FFFF00"/>
                </a:highlight>
                <a:latin typeface="+mj-lt"/>
                <a:cs typeface="Arial"/>
              </a:rPr>
              <a:t>as</a:t>
            </a:r>
            <a:endParaRPr sz="2200" b="1" dirty="0">
              <a:solidFill>
                <a:srgbClr val="FF0000"/>
              </a:solidFill>
              <a:highlight>
                <a:srgbClr val="FFFF00"/>
              </a:highlight>
              <a:latin typeface="+mj-lt"/>
              <a:cs typeface="Arial"/>
            </a:endParaRPr>
          </a:p>
          <a:p>
            <a:pPr marL="12700">
              <a:lnSpc>
                <a:spcPts val="2620"/>
              </a:lnSpc>
            </a:pPr>
            <a:r>
              <a:rPr sz="2200" b="1" i="1" spc="-185" dirty="0">
                <a:solidFill>
                  <a:srgbClr val="FF0000"/>
                </a:solidFill>
                <a:highlight>
                  <a:srgbClr val="FFFF00"/>
                </a:highlight>
                <a:latin typeface="+mj-lt"/>
                <a:cs typeface="Arial"/>
              </a:rPr>
              <a:t>separate</a:t>
            </a:r>
            <a:r>
              <a:rPr sz="2200" b="1" i="1" spc="55" dirty="0">
                <a:solidFill>
                  <a:srgbClr val="FF0000"/>
                </a:solidFill>
                <a:highlight>
                  <a:srgbClr val="FFFF00"/>
                </a:highlight>
                <a:latin typeface="+mj-lt"/>
                <a:cs typeface="Arial"/>
              </a:rPr>
              <a:t> </a:t>
            </a:r>
            <a:r>
              <a:rPr sz="2200" b="1" i="1" spc="-30" dirty="0">
                <a:solidFill>
                  <a:srgbClr val="FF0000"/>
                </a:solidFill>
                <a:highlight>
                  <a:srgbClr val="FFFF00"/>
                </a:highlight>
                <a:latin typeface="+mj-lt"/>
                <a:cs typeface="Arial"/>
              </a:rPr>
              <a:t>journey)</a:t>
            </a:r>
            <a:endParaRPr sz="2200" b="1" dirty="0">
              <a:solidFill>
                <a:srgbClr val="FF0000"/>
              </a:solidFill>
              <a:highlight>
                <a:srgbClr val="FFFF00"/>
              </a:highlight>
              <a:latin typeface="+mj-lt"/>
              <a:cs typeface="Arial"/>
            </a:endParaRPr>
          </a:p>
        </p:txBody>
      </p:sp>
      <p:grpSp>
        <p:nvGrpSpPr>
          <p:cNvPr id="27" name="object 27">
            <a:extLst>
              <a:ext uri="{FF2B5EF4-FFF2-40B4-BE49-F238E27FC236}">
                <a16:creationId xmlns:a16="http://schemas.microsoft.com/office/drawing/2014/main" id="{951E7AE2-796A-37DB-7A12-B1D209C65840}"/>
              </a:ext>
            </a:extLst>
          </p:cNvPr>
          <p:cNvGrpSpPr/>
          <p:nvPr/>
        </p:nvGrpSpPr>
        <p:grpSpPr>
          <a:xfrm>
            <a:off x="6422135" y="2865120"/>
            <a:ext cx="5062855" cy="1618615"/>
            <a:chOff x="6422135" y="2865120"/>
            <a:chExt cx="5062855" cy="1618615"/>
          </a:xfrm>
        </p:grpSpPr>
        <p:sp>
          <p:nvSpPr>
            <p:cNvPr id="28" name="object 28">
              <a:extLst>
                <a:ext uri="{FF2B5EF4-FFF2-40B4-BE49-F238E27FC236}">
                  <a16:creationId xmlns:a16="http://schemas.microsoft.com/office/drawing/2014/main" id="{44E3C468-3A16-4878-2AC8-EE03EA960225}"/>
                </a:ext>
              </a:extLst>
            </p:cNvPr>
            <p:cNvSpPr/>
            <p:nvPr/>
          </p:nvSpPr>
          <p:spPr>
            <a:xfrm>
              <a:off x="6432803" y="2875788"/>
              <a:ext cx="5041900" cy="1597660"/>
            </a:xfrm>
            <a:custGeom>
              <a:avLst/>
              <a:gdLst/>
              <a:ahLst/>
              <a:cxnLst/>
              <a:rect l="l" t="t" r="r" b="b"/>
              <a:pathLst>
                <a:path w="5041900" h="1597660">
                  <a:moveTo>
                    <a:pt x="5041392" y="0"/>
                  </a:moveTo>
                  <a:lnTo>
                    <a:pt x="0" y="0"/>
                  </a:lnTo>
                  <a:lnTo>
                    <a:pt x="0" y="1597152"/>
                  </a:lnTo>
                  <a:lnTo>
                    <a:pt x="5041392" y="1597152"/>
                  </a:lnTo>
                  <a:lnTo>
                    <a:pt x="5041392" y="0"/>
                  </a:lnTo>
                  <a:close/>
                </a:path>
              </a:pathLst>
            </a:custGeom>
            <a:solidFill>
              <a:srgbClr val="D9D9D9"/>
            </a:solidFill>
          </p:spPr>
          <p:txBody>
            <a:bodyPr wrap="square" lIns="0" tIns="0" rIns="0" bIns="0" rtlCol="0"/>
            <a:lstStyle/>
            <a:p>
              <a:endParaRPr sz="2200">
                <a:latin typeface="+mj-lt"/>
              </a:endParaRPr>
            </a:p>
          </p:txBody>
        </p:sp>
        <p:sp>
          <p:nvSpPr>
            <p:cNvPr id="29" name="object 29">
              <a:extLst>
                <a:ext uri="{FF2B5EF4-FFF2-40B4-BE49-F238E27FC236}">
                  <a16:creationId xmlns:a16="http://schemas.microsoft.com/office/drawing/2014/main" id="{769931A8-7EB0-9F4F-D8DD-D4131B9E244C}"/>
                </a:ext>
              </a:extLst>
            </p:cNvPr>
            <p:cNvSpPr/>
            <p:nvPr/>
          </p:nvSpPr>
          <p:spPr>
            <a:xfrm>
              <a:off x="6432803" y="2875788"/>
              <a:ext cx="5041900" cy="1597660"/>
            </a:xfrm>
            <a:custGeom>
              <a:avLst/>
              <a:gdLst/>
              <a:ahLst/>
              <a:cxnLst/>
              <a:rect l="l" t="t" r="r" b="b"/>
              <a:pathLst>
                <a:path w="5041900" h="1597660">
                  <a:moveTo>
                    <a:pt x="0" y="1597152"/>
                  </a:moveTo>
                  <a:lnTo>
                    <a:pt x="5041392" y="1597152"/>
                  </a:lnTo>
                  <a:lnTo>
                    <a:pt x="5041392" y="0"/>
                  </a:lnTo>
                  <a:lnTo>
                    <a:pt x="0" y="0"/>
                  </a:lnTo>
                  <a:lnTo>
                    <a:pt x="0" y="1597152"/>
                  </a:lnTo>
                  <a:close/>
                </a:path>
              </a:pathLst>
            </a:custGeom>
            <a:ln w="21336">
              <a:solidFill>
                <a:srgbClr val="2E4766"/>
              </a:solidFill>
            </a:ln>
          </p:spPr>
          <p:txBody>
            <a:bodyPr wrap="square" lIns="0" tIns="0" rIns="0" bIns="0" rtlCol="0"/>
            <a:lstStyle/>
            <a:p>
              <a:endParaRPr sz="2200">
                <a:latin typeface="+mj-lt"/>
              </a:endParaRPr>
            </a:p>
          </p:txBody>
        </p:sp>
      </p:grpSp>
      <p:sp>
        <p:nvSpPr>
          <p:cNvPr id="30" name="object 30">
            <a:extLst>
              <a:ext uri="{FF2B5EF4-FFF2-40B4-BE49-F238E27FC236}">
                <a16:creationId xmlns:a16="http://schemas.microsoft.com/office/drawing/2014/main" id="{9C568A53-4630-3CCB-CF09-336EE9C7E1AD}"/>
              </a:ext>
            </a:extLst>
          </p:cNvPr>
          <p:cNvSpPr txBox="1"/>
          <p:nvPr/>
        </p:nvSpPr>
        <p:spPr>
          <a:xfrm>
            <a:off x="6514908" y="1356560"/>
            <a:ext cx="4954905" cy="2223044"/>
          </a:xfrm>
          <a:prstGeom prst="rect">
            <a:avLst/>
          </a:prstGeom>
        </p:spPr>
        <p:txBody>
          <a:bodyPr vert="horz" wrap="square" lIns="0" tIns="57785" rIns="0" bIns="0" rtlCol="0">
            <a:spAutoFit/>
          </a:bodyPr>
          <a:lstStyle/>
          <a:p>
            <a:pPr marL="12700">
              <a:lnSpc>
                <a:spcPct val="100000"/>
              </a:lnSpc>
              <a:spcBef>
                <a:spcPts val="455"/>
              </a:spcBef>
            </a:pPr>
            <a:r>
              <a:rPr sz="2200" u="sng" spc="-145" dirty="0">
                <a:solidFill>
                  <a:srgbClr val="355070"/>
                </a:solidFill>
                <a:uFill>
                  <a:solidFill>
                    <a:srgbClr val="355070"/>
                  </a:solidFill>
                </a:uFill>
                <a:latin typeface="+mj-lt"/>
                <a:cs typeface="Arial MT"/>
              </a:rPr>
              <a:t>Registered</a:t>
            </a:r>
            <a:r>
              <a:rPr sz="2200" u="sng" spc="-5" dirty="0">
                <a:solidFill>
                  <a:srgbClr val="355070"/>
                </a:solidFill>
                <a:uFill>
                  <a:solidFill>
                    <a:srgbClr val="355070"/>
                  </a:solidFill>
                </a:uFill>
                <a:latin typeface="+mj-lt"/>
                <a:cs typeface="Arial MT"/>
              </a:rPr>
              <a:t> </a:t>
            </a:r>
            <a:r>
              <a:rPr sz="2200" u="sng" spc="-160" dirty="0">
                <a:solidFill>
                  <a:srgbClr val="355070"/>
                </a:solidFill>
                <a:uFill>
                  <a:solidFill>
                    <a:srgbClr val="355070"/>
                  </a:solidFill>
                </a:uFill>
                <a:latin typeface="+mj-lt"/>
                <a:cs typeface="Arial MT"/>
              </a:rPr>
              <a:t>Recipient:</a:t>
            </a:r>
            <a:r>
              <a:rPr sz="2200" spc="35" dirty="0">
                <a:solidFill>
                  <a:srgbClr val="355070"/>
                </a:solidFill>
                <a:latin typeface="+mj-lt"/>
                <a:cs typeface="Arial MT"/>
              </a:rPr>
              <a:t> </a:t>
            </a:r>
            <a:r>
              <a:rPr sz="2200" spc="-160" dirty="0">
                <a:solidFill>
                  <a:srgbClr val="355070"/>
                </a:solidFill>
                <a:latin typeface="+mj-lt"/>
                <a:cs typeface="Arial MT"/>
              </a:rPr>
              <a:t>Location</a:t>
            </a:r>
            <a:r>
              <a:rPr sz="2200" spc="25" dirty="0">
                <a:solidFill>
                  <a:srgbClr val="355070"/>
                </a:solidFill>
                <a:latin typeface="+mj-lt"/>
                <a:cs typeface="Arial MT"/>
              </a:rPr>
              <a:t> </a:t>
            </a:r>
            <a:r>
              <a:rPr sz="2200" dirty="0">
                <a:solidFill>
                  <a:srgbClr val="355070"/>
                </a:solidFill>
                <a:latin typeface="+mj-lt"/>
                <a:cs typeface="Arial MT"/>
              </a:rPr>
              <a:t>of</a:t>
            </a:r>
            <a:r>
              <a:rPr sz="2200" spc="120" dirty="0">
                <a:solidFill>
                  <a:srgbClr val="355070"/>
                </a:solidFill>
                <a:latin typeface="+mj-lt"/>
                <a:cs typeface="Arial MT"/>
              </a:rPr>
              <a:t> </a:t>
            </a:r>
            <a:r>
              <a:rPr sz="2200" spc="-35" dirty="0">
                <a:solidFill>
                  <a:srgbClr val="355070"/>
                </a:solidFill>
                <a:latin typeface="+mj-lt"/>
                <a:cs typeface="Arial MT"/>
              </a:rPr>
              <a:t>Recipient</a:t>
            </a:r>
            <a:endParaRPr sz="2200" dirty="0">
              <a:latin typeface="+mj-lt"/>
              <a:cs typeface="Arial MT"/>
            </a:endParaRPr>
          </a:p>
          <a:p>
            <a:pPr marL="12700">
              <a:lnSpc>
                <a:spcPts val="2400"/>
              </a:lnSpc>
              <a:spcBef>
                <a:spcPts val="360"/>
              </a:spcBef>
              <a:tabLst>
                <a:tab pos="1734820" algn="l"/>
                <a:tab pos="3067050" algn="l"/>
                <a:tab pos="4258945" algn="l"/>
              </a:tabLst>
            </a:pPr>
            <a:r>
              <a:rPr sz="2200" u="sng" spc="-10" dirty="0">
                <a:solidFill>
                  <a:srgbClr val="355070"/>
                </a:solidFill>
                <a:uFill>
                  <a:solidFill>
                    <a:srgbClr val="355070"/>
                  </a:solidFill>
                </a:uFill>
                <a:latin typeface="+mj-lt"/>
                <a:cs typeface="Arial MT"/>
              </a:rPr>
              <a:t>Unregistered</a:t>
            </a:r>
            <a:r>
              <a:rPr sz="2200" u="sng" dirty="0">
                <a:solidFill>
                  <a:srgbClr val="355070"/>
                </a:solidFill>
                <a:uFill>
                  <a:solidFill>
                    <a:srgbClr val="355070"/>
                  </a:solidFill>
                </a:uFill>
                <a:latin typeface="+mj-lt"/>
                <a:cs typeface="Arial MT"/>
              </a:rPr>
              <a:t>	</a:t>
            </a:r>
            <a:r>
              <a:rPr sz="2200" u="sng" spc="-10" dirty="0">
                <a:solidFill>
                  <a:srgbClr val="355070"/>
                </a:solidFill>
                <a:uFill>
                  <a:solidFill>
                    <a:srgbClr val="355070"/>
                  </a:solidFill>
                </a:uFill>
                <a:latin typeface="+mj-lt"/>
                <a:cs typeface="Arial MT"/>
              </a:rPr>
              <a:t>Recipient:</a:t>
            </a:r>
            <a:r>
              <a:rPr sz="2200" dirty="0">
                <a:solidFill>
                  <a:srgbClr val="355070"/>
                </a:solidFill>
                <a:latin typeface="+mj-lt"/>
                <a:cs typeface="Arial MT"/>
              </a:rPr>
              <a:t>	</a:t>
            </a:r>
            <a:r>
              <a:rPr sz="2200" spc="-10" dirty="0">
                <a:solidFill>
                  <a:srgbClr val="355070"/>
                </a:solidFill>
                <a:latin typeface="+mj-lt"/>
                <a:cs typeface="Arial MT"/>
              </a:rPr>
              <a:t>Locatio</a:t>
            </a:r>
            <a:r>
              <a:rPr lang="en-US" sz="2200" spc="-10" dirty="0">
                <a:solidFill>
                  <a:srgbClr val="355070"/>
                </a:solidFill>
                <a:latin typeface="+mj-lt"/>
                <a:cs typeface="Arial MT"/>
              </a:rPr>
              <a:t>n </a:t>
            </a:r>
            <a:r>
              <a:rPr sz="2200" spc="-120" dirty="0">
                <a:solidFill>
                  <a:srgbClr val="355070"/>
                </a:solidFill>
                <a:latin typeface="+mj-lt"/>
                <a:cs typeface="Arial MT"/>
              </a:rPr>
              <a:t>where</a:t>
            </a:r>
            <a:r>
              <a:rPr lang="en-US" sz="2200" spc="-120" dirty="0">
                <a:solidFill>
                  <a:srgbClr val="355070"/>
                </a:solidFill>
                <a:latin typeface="+mj-lt"/>
                <a:cs typeface="Arial MT"/>
              </a:rPr>
              <a:t> </a:t>
            </a:r>
            <a:r>
              <a:rPr sz="2200" spc="-135" dirty="0">
                <a:solidFill>
                  <a:srgbClr val="355070"/>
                </a:solidFill>
                <a:latin typeface="+mj-lt"/>
                <a:cs typeface="Arial MT"/>
              </a:rPr>
              <a:t>goods</a:t>
            </a:r>
            <a:r>
              <a:rPr sz="2200" spc="-30" dirty="0">
                <a:solidFill>
                  <a:srgbClr val="355070"/>
                </a:solidFill>
                <a:latin typeface="+mj-lt"/>
                <a:cs typeface="Arial MT"/>
              </a:rPr>
              <a:t> </a:t>
            </a:r>
            <a:r>
              <a:rPr sz="2200" spc="-120" dirty="0">
                <a:solidFill>
                  <a:srgbClr val="FF0000"/>
                </a:solidFill>
                <a:latin typeface="+mj-lt"/>
                <a:cs typeface="Arial MT"/>
              </a:rPr>
              <a:t>handed</a:t>
            </a:r>
            <a:r>
              <a:rPr sz="2200" spc="-35" dirty="0">
                <a:solidFill>
                  <a:srgbClr val="FF0000"/>
                </a:solidFill>
                <a:latin typeface="+mj-lt"/>
                <a:cs typeface="Arial MT"/>
              </a:rPr>
              <a:t> </a:t>
            </a:r>
            <a:r>
              <a:rPr sz="2200" spc="-105" dirty="0">
                <a:solidFill>
                  <a:srgbClr val="FF0000"/>
                </a:solidFill>
                <a:latin typeface="+mj-lt"/>
                <a:cs typeface="Arial MT"/>
              </a:rPr>
              <a:t>over</a:t>
            </a:r>
            <a:r>
              <a:rPr sz="2200" spc="-50" dirty="0">
                <a:solidFill>
                  <a:srgbClr val="FF0000"/>
                </a:solidFill>
                <a:latin typeface="+mj-lt"/>
                <a:cs typeface="Arial MT"/>
              </a:rPr>
              <a:t> </a:t>
            </a:r>
            <a:r>
              <a:rPr sz="2200" dirty="0">
                <a:solidFill>
                  <a:srgbClr val="FF0000"/>
                </a:solidFill>
                <a:latin typeface="+mj-lt"/>
                <a:cs typeface="Arial MT"/>
              </a:rPr>
              <a:t>for</a:t>
            </a:r>
            <a:r>
              <a:rPr sz="2200" spc="-45" dirty="0">
                <a:solidFill>
                  <a:srgbClr val="FF0000"/>
                </a:solidFill>
                <a:latin typeface="+mj-lt"/>
                <a:cs typeface="Arial MT"/>
              </a:rPr>
              <a:t> </a:t>
            </a:r>
            <a:r>
              <a:rPr sz="2200" spc="-10" dirty="0">
                <a:solidFill>
                  <a:srgbClr val="FF0000"/>
                </a:solidFill>
                <a:latin typeface="+mj-lt"/>
                <a:cs typeface="Arial MT"/>
              </a:rPr>
              <a:t>transportation</a:t>
            </a:r>
            <a:endParaRPr sz="2200" dirty="0">
              <a:latin typeface="+mj-lt"/>
              <a:cs typeface="Arial MT"/>
            </a:endParaRPr>
          </a:p>
          <a:p>
            <a:pPr>
              <a:lnSpc>
                <a:spcPct val="100000"/>
              </a:lnSpc>
              <a:spcBef>
                <a:spcPts val="1235"/>
              </a:spcBef>
            </a:pPr>
            <a:endParaRPr sz="2200" dirty="0">
              <a:latin typeface="+mj-lt"/>
              <a:cs typeface="Arial MT"/>
            </a:endParaRPr>
          </a:p>
          <a:p>
            <a:pPr marL="13970">
              <a:lnSpc>
                <a:spcPts val="2615"/>
              </a:lnSpc>
              <a:tabLst>
                <a:tab pos="1824355" algn="l"/>
                <a:tab pos="3495675" algn="l"/>
                <a:tab pos="4678045" algn="l"/>
              </a:tabLst>
            </a:pPr>
            <a:r>
              <a:rPr sz="2200" u="sng" spc="-10" dirty="0">
                <a:solidFill>
                  <a:srgbClr val="355070"/>
                </a:solidFill>
                <a:uFill>
                  <a:solidFill>
                    <a:srgbClr val="355070"/>
                  </a:solidFill>
                </a:uFill>
                <a:latin typeface="+mj-lt"/>
                <a:cs typeface="Arial MT"/>
              </a:rPr>
              <a:t>Registered</a:t>
            </a:r>
            <a:r>
              <a:rPr sz="2200" u="sng" dirty="0">
                <a:solidFill>
                  <a:srgbClr val="355070"/>
                </a:solidFill>
                <a:uFill>
                  <a:solidFill>
                    <a:srgbClr val="355070"/>
                  </a:solidFill>
                </a:uFill>
                <a:latin typeface="+mj-lt"/>
                <a:cs typeface="Arial MT"/>
              </a:rPr>
              <a:t>	</a:t>
            </a:r>
            <a:r>
              <a:rPr sz="2200" u="sng" spc="-10" dirty="0">
                <a:solidFill>
                  <a:srgbClr val="355070"/>
                </a:solidFill>
                <a:uFill>
                  <a:solidFill>
                    <a:srgbClr val="355070"/>
                  </a:solidFill>
                </a:uFill>
                <a:latin typeface="+mj-lt"/>
                <a:cs typeface="Arial MT"/>
              </a:rPr>
              <a:t>Recipient:</a:t>
            </a:r>
            <a:r>
              <a:rPr sz="2200" u="sng" dirty="0">
                <a:solidFill>
                  <a:srgbClr val="355070"/>
                </a:solidFill>
                <a:uFill>
                  <a:solidFill>
                    <a:srgbClr val="355070"/>
                  </a:solidFill>
                </a:uFill>
                <a:latin typeface="+mj-lt"/>
                <a:cs typeface="Arial MT"/>
              </a:rPr>
              <a:t>	</a:t>
            </a:r>
            <a:r>
              <a:rPr sz="2200" spc="-10" dirty="0">
                <a:solidFill>
                  <a:srgbClr val="355070"/>
                </a:solidFill>
                <a:latin typeface="+mj-lt"/>
                <a:cs typeface="Arial MT"/>
              </a:rPr>
              <a:t>Place</a:t>
            </a:r>
            <a:r>
              <a:rPr sz="2200" dirty="0">
                <a:solidFill>
                  <a:srgbClr val="355070"/>
                </a:solidFill>
                <a:latin typeface="+mj-lt"/>
                <a:cs typeface="Arial MT"/>
              </a:rPr>
              <a:t>	</a:t>
            </a:r>
            <a:r>
              <a:rPr sz="2200" spc="-25" dirty="0">
                <a:solidFill>
                  <a:srgbClr val="355070"/>
                </a:solidFill>
                <a:latin typeface="+mj-lt"/>
                <a:cs typeface="Arial MT"/>
              </a:rPr>
              <a:t>of</a:t>
            </a:r>
            <a:endParaRPr sz="2200" dirty="0">
              <a:latin typeface="+mj-lt"/>
              <a:cs typeface="Arial MT"/>
            </a:endParaRPr>
          </a:p>
          <a:p>
            <a:pPr marL="13970">
              <a:lnSpc>
                <a:spcPts val="2615"/>
              </a:lnSpc>
            </a:pPr>
            <a:r>
              <a:rPr sz="2200" spc="-155" dirty="0">
                <a:solidFill>
                  <a:srgbClr val="355070"/>
                </a:solidFill>
                <a:latin typeface="+mj-lt"/>
                <a:cs typeface="Arial MT"/>
              </a:rPr>
              <a:t>Registered</a:t>
            </a:r>
            <a:r>
              <a:rPr sz="2200" spc="35" dirty="0">
                <a:solidFill>
                  <a:srgbClr val="355070"/>
                </a:solidFill>
                <a:latin typeface="+mj-lt"/>
                <a:cs typeface="Arial MT"/>
              </a:rPr>
              <a:t> </a:t>
            </a:r>
            <a:r>
              <a:rPr sz="2200" spc="-65" dirty="0">
                <a:solidFill>
                  <a:srgbClr val="355070"/>
                </a:solidFill>
                <a:latin typeface="+mj-lt"/>
                <a:cs typeface="Arial MT"/>
              </a:rPr>
              <a:t>Recipient</a:t>
            </a:r>
            <a:endParaRPr sz="2200" dirty="0">
              <a:latin typeface="+mj-lt"/>
              <a:cs typeface="Arial MT"/>
            </a:endParaRPr>
          </a:p>
        </p:txBody>
      </p:sp>
      <p:sp>
        <p:nvSpPr>
          <p:cNvPr id="31" name="object 31">
            <a:extLst>
              <a:ext uri="{FF2B5EF4-FFF2-40B4-BE49-F238E27FC236}">
                <a16:creationId xmlns:a16="http://schemas.microsoft.com/office/drawing/2014/main" id="{F5421767-E8FB-F45A-7ADA-64A06C2AC55C}"/>
              </a:ext>
            </a:extLst>
          </p:cNvPr>
          <p:cNvSpPr txBox="1"/>
          <p:nvPr/>
        </p:nvSpPr>
        <p:spPr>
          <a:xfrm>
            <a:off x="6523481" y="3494278"/>
            <a:ext cx="4952365" cy="1002839"/>
          </a:xfrm>
          <a:prstGeom prst="rect">
            <a:avLst/>
          </a:prstGeom>
        </p:spPr>
        <p:txBody>
          <a:bodyPr vert="horz" wrap="square" lIns="0" tIns="78740" rIns="0" bIns="0" rtlCol="0">
            <a:spAutoFit/>
          </a:bodyPr>
          <a:lstStyle/>
          <a:p>
            <a:pPr marL="12700" marR="5080" algn="just">
              <a:lnSpc>
                <a:spcPts val="2350"/>
              </a:lnSpc>
              <a:spcBef>
                <a:spcPts val="620"/>
              </a:spcBef>
            </a:pPr>
            <a:r>
              <a:rPr sz="2200" u="sng" dirty="0">
                <a:solidFill>
                  <a:srgbClr val="355070"/>
                </a:solidFill>
                <a:uFill>
                  <a:solidFill>
                    <a:srgbClr val="355070"/>
                  </a:solidFill>
                </a:uFill>
                <a:latin typeface="+mj-lt"/>
                <a:cs typeface="Arial MT"/>
              </a:rPr>
              <a:t>Unregistered</a:t>
            </a:r>
            <a:r>
              <a:rPr sz="2200" u="sng" spc="110" dirty="0">
                <a:solidFill>
                  <a:srgbClr val="355070"/>
                </a:solidFill>
                <a:uFill>
                  <a:solidFill>
                    <a:srgbClr val="355070"/>
                  </a:solidFill>
                </a:uFill>
                <a:latin typeface="+mj-lt"/>
                <a:cs typeface="Arial MT"/>
              </a:rPr>
              <a:t> </a:t>
            </a:r>
            <a:r>
              <a:rPr sz="2200" u="sng" spc="-10" dirty="0">
                <a:solidFill>
                  <a:srgbClr val="355070"/>
                </a:solidFill>
                <a:uFill>
                  <a:solidFill>
                    <a:srgbClr val="355070"/>
                  </a:solidFill>
                </a:uFill>
                <a:latin typeface="+mj-lt"/>
                <a:cs typeface="Arial MT"/>
              </a:rPr>
              <a:t>Recipient:</a:t>
            </a:r>
            <a:r>
              <a:rPr sz="2200" u="sng" spc="100" dirty="0">
                <a:solidFill>
                  <a:srgbClr val="355070"/>
                </a:solidFill>
                <a:uFill>
                  <a:solidFill>
                    <a:srgbClr val="355070"/>
                  </a:solidFill>
                </a:uFill>
                <a:latin typeface="+mj-lt"/>
                <a:cs typeface="Arial MT"/>
              </a:rPr>
              <a:t> </a:t>
            </a:r>
            <a:r>
              <a:rPr sz="2200" dirty="0">
                <a:solidFill>
                  <a:srgbClr val="355070"/>
                </a:solidFill>
                <a:latin typeface="+mj-lt"/>
                <a:cs typeface="Arial MT"/>
              </a:rPr>
              <a:t>Place</a:t>
            </a:r>
            <a:r>
              <a:rPr sz="2200" spc="110" dirty="0">
                <a:solidFill>
                  <a:srgbClr val="355070"/>
                </a:solidFill>
                <a:latin typeface="+mj-lt"/>
                <a:cs typeface="Arial MT"/>
              </a:rPr>
              <a:t> </a:t>
            </a:r>
            <a:r>
              <a:rPr sz="2200" spc="-100" dirty="0">
                <a:solidFill>
                  <a:srgbClr val="355070"/>
                </a:solidFill>
                <a:latin typeface="+mj-lt"/>
                <a:cs typeface="Arial MT"/>
              </a:rPr>
              <a:t>where </a:t>
            </a:r>
            <a:r>
              <a:rPr sz="2200" spc="-105" dirty="0">
                <a:solidFill>
                  <a:srgbClr val="355070"/>
                </a:solidFill>
                <a:latin typeface="+mj-lt"/>
                <a:cs typeface="Arial MT"/>
              </a:rPr>
              <a:t>passenger</a:t>
            </a:r>
            <a:r>
              <a:rPr sz="2200" spc="25" dirty="0">
                <a:solidFill>
                  <a:srgbClr val="355070"/>
                </a:solidFill>
                <a:latin typeface="+mj-lt"/>
                <a:cs typeface="Arial MT"/>
              </a:rPr>
              <a:t> </a:t>
            </a:r>
            <a:r>
              <a:rPr sz="2200" spc="-75" dirty="0">
                <a:solidFill>
                  <a:srgbClr val="FF0000"/>
                </a:solidFill>
                <a:latin typeface="+mj-lt"/>
                <a:cs typeface="Arial MT"/>
              </a:rPr>
              <a:t>embarks</a:t>
            </a:r>
            <a:r>
              <a:rPr sz="2200" spc="35" dirty="0">
                <a:solidFill>
                  <a:srgbClr val="FF0000"/>
                </a:solidFill>
                <a:latin typeface="+mj-lt"/>
                <a:cs typeface="Arial MT"/>
              </a:rPr>
              <a:t> </a:t>
            </a:r>
            <a:r>
              <a:rPr sz="2200" dirty="0">
                <a:solidFill>
                  <a:srgbClr val="355070"/>
                </a:solidFill>
                <a:latin typeface="+mj-lt"/>
                <a:cs typeface="Arial MT"/>
              </a:rPr>
              <a:t>on</a:t>
            </a:r>
            <a:r>
              <a:rPr sz="2200" spc="35" dirty="0">
                <a:solidFill>
                  <a:srgbClr val="355070"/>
                </a:solidFill>
                <a:latin typeface="+mj-lt"/>
                <a:cs typeface="Arial MT"/>
              </a:rPr>
              <a:t> </a:t>
            </a:r>
            <a:r>
              <a:rPr sz="2200" dirty="0">
                <a:solidFill>
                  <a:srgbClr val="355070"/>
                </a:solidFill>
                <a:latin typeface="+mj-lt"/>
                <a:cs typeface="Arial MT"/>
              </a:rPr>
              <a:t>the</a:t>
            </a:r>
            <a:r>
              <a:rPr sz="2200" spc="35" dirty="0">
                <a:solidFill>
                  <a:srgbClr val="355070"/>
                </a:solidFill>
                <a:latin typeface="+mj-lt"/>
                <a:cs typeface="Arial MT"/>
              </a:rPr>
              <a:t> </a:t>
            </a:r>
            <a:r>
              <a:rPr sz="2200" spc="-190" dirty="0">
                <a:solidFill>
                  <a:srgbClr val="355070"/>
                </a:solidFill>
                <a:latin typeface="+mj-lt"/>
                <a:cs typeface="Arial MT"/>
              </a:rPr>
              <a:t>conveyance </a:t>
            </a:r>
            <a:r>
              <a:rPr sz="2200" dirty="0">
                <a:solidFill>
                  <a:srgbClr val="355070"/>
                </a:solidFill>
                <a:latin typeface="+mj-lt"/>
                <a:cs typeface="Arial MT"/>
              </a:rPr>
              <a:t>for</a:t>
            </a:r>
            <a:r>
              <a:rPr sz="2200" spc="-15" dirty="0">
                <a:solidFill>
                  <a:srgbClr val="355070"/>
                </a:solidFill>
                <a:latin typeface="+mj-lt"/>
                <a:cs typeface="Arial MT"/>
              </a:rPr>
              <a:t> </a:t>
            </a:r>
            <a:r>
              <a:rPr sz="2200" dirty="0">
                <a:solidFill>
                  <a:srgbClr val="355070"/>
                </a:solidFill>
                <a:latin typeface="+mj-lt"/>
                <a:cs typeface="Arial MT"/>
              </a:rPr>
              <a:t>a</a:t>
            </a:r>
            <a:r>
              <a:rPr sz="2200" spc="-10" dirty="0">
                <a:solidFill>
                  <a:srgbClr val="355070"/>
                </a:solidFill>
                <a:latin typeface="+mj-lt"/>
                <a:cs typeface="Arial MT"/>
              </a:rPr>
              <a:t> </a:t>
            </a:r>
            <a:r>
              <a:rPr sz="2200" spc="-225" dirty="0">
                <a:solidFill>
                  <a:srgbClr val="355070"/>
                </a:solidFill>
                <a:latin typeface="+mj-lt"/>
                <a:cs typeface="Arial MT"/>
              </a:rPr>
              <a:t>continuous</a:t>
            </a:r>
            <a:r>
              <a:rPr sz="2200" spc="-35" dirty="0">
                <a:solidFill>
                  <a:srgbClr val="355070"/>
                </a:solidFill>
                <a:latin typeface="+mj-lt"/>
                <a:cs typeface="Arial MT"/>
              </a:rPr>
              <a:t> </a:t>
            </a:r>
            <a:r>
              <a:rPr sz="2200" spc="-10" dirty="0">
                <a:solidFill>
                  <a:srgbClr val="355070"/>
                </a:solidFill>
                <a:latin typeface="+mj-lt"/>
                <a:cs typeface="Arial MT"/>
              </a:rPr>
              <a:t>journey</a:t>
            </a:r>
            <a:endParaRPr sz="2200" dirty="0">
              <a:latin typeface="+mj-lt"/>
              <a:cs typeface="Arial MT"/>
            </a:endParaRPr>
          </a:p>
        </p:txBody>
      </p:sp>
      <p:grpSp>
        <p:nvGrpSpPr>
          <p:cNvPr id="32" name="object 32">
            <a:extLst>
              <a:ext uri="{FF2B5EF4-FFF2-40B4-BE49-F238E27FC236}">
                <a16:creationId xmlns:a16="http://schemas.microsoft.com/office/drawing/2014/main" id="{6A8323ED-DDA4-F275-0016-91F22438DEBB}"/>
              </a:ext>
            </a:extLst>
          </p:cNvPr>
          <p:cNvGrpSpPr/>
          <p:nvPr/>
        </p:nvGrpSpPr>
        <p:grpSpPr>
          <a:xfrm>
            <a:off x="2362071" y="4896420"/>
            <a:ext cx="3225165" cy="1183005"/>
            <a:chOff x="2362200" y="4898135"/>
            <a:chExt cx="3225165" cy="1183005"/>
          </a:xfrm>
        </p:grpSpPr>
        <p:sp>
          <p:nvSpPr>
            <p:cNvPr id="33" name="object 33">
              <a:extLst>
                <a:ext uri="{FF2B5EF4-FFF2-40B4-BE49-F238E27FC236}">
                  <a16:creationId xmlns:a16="http://schemas.microsoft.com/office/drawing/2014/main" id="{85434C8E-0BEB-1A19-36BE-61417FEFE429}"/>
                </a:ext>
              </a:extLst>
            </p:cNvPr>
            <p:cNvSpPr/>
            <p:nvPr/>
          </p:nvSpPr>
          <p:spPr>
            <a:xfrm>
              <a:off x="2372867" y="4908803"/>
              <a:ext cx="3203575" cy="1161415"/>
            </a:xfrm>
            <a:custGeom>
              <a:avLst/>
              <a:gdLst/>
              <a:ahLst/>
              <a:cxnLst/>
              <a:rect l="l" t="t" r="r" b="b"/>
              <a:pathLst>
                <a:path w="3203575" h="1161414">
                  <a:moveTo>
                    <a:pt x="3203448" y="0"/>
                  </a:moveTo>
                  <a:lnTo>
                    <a:pt x="0" y="0"/>
                  </a:lnTo>
                  <a:lnTo>
                    <a:pt x="0" y="1161288"/>
                  </a:lnTo>
                  <a:lnTo>
                    <a:pt x="3203448" y="1161288"/>
                  </a:lnTo>
                  <a:lnTo>
                    <a:pt x="3203448" y="0"/>
                  </a:lnTo>
                  <a:close/>
                </a:path>
              </a:pathLst>
            </a:custGeom>
            <a:solidFill>
              <a:srgbClr val="FFFFFF"/>
            </a:solidFill>
          </p:spPr>
          <p:txBody>
            <a:bodyPr wrap="square" lIns="0" tIns="0" rIns="0" bIns="0" rtlCol="0"/>
            <a:lstStyle/>
            <a:p>
              <a:endParaRPr sz="2200">
                <a:latin typeface="+mj-lt"/>
              </a:endParaRPr>
            </a:p>
          </p:txBody>
        </p:sp>
        <p:sp>
          <p:nvSpPr>
            <p:cNvPr id="34" name="object 34">
              <a:extLst>
                <a:ext uri="{FF2B5EF4-FFF2-40B4-BE49-F238E27FC236}">
                  <a16:creationId xmlns:a16="http://schemas.microsoft.com/office/drawing/2014/main" id="{C16BCA0A-9155-025F-AAF0-4BF7B6DCA09A}"/>
                </a:ext>
              </a:extLst>
            </p:cNvPr>
            <p:cNvSpPr/>
            <p:nvPr/>
          </p:nvSpPr>
          <p:spPr>
            <a:xfrm>
              <a:off x="2372867" y="4908803"/>
              <a:ext cx="3203575" cy="1161415"/>
            </a:xfrm>
            <a:custGeom>
              <a:avLst/>
              <a:gdLst/>
              <a:ahLst/>
              <a:cxnLst/>
              <a:rect l="l" t="t" r="r" b="b"/>
              <a:pathLst>
                <a:path w="3203575" h="1161414">
                  <a:moveTo>
                    <a:pt x="0" y="1161288"/>
                  </a:moveTo>
                  <a:lnTo>
                    <a:pt x="3203448" y="1161288"/>
                  </a:lnTo>
                  <a:lnTo>
                    <a:pt x="3203448" y="0"/>
                  </a:lnTo>
                  <a:lnTo>
                    <a:pt x="0" y="0"/>
                  </a:lnTo>
                  <a:lnTo>
                    <a:pt x="0" y="1161288"/>
                  </a:lnTo>
                  <a:close/>
                </a:path>
              </a:pathLst>
            </a:custGeom>
            <a:ln w="21336">
              <a:solidFill>
                <a:srgbClr val="2E4766"/>
              </a:solidFill>
            </a:ln>
          </p:spPr>
          <p:txBody>
            <a:bodyPr wrap="square" lIns="0" tIns="0" rIns="0" bIns="0" rtlCol="0"/>
            <a:lstStyle/>
            <a:p>
              <a:endParaRPr sz="2200">
                <a:latin typeface="+mj-lt"/>
              </a:endParaRPr>
            </a:p>
          </p:txBody>
        </p:sp>
      </p:grpSp>
      <p:sp>
        <p:nvSpPr>
          <p:cNvPr id="35" name="object 35">
            <a:extLst>
              <a:ext uri="{FF2B5EF4-FFF2-40B4-BE49-F238E27FC236}">
                <a16:creationId xmlns:a16="http://schemas.microsoft.com/office/drawing/2014/main" id="{CFCA78EC-A551-37F8-F9ED-9220CCB6C687}"/>
              </a:ext>
            </a:extLst>
          </p:cNvPr>
          <p:cNvSpPr txBox="1"/>
          <p:nvPr/>
        </p:nvSpPr>
        <p:spPr>
          <a:xfrm>
            <a:off x="2463545" y="4803394"/>
            <a:ext cx="3110865" cy="695062"/>
          </a:xfrm>
          <a:prstGeom prst="rect">
            <a:avLst/>
          </a:prstGeom>
        </p:spPr>
        <p:txBody>
          <a:bodyPr vert="horz" wrap="square" lIns="0" tIns="78740" rIns="0" bIns="0" rtlCol="0">
            <a:spAutoFit/>
          </a:bodyPr>
          <a:lstStyle/>
          <a:p>
            <a:pPr marL="12700" marR="5080">
              <a:lnSpc>
                <a:spcPts val="2350"/>
              </a:lnSpc>
              <a:spcBef>
                <a:spcPts val="620"/>
              </a:spcBef>
              <a:tabLst>
                <a:tab pos="969644" algn="l"/>
                <a:tab pos="2682875" algn="l"/>
              </a:tabLst>
            </a:pPr>
            <a:r>
              <a:rPr sz="2200" u="sng" spc="-285" dirty="0">
                <a:solidFill>
                  <a:srgbClr val="355070"/>
                </a:solidFill>
                <a:uFill>
                  <a:solidFill>
                    <a:srgbClr val="355070"/>
                  </a:solidFill>
                </a:uFill>
                <a:latin typeface="+mj-lt"/>
                <a:cs typeface="Arial MT"/>
              </a:rPr>
              <a:t>Sec</a:t>
            </a:r>
            <a:r>
              <a:rPr sz="2200" u="sng" spc="114" dirty="0">
                <a:solidFill>
                  <a:srgbClr val="355070"/>
                </a:solidFill>
                <a:uFill>
                  <a:solidFill>
                    <a:srgbClr val="355070"/>
                  </a:solidFill>
                </a:uFill>
                <a:latin typeface="+mj-lt"/>
                <a:cs typeface="Arial MT"/>
              </a:rPr>
              <a:t> </a:t>
            </a:r>
            <a:r>
              <a:rPr sz="2200" u="sng" dirty="0">
                <a:solidFill>
                  <a:srgbClr val="355070"/>
                </a:solidFill>
                <a:uFill>
                  <a:solidFill>
                    <a:srgbClr val="355070"/>
                  </a:solidFill>
                </a:uFill>
                <a:latin typeface="+mj-lt"/>
                <a:cs typeface="Arial MT"/>
              </a:rPr>
              <a:t>12</a:t>
            </a:r>
            <a:r>
              <a:rPr sz="2200" u="sng" spc="70" dirty="0">
                <a:solidFill>
                  <a:srgbClr val="355070"/>
                </a:solidFill>
                <a:uFill>
                  <a:solidFill>
                    <a:srgbClr val="355070"/>
                  </a:solidFill>
                </a:uFill>
                <a:latin typeface="+mj-lt"/>
                <a:cs typeface="Arial MT"/>
              </a:rPr>
              <a:t> </a:t>
            </a:r>
            <a:r>
              <a:rPr sz="2200" u="sng" spc="-45" dirty="0">
                <a:solidFill>
                  <a:srgbClr val="355070"/>
                </a:solidFill>
                <a:uFill>
                  <a:solidFill>
                    <a:srgbClr val="355070"/>
                  </a:solidFill>
                </a:uFill>
                <a:latin typeface="+mj-lt"/>
                <a:cs typeface="Arial MT"/>
              </a:rPr>
              <a:t>(10):</a:t>
            </a:r>
            <a:r>
              <a:rPr sz="2200" u="sng" spc="95" dirty="0">
                <a:solidFill>
                  <a:srgbClr val="355070"/>
                </a:solidFill>
                <a:uFill>
                  <a:solidFill>
                    <a:srgbClr val="355070"/>
                  </a:solidFill>
                </a:uFill>
                <a:latin typeface="+mj-lt"/>
                <a:cs typeface="Arial MT"/>
              </a:rPr>
              <a:t> </a:t>
            </a:r>
            <a:r>
              <a:rPr sz="2200" spc="-160" dirty="0">
                <a:solidFill>
                  <a:srgbClr val="355070"/>
                </a:solidFill>
                <a:latin typeface="+mj-lt"/>
                <a:cs typeface="Arial MT"/>
              </a:rPr>
              <a:t>Services</a:t>
            </a:r>
            <a:r>
              <a:rPr sz="2200" spc="95" dirty="0">
                <a:solidFill>
                  <a:srgbClr val="355070"/>
                </a:solidFill>
                <a:latin typeface="+mj-lt"/>
                <a:cs typeface="Arial MT"/>
              </a:rPr>
              <a:t> </a:t>
            </a:r>
            <a:r>
              <a:rPr sz="2200" b="1" spc="-155" dirty="0">
                <a:solidFill>
                  <a:srgbClr val="355070"/>
                </a:solidFill>
                <a:latin typeface="+mj-lt"/>
                <a:cs typeface="Arial"/>
              </a:rPr>
              <a:t>on </a:t>
            </a:r>
            <a:r>
              <a:rPr sz="2200" b="1" spc="-10" dirty="0">
                <a:solidFill>
                  <a:srgbClr val="355070"/>
                </a:solidFill>
                <a:latin typeface="+mj-lt"/>
                <a:cs typeface="Arial"/>
              </a:rPr>
              <a:t>board</a:t>
            </a:r>
            <a:r>
              <a:rPr sz="2200" b="1" dirty="0">
                <a:solidFill>
                  <a:srgbClr val="355070"/>
                </a:solidFill>
                <a:latin typeface="+mj-lt"/>
                <a:cs typeface="Arial"/>
              </a:rPr>
              <a:t>	</a:t>
            </a:r>
            <a:r>
              <a:rPr sz="2200" b="1" spc="-40" dirty="0">
                <a:solidFill>
                  <a:srgbClr val="355070"/>
                </a:solidFill>
                <a:latin typeface="+mj-lt"/>
                <a:cs typeface="Arial"/>
              </a:rPr>
              <a:t>conveyance</a:t>
            </a:r>
            <a:r>
              <a:rPr sz="2200" b="1" dirty="0">
                <a:solidFill>
                  <a:srgbClr val="355070"/>
                </a:solidFill>
                <a:latin typeface="+mj-lt"/>
                <a:cs typeface="Arial"/>
              </a:rPr>
              <a:t>	</a:t>
            </a:r>
            <a:r>
              <a:rPr sz="2200" spc="-105" dirty="0">
                <a:solidFill>
                  <a:srgbClr val="355070"/>
                </a:solidFill>
                <a:latin typeface="+mj-lt"/>
                <a:cs typeface="Arial MT"/>
              </a:rPr>
              <a:t>like</a:t>
            </a:r>
            <a:endParaRPr sz="2200">
              <a:latin typeface="+mj-lt"/>
              <a:cs typeface="Arial MT"/>
            </a:endParaRPr>
          </a:p>
        </p:txBody>
      </p:sp>
      <p:sp>
        <p:nvSpPr>
          <p:cNvPr id="36" name="object 36">
            <a:extLst>
              <a:ext uri="{FF2B5EF4-FFF2-40B4-BE49-F238E27FC236}">
                <a16:creationId xmlns:a16="http://schemas.microsoft.com/office/drawing/2014/main" id="{0A8B13EF-3A30-8DF4-A7AE-AEDC0D2A8AA9}"/>
              </a:ext>
            </a:extLst>
          </p:cNvPr>
          <p:cNvSpPr txBox="1"/>
          <p:nvPr/>
        </p:nvSpPr>
        <p:spPr>
          <a:xfrm>
            <a:off x="2463545" y="5401157"/>
            <a:ext cx="3107055" cy="351378"/>
          </a:xfrm>
          <a:prstGeom prst="rect">
            <a:avLst/>
          </a:prstGeom>
        </p:spPr>
        <p:txBody>
          <a:bodyPr vert="horz" wrap="square" lIns="0" tIns="12700" rIns="0" bIns="0" rtlCol="0">
            <a:spAutoFit/>
          </a:bodyPr>
          <a:lstStyle/>
          <a:p>
            <a:pPr marL="12700">
              <a:lnSpc>
                <a:spcPct val="100000"/>
              </a:lnSpc>
              <a:spcBef>
                <a:spcPts val="100"/>
              </a:spcBef>
              <a:tabLst>
                <a:tab pos="1146175" algn="l"/>
                <a:tab pos="2478405" algn="l"/>
              </a:tabLst>
            </a:pPr>
            <a:r>
              <a:rPr sz="2200" spc="-10" dirty="0">
                <a:solidFill>
                  <a:srgbClr val="355070"/>
                </a:solidFill>
                <a:latin typeface="+mj-lt"/>
                <a:cs typeface="Arial MT"/>
              </a:rPr>
              <a:t>vessel,</a:t>
            </a:r>
            <a:r>
              <a:rPr sz="2200" dirty="0">
                <a:solidFill>
                  <a:srgbClr val="355070"/>
                </a:solidFill>
                <a:latin typeface="+mj-lt"/>
                <a:cs typeface="Arial MT"/>
              </a:rPr>
              <a:t>	</a:t>
            </a:r>
            <a:r>
              <a:rPr sz="2200" spc="-10" dirty="0">
                <a:solidFill>
                  <a:srgbClr val="355070"/>
                </a:solidFill>
                <a:latin typeface="+mj-lt"/>
                <a:cs typeface="Arial MT"/>
              </a:rPr>
              <a:t>aircraft,</a:t>
            </a:r>
            <a:r>
              <a:rPr sz="2200" dirty="0">
                <a:solidFill>
                  <a:srgbClr val="355070"/>
                </a:solidFill>
                <a:latin typeface="+mj-lt"/>
                <a:cs typeface="Arial MT"/>
              </a:rPr>
              <a:t>	</a:t>
            </a:r>
            <a:r>
              <a:rPr sz="2200" spc="-80" dirty="0">
                <a:solidFill>
                  <a:srgbClr val="355070"/>
                </a:solidFill>
                <a:latin typeface="+mj-lt"/>
                <a:cs typeface="Arial MT"/>
              </a:rPr>
              <a:t>train,</a:t>
            </a:r>
            <a:endParaRPr sz="2200">
              <a:latin typeface="+mj-lt"/>
              <a:cs typeface="Arial MT"/>
            </a:endParaRPr>
          </a:p>
        </p:txBody>
      </p:sp>
      <p:sp>
        <p:nvSpPr>
          <p:cNvPr id="37" name="object 37">
            <a:extLst>
              <a:ext uri="{FF2B5EF4-FFF2-40B4-BE49-F238E27FC236}">
                <a16:creationId xmlns:a16="http://schemas.microsoft.com/office/drawing/2014/main" id="{9EA2C83D-5982-1A09-B455-BB1305872280}"/>
              </a:ext>
            </a:extLst>
          </p:cNvPr>
          <p:cNvSpPr txBox="1"/>
          <p:nvPr/>
        </p:nvSpPr>
        <p:spPr>
          <a:xfrm>
            <a:off x="2463545" y="5699556"/>
            <a:ext cx="1621790" cy="351378"/>
          </a:xfrm>
          <a:prstGeom prst="rect">
            <a:avLst/>
          </a:prstGeom>
        </p:spPr>
        <p:txBody>
          <a:bodyPr vert="horz" wrap="square" lIns="0" tIns="12700" rIns="0" bIns="0" rtlCol="0">
            <a:spAutoFit/>
          </a:bodyPr>
          <a:lstStyle/>
          <a:p>
            <a:pPr marL="12700">
              <a:lnSpc>
                <a:spcPct val="100000"/>
              </a:lnSpc>
              <a:spcBef>
                <a:spcPts val="100"/>
              </a:spcBef>
            </a:pPr>
            <a:r>
              <a:rPr sz="2200" spc="-145" dirty="0">
                <a:solidFill>
                  <a:srgbClr val="355070"/>
                </a:solidFill>
                <a:latin typeface="+mj-lt"/>
                <a:cs typeface="Arial MT"/>
              </a:rPr>
              <a:t>motor</a:t>
            </a:r>
            <a:r>
              <a:rPr sz="2200" spc="-20" dirty="0">
                <a:solidFill>
                  <a:srgbClr val="355070"/>
                </a:solidFill>
                <a:latin typeface="+mj-lt"/>
                <a:cs typeface="Arial MT"/>
              </a:rPr>
              <a:t> </a:t>
            </a:r>
            <a:r>
              <a:rPr sz="2200" spc="-140" dirty="0">
                <a:solidFill>
                  <a:srgbClr val="355070"/>
                </a:solidFill>
                <a:latin typeface="+mj-lt"/>
                <a:cs typeface="Arial MT"/>
              </a:rPr>
              <a:t>vehicle</a:t>
            </a:r>
            <a:endParaRPr sz="2200" dirty="0">
              <a:latin typeface="+mj-lt"/>
              <a:cs typeface="Arial MT"/>
            </a:endParaRPr>
          </a:p>
        </p:txBody>
      </p:sp>
      <p:grpSp>
        <p:nvGrpSpPr>
          <p:cNvPr id="38" name="object 38">
            <a:extLst>
              <a:ext uri="{FF2B5EF4-FFF2-40B4-BE49-F238E27FC236}">
                <a16:creationId xmlns:a16="http://schemas.microsoft.com/office/drawing/2014/main" id="{C7A0255A-A63A-CFAB-ACFA-E42C29CAA1D8}"/>
              </a:ext>
            </a:extLst>
          </p:cNvPr>
          <p:cNvGrpSpPr/>
          <p:nvPr/>
        </p:nvGrpSpPr>
        <p:grpSpPr>
          <a:xfrm>
            <a:off x="6422135" y="4898135"/>
            <a:ext cx="5062855" cy="1183005"/>
            <a:chOff x="6422135" y="4898135"/>
            <a:chExt cx="5062855" cy="1183005"/>
          </a:xfrm>
        </p:grpSpPr>
        <p:sp>
          <p:nvSpPr>
            <p:cNvPr id="39" name="object 39">
              <a:extLst>
                <a:ext uri="{FF2B5EF4-FFF2-40B4-BE49-F238E27FC236}">
                  <a16:creationId xmlns:a16="http://schemas.microsoft.com/office/drawing/2014/main" id="{D1F086FC-6098-25D6-5ADE-BAF6C5E5A254}"/>
                </a:ext>
              </a:extLst>
            </p:cNvPr>
            <p:cNvSpPr/>
            <p:nvPr/>
          </p:nvSpPr>
          <p:spPr>
            <a:xfrm>
              <a:off x="6432803" y="4908803"/>
              <a:ext cx="5041900" cy="1161415"/>
            </a:xfrm>
            <a:custGeom>
              <a:avLst/>
              <a:gdLst/>
              <a:ahLst/>
              <a:cxnLst/>
              <a:rect l="l" t="t" r="r" b="b"/>
              <a:pathLst>
                <a:path w="5041900" h="1161414">
                  <a:moveTo>
                    <a:pt x="5041392" y="0"/>
                  </a:moveTo>
                  <a:lnTo>
                    <a:pt x="0" y="0"/>
                  </a:lnTo>
                  <a:lnTo>
                    <a:pt x="0" y="1161288"/>
                  </a:lnTo>
                  <a:lnTo>
                    <a:pt x="5041392" y="1161288"/>
                  </a:lnTo>
                  <a:lnTo>
                    <a:pt x="5041392" y="0"/>
                  </a:lnTo>
                  <a:close/>
                </a:path>
              </a:pathLst>
            </a:custGeom>
            <a:solidFill>
              <a:srgbClr val="D9D9D9"/>
            </a:solidFill>
          </p:spPr>
          <p:txBody>
            <a:bodyPr wrap="square" lIns="0" tIns="0" rIns="0" bIns="0" rtlCol="0"/>
            <a:lstStyle/>
            <a:p>
              <a:endParaRPr sz="2200">
                <a:latin typeface="+mj-lt"/>
              </a:endParaRPr>
            </a:p>
          </p:txBody>
        </p:sp>
        <p:sp>
          <p:nvSpPr>
            <p:cNvPr id="40" name="object 40">
              <a:extLst>
                <a:ext uri="{FF2B5EF4-FFF2-40B4-BE49-F238E27FC236}">
                  <a16:creationId xmlns:a16="http://schemas.microsoft.com/office/drawing/2014/main" id="{E64F5F5F-9568-16B9-E9C8-04BFDC8F5264}"/>
                </a:ext>
              </a:extLst>
            </p:cNvPr>
            <p:cNvSpPr/>
            <p:nvPr/>
          </p:nvSpPr>
          <p:spPr>
            <a:xfrm>
              <a:off x="6432803" y="4908803"/>
              <a:ext cx="5041900" cy="1161415"/>
            </a:xfrm>
            <a:custGeom>
              <a:avLst/>
              <a:gdLst/>
              <a:ahLst/>
              <a:cxnLst/>
              <a:rect l="l" t="t" r="r" b="b"/>
              <a:pathLst>
                <a:path w="5041900" h="1161414">
                  <a:moveTo>
                    <a:pt x="0" y="1161288"/>
                  </a:moveTo>
                  <a:lnTo>
                    <a:pt x="5041392" y="1161288"/>
                  </a:lnTo>
                  <a:lnTo>
                    <a:pt x="5041392" y="0"/>
                  </a:lnTo>
                  <a:lnTo>
                    <a:pt x="0" y="0"/>
                  </a:lnTo>
                  <a:lnTo>
                    <a:pt x="0" y="1161288"/>
                  </a:lnTo>
                  <a:close/>
                </a:path>
              </a:pathLst>
            </a:custGeom>
            <a:ln w="21336">
              <a:solidFill>
                <a:srgbClr val="2E4766"/>
              </a:solidFill>
            </a:ln>
          </p:spPr>
          <p:txBody>
            <a:bodyPr wrap="square" lIns="0" tIns="0" rIns="0" bIns="0" rtlCol="0"/>
            <a:lstStyle/>
            <a:p>
              <a:endParaRPr sz="2200">
                <a:latin typeface="+mj-lt"/>
              </a:endParaRPr>
            </a:p>
          </p:txBody>
        </p:sp>
      </p:grpSp>
      <p:sp>
        <p:nvSpPr>
          <p:cNvPr id="41" name="object 41">
            <a:extLst>
              <a:ext uri="{FF2B5EF4-FFF2-40B4-BE49-F238E27FC236}">
                <a16:creationId xmlns:a16="http://schemas.microsoft.com/office/drawing/2014/main" id="{0F26BAB9-A6F2-37DE-F653-B7BBD3F60011}"/>
              </a:ext>
            </a:extLst>
          </p:cNvPr>
          <p:cNvSpPr txBox="1"/>
          <p:nvPr/>
        </p:nvSpPr>
        <p:spPr>
          <a:xfrm>
            <a:off x="6523481" y="5101793"/>
            <a:ext cx="4937760" cy="679673"/>
          </a:xfrm>
          <a:prstGeom prst="rect">
            <a:avLst/>
          </a:prstGeom>
        </p:spPr>
        <p:txBody>
          <a:bodyPr vert="horz" wrap="square" lIns="0" tIns="12700" rIns="0" bIns="0" rtlCol="0">
            <a:spAutoFit/>
          </a:bodyPr>
          <a:lstStyle/>
          <a:p>
            <a:pPr marL="12700">
              <a:lnSpc>
                <a:spcPts val="2615"/>
              </a:lnSpc>
              <a:spcBef>
                <a:spcPts val="100"/>
              </a:spcBef>
              <a:tabLst>
                <a:tab pos="670560" algn="l"/>
                <a:tab pos="2048510" algn="l"/>
                <a:tab pos="2826385" algn="l"/>
                <a:tab pos="3265170" algn="l"/>
                <a:tab pos="4671060" algn="l"/>
              </a:tabLst>
            </a:pPr>
            <a:r>
              <a:rPr sz="2200" spc="-10" dirty="0">
                <a:solidFill>
                  <a:srgbClr val="FF0000"/>
                </a:solidFill>
                <a:latin typeface="+mj-lt"/>
                <a:cs typeface="Arial MT"/>
              </a:rPr>
              <a:t>First</a:t>
            </a:r>
            <a:r>
              <a:rPr sz="2200" dirty="0">
                <a:solidFill>
                  <a:srgbClr val="FF0000"/>
                </a:solidFill>
                <a:latin typeface="+mj-lt"/>
                <a:cs typeface="Arial MT"/>
              </a:rPr>
              <a:t>	</a:t>
            </a:r>
            <a:r>
              <a:rPr sz="2200" spc="-25" dirty="0">
                <a:solidFill>
                  <a:srgbClr val="FF0000"/>
                </a:solidFill>
                <a:latin typeface="+mj-lt"/>
                <a:cs typeface="Arial MT"/>
              </a:rPr>
              <a:t>scheduled</a:t>
            </a:r>
            <a:r>
              <a:rPr sz="2200" dirty="0">
                <a:solidFill>
                  <a:srgbClr val="FF0000"/>
                </a:solidFill>
                <a:latin typeface="+mj-lt"/>
                <a:cs typeface="Arial MT"/>
              </a:rPr>
              <a:t>	</a:t>
            </a:r>
            <a:r>
              <a:rPr sz="2200" spc="-10" dirty="0">
                <a:solidFill>
                  <a:srgbClr val="FF0000"/>
                </a:solidFill>
                <a:latin typeface="+mj-lt"/>
                <a:cs typeface="Arial MT"/>
              </a:rPr>
              <a:t>point</a:t>
            </a:r>
            <a:r>
              <a:rPr sz="2200" dirty="0">
                <a:solidFill>
                  <a:srgbClr val="FF0000"/>
                </a:solidFill>
                <a:latin typeface="+mj-lt"/>
                <a:cs typeface="Arial MT"/>
              </a:rPr>
              <a:t>	</a:t>
            </a:r>
            <a:r>
              <a:rPr sz="2200" spc="-25" dirty="0">
                <a:solidFill>
                  <a:srgbClr val="355070"/>
                </a:solidFill>
                <a:latin typeface="+mj-lt"/>
                <a:cs typeface="Arial MT"/>
              </a:rPr>
              <a:t>of</a:t>
            </a:r>
            <a:r>
              <a:rPr sz="2200" dirty="0">
                <a:solidFill>
                  <a:srgbClr val="355070"/>
                </a:solidFill>
                <a:latin typeface="+mj-lt"/>
                <a:cs typeface="Arial MT"/>
              </a:rPr>
              <a:t>	</a:t>
            </a:r>
            <a:r>
              <a:rPr sz="2200" spc="-10" dirty="0">
                <a:solidFill>
                  <a:srgbClr val="355070"/>
                </a:solidFill>
                <a:latin typeface="+mj-lt"/>
                <a:cs typeface="Arial MT"/>
              </a:rPr>
              <a:t>departure</a:t>
            </a:r>
            <a:r>
              <a:rPr sz="2200" dirty="0">
                <a:solidFill>
                  <a:srgbClr val="355070"/>
                </a:solidFill>
                <a:latin typeface="+mj-lt"/>
                <a:cs typeface="Arial MT"/>
              </a:rPr>
              <a:t>	</a:t>
            </a:r>
            <a:r>
              <a:rPr sz="2200" spc="-25" dirty="0">
                <a:solidFill>
                  <a:srgbClr val="355070"/>
                </a:solidFill>
                <a:latin typeface="+mj-lt"/>
                <a:cs typeface="Arial MT"/>
              </a:rPr>
              <a:t>of</a:t>
            </a:r>
            <a:endParaRPr sz="2200">
              <a:latin typeface="+mj-lt"/>
              <a:cs typeface="Arial MT"/>
            </a:endParaRPr>
          </a:p>
          <a:p>
            <a:pPr marL="12700">
              <a:lnSpc>
                <a:spcPts val="2615"/>
              </a:lnSpc>
            </a:pPr>
            <a:r>
              <a:rPr sz="2200" spc="-65" dirty="0">
                <a:solidFill>
                  <a:srgbClr val="355070"/>
                </a:solidFill>
                <a:latin typeface="+mj-lt"/>
                <a:cs typeface="Arial MT"/>
              </a:rPr>
              <a:t>that</a:t>
            </a:r>
            <a:r>
              <a:rPr sz="2200" spc="-95" dirty="0">
                <a:solidFill>
                  <a:srgbClr val="355070"/>
                </a:solidFill>
                <a:latin typeface="+mj-lt"/>
                <a:cs typeface="Arial MT"/>
              </a:rPr>
              <a:t> </a:t>
            </a:r>
            <a:r>
              <a:rPr sz="2200" spc="-210" dirty="0">
                <a:solidFill>
                  <a:srgbClr val="355070"/>
                </a:solidFill>
                <a:latin typeface="+mj-lt"/>
                <a:cs typeface="Arial MT"/>
              </a:rPr>
              <a:t>conveyance</a:t>
            </a:r>
            <a:r>
              <a:rPr sz="2200" spc="5" dirty="0">
                <a:solidFill>
                  <a:srgbClr val="355070"/>
                </a:solidFill>
                <a:latin typeface="+mj-lt"/>
                <a:cs typeface="Arial MT"/>
              </a:rPr>
              <a:t> </a:t>
            </a:r>
            <a:r>
              <a:rPr sz="2200" dirty="0">
                <a:solidFill>
                  <a:srgbClr val="355070"/>
                </a:solidFill>
                <a:latin typeface="+mj-lt"/>
                <a:cs typeface="Arial MT"/>
              </a:rPr>
              <a:t>for</a:t>
            </a:r>
            <a:r>
              <a:rPr sz="2200" spc="-55" dirty="0">
                <a:solidFill>
                  <a:srgbClr val="355070"/>
                </a:solidFill>
                <a:latin typeface="+mj-lt"/>
                <a:cs typeface="Arial MT"/>
              </a:rPr>
              <a:t> </a:t>
            </a:r>
            <a:r>
              <a:rPr sz="2200" spc="-65" dirty="0">
                <a:solidFill>
                  <a:srgbClr val="355070"/>
                </a:solidFill>
                <a:latin typeface="+mj-lt"/>
                <a:cs typeface="Arial MT"/>
              </a:rPr>
              <a:t>that</a:t>
            </a:r>
            <a:r>
              <a:rPr sz="2200" spc="-45" dirty="0">
                <a:solidFill>
                  <a:srgbClr val="355070"/>
                </a:solidFill>
                <a:latin typeface="+mj-lt"/>
                <a:cs typeface="Arial MT"/>
              </a:rPr>
              <a:t> </a:t>
            </a:r>
            <a:r>
              <a:rPr sz="2200" spc="-10" dirty="0">
                <a:solidFill>
                  <a:srgbClr val="355070"/>
                </a:solidFill>
                <a:latin typeface="+mj-lt"/>
                <a:cs typeface="Arial MT"/>
              </a:rPr>
              <a:t>journey</a:t>
            </a:r>
            <a:endParaRPr sz="2200">
              <a:latin typeface="+mj-lt"/>
              <a:cs typeface="Arial MT"/>
            </a:endParaRPr>
          </a:p>
        </p:txBody>
      </p:sp>
      <p:sp>
        <p:nvSpPr>
          <p:cNvPr id="44" name="object 8">
            <a:extLst>
              <a:ext uri="{FF2B5EF4-FFF2-40B4-BE49-F238E27FC236}">
                <a16:creationId xmlns:a16="http://schemas.microsoft.com/office/drawing/2014/main" id="{AB0B641F-07A0-E647-096B-E37AEA73A5E7}"/>
              </a:ext>
            </a:extLst>
          </p:cNvPr>
          <p:cNvSpPr/>
          <p:nvPr/>
        </p:nvSpPr>
        <p:spPr>
          <a:xfrm>
            <a:off x="1833371" y="1860803"/>
            <a:ext cx="539115" cy="1814195"/>
          </a:xfrm>
          <a:custGeom>
            <a:avLst/>
            <a:gdLst/>
            <a:ahLst/>
            <a:cxnLst/>
            <a:rect l="l" t="t" r="r" b="b"/>
            <a:pathLst>
              <a:path w="539114" h="1814195">
                <a:moveTo>
                  <a:pt x="0" y="1814195"/>
                </a:moveTo>
                <a:lnTo>
                  <a:pt x="189737" y="1814195"/>
                </a:lnTo>
                <a:lnTo>
                  <a:pt x="189737" y="0"/>
                </a:lnTo>
                <a:lnTo>
                  <a:pt x="538607" y="0"/>
                </a:lnTo>
              </a:path>
            </a:pathLst>
          </a:custGeom>
          <a:ln w="15239">
            <a:solidFill>
              <a:srgbClr val="283D58"/>
            </a:solidFill>
          </a:ln>
        </p:spPr>
        <p:txBody>
          <a:bodyPr wrap="square" lIns="0" tIns="0" rIns="0" bIns="0" rtlCol="0"/>
          <a:lstStyle/>
          <a:p>
            <a:endParaRPr sz="2200">
              <a:latin typeface="+mj-lt"/>
            </a:endParaRPr>
          </a:p>
        </p:txBody>
      </p:sp>
      <p:sp>
        <p:nvSpPr>
          <p:cNvPr id="3" name="Content Placeholder 2">
            <a:extLst>
              <a:ext uri="{FF2B5EF4-FFF2-40B4-BE49-F238E27FC236}">
                <a16:creationId xmlns:a16="http://schemas.microsoft.com/office/drawing/2014/main" id="{484EAB33-4024-7CE7-54A1-CDC43C0AD234}"/>
              </a:ext>
            </a:extLst>
          </p:cNvPr>
          <p:cNvSpPr>
            <a:spLocks noGrp="1"/>
          </p:cNvSpPr>
          <p:nvPr>
            <p:ph idx="1"/>
          </p:nvPr>
        </p:nvSpPr>
        <p:spPr>
          <a:xfrm>
            <a:off x="61415" y="1414665"/>
            <a:ext cx="1947960" cy="1631697"/>
          </a:xfrm>
        </p:spPr>
        <p:txBody>
          <a:bodyPr/>
          <a:lstStyle/>
          <a:p>
            <a:pPr marL="0" indent="0">
              <a:buNone/>
            </a:pPr>
            <a:r>
              <a:rPr lang="en-US" b="1" dirty="0">
                <a:solidFill>
                  <a:srgbClr val="FF0000"/>
                </a:solidFill>
                <a:highlight>
                  <a:srgbClr val="FFFF00"/>
                </a:highlight>
              </a:rPr>
              <a:t>Will the </a:t>
            </a:r>
            <a:r>
              <a:rPr lang="en-US" b="1" dirty="0" err="1">
                <a:solidFill>
                  <a:srgbClr val="FF0000"/>
                </a:solidFill>
                <a:highlight>
                  <a:srgbClr val="FFFF00"/>
                </a:highlight>
              </a:rPr>
              <a:t>PoS</a:t>
            </a:r>
            <a:r>
              <a:rPr lang="en-US" b="1" dirty="0">
                <a:solidFill>
                  <a:srgbClr val="FF0000"/>
                </a:solidFill>
                <a:highlight>
                  <a:srgbClr val="FFFF00"/>
                </a:highlight>
              </a:rPr>
              <a:t> be different if it is a EX Factory Contract ?</a:t>
            </a:r>
            <a:endParaRPr lang="en-IN" b="1" dirty="0">
              <a:solidFill>
                <a:srgbClr val="FF0000"/>
              </a:solidFill>
              <a:highlight>
                <a:srgbClr val="FFFF00"/>
              </a:highlight>
            </a:endParaRPr>
          </a:p>
        </p:txBody>
      </p:sp>
      <p:pic>
        <p:nvPicPr>
          <p:cNvPr id="5124" name="Picture 4" descr="From layover to stayover: Travel Weekly">
            <a:extLst>
              <a:ext uri="{FF2B5EF4-FFF2-40B4-BE49-F238E27FC236}">
                <a16:creationId xmlns:a16="http://schemas.microsoft.com/office/drawing/2014/main" id="{685EACA5-C138-58BB-B2BA-3ABA35891C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8" y="4270137"/>
            <a:ext cx="2050524"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693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B5FF2DC-E2F2-6247-F8B4-0161C00ADAB7}"/>
              </a:ext>
            </a:extLst>
          </p:cNvPr>
          <p:cNvSpPr>
            <a:spLocks noGrp="1"/>
          </p:cNvSpPr>
          <p:nvPr>
            <p:ph type="sldNum" sz="quarter" idx="12"/>
          </p:nvPr>
        </p:nvSpPr>
        <p:spPr/>
        <p:txBody>
          <a:bodyPr/>
          <a:lstStyle/>
          <a:p>
            <a:fld id="{2AC1C4F3-0758-4693-96D4-8901426768B0}" type="slidenum">
              <a:rPr lang="en-IN" altLang="en-US" smtClean="0"/>
              <a:pPr/>
              <a:t>40</a:t>
            </a:fld>
            <a:endParaRPr lang="en-IN" altLang="en-US"/>
          </a:p>
        </p:txBody>
      </p:sp>
      <p:graphicFrame>
        <p:nvGraphicFramePr>
          <p:cNvPr id="7" name="Table 5">
            <a:extLst>
              <a:ext uri="{FF2B5EF4-FFF2-40B4-BE49-F238E27FC236}">
                <a16:creationId xmlns:a16="http://schemas.microsoft.com/office/drawing/2014/main" id="{9E1759F9-CD79-58C8-2581-37877DB7C1A8}"/>
              </a:ext>
            </a:extLst>
          </p:cNvPr>
          <p:cNvGraphicFramePr>
            <a:graphicFrameLocks noGrp="1"/>
          </p:cNvGraphicFramePr>
          <p:nvPr>
            <p:extLst>
              <p:ext uri="{D42A27DB-BD31-4B8C-83A1-F6EECF244321}">
                <p14:modId xmlns:p14="http://schemas.microsoft.com/office/powerpoint/2010/main" val="362920227"/>
              </p:ext>
            </p:extLst>
          </p:nvPr>
        </p:nvGraphicFramePr>
        <p:xfrm>
          <a:off x="398313" y="2378241"/>
          <a:ext cx="11395374" cy="3959817"/>
        </p:xfrm>
        <a:graphic>
          <a:graphicData uri="http://schemas.openxmlformats.org/drawingml/2006/table">
            <a:tbl>
              <a:tblPr firstRow="1" bandRow="1">
                <a:tableStyleId>{00A15C55-8517-42AA-B614-E9B94910E393}</a:tableStyleId>
              </a:tblPr>
              <a:tblGrid>
                <a:gridCol w="2434256">
                  <a:extLst>
                    <a:ext uri="{9D8B030D-6E8A-4147-A177-3AD203B41FA5}">
                      <a16:colId xmlns:a16="http://schemas.microsoft.com/office/drawing/2014/main" val="2648207134"/>
                    </a:ext>
                  </a:extLst>
                </a:gridCol>
                <a:gridCol w="1364202">
                  <a:extLst>
                    <a:ext uri="{9D8B030D-6E8A-4147-A177-3AD203B41FA5}">
                      <a16:colId xmlns:a16="http://schemas.microsoft.com/office/drawing/2014/main" val="2758740029"/>
                    </a:ext>
                  </a:extLst>
                </a:gridCol>
                <a:gridCol w="1899229">
                  <a:extLst>
                    <a:ext uri="{9D8B030D-6E8A-4147-A177-3AD203B41FA5}">
                      <a16:colId xmlns:a16="http://schemas.microsoft.com/office/drawing/2014/main" val="4092695614"/>
                    </a:ext>
                  </a:extLst>
                </a:gridCol>
                <a:gridCol w="1899229">
                  <a:extLst>
                    <a:ext uri="{9D8B030D-6E8A-4147-A177-3AD203B41FA5}">
                      <a16:colId xmlns:a16="http://schemas.microsoft.com/office/drawing/2014/main" val="2729275116"/>
                    </a:ext>
                  </a:extLst>
                </a:gridCol>
                <a:gridCol w="1899229">
                  <a:extLst>
                    <a:ext uri="{9D8B030D-6E8A-4147-A177-3AD203B41FA5}">
                      <a16:colId xmlns:a16="http://schemas.microsoft.com/office/drawing/2014/main" val="2380530843"/>
                    </a:ext>
                  </a:extLst>
                </a:gridCol>
                <a:gridCol w="1899229">
                  <a:extLst>
                    <a:ext uri="{9D8B030D-6E8A-4147-A177-3AD203B41FA5}">
                      <a16:colId xmlns:a16="http://schemas.microsoft.com/office/drawing/2014/main" val="2468342424"/>
                    </a:ext>
                  </a:extLst>
                </a:gridCol>
              </a:tblGrid>
              <a:tr h="1479304">
                <a:tc>
                  <a:txBody>
                    <a:bodyPr/>
                    <a:lstStyle/>
                    <a:p>
                      <a:endParaRPr lang="en-IN" dirty="0"/>
                    </a:p>
                  </a:txBody>
                  <a:tcPr/>
                </a:tc>
                <a:tc>
                  <a:txBody>
                    <a:bodyPr/>
                    <a:lstStyle/>
                    <a:p>
                      <a:r>
                        <a:rPr lang="en-IN" sz="2400" dirty="0"/>
                        <a:t>LOS</a:t>
                      </a:r>
                    </a:p>
                  </a:txBody>
                  <a:tcPr/>
                </a:tc>
                <a:tc>
                  <a:txBody>
                    <a:bodyPr/>
                    <a:lstStyle/>
                    <a:p>
                      <a:r>
                        <a:rPr lang="en-IN" sz="2400" dirty="0"/>
                        <a:t>LOR</a:t>
                      </a:r>
                    </a:p>
                  </a:txBody>
                  <a:tcPr/>
                </a:tc>
                <a:tc>
                  <a:txBody>
                    <a:bodyPr/>
                    <a:lstStyle/>
                    <a:p>
                      <a:r>
                        <a:rPr lang="en-IN" sz="2400" dirty="0"/>
                        <a:t>Boarding Location </a:t>
                      </a:r>
                    </a:p>
                  </a:txBody>
                  <a:tcPr/>
                </a:tc>
                <a:tc>
                  <a:txBody>
                    <a:bodyPr/>
                    <a:lstStyle/>
                    <a:p>
                      <a:r>
                        <a:rPr lang="en-IN" dirty="0"/>
                        <a:t>Which Section will be used to determine Place of Supply</a:t>
                      </a:r>
                    </a:p>
                  </a:txBody>
                  <a:tcPr/>
                </a:tc>
                <a:tc>
                  <a:txBody>
                    <a:bodyPr/>
                    <a:lstStyle/>
                    <a:p>
                      <a:endParaRPr lang="en-IN" dirty="0"/>
                    </a:p>
                  </a:txBody>
                  <a:tcPr/>
                </a:tc>
                <a:extLst>
                  <a:ext uri="{0D108BD9-81ED-4DB2-BD59-A6C34878D82A}">
                    <a16:rowId xmlns:a16="http://schemas.microsoft.com/office/drawing/2014/main" val="110068384"/>
                  </a:ext>
                </a:extLst>
              </a:tr>
              <a:tr h="1169873">
                <a:tc>
                  <a:txBody>
                    <a:bodyPr/>
                    <a:lstStyle/>
                    <a:p>
                      <a:r>
                        <a:rPr lang="en-IN" sz="2000" dirty="0"/>
                        <a:t>Q1  - Book the Ticket from Delhi to London from Indigo Delhi</a:t>
                      </a:r>
                    </a:p>
                  </a:txBody>
                  <a:tcPr/>
                </a:tc>
                <a:tc>
                  <a:txBody>
                    <a:bodyPr/>
                    <a:lstStyle/>
                    <a:p>
                      <a:r>
                        <a:rPr lang="en-IN" sz="2400" dirty="0"/>
                        <a:t>Delhi</a:t>
                      </a:r>
                    </a:p>
                  </a:txBody>
                  <a:tcPr/>
                </a:tc>
                <a:tc>
                  <a:txBody>
                    <a:bodyPr/>
                    <a:lstStyle/>
                    <a:p>
                      <a:r>
                        <a:rPr lang="en-IN" sz="2400" dirty="0"/>
                        <a:t>Mumbai</a:t>
                      </a:r>
                    </a:p>
                  </a:txBody>
                  <a:tcPr/>
                </a:tc>
                <a:tc>
                  <a:txBody>
                    <a:bodyPr/>
                    <a:lstStyle/>
                    <a:p>
                      <a:r>
                        <a:rPr lang="en-IN" sz="2400" dirty="0"/>
                        <a:t>Delhi</a:t>
                      </a:r>
                    </a:p>
                    <a:p>
                      <a:endParaRPr lang="en-IN" sz="2400" dirty="0"/>
                    </a:p>
                  </a:txBody>
                  <a:tcPr/>
                </a:tc>
                <a:tc>
                  <a:txBody>
                    <a:bodyPr/>
                    <a:lstStyle/>
                    <a:p>
                      <a:r>
                        <a:rPr lang="en-IN" dirty="0"/>
                        <a:t>Sec 12 OR Sec 13</a:t>
                      </a:r>
                    </a:p>
                  </a:txBody>
                  <a:tcPr/>
                </a:tc>
                <a:tc>
                  <a:txBody>
                    <a:bodyPr/>
                    <a:lstStyle/>
                    <a:p>
                      <a:endParaRPr lang="en-IN" dirty="0"/>
                    </a:p>
                  </a:txBody>
                  <a:tcPr/>
                </a:tc>
                <a:extLst>
                  <a:ext uri="{0D108BD9-81ED-4DB2-BD59-A6C34878D82A}">
                    <a16:rowId xmlns:a16="http://schemas.microsoft.com/office/drawing/2014/main" val="2842715340"/>
                  </a:ext>
                </a:extLst>
              </a:tr>
              <a:tr h="11069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Q2 - Book the Return Ticket from London to Delhi from Indigo Delhi</a:t>
                      </a:r>
                    </a:p>
                  </a:txBody>
                  <a:tcPr/>
                </a:tc>
                <a:tc>
                  <a:txBody>
                    <a:bodyPr/>
                    <a:lstStyle/>
                    <a:p>
                      <a:r>
                        <a:rPr lang="en-IN" sz="2400" dirty="0"/>
                        <a:t>Delhi</a:t>
                      </a:r>
                    </a:p>
                  </a:txBody>
                  <a:tcPr/>
                </a:tc>
                <a:tc>
                  <a:txBody>
                    <a:bodyPr/>
                    <a:lstStyle/>
                    <a:p>
                      <a:r>
                        <a:rPr lang="en-IN" sz="2400" dirty="0"/>
                        <a:t>Mumbai</a:t>
                      </a:r>
                    </a:p>
                  </a:txBody>
                  <a:tcPr/>
                </a:tc>
                <a:tc>
                  <a:txBody>
                    <a:bodyPr/>
                    <a:lstStyle/>
                    <a:p>
                      <a:r>
                        <a:rPr lang="en-IN" sz="2400" dirty="0"/>
                        <a:t>London</a:t>
                      </a:r>
                    </a:p>
                  </a:txBody>
                  <a:tcPr/>
                </a:tc>
                <a:tc>
                  <a:txBody>
                    <a:bodyPr/>
                    <a:lstStyle/>
                    <a:p>
                      <a:r>
                        <a:rPr lang="en-IN" dirty="0"/>
                        <a:t>Sec 12 OR Sec 13</a:t>
                      </a:r>
                    </a:p>
                  </a:txBody>
                  <a:tcPr/>
                </a:tc>
                <a:tc>
                  <a:txBody>
                    <a:bodyPr/>
                    <a:lstStyle/>
                    <a:p>
                      <a:endParaRPr lang="en-IN" dirty="0"/>
                    </a:p>
                  </a:txBody>
                  <a:tcPr/>
                </a:tc>
                <a:extLst>
                  <a:ext uri="{0D108BD9-81ED-4DB2-BD59-A6C34878D82A}">
                    <a16:rowId xmlns:a16="http://schemas.microsoft.com/office/drawing/2014/main" val="4021851395"/>
                  </a:ext>
                </a:extLst>
              </a:tr>
            </a:tbl>
          </a:graphicData>
        </a:graphic>
      </p:graphicFrame>
      <p:pic>
        <p:nvPicPr>
          <p:cNvPr id="8" name="Picture 2" descr="Free question mark question response illustration">
            <a:extLst>
              <a:ext uri="{FF2B5EF4-FFF2-40B4-BE49-F238E27FC236}">
                <a16:creationId xmlns:a16="http://schemas.microsoft.com/office/drawing/2014/main" id="{765534D1-9A25-19AE-C5A3-A940FCA732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6889" y="1259732"/>
            <a:ext cx="1360593" cy="136059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2CE6641-8333-C914-7445-CCB1756BF9B8}"/>
              </a:ext>
            </a:extLst>
          </p:cNvPr>
          <p:cNvSpPr txBox="1"/>
          <p:nvPr/>
        </p:nvSpPr>
        <p:spPr>
          <a:xfrm>
            <a:off x="2343269" y="1410212"/>
            <a:ext cx="9105498" cy="954107"/>
          </a:xfrm>
          <a:prstGeom prst="rect">
            <a:avLst/>
          </a:prstGeom>
          <a:noFill/>
        </p:spPr>
        <p:txBody>
          <a:bodyPr wrap="square">
            <a:spAutoFit/>
          </a:bodyPr>
          <a:lstStyle/>
          <a:p>
            <a:r>
              <a:rPr lang="en-IN" sz="2800" dirty="0"/>
              <a:t>Which Section will be used to determine Place of Supply – Sec 12/ Sec 13 of IGST Act. Service is Flight Ticket?</a:t>
            </a:r>
          </a:p>
        </p:txBody>
      </p:sp>
      <p:sp>
        <p:nvSpPr>
          <p:cNvPr id="10" name="Title 9">
            <a:extLst>
              <a:ext uri="{FF2B5EF4-FFF2-40B4-BE49-F238E27FC236}">
                <a16:creationId xmlns:a16="http://schemas.microsoft.com/office/drawing/2014/main" id="{A1C0EC86-0F4C-B9A2-8970-F7165324B82B}"/>
              </a:ext>
            </a:extLst>
          </p:cNvPr>
          <p:cNvSpPr>
            <a:spLocks noGrp="1"/>
          </p:cNvSpPr>
          <p:nvPr>
            <p:ph type="title"/>
          </p:nvPr>
        </p:nvSpPr>
        <p:spPr>
          <a:xfrm>
            <a:off x="1402131" y="266100"/>
            <a:ext cx="8761413" cy="826700"/>
          </a:xfrm>
        </p:spPr>
        <p:txBody>
          <a:bodyPr/>
          <a:lstStyle/>
          <a:p>
            <a:r>
              <a:rPr lang="en-IN" b="1" dirty="0">
                <a:solidFill>
                  <a:schemeClr val="bg1"/>
                </a:solidFill>
                <a:ea typeface="Verdana" panose="020B0604030504040204" pitchFamily="34" charset="0"/>
                <a:cs typeface="Verdana" panose="020B0604030504040204" pitchFamily="34" charset="0"/>
              </a:rPr>
              <a:t>Place of Supply of Service</a:t>
            </a:r>
            <a:endParaRPr lang="en-IN" dirty="0"/>
          </a:p>
        </p:txBody>
      </p:sp>
    </p:spTree>
    <p:extLst>
      <p:ext uri="{BB962C8B-B14F-4D97-AF65-F5344CB8AC3E}">
        <p14:creationId xmlns:p14="http://schemas.microsoft.com/office/powerpoint/2010/main" val="1610502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B6814-790F-8890-DE64-310B1FDA098E}"/>
              </a:ext>
            </a:extLst>
          </p:cNvPr>
          <p:cNvSpPr>
            <a:spLocks noGrp="1"/>
          </p:cNvSpPr>
          <p:nvPr>
            <p:ph type="title"/>
          </p:nvPr>
        </p:nvSpPr>
        <p:spPr>
          <a:xfrm>
            <a:off x="1470957" y="295275"/>
            <a:ext cx="8761413" cy="826700"/>
          </a:xfrm>
        </p:spPr>
        <p:txBody>
          <a:bodyPr/>
          <a:lstStyle/>
          <a:p>
            <a:r>
              <a:rPr lang="en-US" b="1" dirty="0"/>
              <a:t>Continuous Journey - Section 2(3)</a:t>
            </a:r>
            <a:endParaRPr lang="en-IN" b="1" dirty="0"/>
          </a:p>
        </p:txBody>
      </p:sp>
      <p:sp>
        <p:nvSpPr>
          <p:cNvPr id="3" name="Content Placeholder 2">
            <a:extLst>
              <a:ext uri="{FF2B5EF4-FFF2-40B4-BE49-F238E27FC236}">
                <a16:creationId xmlns:a16="http://schemas.microsoft.com/office/drawing/2014/main" id="{3461739B-DDB1-7CDD-024A-A80E91D80054}"/>
              </a:ext>
            </a:extLst>
          </p:cNvPr>
          <p:cNvSpPr>
            <a:spLocks noGrp="1"/>
          </p:cNvSpPr>
          <p:nvPr>
            <p:ph idx="1"/>
          </p:nvPr>
        </p:nvSpPr>
        <p:spPr>
          <a:xfrm>
            <a:off x="85346" y="1265852"/>
            <a:ext cx="5994001" cy="5150498"/>
          </a:xfrm>
        </p:spPr>
        <p:txBody>
          <a:bodyPr/>
          <a:lstStyle/>
          <a:p>
            <a:pPr marL="0" indent="0" algn="just">
              <a:buNone/>
            </a:pPr>
            <a:r>
              <a:rPr lang="en-US" sz="2400" dirty="0"/>
              <a:t>Continuous journey means a journey for which a single or more than one ticket or invoice is issued at the same time, either by a single supplier of service or through an agent acting on behalf of more than one supplier of service, </a:t>
            </a:r>
            <a:r>
              <a:rPr lang="en-US" sz="2400" b="1" u="sng" dirty="0">
                <a:solidFill>
                  <a:srgbClr val="FF0000"/>
                </a:solidFill>
              </a:rPr>
              <a:t>and which involves no stopover</a:t>
            </a:r>
            <a:r>
              <a:rPr lang="en-US" sz="2400" dirty="0"/>
              <a:t> between any of the legs of the journey for which one or more separate tickets or invoices are issued. </a:t>
            </a:r>
          </a:p>
          <a:p>
            <a:pPr marL="0" indent="0" algn="just">
              <a:buNone/>
            </a:pPr>
            <a:r>
              <a:rPr lang="en-US" sz="2400" b="1" dirty="0"/>
              <a:t>Explanation</a:t>
            </a:r>
            <a:r>
              <a:rPr lang="en-US" sz="2400" dirty="0"/>
              <a:t>.––For the purposes of this clause, the term “stopover” means a place where a passenger can disembark either to transfer to another conveyance or break his journey for a certain period in order to resume it at a later point of time.</a:t>
            </a:r>
            <a:endParaRPr lang="en-IN" sz="2400" dirty="0"/>
          </a:p>
        </p:txBody>
      </p:sp>
      <p:sp>
        <p:nvSpPr>
          <p:cNvPr id="5" name="Slide Number Placeholder 4">
            <a:extLst>
              <a:ext uri="{FF2B5EF4-FFF2-40B4-BE49-F238E27FC236}">
                <a16:creationId xmlns:a16="http://schemas.microsoft.com/office/drawing/2014/main" id="{562D0F6A-338A-8B70-7A6C-A40545367225}"/>
              </a:ext>
            </a:extLst>
          </p:cNvPr>
          <p:cNvSpPr>
            <a:spLocks noGrp="1"/>
          </p:cNvSpPr>
          <p:nvPr>
            <p:ph type="sldNum" sz="quarter" idx="12"/>
          </p:nvPr>
        </p:nvSpPr>
        <p:spPr/>
        <p:txBody>
          <a:bodyPr/>
          <a:lstStyle/>
          <a:p>
            <a:fld id="{2AC1C4F3-0758-4693-96D4-8901426768B0}" type="slidenum">
              <a:rPr lang="en-IN" altLang="en-US" smtClean="0"/>
              <a:pPr/>
              <a:t>41</a:t>
            </a:fld>
            <a:endParaRPr lang="en-IN" altLang="en-US"/>
          </a:p>
        </p:txBody>
      </p:sp>
      <p:pic>
        <p:nvPicPr>
          <p:cNvPr id="5122" name="Picture 2" descr="A Company's Continuous Improvement Journey | Gemba Academy">
            <a:extLst>
              <a:ext uri="{FF2B5EF4-FFF2-40B4-BE49-F238E27FC236}">
                <a16:creationId xmlns:a16="http://schemas.microsoft.com/office/drawing/2014/main" id="{3E602F02-29C4-08AD-2168-26168F51A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2654" y="1265852"/>
            <a:ext cx="6079346" cy="5592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229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3497-1F96-F602-192B-8A091CE98672}"/>
              </a:ext>
            </a:extLst>
          </p:cNvPr>
          <p:cNvSpPr>
            <a:spLocks noGrp="1"/>
          </p:cNvSpPr>
          <p:nvPr>
            <p:ph type="title"/>
          </p:nvPr>
        </p:nvSpPr>
        <p:spPr>
          <a:xfrm>
            <a:off x="1590675" y="274756"/>
            <a:ext cx="8761413" cy="826700"/>
          </a:xfrm>
        </p:spPr>
        <p:txBody>
          <a:bodyPr/>
          <a:lstStyle/>
          <a:p>
            <a:r>
              <a:rPr lang="en-US" b="1" dirty="0"/>
              <a:t>Quick Question</a:t>
            </a:r>
            <a:endParaRPr lang="en-IN" b="1" dirty="0"/>
          </a:p>
        </p:txBody>
      </p:sp>
      <p:sp>
        <p:nvSpPr>
          <p:cNvPr id="5" name="Slide Number Placeholder 4">
            <a:extLst>
              <a:ext uri="{FF2B5EF4-FFF2-40B4-BE49-F238E27FC236}">
                <a16:creationId xmlns:a16="http://schemas.microsoft.com/office/drawing/2014/main" id="{8A4E4C6E-D404-39D0-1B2E-A35AC708542C}"/>
              </a:ext>
            </a:extLst>
          </p:cNvPr>
          <p:cNvSpPr>
            <a:spLocks noGrp="1"/>
          </p:cNvSpPr>
          <p:nvPr>
            <p:ph type="sldNum" sz="quarter" idx="12"/>
          </p:nvPr>
        </p:nvSpPr>
        <p:spPr/>
        <p:txBody>
          <a:bodyPr/>
          <a:lstStyle/>
          <a:p>
            <a:fld id="{2AC1C4F3-0758-4693-96D4-8901426768B0}" type="slidenum">
              <a:rPr lang="en-IN" altLang="en-US" smtClean="0"/>
              <a:pPr/>
              <a:t>42</a:t>
            </a:fld>
            <a:endParaRPr lang="en-IN" altLang="en-US"/>
          </a:p>
        </p:txBody>
      </p:sp>
      <p:sp>
        <p:nvSpPr>
          <p:cNvPr id="7" name="Rounded Rectangle 1">
            <a:extLst>
              <a:ext uri="{FF2B5EF4-FFF2-40B4-BE49-F238E27FC236}">
                <a16:creationId xmlns:a16="http://schemas.microsoft.com/office/drawing/2014/main" id="{8B99DA1B-DA01-B648-884D-5AB5326AC9C3}"/>
              </a:ext>
            </a:extLst>
          </p:cNvPr>
          <p:cNvSpPr/>
          <p:nvPr/>
        </p:nvSpPr>
        <p:spPr>
          <a:xfrm>
            <a:off x="3002508" y="1708243"/>
            <a:ext cx="1724326" cy="916673"/>
          </a:xfrm>
          <a:prstGeom prst="roundRect">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Mr</a:t>
            </a:r>
            <a:r>
              <a:rPr lang="en-US" dirty="0"/>
              <a:t> A from Rajasthan</a:t>
            </a:r>
          </a:p>
        </p:txBody>
      </p:sp>
      <p:sp>
        <p:nvSpPr>
          <p:cNvPr id="8" name="Rounded Rectangle 18">
            <a:extLst>
              <a:ext uri="{FF2B5EF4-FFF2-40B4-BE49-F238E27FC236}">
                <a16:creationId xmlns:a16="http://schemas.microsoft.com/office/drawing/2014/main" id="{D6A3DDB2-52E8-E0C3-2AEE-4E78958B1784}"/>
              </a:ext>
            </a:extLst>
          </p:cNvPr>
          <p:cNvSpPr/>
          <p:nvPr/>
        </p:nvSpPr>
        <p:spPr>
          <a:xfrm>
            <a:off x="2943685" y="3017580"/>
            <a:ext cx="1856096" cy="955343"/>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Mr</a:t>
            </a:r>
            <a:r>
              <a:rPr lang="en-US" dirty="0"/>
              <a:t> A has Boarded the train from Delhi</a:t>
            </a:r>
            <a:endParaRPr lang="en-IN" dirty="0"/>
          </a:p>
        </p:txBody>
      </p:sp>
      <p:sp>
        <p:nvSpPr>
          <p:cNvPr id="9" name="Rounded Rectangle 19">
            <a:extLst>
              <a:ext uri="{FF2B5EF4-FFF2-40B4-BE49-F238E27FC236}">
                <a16:creationId xmlns:a16="http://schemas.microsoft.com/office/drawing/2014/main" id="{080A4696-C2C8-1A4D-5E92-4E1858D51E66}"/>
              </a:ext>
            </a:extLst>
          </p:cNvPr>
          <p:cNvSpPr/>
          <p:nvPr/>
        </p:nvSpPr>
        <p:spPr>
          <a:xfrm>
            <a:off x="5493658" y="1688907"/>
            <a:ext cx="1981514" cy="955343"/>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Goods were loaded in Train at UP</a:t>
            </a:r>
            <a:endParaRPr lang="en-IN" dirty="0"/>
          </a:p>
        </p:txBody>
      </p:sp>
      <p:sp>
        <p:nvSpPr>
          <p:cNvPr id="10" name="Rounded Rectangle 20">
            <a:extLst>
              <a:ext uri="{FF2B5EF4-FFF2-40B4-BE49-F238E27FC236}">
                <a16:creationId xmlns:a16="http://schemas.microsoft.com/office/drawing/2014/main" id="{81DB4620-2CA7-3051-7C48-4A44377A62AA}"/>
              </a:ext>
            </a:extLst>
          </p:cNvPr>
          <p:cNvSpPr/>
          <p:nvPr/>
        </p:nvSpPr>
        <p:spPr>
          <a:xfrm>
            <a:off x="10563367" y="2333768"/>
            <a:ext cx="1514902" cy="955343"/>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t>Mr</a:t>
            </a:r>
            <a:r>
              <a:rPr lang="en-US" sz="2000" dirty="0"/>
              <a:t> A is going to Kolkata</a:t>
            </a:r>
            <a:endParaRPr lang="en-IN" sz="2000" dirty="0"/>
          </a:p>
        </p:txBody>
      </p:sp>
      <p:cxnSp>
        <p:nvCxnSpPr>
          <p:cNvPr id="11" name="Straight Arrow Connector 10">
            <a:extLst>
              <a:ext uri="{FF2B5EF4-FFF2-40B4-BE49-F238E27FC236}">
                <a16:creationId xmlns:a16="http://schemas.microsoft.com/office/drawing/2014/main" id="{F56A8174-1948-6A6A-3E66-038C0FF1451F}"/>
              </a:ext>
            </a:extLst>
          </p:cNvPr>
          <p:cNvCxnSpPr>
            <a:endCxn id="10" idx="1"/>
          </p:cNvCxnSpPr>
          <p:nvPr/>
        </p:nvCxnSpPr>
        <p:spPr>
          <a:xfrm flipV="1">
            <a:off x="743803" y="2811440"/>
            <a:ext cx="981956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2" name="Picture 2" descr="Coronavirus Pandemic: Indian Railways cancels all passenger trains till  March 31, check details inside">
            <a:extLst>
              <a:ext uri="{FF2B5EF4-FFF2-40B4-BE49-F238E27FC236}">
                <a16:creationId xmlns:a16="http://schemas.microsoft.com/office/drawing/2014/main" id="{AD54BB88-7475-3C6A-6D0F-04C727B0A9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79" y="2279887"/>
            <a:ext cx="2310868" cy="1693036"/>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26">
            <a:extLst>
              <a:ext uri="{FF2B5EF4-FFF2-40B4-BE49-F238E27FC236}">
                <a16:creationId xmlns:a16="http://schemas.microsoft.com/office/drawing/2014/main" id="{25AE9803-EBF4-7872-854E-2CD788C1B987}"/>
              </a:ext>
            </a:extLst>
          </p:cNvPr>
          <p:cNvSpPr/>
          <p:nvPr/>
        </p:nvSpPr>
        <p:spPr>
          <a:xfrm>
            <a:off x="347176" y="1296022"/>
            <a:ext cx="1903888" cy="916673"/>
          </a:xfrm>
          <a:prstGeom prst="roundRect">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Train is starting from J&amp;K</a:t>
            </a:r>
            <a:endParaRPr lang="en-IN" sz="2000" dirty="0"/>
          </a:p>
        </p:txBody>
      </p:sp>
      <p:pic>
        <p:nvPicPr>
          <p:cNvPr id="14" name="Picture 4" descr="Free Icon | Important person">
            <a:extLst>
              <a:ext uri="{FF2B5EF4-FFF2-40B4-BE49-F238E27FC236}">
                <a16:creationId xmlns:a16="http://schemas.microsoft.com/office/drawing/2014/main" id="{AC56477B-F7FF-B450-5617-774D3FCFDF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72" t="11712" r="16528" b="11351"/>
          <a:stretch/>
        </p:blipFill>
        <p:spPr bwMode="auto">
          <a:xfrm>
            <a:off x="347176" y="4812155"/>
            <a:ext cx="1213369" cy="1584961"/>
          </a:xfrm>
          <a:prstGeom prst="rect">
            <a:avLst/>
          </a:prstGeom>
          <a:noFill/>
          <a:extLst>
            <a:ext uri="{909E8E84-426E-40DD-AFC4-6F175D3DCCD1}">
              <a14:hiddenFill xmlns:a14="http://schemas.microsoft.com/office/drawing/2010/main">
                <a:solidFill>
                  <a:srgbClr val="FFFFFF"/>
                </a:solidFill>
              </a14:hiddenFill>
            </a:ext>
          </a:extLst>
        </p:spPr>
      </p:pic>
      <p:sp>
        <p:nvSpPr>
          <p:cNvPr id="15" name="Rounded Rectangle 27">
            <a:extLst>
              <a:ext uri="{FF2B5EF4-FFF2-40B4-BE49-F238E27FC236}">
                <a16:creationId xmlns:a16="http://schemas.microsoft.com/office/drawing/2014/main" id="{261465E9-C020-A6F1-F615-0EDE63C3C62B}"/>
              </a:ext>
            </a:extLst>
          </p:cNvPr>
          <p:cNvSpPr/>
          <p:nvPr/>
        </p:nvSpPr>
        <p:spPr>
          <a:xfrm>
            <a:off x="8034415" y="2990641"/>
            <a:ext cx="1981514" cy="955343"/>
          </a:xfrm>
          <a:prstGeom prst="roundRect">
            <a:avLst/>
          </a:prstGeom>
          <a:solidFill>
            <a:srgbClr val="C0000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Mr</a:t>
            </a:r>
            <a:r>
              <a:rPr lang="en-US" dirty="0"/>
              <a:t> A Purchased Goods and Services at MP</a:t>
            </a:r>
            <a:endParaRPr lang="en-IN" dirty="0"/>
          </a:p>
        </p:txBody>
      </p:sp>
      <p:graphicFrame>
        <p:nvGraphicFramePr>
          <p:cNvPr id="16" name="Table 15">
            <a:extLst>
              <a:ext uri="{FF2B5EF4-FFF2-40B4-BE49-F238E27FC236}">
                <a16:creationId xmlns:a16="http://schemas.microsoft.com/office/drawing/2014/main" id="{800513AF-86B4-B4B9-0950-AD351D55DD0F}"/>
              </a:ext>
            </a:extLst>
          </p:cNvPr>
          <p:cNvGraphicFramePr>
            <a:graphicFrameLocks noGrp="1"/>
          </p:cNvGraphicFramePr>
          <p:nvPr>
            <p:extLst>
              <p:ext uri="{D42A27DB-BD31-4B8C-83A1-F6EECF244321}">
                <p14:modId xmlns:p14="http://schemas.microsoft.com/office/powerpoint/2010/main" val="19013008"/>
              </p:ext>
            </p:extLst>
          </p:nvPr>
        </p:nvGraphicFramePr>
        <p:xfrm>
          <a:off x="1628761" y="4178380"/>
          <a:ext cx="10339718" cy="2404858"/>
        </p:xfrm>
        <a:graphic>
          <a:graphicData uri="http://schemas.openxmlformats.org/drawingml/2006/table">
            <a:tbl>
              <a:tblPr firstRow="1" bandRow="1">
                <a:tableStyleId>{00A15C55-8517-42AA-B614-E9B94910E393}</a:tableStyleId>
              </a:tblPr>
              <a:tblGrid>
                <a:gridCol w="762959">
                  <a:extLst>
                    <a:ext uri="{9D8B030D-6E8A-4147-A177-3AD203B41FA5}">
                      <a16:colId xmlns:a16="http://schemas.microsoft.com/office/drawing/2014/main" val="2429261801"/>
                    </a:ext>
                  </a:extLst>
                </a:gridCol>
                <a:gridCol w="5356099">
                  <a:extLst>
                    <a:ext uri="{9D8B030D-6E8A-4147-A177-3AD203B41FA5}">
                      <a16:colId xmlns:a16="http://schemas.microsoft.com/office/drawing/2014/main" val="173669572"/>
                    </a:ext>
                  </a:extLst>
                </a:gridCol>
                <a:gridCol w="2398689">
                  <a:extLst>
                    <a:ext uri="{9D8B030D-6E8A-4147-A177-3AD203B41FA5}">
                      <a16:colId xmlns:a16="http://schemas.microsoft.com/office/drawing/2014/main" val="501544730"/>
                    </a:ext>
                  </a:extLst>
                </a:gridCol>
                <a:gridCol w="1821971">
                  <a:extLst>
                    <a:ext uri="{9D8B030D-6E8A-4147-A177-3AD203B41FA5}">
                      <a16:colId xmlns:a16="http://schemas.microsoft.com/office/drawing/2014/main" val="1362459957"/>
                    </a:ext>
                  </a:extLst>
                </a:gridCol>
              </a:tblGrid>
              <a:tr h="761337">
                <a:tc>
                  <a:txBody>
                    <a:bodyPr/>
                    <a:lstStyle/>
                    <a:p>
                      <a:endParaRPr lang="en-IN"/>
                    </a:p>
                  </a:txBody>
                  <a:tcPr/>
                </a:tc>
                <a:tc>
                  <a:txBody>
                    <a:bodyPr/>
                    <a:lstStyle/>
                    <a:p>
                      <a:endParaRPr lang="en-IN" dirty="0"/>
                    </a:p>
                  </a:txBody>
                  <a:tcPr/>
                </a:tc>
                <a:tc>
                  <a:txBody>
                    <a:bodyPr/>
                    <a:lstStyle/>
                    <a:p>
                      <a:r>
                        <a:rPr lang="en-IN" dirty="0"/>
                        <a:t>If Mr A registered at Rajasthan</a:t>
                      </a:r>
                    </a:p>
                  </a:txBody>
                  <a:tcPr/>
                </a:tc>
                <a:tc>
                  <a:txBody>
                    <a:bodyPr/>
                    <a:lstStyle/>
                    <a:p>
                      <a:r>
                        <a:rPr lang="en-IN" dirty="0"/>
                        <a:t>If Mr A unregistered</a:t>
                      </a:r>
                    </a:p>
                  </a:txBody>
                  <a:tcPr/>
                </a:tc>
                <a:extLst>
                  <a:ext uri="{0D108BD9-81ED-4DB2-BD59-A6C34878D82A}">
                    <a16:rowId xmlns:a16="http://schemas.microsoft.com/office/drawing/2014/main" val="2210300448"/>
                  </a:ext>
                </a:extLst>
              </a:tr>
              <a:tr h="761337">
                <a:tc>
                  <a:txBody>
                    <a:bodyPr/>
                    <a:lstStyle/>
                    <a:p>
                      <a:r>
                        <a:rPr lang="en-IN"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Taken Goods at MP consumed at Kolkata – What is POS of Goods</a:t>
                      </a:r>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2636398274"/>
                  </a:ext>
                </a:extLst>
              </a:tr>
              <a:tr h="441092">
                <a:tc>
                  <a:txBody>
                    <a:bodyPr/>
                    <a:lstStyle/>
                    <a:p>
                      <a:r>
                        <a:rPr lang="en-IN"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Taken Services during the Journey at MP – What is POS</a:t>
                      </a:r>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4209747921"/>
                  </a:ext>
                </a:extLst>
              </a:tr>
              <a:tr h="441092">
                <a:tc>
                  <a:txBody>
                    <a:bodyPr/>
                    <a:lstStyle/>
                    <a:p>
                      <a:r>
                        <a:rPr lang="en-IN"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POS for Train Ticket</a:t>
                      </a:r>
                      <a:endParaRPr lang="en-IN" sz="1800"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427881878"/>
                  </a:ext>
                </a:extLst>
              </a:tr>
            </a:tbl>
          </a:graphicData>
        </a:graphic>
      </p:graphicFrame>
    </p:spTree>
    <p:extLst>
      <p:ext uri="{BB962C8B-B14F-4D97-AF65-F5344CB8AC3E}">
        <p14:creationId xmlns:p14="http://schemas.microsoft.com/office/powerpoint/2010/main" val="1232604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6AF3-A523-F69E-3DA4-354EAB7ECC2F}"/>
              </a:ext>
            </a:extLst>
          </p:cNvPr>
          <p:cNvSpPr>
            <a:spLocks noGrp="1"/>
          </p:cNvSpPr>
          <p:nvPr>
            <p:ph type="title"/>
          </p:nvPr>
        </p:nvSpPr>
        <p:spPr>
          <a:xfrm>
            <a:off x="1448583" y="269551"/>
            <a:ext cx="8761413" cy="826700"/>
          </a:xfrm>
        </p:spPr>
        <p:txBody>
          <a:bodyPr/>
          <a:lstStyle/>
          <a:p>
            <a:r>
              <a:rPr lang="en-US" b="1" dirty="0"/>
              <a:t>Section 12(11)</a:t>
            </a:r>
            <a:endParaRPr lang="en-IN" b="1" dirty="0"/>
          </a:p>
        </p:txBody>
      </p:sp>
      <p:sp>
        <p:nvSpPr>
          <p:cNvPr id="5" name="Slide Number Placeholder 4">
            <a:extLst>
              <a:ext uri="{FF2B5EF4-FFF2-40B4-BE49-F238E27FC236}">
                <a16:creationId xmlns:a16="http://schemas.microsoft.com/office/drawing/2014/main" id="{C66A4A4D-842B-1565-B593-E9ABAAD9A596}"/>
              </a:ext>
            </a:extLst>
          </p:cNvPr>
          <p:cNvSpPr>
            <a:spLocks noGrp="1"/>
          </p:cNvSpPr>
          <p:nvPr>
            <p:ph type="sldNum" sz="quarter" idx="12"/>
          </p:nvPr>
        </p:nvSpPr>
        <p:spPr/>
        <p:txBody>
          <a:bodyPr/>
          <a:lstStyle/>
          <a:p>
            <a:fld id="{2AC1C4F3-0758-4693-96D4-8901426768B0}" type="slidenum">
              <a:rPr lang="en-IN" altLang="en-US" smtClean="0"/>
              <a:pPr/>
              <a:t>43</a:t>
            </a:fld>
            <a:endParaRPr lang="en-IN" altLang="en-US"/>
          </a:p>
        </p:txBody>
      </p:sp>
      <p:sp>
        <p:nvSpPr>
          <p:cNvPr id="6" name="object 2">
            <a:extLst>
              <a:ext uri="{FF2B5EF4-FFF2-40B4-BE49-F238E27FC236}">
                <a16:creationId xmlns:a16="http://schemas.microsoft.com/office/drawing/2014/main" id="{3462EFB9-3010-E4FE-8EDF-8B19FC29B711}"/>
              </a:ext>
            </a:extLst>
          </p:cNvPr>
          <p:cNvSpPr/>
          <p:nvPr/>
        </p:nvSpPr>
        <p:spPr>
          <a:xfrm>
            <a:off x="6457375" y="4741405"/>
            <a:ext cx="360045" cy="0"/>
          </a:xfrm>
          <a:custGeom>
            <a:avLst/>
            <a:gdLst/>
            <a:ahLst/>
            <a:cxnLst/>
            <a:rect l="l" t="t" r="r" b="b"/>
            <a:pathLst>
              <a:path w="360045">
                <a:moveTo>
                  <a:pt x="0" y="0"/>
                </a:moveTo>
                <a:lnTo>
                  <a:pt x="359917" y="0"/>
                </a:lnTo>
              </a:path>
            </a:pathLst>
          </a:custGeom>
          <a:ln w="15240">
            <a:solidFill>
              <a:srgbClr val="2E4766"/>
            </a:solidFill>
          </a:ln>
        </p:spPr>
        <p:txBody>
          <a:bodyPr wrap="square" lIns="0" tIns="0" rIns="0" bIns="0" rtlCol="0"/>
          <a:lstStyle/>
          <a:p>
            <a:endParaRPr/>
          </a:p>
        </p:txBody>
      </p:sp>
      <p:sp>
        <p:nvSpPr>
          <p:cNvPr id="7" name="object 3">
            <a:extLst>
              <a:ext uri="{FF2B5EF4-FFF2-40B4-BE49-F238E27FC236}">
                <a16:creationId xmlns:a16="http://schemas.microsoft.com/office/drawing/2014/main" id="{AF02FB69-5C6B-6477-A9FA-F0EA83D1D74F}"/>
              </a:ext>
            </a:extLst>
          </p:cNvPr>
          <p:cNvSpPr/>
          <p:nvPr/>
        </p:nvSpPr>
        <p:spPr>
          <a:xfrm>
            <a:off x="1681158" y="3321037"/>
            <a:ext cx="1056005" cy="1421765"/>
          </a:xfrm>
          <a:custGeom>
            <a:avLst/>
            <a:gdLst/>
            <a:ahLst/>
            <a:cxnLst/>
            <a:rect l="l" t="t" r="r" b="b"/>
            <a:pathLst>
              <a:path w="1056005" h="1421764">
                <a:moveTo>
                  <a:pt x="0" y="0"/>
                </a:moveTo>
                <a:lnTo>
                  <a:pt x="527939" y="0"/>
                </a:lnTo>
                <a:lnTo>
                  <a:pt x="527939" y="1421257"/>
                </a:lnTo>
                <a:lnTo>
                  <a:pt x="1055878" y="1421257"/>
                </a:lnTo>
              </a:path>
            </a:pathLst>
          </a:custGeom>
          <a:ln w="15240">
            <a:solidFill>
              <a:srgbClr val="283D58"/>
            </a:solidFill>
          </a:ln>
        </p:spPr>
        <p:txBody>
          <a:bodyPr wrap="square" lIns="0" tIns="0" rIns="0" bIns="0" rtlCol="0"/>
          <a:lstStyle/>
          <a:p>
            <a:endParaRPr/>
          </a:p>
        </p:txBody>
      </p:sp>
      <p:sp>
        <p:nvSpPr>
          <p:cNvPr id="8" name="object 4">
            <a:extLst>
              <a:ext uri="{FF2B5EF4-FFF2-40B4-BE49-F238E27FC236}">
                <a16:creationId xmlns:a16="http://schemas.microsoft.com/office/drawing/2014/main" id="{84765078-A335-9290-3CB8-D4433C858EEE}"/>
              </a:ext>
            </a:extLst>
          </p:cNvPr>
          <p:cNvSpPr/>
          <p:nvPr/>
        </p:nvSpPr>
        <p:spPr>
          <a:xfrm>
            <a:off x="6457375" y="3068052"/>
            <a:ext cx="360045" cy="0"/>
          </a:xfrm>
          <a:custGeom>
            <a:avLst/>
            <a:gdLst/>
            <a:ahLst/>
            <a:cxnLst/>
            <a:rect l="l" t="t" r="r" b="b"/>
            <a:pathLst>
              <a:path w="360045">
                <a:moveTo>
                  <a:pt x="0" y="0"/>
                </a:moveTo>
                <a:lnTo>
                  <a:pt x="359917" y="0"/>
                </a:lnTo>
              </a:path>
            </a:pathLst>
          </a:custGeom>
          <a:ln w="15240">
            <a:solidFill>
              <a:srgbClr val="2E4766"/>
            </a:solidFill>
          </a:ln>
        </p:spPr>
        <p:txBody>
          <a:bodyPr wrap="square" lIns="0" tIns="0" rIns="0" bIns="0" rtlCol="0"/>
          <a:lstStyle/>
          <a:p>
            <a:endParaRPr/>
          </a:p>
        </p:txBody>
      </p:sp>
      <p:sp>
        <p:nvSpPr>
          <p:cNvPr id="9" name="object 5">
            <a:extLst>
              <a:ext uri="{FF2B5EF4-FFF2-40B4-BE49-F238E27FC236}">
                <a16:creationId xmlns:a16="http://schemas.microsoft.com/office/drawing/2014/main" id="{49258BF8-D81C-BDF4-663F-16F23C0F3F60}"/>
              </a:ext>
            </a:extLst>
          </p:cNvPr>
          <p:cNvSpPr/>
          <p:nvPr/>
        </p:nvSpPr>
        <p:spPr>
          <a:xfrm>
            <a:off x="1681158" y="3068052"/>
            <a:ext cx="1056005" cy="252729"/>
          </a:xfrm>
          <a:custGeom>
            <a:avLst/>
            <a:gdLst/>
            <a:ahLst/>
            <a:cxnLst/>
            <a:rect l="l" t="t" r="r" b="b"/>
            <a:pathLst>
              <a:path w="1056005" h="252730">
                <a:moveTo>
                  <a:pt x="0" y="252475"/>
                </a:moveTo>
                <a:lnTo>
                  <a:pt x="527939" y="252475"/>
                </a:lnTo>
                <a:lnTo>
                  <a:pt x="527939" y="0"/>
                </a:lnTo>
                <a:lnTo>
                  <a:pt x="1055878" y="0"/>
                </a:lnTo>
              </a:path>
            </a:pathLst>
          </a:custGeom>
          <a:ln w="15240">
            <a:solidFill>
              <a:srgbClr val="283D58"/>
            </a:solidFill>
          </a:ln>
        </p:spPr>
        <p:txBody>
          <a:bodyPr wrap="square" lIns="0" tIns="0" rIns="0" bIns="0" rtlCol="0"/>
          <a:lstStyle/>
          <a:p>
            <a:endParaRPr/>
          </a:p>
        </p:txBody>
      </p:sp>
      <p:sp>
        <p:nvSpPr>
          <p:cNvPr id="10" name="object 6">
            <a:extLst>
              <a:ext uri="{FF2B5EF4-FFF2-40B4-BE49-F238E27FC236}">
                <a16:creationId xmlns:a16="http://schemas.microsoft.com/office/drawing/2014/main" id="{4849A2B8-30C3-26AC-165B-800FB217CFDD}"/>
              </a:ext>
            </a:extLst>
          </p:cNvPr>
          <p:cNvSpPr/>
          <p:nvPr/>
        </p:nvSpPr>
        <p:spPr>
          <a:xfrm>
            <a:off x="6457375" y="1833612"/>
            <a:ext cx="360045" cy="0"/>
          </a:xfrm>
          <a:custGeom>
            <a:avLst/>
            <a:gdLst/>
            <a:ahLst/>
            <a:cxnLst/>
            <a:rect l="l" t="t" r="r" b="b"/>
            <a:pathLst>
              <a:path w="360045">
                <a:moveTo>
                  <a:pt x="0" y="0"/>
                </a:moveTo>
                <a:lnTo>
                  <a:pt x="359917" y="0"/>
                </a:lnTo>
              </a:path>
            </a:pathLst>
          </a:custGeom>
          <a:ln w="15240">
            <a:solidFill>
              <a:srgbClr val="2E4766"/>
            </a:solidFill>
          </a:ln>
        </p:spPr>
        <p:txBody>
          <a:bodyPr wrap="square" lIns="0" tIns="0" rIns="0" bIns="0" rtlCol="0"/>
          <a:lstStyle/>
          <a:p>
            <a:endParaRPr/>
          </a:p>
        </p:txBody>
      </p:sp>
      <p:grpSp>
        <p:nvGrpSpPr>
          <p:cNvPr id="11" name="object 7">
            <a:extLst>
              <a:ext uri="{FF2B5EF4-FFF2-40B4-BE49-F238E27FC236}">
                <a16:creationId xmlns:a16="http://schemas.microsoft.com/office/drawing/2014/main" id="{51B0F2A5-C6C4-7E7A-49EB-4A7805A298F8}"/>
              </a:ext>
            </a:extLst>
          </p:cNvPr>
          <p:cNvGrpSpPr/>
          <p:nvPr/>
        </p:nvGrpSpPr>
        <p:grpSpPr>
          <a:xfrm>
            <a:off x="478596" y="1246746"/>
            <a:ext cx="2266315" cy="4149090"/>
            <a:chOff x="469265" y="685673"/>
            <a:chExt cx="2266315" cy="4149090"/>
          </a:xfrm>
        </p:grpSpPr>
        <p:sp>
          <p:nvSpPr>
            <p:cNvPr id="12" name="object 8">
              <a:extLst>
                <a:ext uri="{FF2B5EF4-FFF2-40B4-BE49-F238E27FC236}">
                  <a16:creationId xmlns:a16="http://schemas.microsoft.com/office/drawing/2014/main" id="{A248B88F-7E23-32CD-6DBB-32A526F72A6F}"/>
                </a:ext>
              </a:extLst>
            </p:cNvPr>
            <p:cNvSpPr/>
            <p:nvPr/>
          </p:nvSpPr>
          <p:spPr>
            <a:xfrm>
              <a:off x="1671828" y="1272540"/>
              <a:ext cx="1056005" cy="1487170"/>
            </a:xfrm>
            <a:custGeom>
              <a:avLst/>
              <a:gdLst/>
              <a:ahLst/>
              <a:cxnLst/>
              <a:rect l="l" t="t" r="r" b="b"/>
              <a:pathLst>
                <a:path w="1056005" h="1487170">
                  <a:moveTo>
                    <a:pt x="0" y="1486915"/>
                  </a:moveTo>
                  <a:lnTo>
                    <a:pt x="527939" y="1486915"/>
                  </a:lnTo>
                  <a:lnTo>
                    <a:pt x="527939" y="0"/>
                  </a:lnTo>
                  <a:lnTo>
                    <a:pt x="1055878" y="0"/>
                  </a:lnTo>
                </a:path>
              </a:pathLst>
            </a:custGeom>
            <a:ln w="15240">
              <a:solidFill>
                <a:srgbClr val="283D58"/>
              </a:solidFill>
            </a:ln>
          </p:spPr>
          <p:txBody>
            <a:bodyPr wrap="square" lIns="0" tIns="0" rIns="0" bIns="0" rtlCol="0"/>
            <a:lstStyle/>
            <a:p>
              <a:endParaRPr/>
            </a:p>
          </p:txBody>
        </p:sp>
        <p:sp>
          <p:nvSpPr>
            <p:cNvPr id="13" name="object 9">
              <a:extLst>
                <a:ext uri="{FF2B5EF4-FFF2-40B4-BE49-F238E27FC236}">
                  <a16:creationId xmlns:a16="http://schemas.microsoft.com/office/drawing/2014/main" id="{6DF07120-258C-9E79-0541-92F11E999D61}"/>
                </a:ext>
              </a:extLst>
            </p:cNvPr>
            <p:cNvSpPr/>
            <p:nvPr/>
          </p:nvSpPr>
          <p:spPr>
            <a:xfrm>
              <a:off x="480060" y="696468"/>
              <a:ext cx="1191895" cy="4127500"/>
            </a:xfrm>
            <a:custGeom>
              <a:avLst/>
              <a:gdLst/>
              <a:ahLst/>
              <a:cxnLst/>
              <a:rect l="l" t="t" r="r" b="b"/>
              <a:pathLst>
                <a:path w="1191895" h="4127500">
                  <a:moveTo>
                    <a:pt x="1191767" y="0"/>
                  </a:moveTo>
                  <a:lnTo>
                    <a:pt x="0" y="0"/>
                  </a:lnTo>
                  <a:lnTo>
                    <a:pt x="0" y="4126991"/>
                  </a:lnTo>
                  <a:lnTo>
                    <a:pt x="1191767" y="4126991"/>
                  </a:lnTo>
                  <a:lnTo>
                    <a:pt x="1191767" y="0"/>
                  </a:lnTo>
                  <a:close/>
                </a:path>
              </a:pathLst>
            </a:custGeom>
            <a:solidFill>
              <a:srgbClr val="FFFFFF"/>
            </a:solidFill>
          </p:spPr>
          <p:txBody>
            <a:bodyPr wrap="square" lIns="0" tIns="0" rIns="0" bIns="0" rtlCol="0"/>
            <a:lstStyle/>
            <a:p>
              <a:endParaRPr/>
            </a:p>
          </p:txBody>
        </p:sp>
        <p:sp>
          <p:nvSpPr>
            <p:cNvPr id="14" name="object 10">
              <a:extLst>
                <a:ext uri="{FF2B5EF4-FFF2-40B4-BE49-F238E27FC236}">
                  <a16:creationId xmlns:a16="http://schemas.microsoft.com/office/drawing/2014/main" id="{C0DD58C1-7BF9-4A84-08A4-699B76DF4BE9}"/>
                </a:ext>
              </a:extLst>
            </p:cNvPr>
            <p:cNvSpPr/>
            <p:nvPr/>
          </p:nvSpPr>
          <p:spPr>
            <a:xfrm>
              <a:off x="480060" y="696468"/>
              <a:ext cx="1191895" cy="4127500"/>
            </a:xfrm>
            <a:custGeom>
              <a:avLst/>
              <a:gdLst/>
              <a:ahLst/>
              <a:cxnLst/>
              <a:rect l="l" t="t" r="r" b="b"/>
              <a:pathLst>
                <a:path w="1191895" h="4127500">
                  <a:moveTo>
                    <a:pt x="0" y="4126991"/>
                  </a:moveTo>
                  <a:lnTo>
                    <a:pt x="1191767" y="4126991"/>
                  </a:lnTo>
                  <a:lnTo>
                    <a:pt x="1191767" y="0"/>
                  </a:lnTo>
                  <a:lnTo>
                    <a:pt x="0" y="0"/>
                  </a:lnTo>
                  <a:lnTo>
                    <a:pt x="0" y="4126991"/>
                  </a:lnTo>
                  <a:close/>
                </a:path>
              </a:pathLst>
            </a:custGeom>
            <a:ln w="21336">
              <a:solidFill>
                <a:srgbClr val="2E4766"/>
              </a:solidFill>
            </a:ln>
          </p:spPr>
          <p:txBody>
            <a:bodyPr wrap="square" lIns="0" tIns="0" rIns="0" bIns="0" rtlCol="0"/>
            <a:lstStyle/>
            <a:p>
              <a:endParaRPr/>
            </a:p>
          </p:txBody>
        </p:sp>
      </p:grpSp>
      <p:sp>
        <p:nvSpPr>
          <p:cNvPr id="15" name="object 11">
            <a:extLst>
              <a:ext uri="{FF2B5EF4-FFF2-40B4-BE49-F238E27FC236}">
                <a16:creationId xmlns:a16="http://schemas.microsoft.com/office/drawing/2014/main" id="{2D16B1C0-B481-DEBB-A6BF-F131E419FC08}"/>
              </a:ext>
            </a:extLst>
          </p:cNvPr>
          <p:cNvSpPr txBox="1"/>
          <p:nvPr/>
        </p:nvSpPr>
        <p:spPr>
          <a:xfrm>
            <a:off x="590699" y="1319075"/>
            <a:ext cx="955040" cy="4008754"/>
          </a:xfrm>
          <a:prstGeom prst="rect">
            <a:avLst/>
          </a:prstGeom>
        </p:spPr>
        <p:txBody>
          <a:bodyPr vert="vert270" wrap="square" lIns="0" tIns="34925" rIns="0" bIns="0" rtlCol="0">
            <a:spAutoFit/>
          </a:bodyPr>
          <a:lstStyle/>
          <a:p>
            <a:pPr marL="12065" marR="5080" indent="3175" algn="ctr">
              <a:lnSpc>
                <a:spcPts val="2350"/>
              </a:lnSpc>
              <a:spcBef>
                <a:spcPts val="275"/>
              </a:spcBef>
              <a:tabLst>
                <a:tab pos="3014345" algn="l"/>
              </a:tabLst>
            </a:pPr>
            <a:r>
              <a:rPr sz="2400" spc="-120" dirty="0">
                <a:solidFill>
                  <a:srgbClr val="355070"/>
                </a:solidFill>
                <a:latin typeface="Arial MT"/>
                <a:cs typeface="Arial MT"/>
              </a:rPr>
              <a:t>Supply</a:t>
            </a:r>
            <a:r>
              <a:rPr sz="2400" spc="-25" dirty="0">
                <a:solidFill>
                  <a:srgbClr val="355070"/>
                </a:solidFill>
                <a:latin typeface="Arial MT"/>
                <a:cs typeface="Arial MT"/>
              </a:rPr>
              <a:t> </a:t>
            </a:r>
            <a:r>
              <a:rPr sz="2400" dirty="0">
                <a:solidFill>
                  <a:srgbClr val="355070"/>
                </a:solidFill>
                <a:latin typeface="Arial MT"/>
                <a:cs typeface="Arial MT"/>
              </a:rPr>
              <a:t>of</a:t>
            </a:r>
            <a:r>
              <a:rPr sz="2400" spc="35" dirty="0">
                <a:solidFill>
                  <a:srgbClr val="355070"/>
                </a:solidFill>
                <a:latin typeface="Arial MT"/>
                <a:cs typeface="Arial MT"/>
              </a:rPr>
              <a:t> </a:t>
            </a:r>
            <a:r>
              <a:rPr sz="2400" spc="-114" dirty="0">
                <a:solidFill>
                  <a:srgbClr val="355070"/>
                </a:solidFill>
                <a:latin typeface="Arial MT"/>
                <a:cs typeface="Arial MT"/>
              </a:rPr>
              <a:t>telecommunication </a:t>
            </a:r>
            <a:r>
              <a:rPr sz="2400" spc="-190" dirty="0">
                <a:solidFill>
                  <a:srgbClr val="355070"/>
                </a:solidFill>
                <a:latin typeface="Arial MT"/>
                <a:cs typeface="Arial MT"/>
              </a:rPr>
              <a:t>services</a:t>
            </a:r>
            <a:r>
              <a:rPr sz="2400" spc="40" dirty="0">
                <a:solidFill>
                  <a:srgbClr val="355070"/>
                </a:solidFill>
                <a:latin typeface="Arial MT"/>
                <a:cs typeface="Arial MT"/>
              </a:rPr>
              <a:t> </a:t>
            </a:r>
            <a:r>
              <a:rPr sz="2400" spc="-140" dirty="0">
                <a:solidFill>
                  <a:srgbClr val="355070"/>
                </a:solidFill>
                <a:latin typeface="Arial MT"/>
                <a:cs typeface="Arial MT"/>
              </a:rPr>
              <a:t>including</a:t>
            </a:r>
            <a:r>
              <a:rPr sz="2400" spc="15" dirty="0">
                <a:solidFill>
                  <a:srgbClr val="355070"/>
                </a:solidFill>
                <a:latin typeface="Arial MT"/>
                <a:cs typeface="Arial MT"/>
              </a:rPr>
              <a:t> </a:t>
            </a:r>
            <a:r>
              <a:rPr sz="2400" spc="-20" dirty="0">
                <a:solidFill>
                  <a:srgbClr val="355070"/>
                </a:solidFill>
                <a:latin typeface="Arial MT"/>
                <a:cs typeface="Arial MT"/>
              </a:rPr>
              <a:t>data</a:t>
            </a:r>
            <a:r>
              <a:rPr sz="2400" dirty="0">
                <a:solidFill>
                  <a:srgbClr val="355070"/>
                </a:solidFill>
                <a:latin typeface="Arial MT"/>
                <a:cs typeface="Arial MT"/>
              </a:rPr>
              <a:t>	</a:t>
            </a:r>
            <a:r>
              <a:rPr sz="2400" spc="-130" dirty="0">
                <a:solidFill>
                  <a:srgbClr val="355070"/>
                </a:solidFill>
                <a:latin typeface="Arial MT"/>
                <a:cs typeface="Arial MT"/>
              </a:rPr>
              <a:t>transfer, </a:t>
            </a:r>
            <a:r>
              <a:rPr sz="2400" spc="-114" dirty="0">
                <a:solidFill>
                  <a:srgbClr val="355070"/>
                </a:solidFill>
                <a:latin typeface="Arial MT"/>
                <a:cs typeface="Arial MT"/>
              </a:rPr>
              <a:t>broadcasting,</a:t>
            </a:r>
            <a:r>
              <a:rPr sz="2400" spc="-55" dirty="0">
                <a:solidFill>
                  <a:srgbClr val="355070"/>
                </a:solidFill>
                <a:latin typeface="Arial MT"/>
                <a:cs typeface="Arial MT"/>
              </a:rPr>
              <a:t> </a:t>
            </a:r>
            <a:r>
              <a:rPr sz="2400" spc="-295" dirty="0">
                <a:solidFill>
                  <a:srgbClr val="355070"/>
                </a:solidFill>
                <a:latin typeface="Arial MT"/>
                <a:cs typeface="Arial MT"/>
              </a:rPr>
              <a:t>DTH,</a:t>
            </a:r>
            <a:r>
              <a:rPr sz="2400" spc="5" dirty="0">
                <a:solidFill>
                  <a:srgbClr val="355070"/>
                </a:solidFill>
                <a:latin typeface="Arial MT"/>
                <a:cs typeface="Arial MT"/>
              </a:rPr>
              <a:t> </a:t>
            </a:r>
            <a:r>
              <a:rPr sz="2400" spc="-75" dirty="0">
                <a:solidFill>
                  <a:srgbClr val="355070"/>
                </a:solidFill>
                <a:latin typeface="Arial MT"/>
                <a:cs typeface="Arial MT"/>
              </a:rPr>
              <a:t>cable</a:t>
            </a:r>
            <a:r>
              <a:rPr sz="2400" spc="-60" dirty="0">
                <a:solidFill>
                  <a:srgbClr val="355070"/>
                </a:solidFill>
                <a:latin typeface="Arial MT"/>
                <a:cs typeface="Arial MT"/>
              </a:rPr>
              <a:t> </a:t>
            </a:r>
            <a:r>
              <a:rPr sz="2400" spc="-20" dirty="0">
                <a:solidFill>
                  <a:srgbClr val="355070"/>
                </a:solidFill>
                <a:latin typeface="Arial MT"/>
                <a:cs typeface="Arial MT"/>
              </a:rPr>
              <a:t>etc.</a:t>
            </a:r>
            <a:endParaRPr sz="2400" dirty="0">
              <a:latin typeface="Arial MT"/>
              <a:cs typeface="Arial MT"/>
            </a:endParaRPr>
          </a:p>
        </p:txBody>
      </p:sp>
      <p:grpSp>
        <p:nvGrpSpPr>
          <p:cNvPr id="16" name="object 12">
            <a:extLst>
              <a:ext uri="{FF2B5EF4-FFF2-40B4-BE49-F238E27FC236}">
                <a16:creationId xmlns:a16="http://schemas.microsoft.com/office/drawing/2014/main" id="{444E6166-8509-AA29-4429-66E8D87E8DB4}"/>
              </a:ext>
            </a:extLst>
          </p:cNvPr>
          <p:cNvGrpSpPr/>
          <p:nvPr/>
        </p:nvGrpSpPr>
        <p:grpSpPr>
          <a:xfrm>
            <a:off x="2724972" y="1286370"/>
            <a:ext cx="3743325" cy="1094740"/>
            <a:chOff x="2715641" y="725297"/>
            <a:chExt cx="3743325" cy="1094740"/>
          </a:xfrm>
        </p:grpSpPr>
        <p:sp>
          <p:nvSpPr>
            <p:cNvPr id="17" name="object 13">
              <a:extLst>
                <a:ext uri="{FF2B5EF4-FFF2-40B4-BE49-F238E27FC236}">
                  <a16:creationId xmlns:a16="http://schemas.microsoft.com/office/drawing/2014/main" id="{A49437A4-16B6-64DD-8E76-151AA88A7476}"/>
                </a:ext>
              </a:extLst>
            </p:cNvPr>
            <p:cNvSpPr/>
            <p:nvPr/>
          </p:nvSpPr>
          <p:spPr>
            <a:xfrm>
              <a:off x="2726436" y="736092"/>
              <a:ext cx="3721735" cy="1073150"/>
            </a:xfrm>
            <a:custGeom>
              <a:avLst/>
              <a:gdLst/>
              <a:ahLst/>
              <a:cxnLst/>
              <a:rect l="l" t="t" r="r" b="b"/>
              <a:pathLst>
                <a:path w="3721735" h="1073150">
                  <a:moveTo>
                    <a:pt x="3721608" y="0"/>
                  </a:moveTo>
                  <a:lnTo>
                    <a:pt x="0" y="0"/>
                  </a:lnTo>
                  <a:lnTo>
                    <a:pt x="0" y="1072896"/>
                  </a:lnTo>
                  <a:lnTo>
                    <a:pt x="3721608" y="1072896"/>
                  </a:lnTo>
                  <a:lnTo>
                    <a:pt x="3721608" y="0"/>
                  </a:lnTo>
                  <a:close/>
                </a:path>
              </a:pathLst>
            </a:custGeom>
            <a:solidFill>
              <a:srgbClr val="FFFFFF"/>
            </a:solidFill>
          </p:spPr>
          <p:txBody>
            <a:bodyPr wrap="square" lIns="0" tIns="0" rIns="0" bIns="0" rtlCol="0"/>
            <a:lstStyle/>
            <a:p>
              <a:endParaRPr/>
            </a:p>
          </p:txBody>
        </p:sp>
        <p:sp>
          <p:nvSpPr>
            <p:cNvPr id="18" name="object 14">
              <a:extLst>
                <a:ext uri="{FF2B5EF4-FFF2-40B4-BE49-F238E27FC236}">
                  <a16:creationId xmlns:a16="http://schemas.microsoft.com/office/drawing/2014/main" id="{DF0423BF-5A2B-AA7B-A9A8-4EBE73534FA3}"/>
                </a:ext>
              </a:extLst>
            </p:cNvPr>
            <p:cNvSpPr/>
            <p:nvPr/>
          </p:nvSpPr>
          <p:spPr>
            <a:xfrm>
              <a:off x="2726436" y="736092"/>
              <a:ext cx="3721735" cy="1073150"/>
            </a:xfrm>
            <a:custGeom>
              <a:avLst/>
              <a:gdLst/>
              <a:ahLst/>
              <a:cxnLst/>
              <a:rect l="l" t="t" r="r" b="b"/>
              <a:pathLst>
                <a:path w="3721735" h="1073150">
                  <a:moveTo>
                    <a:pt x="0" y="1072896"/>
                  </a:moveTo>
                  <a:lnTo>
                    <a:pt x="3721608" y="1072896"/>
                  </a:lnTo>
                  <a:lnTo>
                    <a:pt x="3721608" y="0"/>
                  </a:lnTo>
                  <a:lnTo>
                    <a:pt x="0" y="0"/>
                  </a:lnTo>
                  <a:lnTo>
                    <a:pt x="0" y="1072896"/>
                  </a:lnTo>
                  <a:close/>
                </a:path>
              </a:pathLst>
            </a:custGeom>
            <a:ln w="21336">
              <a:solidFill>
                <a:srgbClr val="2E4766"/>
              </a:solidFill>
            </a:ln>
          </p:spPr>
          <p:txBody>
            <a:bodyPr wrap="square" lIns="0" tIns="0" rIns="0" bIns="0" rtlCol="0"/>
            <a:lstStyle/>
            <a:p>
              <a:endParaRPr/>
            </a:p>
          </p:txBody>
        </p:sp>
      </p:grpSp>
      <p:sp>
        <p:nvSpPr>
          <p:cNvPr id="19" name="object 15">
            <a:extLst>
              <a:ext uri="{FF2B5EF4-FFF2-40B4-BE49-F238E27FC236}">
                <a16:creationId xmlns:a16="http://schemas.microsoft.com/office/drawing/2014/main" id="{D1855136-014A-A077-A891-7C26004E4B56}"/>
              </a:ext>
            </a:extLst>
          </p:cNvPr>
          <p:cNvSpPr txBox="1"/>
          <p:nvPr/>
        </p:nvSpPr>
        <p:spPr>
          <a:xfrm>
            <a:off x="2825175" y="1198562"/>
            <a:ext cx="3632200" cy="362585"/>
          </a:xfrm>
          <a:prstGeom prst="rect">
            <a:avLst/>
          </a:prstGeom>
        </p:spPr>
        <p:txBody>
          <a:bodyPr vert="horz" wrap="square" lIns="0" tIns="13970" rIns="0" bIns="0" rtlCol="0">
            <a:spAutoFit/>
          </a:bodyPr>
          <a:lstStyle/>
          <a:p>
            <a:pPr marL="12700">
              <a:lnSpc>
                <a:spcPct val="100000"/>
              </a:lnSpc>
              <a:spcBef>
                <a:spcPts val="110"/>
              </a:spcBef>
              <a:tabLst>
                <a:tab pos="841375" algn="l"/>
                <a:tab pos="2274570" algn="l"/>
                <a:tab pos="3036570" algn="l"/>
              </a:tabLst>
            </a:pPr>
            <a:r>
              <a:rPr sz="2200" spc="-25" dirty="0">
                <a:solidFill>
                  <a:srgbClr val="355070"/>
                </a:solidFill>
                <a:latin typeface="Arial MT"/>
                <a:cs typeface="Arial MT"/>
              </a:rPr>
              <a:t>(a)</a:t>
            </a:r>
            <a:r>
              <a:rPr sz="2200" dirty="0">
                <a:solidFill>
                  <a:srgbClr val="355070"/>
                </a:solidFill>
                <a:latin typeface="Arial MT"/>
                <a:cs typeface="Arial MT"/>
              </a:rPr>
              <a:t>	</a:t>
            </a:r>
            <a:r>
              <a:rPr sz="2200" spc="-10" dirty="0">
                <a:solidFill>
                  <a:srgbClr val="355070"/>
                </a:solidFill>
                <a:latin typeface="Arial MT"/>
                <a:cs typeface="Arial MT"/>
              </a:rPr>
              <a:t>Services</a:t>
            </a:r>
            <a:r>
              <a:rPr sz="2200" dirty="0">
                <a:solidFill>
                  <a:srgbClr val="355070"/>
                </a:solidFill>
                <a:latin typeface="Arial MT"/>
                <a:cs typeface="Arial MT"/>
              </a:rPr>
              <a:t>	</a:t>
            </a:r>
            <a:r>
              <a:rPr sz="2200" spc="-25" dirty="0">
                <a:solidFill>
                  <a:srgbClr val="355070"/>
                </a:solidFill>
                <a:latin typeface="Arial MT"/>
                <a:cs typeface="Arial MT"/>
              </a:rPr>
              <a:t>of</a:t>
            </a:r>
            <a:r>
              <a:rPr sz="2200" dirty="0">
                <a:solidFill>
                  <a:srgbClr val="355070"/>
                </a:solidFill>
                <a:latin typeface="Arial MT"/>
                <a:cs typeface="Arial MT"/>
              </a:rPr>
              <a:t>	</a:t>
            </a:r>
            <a:r>
              <a:rPr sz="2200" spc="-10" dirty="0">
                <a:solidFill>
                  <a:srgbClr val="355070"/>
                </a:solidFill>
                <a:latin typeface="Arial MT"/>
                <a:cs typeface="Arial MT"/>
              </a:rPr>
              <a:t>fixed</a:t>
            </a:r>
            <a:endParaRPr sz="2200">
              <a:latin typeface="Arial MT"/>
              <a:cs typeface="Arial MT"/>
            </a:endParaRPr>
          </a:p>
        </p:txBody>
      </p:sp>
      <p:sp>
        <p:nvSpPr>
          <p:cNvPr id="20" name="object 16">
            <a:extLst>
              <a:ext uri="{FF2B5EF4-FFF2-40B4-BE49-F238E27FC236}">
                <a16:creationId xmlns:a16="http://schemas.microsoft.com/office/drawing/2014/main" id="{70ACBFC2-FC95-DEDB-D10D-B2E1728DF05F}"/>
              </a:ext>
            </a:extLst>
          </p:cNvPr>
          <p:cNvSpPr txBox="1"/>
          <p:nvPr/>
        </p:nvSpPr>
        <p:spPr>
          <a:xfrm>
            <a:off x="2825175" y="1473441"/>
            <a:ext cx="3631565" cy="361950"/>
          </a:xfrm>
          <a:prstGeom prst="rect">
            <a:avLst/>
          </a:prstGeom>
        </p:spPr>
        <p:txBody>
          <a:bodyPr vert="horz" wrap="square" lIns="0" tIns="13335" rIns="0" bIns="0" rtlCol="0">
            <a:spAutoFit/>
          </a:bodyPr>
          <a:lstStyle/>
          <a:p>
            <a:pPr marL="12700">
              <a:lnSpc>
                <a:spcPct val="100000"/>
              </a:lnSpc>
              <a:spcBef>
                <a:spcPts val="105"/>
              </a:spcBef>
              <a:tabLst>
                <a:tab pos="2271395" algn="l"/>
                <a:tab pos="2872105" algn="l"/>
              </a:tabLst>
            </a:pPr>
            <a:r>
              <a:rPr sz="2200" spc="-45" dirty="0">
                <a:solidFill>
                  <a:srgbClr val="355070"/>
                </a:solidFill>
                <a:latin typeface="Arial MT"/>
                <a:cs typeface="Arial MT"/>
              </a:rPr>
              <a:t>telecommunication</a:t>
            </a:r>
            <a:r>
              <a:rPr sz="2200" dirty="0">
                <a:solidFill>
                  <a:srgbClr val="355070"/>
                </a:solidFill>
                <a:latin typeface="Arial MT"/>
                <a:cs typeface="Arial MT"/>
              </a:rPr>
              <a:t>	</a:t>
            </a:r>
            <a:r>
              <a:rPr sz="2200" spc="-20" dirty="0">
                <a:solidFill>
                  <a:srgbClr val="355070"/>
                </a:solidFill>
                <a:latin typeface="Arial MT"/>
                <a:cs typeface="Arial MT"/>
              </a:rPr>
              <a:t>line,</a:t>
            </a:r>
            <a:r>
              <a:rPr sz="2200" dirty="0">
                <a:solidFill>
                  <a:srgbClr val="355070"/>
                </a:solidFill>
                <a:latin typeface="Arial MT"/>
                <a:cs typeface="Arial MT"/>
              </a:rPr>
              <a:t>	</a:t>
            </a:r>
            <a:r>
              <a:rPr sz="2200" spc="-100" dirty="0">
                <a:solidFill>
                  <a:srgbClr val="355070"/>
                </a:solidFill>
                <a:latin typeface="Arial MT"/>
                <a:cs typeface="Arial MT"/>
              </a:rPr>
              <a:t>leased</a:t>
            </a:r>
            <a:endParaRPr sz="2200">
              <a:latin typeface="Arial MT"/>
              <a:cs typeface="Arial MT"/>
            </a:endParaRPr>
          </a:p>
        </p:txBody>
      </p:sp>
      <p:sp>
        <p:nvSpPr>
          <p:cNvPr id="21" name="object 17">
            <a:extLst>
              <a:ext uri="{FF2B5EF4-FFF2-40B4-BE49-F238E27FC236}">
                <a16:creationId xmlns:a16="http://schemas.microsoft.com/office/drawing/2014/main" id="{D93E5389-F9B3-3DCF-FC86-7F413014930F}"/>
              </a:ext>
            </a:extLst>
          </p:cNvPr>
          <p:cNvSpPr txBox="1"/>
          <p:nvPr/>
        </p:nvSpPr>
        <p:spPr>
          <a:xfrm>
            <a:off x="2825175" y="1747456"/>
            <a:ext cx="3632835" cy="636905"/>
          </a:xfrm>
          <a:prstGeom prst="rect">
            <a:avLst/>
          </a:prstGeom>
        </p:spPr>
        <p:txBody>
          <a:bodyPr vert="horz" wrap="square" lIns="0" tIns="13970" rIns="0" bIns="0" rtlCol="0">
            <a:spAutoFit/>
          </a:bodyPr>
          <a:lstStyle/>
          <a:p>
            <a:pPr marL="12700">
              <a:lnSpc>
                <a:spcPts val="2400"/>
              </a:lnSpc>
              <a:spcBef>
                <a:spcPts val="110"/>
              </a:spcBef>
              <a:tabLst>
                <a:tab pos="1957705" algn="l"/>
                <a:tab pos="2927350" algn="l"/>
              </a:tabLst>
            </a:pPr>
            <a:r>
              <a:rPr sz="2200" spc="-125" dirty="0">
                <a:solidFill>
                  <a:srgbClr val="355070"/>
                </a:solidFill>
                <a:latin typeface="Arial MT"/>
                <a:cs typeface="Arial MT"/>
              </a:rPr>
              <a:t>circuits,</a:t>
            </a:r>
            <a:r>
              <a:rPr sz="2200" spc="-5" dirty="0">
                <a:solidFill>
                  <a:srgbClr val="355070"/>
                </a:solidFill>
                <a:latin typeface="Arial MT"/>
                <a:cs typeface="Arial MT"/>
              </a:rPr>
              <a:t> </a:t>
            </a:r>
            <a:r>
              <a:rPr sz="2200" spc="-10" dirty="0">
                <a:solidFill>
                  <a:srgbClr val="355070"/>
                </a:solidFill>
                <a:latin typeface="Arial MT"/>
                <a:cs typeface="Arial MT"/>
              </a:rPr>
              <a:t>internet</a:t>
            </a:r>
            <a:r>
              <a:rPr sz="2200" dirty="0">
                <a:solidFill>
                  <a:srgbClr val="355070"/>
                </a:solidFill>
                <a:latin typeface="Arial MT"/>
                <a:cs typeface="Arial MT"/>
              </a:rPr>
              <a:t>	</a:t>
            </a:r>
            <a:r>
              <a:rPr sz="2200" spc="-10" dirty="0">
                <a:solidFill>
                  <a:srgbClr val="355070"/>
                </a:solidFill>
                <a:latin typeface="Arial MT"/>
                <a:cs typeface="Arial MT"/>
              </a:rPr>
              <a:t>leased</a:t>
            </a:r>
            <a:r>
              <a:rPr sz="2200" dirty="0">
                <a:solidFill>
                  <a:srgbClr val="355070"/>
                </a:solidFill>
                <a:latin typeface="Arial MT"/>
                <a:cs typeface="Arial MT"/>
              </a:rPr>
              <a:t>	</a:t>
            </a:r>
            <a:r>
              <a:rPr sz="2200" spc="-114" dirty="0">
                <a:solidFill>
                  <a:srgbClr val="355070"/>
                </a:solidFill>
                <a:latin typeface="Arial MT"/>
                <a:cs typeface="Arial MT"/>
              </a:rPr>
              <a:t>circuit,</a:t>
            </a:r>
            <a:endParaRPr sz="2200">
              <a:latin typeface="Arial MT"/>
              <a:cs typeface="Arial MT"/>
            </a:endParaRPr>
          </a:p>
          <a:p>
            <a:pPr marL="12700">
              <a:lnSpc>
                <a:spcPts val="2400"/>
              </a:lnSpc>
              <a:tabLst>
                <a:tab pos="783590" algn="l"/>
                <a:tab pos="1170940" algn="l"/>
                <a:tab pos="1756410" algn="l"/>
              </a:tabLst>
            </a:pPr>
            <a:r>
              <a:rPr sz="2200" spc="-10" dirty="0">
                <a:solidFill>
                  <a:srgbClr val="355070"/>
                </a:solidFill>
                <a:latin typeface="Arial MT"/>
                <a:cs typeface="Arial MT"/>
              </a:rPr>
              <a:t>cable</a:t>
            </a:r>
            <a:r>
              <a:rPr sz="2200" dirty="0">
                <a:solidFill>
                  <a:srgbClr val="355070"/>
                </a:solidFill>
                <a:latin typeface="Arial MT"/>
                <a:cs typeface="Arial MT"/>
              </a:rPr>
              <a:t>	</a:t>
            </a:r>
            <a:r>
              <a:rPr sz="2200" spc="-25" dirty="0">
                <a:solidFill>
                  <a:srgbClr val="355070"/>
                </a:solidFill>
                <a:latin typeface="Arial MT"/>
                <a:cs typeface="Arial MT"/>
              </a:rPr>
              <a:t>or</a:t>
            </a:r>
            <a:r>
              <a:rPr sz="2200" dirty="0">
                <a:solidFill>
                  <a:srgbClr val="355070"/>
                </a:solidFill>
                <a:latin typeface="Arial MT"/>
                <a:cs typeface="Arial MT"/>
              </a:rPr>
              <a:t>	</a:t>
            </a:r>
            <a:r>
              <a:rPr sz="2200" spc="-20" dirty="0">
                <a:solidFill>
                  <a:srgbClr val="355070"/>
                </a:solidFill>
                <a:latin typeface="Arial MT"/>
                <a:cs typeface="Arial MT"/>
              </a:rPr>
              <a:t>dish</a:t>
            </a:r>
            <a:r>
              <a:rPr sz="2200" dirty="0">
                <a:solidFill>
                  <a:srgbClr val="355070"/>
                </a:solidFill>
                <a:latin typeface="Arial MT"/>
                <a:cs typeface="Arial MT"/>
              </a:rPr>
              <a:t>	</a:t>
            </a:r>
            <a:r>
              <a:rPr sz="2200" spc="-10" dirty="0">
                <a:solidFill>
                  <a:srgbClr val="355070"/>
                </a:solidFill>
                <a:latin typeface="Arial MT"/>
                <a:cs typeface="Arial MT"/>
              </a:rPr>
              <a:t>antenna</a:t>
            </a:r>
            <a:endParaRPr sz="2200">
              <a:latin typeface="Arial MT"/>
              <a:cs typeface="Arial MT"/>
            </a:endParaRPr>
          </a:p>
        </p:txBody>
      </p:sp>
      <p:grpSp>
        <p:nvGrpSpPr>
          <p:cNvPr id="22" name="object 18">
            <a:extLst>
              <a:ext uri="{FF2B5EF4-FFF2-40B4-BE49-F238E27FC236}">
                <a16:creationId xmlns:a16="http://schemas.microsoft.com/office/drawing/2014/main" id="{4C4E4435-633B-5E78-384A-B8141E91CAE5}"/>
              </a:ext>
            </a:extLst>
          </p:cNvPr>
          <p:cNvGrpSpPr/>
          <p:nvPr/>
        </p:nvGrpSpPr>
        <p:grpSpPr>
          <a:xfrm>
            <a:off x="6806371" y="1286496"/>
            <a:ext cx="4871085" cy="1094740"/>
            <a:chOff x="6797040" y="725423"/>
            <a:chExt cx="4871085" cy="1094740"/>
          </a:xfrm>
        </p:grpSpPr>
        <p:sp>
          <p:nvSpPr>
            <p:cNvPr id="23" name="object 19">
              <a:extLst>
                <a:ext uri="{FF2B5EF4-FFF2-40B4-BE49-F238E27FC236}">
                  <a16:creationId xmlns:a16="http://schemas.microsoft.com/office/drawing/2014/main" id="{FCB45111-9319-6C6C-21D5-9BFC556563EC}"/>
                </a:ext>
              </a:extLst>
            </p:cNvPr>
            <p:cNvSpPr/>
            <p:nvPr/>
          </p:nvSpPr>
          <p:spPr>
            <a:xfrm>
              <a:off x="6807708" y="736091"/>
              <a:ext cx="4849495" cy="1073150"/>
            </a:xfrm>
            <a:custGeom>
              <a:avLst/>
              <a:gdLst/>
              <a:ahLst/>
              <a:cxnLst/>
              <a:rect l="l" t="t" r="r" b="b"/>
              <a:pathLst>
                <a:path w="4849495" h="1073150">
                  <a:moveTo>
                    <a:pt x="4849367" y="0"/>
                  </a:moveTo>
                  <a:lnTo>
                    <a:pt x="0" y="0"/>
                  </a:lnTo>
                  <a:lnTo>
                    <a:pt x="0" y="1072896"/>
                  </a:lnTo>
                  <a:lnTo>
                    <a:pt x="4849367" y="1072896"/>
                  </a:lnTo>
                  <a:lnTo>
                    <a:pt x="4849367" y="0"/>
                  </a:lnTo>
                  <a:close/>
                </a:path>
              </a:pathLst>
            </a:custGeom>
            <a:solidFill>
              <a:srgbClr val="D9D9D9"/>
            </a:solidFill>
          </p:spPr>
          <p:txBody>
            <a:bodyPr wrap="square" lIns="0" tIns="0" rIns="0" bIns="0" rtlCol="0"/>
            <a:lstStyle/>
            <a:p>
              <a:endParaRPr/>
            </a:p>
          </p:txBody>
        </p:sp>
        <p:sp>
          <p:nvSpPr>
            <p:cNvPr id="24" name="object 20">
              <a:extLst>
                <a:ext uri="{FF2B5EF4-FFF2-40B4-BE49-F238E27FC236}">
                  <a16:creationId xmlns:a16="http://schemas.microsoft.com/office/drawing/2014/main" id="{D1019177-1D17-27F2-314B-9A125A537991}"/>
                </a:ext>
              </a:extLst>
            </p:cNvPr>
            <p:cNvSpPr/>
            <p:nvPr/>
          </p:nvSpPr>
          <p:spPr>
            <a:xfrm>
              <a:off x="6807708" y="736091"/>
              <a:ext cx="4849495" cy="1073150"/>
            </a:xfrm>
            <a:custGeom>
              <a:avLst/>
              <a:gdLst/>
              <a:ahLst/>
              <a:cxnLst/>
              <a:rect l="l" t="t" r="r" b="b"/>
              <a:pathLst>
                <a:path w="4849495" h="1073150">
                  <a:moveTo>
                    <a:pt x="0" y="1072896"/>
                  </a:moveTo>
                  <a:lnTo>
                    <a:pt x="4849367" y="1072896"/>
                  </a:lnTo>
                  <a:lnTo>
                    <a:pt x="4849367" y="0"/>
                  </a:lnTo>
                  <a:lnTo>
                    <a:pt x="0" y="0"/>
                  </a:lnTo>
                  <a:lnTo>
                    <a:pt x="0" y="1072896"/>
                  </a:lnTo>
                  <a:close/>
                </a:path>
              </a:pathLst>
            </a:custGeom>
            <a:ln w="21336">
              <a:solidFill>
                <a:srgbClr val="2E4766"/>
              </a:solidFill>
            </a:ln>
          </p:spPr>
          <p:txBody>
            <a:bodyPr wrap="square" lIns="0" tIns="0" rIns="0" bIns="0" rtlCol="0"/>
            <a:lstStyle/>
            <a:p>
              <a:endParaRPr/>
            </a:p>
          </p:txBody>
        </p:sp>
      </p:grpSp>
      <p:sp>
        <p:nvSpPr>
          <p:cNvPr id="25" name="object 21">
            <a:extLst>
              <a:ext uri="{FF2B5EF4-FFF2-40B4-BE49-F238E27FC236}">
                <a16:creationId xmlns:a16="http://schemas.microsoft.com/office/drawing/2014/main" id="{30A3064A-3791-32D3-C420-388E7DE5E033}"/>
              </a:ext>
            </a:extLst>
          </p:cNvPr>
          <p:cNvSpPr txBox="1"/>
          <p:nvPr/>
        </p:nvSpPr>
        <p:spPr>
          <a:xfrm>
            <a:off x="8191433" y="1444434"/>
            <a:ext cx="3478529" cy="391795"/>
          </a:xfrm>
          <a:prstGeom prst="rect">
            <a:avLst/>
          </a:prstGeom>
        </p:spPr>
        <p:txBody>
          <a:bodyPr vert="horz" wrap="square" lIns="0" tIns="12700" rIns="0" bIns="0" rtlCol="0">
            <a:spAutoFit/>
          </a:bodyPr>
          <a:lstStyle/>
          <a:p>
            <a:pPr marL="12700">
              <a:lnSpc>
                <a:spcPct val="100000"/>
              </a:lnSpc>
              <a:spcBef>
                <a:spcPts val="100"/>
              </a:spcBef>
              <a:tabLst>
                <a:tab pos="1052195" algn="l"/>
                <a:tab pos="1762125" algn="l"/>
                <a:tab pos="2210435" algn="l"/>
                <a:tab pos="3296285" algn="l"/>
              </a:tabLst>
            </a:pPr>
            <a:r>
              <a:rPr lang="en-IN" sz="2400" spc="-10" dirty="0">
                <a:solidFill>
                  <a:srgbClr val="355070"/>
                </a:solidFill>
                <a:latin typeface="Arial MT"/>
                <a:cs typeface="Arial MT"/>
              </a:rPr>
              <a:t>w</a:t>
            </a:r>
            <a:r>
              <a:rPr sz="2400" spc="-10" dirty="0">
                <a:solidFill>
                  <a:srgbClr val="355070"/>
                </a:solidFill>
                <a:latin typeface="Arial MT"/>
                <a:cs typeface="Arial MT"/>
              </a:rPr>
              <a:t>here</a:t>
            </a:r>
            <a:r>
              <a:rPr lang="en-US" sz="2400" spc="-10" dirty="0">
                <a:solidFill>
                  <a:srgbClr val="355070"/>
                </a:solidFill>
                <a:latin typeface="Arial MT"/>
                <a:cs typeface="Arial MT"/>
              </a:rPr>
              <a:t> </a:t>
            </a:r>
            <a:r>
              <a:rPr sz="2400" spc="-20" dirty="0">
                <a:solidFill>
                  <a:srgbClr val="355070"/>
                </a:solidFill>
                <a:latin typeface="Arial MT"/>
                <a:cs typeface="Arial MT"/>
              </a:rPr>
              <a:t>line</a:t>
            </a:r>
            <a:r>
              <a:rPr lang="en-US" sz="2400" spc="-20" dirty="0">
                <a:solidFill>
                  <a:srgbClr val="355070"/>
                </a:solidFill>
                <a:latin typeface="Arial MT"/>
                <a:cs typeface="Arial MT"/>
              </a:rPr>
              <a:t> </a:t>
            </a:r>
            <a:r>
              <a:rPr sz="2400" spc="484" dirty="0">
                <a:solidFill>
                  <a:srgbClr val="355070"/>
                </a:solidFill>
                <a:latin typeface="Arial MT"/>
                <a:cs typeface="Arial MT"/>
              </a:rPr>
              <a:t>/</a:t>
            </a:r>
            <a:r>
              <a:rPr sz="2400" spc="-10" dirty="0">
                <a:solidFill>
                  <a:srgbClr val="355070"/>
                </a:solidFill>
                <a:latin typeface="Arial MT"/>
                <a:cs typeface="Arial MT"/>
              </a:rPr>
              <a:t>device</a:t>
            </a:r>
            <a:r>
              <a:rPr lang="en-US" sz="2400" spc="-10" dirty="0">
                <a:solidFill>
                  <a:srgbClr val="355070"/>
                </a:solidFill>
                <a:latin typeface="Arial MT"/>
                <a:cs typeface="Arial MT"/>
              </a:rPr>
              <a:t> </a:t>
            </a:r>
            <a:r>
              <a:rPr sz="2400" spc="-185" dirty="0">
                <a:solidFill>
                  <a:srgbClr val="355070"/>
                </a:solidFill>
                <a:latin typeface="Arial MT"/>
                <a:cs typeface="Arial MT"/>
              </a:rPr>
              <a:t>is</a:t>
            </a:r>
            <a:endParaRPr sz="2400" dirty="0">
              <a:latin typeface="Arial MT"/>
              <a:cs typeface="Arial MT"/>
            </a:endParaRPr>
          </a:p>
        </p:txBody>
      </p:sp>
      <p:sp>
        <p:nvSpPr>
          <p:cNvPr id="26" name="object 22">
            <a:extLst>
              <a:ext uri="{FF2B5EF4-FFF2-40B4-BE49-F238E27FC236}">
                <a16:creationId xmlns:a16="http://schemas.microsoft.com/office/drawing/2014/main" id="{8003E0FE-0FB8-DF96-5B0C-EF2C2E85CB80}"/>
              </a:ext>
            </a:extLst>
          </p:cNvPr>
          <p:cNvSpPr txBox="1">
            <a:spLocks/>
          </p:cNvSpPr>
          <p:nvPr/>
        </p:nvSpPr>
        <p:spPr bwMode="gray">
          <a:xfrm>
            <a:off x="6907971" y="1473274"/>
            <a:ext cx="1280034" cy="69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2700"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lnSpc>
                <a:spcPts val="2620"/>
              </a:lnSpc>
              <a:spcBef>
                <a:spcPts val="100"/>
              </a:spcBef>
            </a:pPr>
            <a:r>
              <a:rPr lang="en-IN" sz="2400" spc="-145" dirty="0">
                <a:solidFill>
                  <a:srgbClr val="355070"/>
                </a:solidFill>
              </a:rPr>
              <a:t>Location</a:t>
            </a:r>
            <a:endParaRPr lang="en-IN" sz="2400" dirty="0"/>
          </a:p>
          <a:p>
            <a:pPr marL="12700">
              <a:lnSpc>
                <a:spcPts val="2620"/>
              </a:lnSpc>
            </a:pPr>
            <a:r>
              <a:rPr lang="en-IN" sz="2400" spc="-100" dirty="0">
                <a:solidFill>
                  <a:srgbClr val="FF0000"/>
                </a:solidFill>
              </a:rPr>
              <a:t>installed</a:t>
            </a:r>
            <a:endParaRPr lang="en-IN" sz="2400" dirty="0"/>
          </a:p>
        </p:txBody>
      </p:sp>
      <p:grpSp>
        <p:nvGrpSpPr>
          <p:cNvPr id="27" name="object 23">
            <a:extLst>
              <a:ext uri="{FF2B5EF4-FFF2-40B4-BE49-F238E27FC236}">
                <a16:creationId xmlns:a16="http://schemas.microsoft.com/office/drawing/2014/main" id="{88C988FD-D646-5329-553F-A640ED858F9D}"/>
              </a:ext>
            </a:extLst>
          </p:cNvPr>
          <p:cNvGrpSpPr/>
          <p:nvPr/>
        </p:nvGrpSpPr>
        <p:grpSpPr>
          <a:xfrm>
            <a:off x="2724972" y="2627490"/>
            <a:ext cx="3743325" cy="881380"/>
            <a:chOff x="2715641" y="2066417"/>
            <a:chExt cx="3743325" cy="881380"/>
          </a:xfrm>
        </p:grpSpPr>
        <p:sp>
          <p:nvSpPr>
            <p:cNvPr id="28" name="object 24">
              <a:extLst>
                <a:ext uri="{FF2B5EF4-FFF2-40B4-BE49-F238E27FC236}">
                  <a16:creationId xmlns:a16="http://schemas.microsoft.com/office/drawing/2014/main" id="{D0C5BEAB-1034-303F-3882-F2501B44995E}"/>
                </a:ext>
              </a:extLst>
            </p:cNvPr>
            <p:cNvSpPr/>
            <p:nvPr/>
          </p:nvSpPr>
          <p:spPr>
            <a:xfrm>
              <a:off x="2726436" y="2077212"/>
              <a:ext cx="3721735" cy="859790"/>
            </a:xfrm>
            <a:custGeom>
              <a:avLst/>
              <a:gdLst/>
              <a:ahLst/>
              <a:cxnLst/>
              <a:rect l="l" t="t" r="r" b="b"/>
              <a:pathLst>
                <a:path w="3721735" h="859789">
                  <a:moveTo>
                    <a:pt x="3721608" y="0"/>
                  </a:moveTo>
                  <a:lnTo>
                    <a:pt x="0" y="0"/>
                  </a:lnTo>
                  <a:lnTo>
                    <a:pt x="0" y="859536"/>
                  </a:lnTo>
                  <a:lnTo>
                    <a:pt x="3721608" y="859536"/>
                  </a:lnTo>
                  <a:lnTo>
                    <a:pt x="3721608" y="0"/>
                  </a:lnTo>
                  <a:close/>
                </a:path>
              </a:pathLst>
            </a:custGeom>
            <a:solidFill>
              <a:srgbClr val="FFFFFF"/>
            </a:solidFill>
          </p:spPr>
          <p:txBody>
            <a:bodyPr wrap="square" lIns="0" tIns="0" rIns="0" bIns="0" rtlCol="0"/>
            <a:lstStyle/>
            <a:p>
              <a:endParaRPr/>
            </a:p>
          </p:txBody>
        </p:sp>
        <p:sp>
          <p:nvSpPr>
            <p:cNvPr id="29" name="object 25">
              <a:extLst>
                <a:ext uri="{FF2B5EF4-FFF2-40B4-BE49-F238E27FC236}">
                  <a16:creationId xmlns:a16="http://schemas.microsoft.com/office/drawing/2014/main" id="{0EC3944C-B193-F97F-1C26-2E474F518399}"/>
                </a:ext>
              </a:extLst>
            </p:cNvPr>
            <p:cNvSpPr/>
            <p:nvPr/>
          </p:nvSpPr>
          <p:spPr>
            <a:xfrm>
              <a:off x="2726436" y="2077212"/>
              <a:ext cx="3721735" cy="859790"/>
            </a:xfrm>
            <a:custGeom>
              <a:avLst/>
              <a:gdLst/>
              <a:ahLst/>
              <a:cxnLst/>
              <a:rect l="l" t="t" r="r" b="b"/>
              <a:pathLst>
                <a:path w="3721735" h="859789">
                  <a:moveTo>
                    <a:pt x="0" y="859536"/>
                  </a:moveTo>
                  <a:lnTo>
                    <a:pt x="3721608" y="859536"/>
                  </a:lnTo>
                  <a:lnTo>
                    <a:pt x="3721608" y="0"/>
                  </a:lnTo>
                  <a:lnTo>
                    <a:pt x="0" y="0"/>
                  </a:lnTo>
                  <a:lnTo>
                    <a:pt x="0" y="859536"/>
                  </a:lnTo>
                  <a:close/>
                </a:path>
              </a:pathLst>
            </a:custGeom>
            <a:ln w="21336">
              <a:solidFill>
                <a:srgbClr val="2E4766"/>
              </a:solidFill>
            </a:ln>
          </p:spPr>
          <p:txBody>
            <a:bodyPr wrap="square" lIns="0" tIns="0" rIns="0" bIns="0" rtlCol="0"/>
            <a:lstStyle/>
            <a:p>
              <a:endParaRPr/>
            </a:p>
          </p:txBody>
        </p:sp>
      </p:grpSp>
      <p:sp>
        <p:nvSpPr>
          <p:cNvPr id="30" name="object 26">
            <a:extLst>
              <a:ext uri="{FF2B5EF4-FFF2-40B4-BE49-F238E27FC236}">
                <a16:creationId xmlns:a16="http://schemas.microsoft.com/office/drawing/2014/main" id="{D0AAA2EB-53EB-EA54-0F4B-6014001C4F7E}"/>
              </a:ext>
            </a:extLst>
          </p:cNvPr>
          <p:cNvSpPr txBox="1"/>
          <p:nvPr/>
        </p:nvSpPr>
        <p:spPr>
          <a:xfrm>
            <a:off x="2825175" y="2570974"/>
            <a:ext cx="3633470" cy="361950"/>
          </a:xfrm>
          <a:prstGeom prst="rect">
            <a:avLst/>
          </a:prstGeom>
        </p:spPr>
        <p:txBody>
          <a:bodyPr vert="horz" wrap="square" lIns="0" tIns="13335" rIns="0" bIns="0" rtlCol="0">
            <a:spAutoFit/>
          </a:bodyPr>
          <a:lstStyle/>
          <a:p>
            <a:pPr marL="12700">
              <a:lnSpc>
                <a:spcPct val="100000"/>
              </a:lnSpc>
              <a:spcBef>
                <a:spcPts val="105"/>
              </a:spcBef>
            </a:pPr>
            <a:r>
              <a:rPr sz="2200" dirty="0">
                <a:solidFill>
                  <a:srgbClr val="355070"/>
                </a:solidFill>
                <a:latin typeface="Arial MT"/>
                <a:cs typeface="Arial MT"/>
              </a:rPr>
              <a:t>(b)</a:t>
            </a:r>
            <a:r>
              <a:rPr sz="2200" spc="140" dirty="0">
                <a:solidFill>
                  <a:srgbClr val="355070"/>
                </a:solidFill>
                <a:latin typeface="Arial MT"/>
                <a:cs typeface="Arial MT"/>
              </a:rPr>
              <a:t> </a:t>
            </a:r>
            <a:r>
              <a:rPr sz="2200" spc="-210" dirty="0">
                <a:solidFill>
                  <a:srgbClr val="355070"/>
                </a:solidFill>
                <a:latin typeface="Arial MT"/>
                <a:cs typeface="Arial MT"/>
              </a:rPr>
              <a:t>Post-</a:t>
            </a:r>
            <a:r>
              <a:rPr sz="2200" dirty="0">
                <a:solidFill>
                  <a:srgbClr val="355070"/>
                </a:solidFill>
                <a:latin typeface="Arial MT"/>
                <a:cs typeface="Arial MT"/>
              </a:rPr>
              <a:t>paid</a:t>
            </a:r>
            <a:r>
              <a:rPr sz="2200" spc="140" dirty="0">
                <a:solidFill>
                  <a:srgbClr val="355070"/>
                </a:solidFill>
                <a:latin typeface="Arial MT"/>
                <a:cs typeface="Arial MT"/>
              </a:rPr>
              <a:t> </a:t>
            </a:r>
            <a:r>
              <a:rPr sz="2200" spc="-60" dirty="0">
                <a:solidFill>
                  <a:srgbClr val="355070"/>
                </a:solidFill>
                <a:latin typeface="Arial MT"/>
                <a:cs typeface="Arial MT"/>
              </a:rPr>
              <a:t>mobile</a:t>
            </a:r>
            <a:r>
              <a:rPr sz="2200" spc="130" dirty="0">
                <a:solidFill>
                  <a:srgbClr val="355070"/>
                </a:solidFill>
                <a:latin typeface="Arial MT"/>
                <a:cs typeface="Arial MT"/>
              </a:rPr>
              <a:t> </a:t>
            </a:r>
            <a:r>
              <a:rPr sz="2200" spc="-160" dirty="0">
                <a:solidFill>
                  <a:srgbClr val="355070"/>
                </a:solidFill>
                <a:latin typeface="Arial MT"/>
                <a:cs typeface="Arial MT"/>
              </a:rPr>
              <a:t>connection</a:t>
            </a:r>
            <a:endParaRPr sz="2200">
              <a:latin typeface="Arial MT"/>
              <a:cs typeface="Arial MT"/>
            </a:endParaRPr>
          </a:p>
        </p:txBody>
      </p:sp>
      <p:sp>
        <p:nvSpPr>
          <p:cNvPr id="31" name="object 27">
            <a:extLst>
              <a:ext uri="{FF2B5EF4-FFF2-40B4-BE49-F238E27FC236}">
                <a16:creationId xmlns:a16="http://schemas.microsoft.com/office/drawing/2014/main" id="{C5A8A117-391D-57AF-A859-ED572E89B6A0}"/>
              </a:ext>
            </a:extLst>
          </p:cNvPr>
          <p:cNvSpPr txBox="1"/>
          <p:nvPr/>
        </p:nvSpPr>
        <p:spPr>
          <a:xfrm>
            <a:off x="2825175" y="2844990"/>
            <a:ext cx="3632200" cy="362585"/>
          </a:xfrm>
          <a:prstGeom prst="rect">
            <a:avLst/>
          </a:prstGeom>
        </p:spPr>
        <p:txBody>
          <a:bodyPr vert="horz" wrap="square" lIns="0" tIns="13970" rIns="0" bIns="0" rtlCol="0">
            <a:spAutoFit/>
          </a:bodyPr>
          <a:lstStyle/>
          <a:p>
            <a:pPr marL="12700">
              <a:lnSpc>
                <a:spcPct val="100000"/>
              </a:lnSpc>
              <a:spcBef>
                <a:spcPts val="110"/>
              </a:spcBef>
              <a:tabLst>
                <a:tab pos="756285" algn="l"/>
                <a:tab pos="3186430" algn="l"/>
              </a:tabLst>
            </a:pPr>
            <a:r>
              <a:rPr sz="2200" spc="-25" dirty="0">
                <a:solidFill>
                  <a:srgbClr val="355070"/>
                </a:solidFill>
                <a:latin typeface="Arial MT"/>
                <a:cs typeface="Arial MT"/>
              </a:rPr>
              <a:t>for</a:t>
            </a:r>
            <a:r>
              <a:rPr sz="2200" dirty="0">
                <a:solidFill>
                  <a:srgbClr val="355070"/>
                </a:solidFill>
                <a:latin typeface="Arial MT"/>
                <a:cs typeface="Arial MT"/>
              </a:rPr>
              <a:t>	</a:t>
            </a:r>
            <a:r>
              <a:rPr sz="2200" spc="-10" dirty="0">
                <a:solidFill>
                  <a:srgbClr val="355070"/>
                </a:solidFill>
                <a:latin typeface="Arial MT"/>
                <a:cs typeface="Arial MT"/>
              </a:rPr>
              <a:t>telecommunication</a:t>
            </a:r>
            <a:r>
              <a:rPr sz="2200" dirty="0">
                <a:solidFill>
                  <a:srgbClr val="355070"/>
                </a:solidFill>
                <a:latin typeface="Arial MT"/>
                <a:cs typeface="Arial MT"/>
              </a:rPr>
              <a:t>	</a:t>
            </a:r>
            <a:r>
              <a:rPr sz="2200" spc="-80" dirty="0">
                <a:solidFill>
                  <a:srgbClr val="355070"/>
                </a:solidFill>
                <a:latin typeface="Arial MT"/>
                <a:cs typeface="Arial MT"/>
              </a:rPr>
              <a:t>and</a:t>
            </a:r>
            <a:endParaRPr sz="2200">
              <a:latin typeface="Arial MT"/>
              <a:cs typeface="Arial MT"/>
            </a:endParaRPr>
          </a:p>
        </p:txBody>
      </p:sp>
      <p:sp>
        <p:nvSpPr>
          <p:cNvPr id="32" name="object 28">
            <a:extLst>
              <a:ext uri="{FF2B5EF4-FFF2-40B4-BE49-F238E27FC236}">
                <a16:creationId xmlns:a16="http://schemas.microsoft.com/office/drawing/2014/main" id="{9D80773A-A15C-4BF2-5203-79D35346DEEA}"/>
              </a:ext>
            </a:extLst>
          </p:cNvPr>
          <p:cNvSpPr txBox="1"/>
          <p:nvPr/>
        </p:nvSpPr>
        <p:spPr>
          <a:xfrm>
            <a:off x="2825175" y="3119996"/>
            <a:ext cx="1925320" cy="361950"/>
          </a:xfrm>
          <a:prstGeom prst="rect">
            <a:avLst/>
          </a:prstGeom>
        </p:spPr>
        <p:txBody>
          <a:bodyPr vert="horz" wrap="square" lIns="0" tIns="13335" rIns="0" bIns="0" rtlCol="0">
            <a:spAutoFit/>
          </a:bodyPr>
          <a:lstStyle/>
          <a:p>
            <a:pPr marL="12700">
              <a:lnSpc>
                <a:spcPct val="100000"/>
              </a:lnSpc>
              <a:spcBef>
                <a:spcPts val="105"/>
              </a:spcBef>
            </a:pPr>
            <a:r>
              <a:rPr sz="2200" spc="-105" dirty="0">
                <a:solidFill>
                  <a:srgbClr val="355070"/>
                </a:solidFill>
                <a:latin typeface="Arial MT"/>
                <a:cs typeface="Arial MT"/>
              </a:rPr>
              <a:t>internet</a:t>
            </a:r>
            <a:r>
              <a:rPr sz="2200" spc="-5" dirty="0">
                <a:solidFill>
                  <a:srgbClr val="355070"/>
                </a:solidFill>
                <a:latin typeface="Arial MT"/>
                <a:cs typeface="Arial MT"/>
              </a:rPr>
              <a:t> </a:t>
            </a:r>
            <a:r>
              <a:rPr sz="2200" spc="-120" dirty="0">
                <a:solidFill>
                  <a:srgbClr val="355070"/>
                </a:solidFill>
                <a:latin typeface="Arial MT"/>
                <a:cs typeface="Arial MT"/>
              </a:rPr>
              <a:t>services*</a:t>
            </a:r>
            <a:endParaRPr sz="2200">
              <a:latin typeface="Arial MT"/>
              <a:cs typeface="Arial MT"/>
            </a:endParaRPr>
          </a:p>
        </p:txBody>
      </p:sp>
      <p:grpSp>
        <p:nvGrpSpPr>
          <p:cNvPr id="33" name="object 29">
            <a:extLst>
              <a:ext uri="{FF2B5EF4-FFF2-40B4-BE49-F238E27FC236}">
                <a16:creationId xmlns:a16="http://schemas.microsoft.com/office/drawing/2014/main" id="{7F4DCCC5-9363-2582-FAF5-8A1E51A62882}"/>
              </a:ext>
            </a:extLst>
          </p:cNvPr>
          <p:cNvGrpSpPr/>
          <p:nvPr/>
        </p:nvGrpSpPr>
        <p:grpSpPr>
          <a:xfrm>
            <a:off x="6806371" y="2627617"/>
            <a:ext cx="4922520" cy="881380"/>
            <a:chOff x="6797040" y="2066544"/>
            <a:chExt cx="4922520" cy="881380"/>
          </a:xfrm>
        </p:grpSpPr>
        <p:sp>
          <p:nvSpPr>
            <p:cNvPr id="34" name="object 30">
              <a:extLst>
                <a:ext uri="{FF2B5EF4-FFF2-40B4-BE49-F238E27FC236}">
                  <a16:creationId xmlns:a16="http://schemas.microsoft.com/office/drawing/2014/main" id="{A9DF13F8-6257-9592-3118-019DE38530E1}"/>
                </a:ext>
              </a:extLst>
            </p:cNvPr>
            <p:cNvSpPr/>
            <p:nvPr/>
          </p:nvSpPr>
          <p:spPr>
            <a:xfrm>
              <a:off x="6807708" y="2077212"/>
              <a:ext cx="4901565" cy="859790"/>
            </a:xfrm>
            <a:custGeom>
              <a:avLst/>
              <a:gdLst/>
              <a:ahLst/>
              <a:cxnLst/>
              <a:rect l="l" t="t" r="r" b="b"/>
              <a:pathLst>
                <a:path w="4901565" h="859789">
                  <a:moveTo>
                    <a:pt x="4901184" y="0"/>
                  </a:moveTo>
                  <a:lnTo>
                    <a:pt x="0" y="0"/>
                  </a:lnTo>
                  <a:lnTo>
                    <a:pt x="0" y="859536"/>
                  </a:lnTo>
                  <a:lnTo>
                    <a:pt x="4901184" y="859536"/>
                  </a:lnTo>
                  <a:lnTo>
                    <a:pt x="4901184" y="0"/>
                  </a:lnTo>
                  <a:close/>
                </a:path>
              </a:pathLst>
            </a:custGeom>
            <a:solidFill>
              <a:srgbClr val="D9D9D9"/>
            </a:solidFill>
          </p:spPr>
          <p:txBody>
            <a:bodyPr wrap="square" lIns="0" tIns="0" rIns="0" bIns="0" rtlCol="0"/>
            <a:lstStyle/>
            <a:p>
              <a:endParaRPr/>
            </a:p>
          </p:txBody>
        </p:sp>
        <p:sp>
          <p:nvSpPr>
            <p:cNvPr id="35" name="object 31">
              <a:extLst>
                <a:ext uri="{FF2B5EF4-FFF2-40B4-BE49-F238E27FC236}">
                  <a16:creationId xmlns:a16="http://schemas.microsoft.com/office/drawing/2014/main" id="{82343AA8-51C9-212E-A10F-F591F71195F8}"/>
                </a:ext>
              </a:extLst>
            </p:cNvPr>
            <p:cNvSpPr/>
            <p:nvPr/>
          </p:nvSpPr>
          <p:spPr>
            <a:xfrm>
              <a:off x="6807708" y="2077212"/>
              <a:ext cx="4901565" cy="859790"/>
            </a:xfrm>
            <a:custGeom>
              <a:avLst/>
              <a:gdLst/>
              <a:ahLst/>
              <a:cxnLst/>
              <a:rect l="l" t="t" r="r" b="b"/>
              <a:pathLst>
                <a:path w="4901565" h="859789">
                  <a:moveTo>
                    <a:pt x="0" y="859536"/>
                  </a:moveTo>
                  <a:lnTo>
                    <a:pt x="4901184" y="859536"/>
                  </a:lnTo>
                  <a:lnTo>
                    <a:pt x="4901184" y="0"/>
                  </a:lnTo>
                  <a:lnTo>
                    <a:pt x="0" y="0"/>
                  </a:lnTo>
                  <a:lnTo>
                    <a:pt x="0" y="859536"/>
                  </a:lnTo>
                  <a:close/>
                </a:path>
              </a:pathLst>
            </a:custGeom>
            <a:ln w="21336">
              <a:solidFill>
                <a:srgbClr val="2E4766"/>
              </a:solidFill>
            </a:ln>
          </p:spPr>
          <p:txBody>
            <a:bodyPr wrap="square" lIns="0" tIns="0" rIns="0" bIns="0" rtlCol="0"/>
            <a:lstStyle/>
            <a:p>
              <a:endParaRPr/>
            </a:p>
          </p:txBody>
        </p:sp>
      </p:grpSp>
      <p:sp>
        <p:nvSpPr>
          <p:cNvPr id="36" name="object 32">
            <a:extLst>
              <a:ext uri="{FF2B5EF4-FFF2-40B4-BE49-F238E27FC236}">
                <a16:creationId xmlns:a16="http://schemas.microsoft.com/office/drawing/2014/main" id="{FB848B02-A492-852A-2034-BA5CE38F2D0D}"/>
              </a:ext>
            </a:extLst>
          </p:cNvPr>
          <p:cNvSpPr txBox="1"/>
          <p:nvPr/>
        </p:nvSpPr>
        <p:spPr>
          <a:xfrm>
            <a:off x="6907971" y="2679509"/>
            <a:ext cx="4809490" cy="690880"/>
          </a:xfrm>
          <a:prstGeom prst="rect">
            <a:avLst/>
          </a:prstGeom>
        </p:spPr>
        <p:txBody>
          <a:bodyPr vert="horz" wrap="square" lIns="0" tIns="12700" rIns="0" bIns="0" rtlCol="0">
            <a:spAutoFit/>
          </a:bodyPr>
          <a:lstStyle/>
          <a:p>
            <a:pPr marL="12700">
              <a:lnSpc>
                <a:spcPts val="2620"/>
              </a:lnSpc>
              <a:spcBef>
                <a:spcPts val="100"/>
              </a:spcBef>
              <a:tabLst>
                <a:tab pos="1240790" algn="l"/>
                <a:tab pos="1743710" algn="l"/>
                <a:tab pos="2722880" algn="l"/>
                <a:tab pos="3923665" algn="l"/>
                <a:tab pos="4427220" algn="l"/>
              </a:tabLst>
            </a:pPr>
            <a:r>
              <a:rPr sz="2400" spc="-10" dirty="0">
                <a:solidFill>
                  <a:srgbClr val="355070"/>
                </a:solidFill>
                <a:latin typeface="Arial MT"/>
                <a:cs typeface="Arial MT"/>
              </a:rPr>
              <a:t>Location</a:t>
            </a:r>
            <a:r>
              <a:rPr sz="2400" dirty="0">
                <a:solidFill>
                  <a:srgbClr val="355070"/>
                </a:solidFill>
                <a:latin typeface="Arial MT"/>
                <a:cs typeface="Arial MT"/>
              </a:rPr>
              <a:t>	</a:t>
            </a:r>
            <a:r>
              <a:rPr sz="2400" spc="-25" dirty="0">
                <a:solidFill>
                  <a:srgbClr val="355070"/>
                </a:solidFill>
                <a:latin typeface="Arial MT"/>
                <a:cs typeface="Arial MT"/>
              </a:rPr>
              <a:t>of</a:t>
            </a:r>
            <a:r>
              <a:rPr sz="2400" dirty="0">
                <a:solidFill>
                  <a:srgbClr val="355070"/>
                </a:solidFill>
                <a:latin typeface="Arial MT"/>
                <a:cs typeface="Arial MT"/>
              </a:rPr>
              <a:t>	</a:t>
            </a:r>
            <a:r>
              <a:rPr sz="2400" spc="-10" dirty="0">
                <a:solidFill>
                  <a:srgbClr val="355070"/>
                </a:solidFill>
                <a:latin typeface="Arial MT"/>
                <a:cs typeface="Arial MT"/>
              </a:rPr>
              <a:t>billing</a:t>
            </a:r>
            <a:r>
              <a:rPr sz="2400" dirty="0">
                <a:solidFill>
                  <a:srgbClr val="355070"/>
                </a:solidFill>
                <a:latin typeface="Arial MT"/>
                <a:cs typeface="Arial MT"/>
              </a:rPr>
              <a:t>	</a:t>
            </a:r>
            <a:r>
              <a:rPr sz="2400" spc="-10" dirty="0">
                <a:solidFill>
                  <a:srgbClr val="FF0000"/>
                </a:solidFill>
                <a:latin typeface="Arial MT"/>
                <a:cs typeface="Arial MT"/>
              </a:rPr>
              <a:t>address</a:t>
            </a:r>
            <a:r>
              <a:rPr sz="2400" dirty="0">
                <a:solidFill>
                  <a:srgbClr val="FF0000"/>
                </a:solidFill>
                <a:latin typeface="Arial MT"/>
                <a:cs typeface="Arial MT"/>
              </a:rPr>
              <a:t>	</a:t>
            </a:r>
            <a:r>
              <a:rPr sz="2400" spc="-25" dirty="0">
                <a:solidFill>
                  <a:srgbClr val="355070"/>
                </a:solidFill>
                <a:latin typeface="Arial MT"/>
                <a:cs typeface="Arial MT"/>
              </a:rPr>
              <a:t>of</a:t>
            </a:r>
            <a:r>
              <a:rPr sz="2400" dirty="0">
                <a:solidFill>
                  <a:srgbClr val="355070"/>
                </a:solidFill>
                <a:latin typeface="Arial MT"/>
                <a:cs typeface="Arial MT"/>
              </a:rPr>
              <a:t>	</a:t>
            </a:r>
            <a:r>
              <a:rPr sz="2400" spc="-135" dirty="0">
                <a:solidFill>
                  <a:srgbClr val="355070"/>
                </a:solidFill>
                <a:latin typeface="Arial MT"/>
                <a:cs typeface="Arial MT"/>
              </a:rPr>
              <a:t>the</a:t>
            </a:r>
            <a:endParaRPr sz="2400">
              <a:latin typeface="Arial MT"/>
              <a:cs typeface="Arial MT"/>
            </a:endParaRPr>
          </a:p>
          <a:p>
            <a:pPr marL="12700">
              <a:lnSpc>
                <a:spcPts val="2620"/>
              </a:lnSpc>
            </a:pPr>
            <a:r>
              <a:rPr sz="2400" spc="-105" dirty="0">
                <a:solidFill>
                  <a:srgbClr val="355070"/>
                </a:solidFill>
                <a:latin typeface="Arial MT"/>
                <a:cs typeface="Arial MT"/>
              </a:rPr>
              <a:t>recipient</a:t>
            </a:r>
            <a:r>
              <a:rPr sz="2400" spc="-10" dirty="0">
                <a:solidFill>
                  <a:srgbClr val="355070"/>
                </a:solidFill>
                <a:latin typeface="Arial MT"/>
                <a:cs typeface="Arial MT"/>
              </a:rPr>
              <a:t> </a:t>
            </a:r>
            <a:r>
              <a:rPr sz="2400" spc="-220" dirty="0">
                <a:solidFill>
                  <a:srgbClr val="355070"/>
                </a:solidFill>
                <a:latin typeface="Arial MT"/>
                <a:cs typeface="Arial MT"/>
              </a:rPr>
              <a:t>on</a:t>
            </a:r>
            <a:r>
              <a:rPr sz="2400" spc="10" dirty="0">
                <a:solidFill>
                  <a:srgbClr val="355070"/>
                </a:solidFill>
                <a:latin typeface="Arial MT"/>
                <a:cs typeface="Arial MT"/>
              </a:rPr>
              <a:t> </a:t>
            </a:r>
            <a:r>
              <a:rPr sz="2400" spc="-10" dirty="0">
                <a:solidFill>
                  <a:srgbClr val="355070"/>
                </a:solidFill>
                <a:latin typeface="Arial MT"/>
                <a:cs typeface="Arial MT"/>
              </a:rPr>
              <a:t>record</a:t>
            </a:r>
            <a:endParaRPr sz="2400">
              <a:latin typeface="Arial MT"/>
              <a:cs typeface="Arial MT"/>
            </a:endParaRPr>
          </a:p>
        </p:txBody>
      </p:sp>
      <p:grpSp>
        <p:nvGrpSpPr>
          <p:cNvPr id="37" name="object 33">
            <a:extLst>
              <a:ext uri="{FF2B5EF4-FFF2-40B4-BE49-F238E27FC236}">
                <a16:creationId xmlns:a16="http://schemas.microsoft.com/office/drawing/2014/main" id="{C9A44F55-A61E-C2BB-ADE0-AADC01FE1FD4}"/>
              </a:ext>
            </a:extLst>
          </p:cNvPr>
          <p:cNvGrpSpPr/>
          <p:nvPr/>
        </p:nvGrpSpPr>
        <p:grpSpPr>
          <a:xfrm>
            <a:off x="2725098" y="4188193"/>
            <a:ext cx="3743325" cy="1106805"/>
            <a:chOff x="2715767" y="3627120"/>
            <a:chExt cx="3743325" cy="1106805"/>
          </a:xfrm>
        </p:grpSpPr>
        <p:sp>
          <p:nvSpPr>
            <p:cNvPr id="38" name="object 34">
              <a:extLst>
                <a:ext uri="{FF2B5EF4-FFF2-40B4-BE49-F238E27FC236}">
                  <a16:creationId xmlns:a16="http://schemas.microsoft.com/office/drawing/2014/main" id="{3CDAADDA-7D2A-60F1-9CA6-B5AFAAD184B5}"/>
                </a:ext>
              </a:extLst>
            </p:cNvPr>
            <p:cNvSpPr/>
            <p:nvPr/>
          </p:nvSpPr>
          <p:spPr>
            <a:xfrm>
              <a:off x="2726435" y="3637788"/>
              <a:ext cx="3721735" cy="1085215"/>
            </a:xfrm>
            <a:custGeom>
              <a:avLst/>
              <a:gdLst/>
              <a:ahLst/>
              <a:cxnLst/>
              <a:rect l="l" t="t" r="r" b="b"/>
              <a:pathLst>
                <a:path w="3721735" h="1085214">
                  <a:moveTo>
                    <a:pt x="3721608" y="0"/>
                  </a:moveTo>
                  <a:lnTo>
                    <a:pt x="0" y="0"/>
                  </a:lnTo>
                  <a:lnTo>
                    <a:pt x="0" y="1085088"/>
                  </a:lnTo>
                  <a:lnTo>
                    <a:pt x="3721608" y="1085088"/>
                  </a:lnTo>
                  <a:lnTo>
                    <a:pt x="3721608" y="0"/>
                  </a:lnTo>
                  <a:close/>
                </a:path>
              </a:pathLst>
            </a:custGeom>
            <a:solidFill>
              <a:srgbClr val="FFFFFF"/>
            </a:solidFill>
          </p:spPr>
          <p:txBody>
            <a:bodyPr wrap="square" lIns="0" tIns="0" rIns="0" bIns="0" rtlCol="0"/>
            <a:lstStyle/>
            <a:p>
              <a:endParaRPr/>
            </a:p>
          </p:txBody>
        </p:sp>
        <p:sp>
          <p:nvSpPr>
            <p:cNvPr id="39" name="object 35">
              <a:extLst>
                <a:ext uri="{FF2B5EF4-FFF2-40B4-BE49-F238E27FC236}">
                  <a16:creationId xmlns:a16="http://schemas.microsoft.com/office/drawing/2014/main" id="{8BE4A1E8-02DC-54CA-5973-E9CFE19DD955}"/>
                </a:ext>
              </a:extLst>
            </p:cNvPr>
            <p:cNvSpPr/>
            <p:nvPr/>
          </p:nvSpPr>
          <p:spPr>
            <a:xfrm>
              <a:off x="2726435" y="3637788"/>
              <a:ext cx="3721735" cy="1085215"/>
            </a:xfrm>
            <a:custGeom>
              <a:avLst/>
              <a:gdLst/>
              <a:ahLst/>
              <a:cxnLst/>
              <a:rect l="l" t="t" r="r" b="b"/>
              <a:pathLst>
                <a:path w="3721735" h="1085214">
                  <a:moveTo>
                    <a:pt x="0" y="1085088"/>
                  </a:moveTo>
                  <a:lnTo>
                    <a:pt x="3721608" y="1085088"/>
                  </a:lnTo>
                  <a:lnTo>
                    <a:pt x="3721608" y="0"/>
                  </a:lnTo>
                  <a:lnTo>
                    <a:pt x="0" y="0"/>
                  </a:lnTo>
                  <a:lnTo>
                    <a:pt x="0" y="1085088"/>
                  </a:lnTo>
                  <a:close/>
                </a:path>
              </a:pathLst>
            </a:custGeom>
            <a:ln w="21336">
              <a:solidFill>
                <a:srgbClr val="2E4766"/>
              </a:solidFill>
            </a:ln>
          </p:spPr>
          <p:txBody>
            <a:bodyPr wrap="square" lIns="0" tIns="0" rIns="0" bIns="0" rtlCol="0"/>
            <a:lstStyle/>
            <a:p>
              <a:endParaRPr/>
            </a:p>
          </p:txBody>
        </p:sp>
      </p:grpSp>
      <p:sp>
        <p:nvSpPr>
          <p:cNvPr id="40" name="object 36">
            <a:extLst>
              <a:ext uri="{FF2B5EF4-FFF2-40B4-BE49-F238E27FC236}">
                <a16:creationId xmlns:a16="http://schemas.microsoft.com/office/drawing/2014/main" id="{AC0A068A-37CF-0551-5527-523AEF0CFDB3}"/>
              </a:ext>
            </a:extLst>
          </p:cNvPr>
          <p:cNvSpPr txBox="1"/>
          <p:nvPr/>
        </p:nvSpPr>
        <p:spPr>
          <a:xfrm>
            <a:off x="2825175" y="4245038"/>
            <a:ext cx="3633470" cy="362585"/>
          </a:xfrm>
          <a:prstGeom prst="rect">
            <a:avLst/>
          </a:prstGeom>
        </p:spPr>
        <p:txBody>
          <a:bodyPr vert="horz" wrap="square" lIns="0" tIns="13970" rIns="0" bIns="0" rtlCol="0">
            <a:spAutoFit/>
          </a:bodyPr>
          <a:lstStyle/>
          <a:p>
            <a:pPr marL="12700">
              <a:lnSpc>
                <a:spcPct val="100000"/>
              </a:lnSpc>
              <a:spcBef>
                <a:spcPts val="110"/>
              </a:spcBef>
              <a:tabLst>
                <a:tab pos="429895" algn="l"/>
                <a:tab pos="1582420" algn="l"/>
                <a:tab pos="2481580" algn="l"/>
              </a:tabLst>
            </a:pPr>
            <a:r>
              <a:rPr sz="2200" spc="-25" dirty="0">
                <a:solidFill>
                  <a:srgbClr val="355070"/>
                </a:solidFill>
                <a:latin typeface="Arial MT"/>
                <a:cs typeface="Arial MT"/>
              </a:rPr>
              <a:t>(c)</a:t>
            </a:r>
            <a:r>
              <a:rPr sz="2200" dirty="0">
                <a:solidFill>
                  <a:srgbClr val="355070"/>
                </a:solidFill>
                <a:latin typeface="Arial MT"/>
                <a:cs typeface="Arial MT"/>
              </a:rPr>
              <a:t>	</a:t>
            </a:r>
            <a:r>
              <a:rPr sz="2200" spc="-140" dirty="0">
                <a:solidFill>
                  <a:srgbClr val="355070"/>
                </a:solidFill>
                <a:latin typeface="Arial MT"/>
                <a:cs typeface="Arial MT"/>
              </a:rPr>
              <a:t>Pre-</a:t>
            </a:r>
            <a:r>
              <a:rPr sz="2200" spc="-20" dirty="0">
                <a:solidFill>
                  <a:srgbClr val="355070"/>
                </a:solidFill>
                <a:latin typeface="Arial MT"/>
                <a:cs typeface="Arial MT"/>
              </a:rPr>
              <a:t>paid</a:t>
            </a:r>
            <a:r>
              <a:rPr sz="2200" dirty="0">
                <a:solidFill>
                  <a:srgbClr val="355070"/>
                </a:solidFill>
                <a:latin typeface="Arial MT"/>
                <a:cs typeface="Arial MT"/>
              </a:rPr>
              <a:t>	</a:t>
            </a:r>
            <a:r>
              <a:rPr sz="2200" spc="-10" dirty="0">
                <a:solidFill>
                  <a:srgbClr val="355070"/>
                </a:solidFill>
                <a:latin typeface="Arial MT"/>
                <a:cs typeface="Arial MT"/>
              </a:rPr>
              <a:t>mobile</a:t>
            </a:r>
            <a:r>
              <a:rPr sz="2200" dirty="0">
                <a:solidFill>
                  <a:srgbClr val="355070"/>
                </a:solidFill>
                <a:latin typeface="Arial MT"/>
                <a:cs typeface="Arial MT"/>
              </a:rPr>
              <a:t>	</a:t>
            </a:r>
            <a:r>
              <a:rPr sz="2200" spc="-170" dirty="0">
                <a:solidFill>
                  <a:srgbClr val="355070"/>
                </a:solidFill>
                <a:latin typeface="Arial MT"/>
                <a:cs typeface="Arial MT"/>
              </a:rPr>
              <a:t>connection</a:t>
            </a:r>
            <a:endParaRPr sz="2200">
              <a:latin typeface="Arial MT"/>
              <a:cs typeface="Arial MT"/>
            </a:endParaRPr>
          </a:p>
        </p:txBody>
      </p:sp>
      <p:sp>
        <p:nvSpPr>
          <p:cNvPr id="41" name="object 37">
            <a:extLst>
              <a:ext uri="{FF2B5EF4-FFF2-40B4-BE49-F238E27FC236}">
                <a16:creationId xmlns:a16="http://schemas.microsoft.com/office/drawing/2014/main" id="{183D0CFB-6C9A-CD50-81AC-97A38B44EE2F}"/>
              </a:ext>
            </a:extLst>
          </p:cNvPr>
          <p:cNvSpPr txBox="1"/>
          <p:nvPr/>
        </p:nvSpPr>
        <p:spPr>
          <a:xfrm>
            <a:off x="2825175" y="4519917"/>
            <a:ext cx="3632200" cy="361950"/>
          </a:xfrm>
          <a:prstGeom prst="rect">
            <a:avLst/>
          </a:prstGeom>
        </p:spPr>
        <p:txBody>
          <a:bodyPr vert="horz" wrap="square" lIns="0" tIns="13335" rIns="0" bIns="0" rtlCol="0">
            <a:spAutoFit/>
          </a:bodyPr>
          <a:lstStyle/>
          <a:p>
            <a:pPr marL="12700">
              <a:lnSpc>
                <a:spcPct val="100000"/>
              </a:lnSpc>
              <a:spcBef>
                <a:spcPts val="105"/>
              </a:spcBef>
              <a:tabLst>
                <a:tab pos="756285" algn="l"/>
                <a:tab pos="3186430" algn="l"/>
              </a:tabLst>
            </a:pPr>
            <a:r>
              <a:rPr sz="2200" spc="-25" dirty="0">
                <a:solidFill>
                  <a:srgbClr val="355070"/>
                </a:solidFill>
                <a:latin typeface="Arial MT"/>
                <a:cs typeface="Arial MT"/>
              </a:rPr>
              <a:t>for</a:t>
            </a:r>
            <a:r>
              <a:rPr sz="2200" dirty="0">
                <a:solidFill>
                  <a:srgbClr val="355070"/>
                </a:solidFill>
                <a:latin typeface="Arial MT"/>
                <a:cs typeface="Arial MT"/>
              </a:rPr>
              <a:t>	</a:t>
            </a:r>
            <a:r>
              <a:rPr sz="2200" spc="-10" dirty="0">
                <a:solidFill>
                  <a:srgbClr val="355070"/>
                </a:solidFill>
                <a:latin typeface="Arial MT"/>
                <a:cs typeface="Arial MT"/>
              </a:rPr>
              <a:t>telecommunication</a:t>
            </a:r>
            <a:r>
              <a:rPr sz="2200" dirty="0">
                <a:solidFill>
                  <a:srgbClr val="355070"/>
                </a:solidFill>
                <a:latin typeface="Arial MT"/>
                <a:cs typeface="Arial MT"/>
              </a:rPr>
              <a:t>	</a:t>
            </a:r>
            <a:r>
              <a:rPr sz="2200" spc="-80" dirty="0">
                <a:solidFill>
                  <a:srgbClr val="355070"/>
                </a:solidFill>
                <a:latin typeface="Arial MT"/>
                <a:cs typeface="Arial MT"/>
              </a:rPr>
              <a:t>and</a:t>
            </a:r>
            <a:endParaRPr sz="2200">
              <a:latin typeface="Arial MT"/>
              <a:cs typeface="Arial MT"/>
            </a:endParaRPr>
          </a:p>
        </p:txBody>
      </p:sp>
      <p:sp>
        <p:nvSpPr>
          <p:cNvPr id="42" name="object 38">
            <a:extLst>
              <a:ext uri="{FF2B5EF4-FFF2-40B4-BE49-F238E27FC236}">
                <a16:creationId xmlns:a16="http://schemas.microsoft.com/office/drawing/2014/main" id="{0CF5F000-8765-B374-F5AB-2387BA12E522}"/>
              </a:ext>
            </a:extLst>
          </p:cNvPr>
          <p:cNvSpPr txBox="1"/>
          <p:nvPr/>
        </p:nvSpPr>
        <p:spPr>
          <a:xfrm>
            <a:off x="2825175" y="4793932"/>
            <a:ext cx="1925320" cy="362585"/>
          </a:xfrm>
          <a:prstGeom prst="rect">
            <a:avLst/>
          </a:prstGeom>
        </p:spPr>
        <p:txBody>
          <a:bodyPr vert="horz" wrap="square" lIns="0" tIns="13970" rIns="0" bIns="0" rtlCol="0">
            <a:spAutoFit/>
          </a:bodyPr>
          <a:lstStyle/>
          <a:p>
            <a:pPr marL="12700">
              <a:lnSpc>
                <a:spcPct val="100000"/>
              </a:lnSpc>
              <a:spcBef>
                <a:spcPts val="110"/>
              </a:spcBef>
            </a:pPr>
            <a:r>
              <a:rPr sz="2200" spc="-105" dirty="0">
                <a:solidFill>
                  <a:srgbClr val="355070"/>
                </a:solidFill>
                <a:latin typeface="Arial MT"/>
                <a:cs typeface="Arial MT"/>
              </a:rPr>
              <a:t>internet</a:t>
            </a:r>
            <a:r>
              <a:rPr sz="2200" dirty="0">
                <a:solidFill>
                  <a:srgbClr val="355070"/>
                </a:solidFill>
                <a:latin typeface="Arial MT"/>
                <a:cs typeface="Arial MT"/>
              </a:rPr>
              <a:t> </a:t>
            </a:r>
            <a:r>
              <a:rPr sz="2200" spc="-125" dirty="0">
                <a:solidFill>
                  <a:srgbClr val="355070"/>
                </a:solidFill>
                <a:latin typeface="Arial MT"/>
                <a:cs typeface="Arial MT"/>
              </a:rPr>
              <a:t>services*</a:t>
            </a:r>
            <a:endParaRPr sz="2200">
              <a:latin typeface="Arial MT"/>
              <a:cs typeface="Arial MT"/>
            </a:endParaRPr>
          </a:p>
        </p:txBody>
      </p:sp>
      <p:grpSp>
        <p:nvGrpSpPr>
          <p:cNvPr id="43" name="object 39">
            <a:extLst>
              <a:ext uri="{FF2B5EF4-FFF2-40B4-BE49-F238E27FC236}">
                <a16:creationId xmlns:a16="http://schemas.microsoft.com/office/drawing/2014/main" id="{55C534C2-7B56-6B6A-B02F-4AAC62D693C4}"/>
              </a:ext>
            </a:extLst>
          </p:cNvPr>
          <p:cNvGrpSpPr/>
          <p:nvPr/>
        </p:nvGrpSpPr>
        <p:grpSpPr>
          <a:xfrm>
            <a:off x="6806371" y="3755377"/>
            <a:ext cx="4803775" cy="1975485"/>
            <a:chOff x="6797040" y="3194304"/>
            <a:chExt cx="4803775" cy="1975485"/>
          </a:xfrm>
        </p:grpSpPr>
        <p:sp>
          <p:nvSpPr>
            <p:cNvPr id="44" name="object 40">
              <a:extLst>
                <a:ext uri="{FF2B5EF4-FFF2-40B4-BE49-F238E27FC236}">
                  <a16:creationId xmlns:a16="http://schemas.microsoft.com/office/drawing/2014/main" id="{F140DD1C-0008-865E-7C79-791451A241F0}"/>
                </a:ext>
              </a:extLst>
            </p:cNvPr>
            <p:cNvSpPr/>
            <p:nvPr/>
          </p:nvSpPr>
          <p:spPr>
            <a:xfrm>
              <a:off x="6807708" y="3204972"/>
              <a:ext cx="4782820" cy="1953895"/>
            </a:xfrm>
            <a:custGeom>
              <a:avLst/>
              <a:gdLst/>
              <a:ahLst/>
              <a:cxnLst/>
              <a:rect l="l" t="t" r="r" b="b"/>
              <a:pathLst>
                <a:path w="4782820" h="1953895">
                  <a:moveTo>
                    <a:pt x="4782311" y="0"/>
                  </a:moveTo>
                  <a:lnTo>
                    <a:pt x="0" y="0"/>
                  </a:lnTo>
                  <a:lnTo>
                    <a:pt x="0" y="1953767"/>
                  </a:lnTo>
                  <a:lnTo>
                    <a:pt x="4782311" y="1953767"/>
                  </a:lnTo>
                  <a:lnTo>
                    <a:pt x="4782311" y="0"/>
                  </a:lnTo>
                  <a:close/>
                </a:path>
              </a:pathLst>
            </a:custGeom>
            <a:solidFill>
              <a:srgbClr val="D9D9D9"/>
            </a:solidFill>
          </p:spPr>
          <p:txBody>
            <a:bodyPr wrap="square" lIns="0" tIns="0" rIns="0" bIns="0" rtlCol="0"/>
            <a:lstStyle/>
            <a:p>
              <a:endParaRPr/>
            </a:p>
          </p:txBody>
        </p:sp>
        <p:sp>
          <p:nvSpPr>
            <p:cNvPr id="45" name="object 41">
              <a:extLst>
                <a:ext uri="{FF2B5EF4-FFF2-40B4-BE49-F238E27FC236}">
                  <a16:creationId xmlns:a16="http://schemas.microsoft.com/office/drawing/2014/main" id="{CF3C4F3C-CE9C-DA8D-EF63-F0D6F70FDEE7}"/>
                </a:ext>
              </a:extLst>
            </p:cNvPr>
            <p:cNvSpPr/>
            <p:nvPr/>
          </p:nvSpPr>
          <p:spPr>
            <a:xfrm>
              <a:off x="6807708" y="3204972"/>
              <a:ext cx="4782820" cy="1953895"/>
            </a:xfrm>
            <a:custGeom>
              <a:avLst/>
              <a:gdLst/>
              <a:ahLst/>
              <a:cxnLst/>
              <a:rect l="l" t="t" r="r" b="b"/>
              <a:pathLst>
                <a:path w="4782820" h="1953895">
                  <a:moveTo>
                    <a:pt x="0" y="1953767"/>
                  </a:moveTo>
                  <a:lnTo>
                    <a:pt x="4782311" y="1953767"/>
                  </a:lnTo>
                  <a:lnTo>
                    <a:pt x="4782311" y="0"/>
                  </a:lnTo>
                  <a:lnTo>
                    <a:pt x="0" y="0"/>
                  </a:lnTo>
                  <a:lnTo>
                    <a:pt x="0" y="1953767"/>
                  </a:lnTo>
                  <a:close/>
                </a:path>
              </a:pathLst>
            </a:custGeom>
            <a:ln w="21336">
              <a:solidFill>
                <a:srgbClr val="2E4766"/>
              </a:solidFill>
            </a:ln>
          </p:spPr>
          <p:txBody>
            <a:bodyPr wrap="square" lIns="0" tIns="0" rIns="0" bIns="0" rtlCol="0"/>
            <a:lstStyle/>
            <a:p>
              <a:endParaRPr/>
            </a:p>
          </p:txBody>
        </p:sp>
      </p:grpSp>
      <p:sp>
        <p:nvSpPr>
          <p:cNvPr id="46" name="object 42">
            <a:extLst>
              <a:ext uri="{FF2B5EF4-FFF2-40B4-BE49-F238E27FC236}">
                <a16:creationId xmlns:a16="http://schemas.microsoft.com/office/drawing/2014/main" id="{2C2283C9-B884-5080-E18E-6CAE7051BF13}"/>
              </a:ext>
            </a:extLst>
          </p:cNvPr>
          <p:cNvSpPr txBox="1"/>
          <p:nvPr/>
        </p:nvSpPr>
        <p:spPr>
          <a:xfrm>
            <a:off x="6906700" y="3728072"/>
            <a:ext cx="4697095" cy="636905"/>
          </a:xfrm>
          <a:prstGeom prst="rect">
            <a:avLst/>
          </a:prstGeom>
        </p:spPr>
        <p:txBody>
          <a:bodyPr vert="horz" wrap="square" lIns="0" tIns="13335" rIns="0" bIns="0" rtlCol="0">
            <a:spAutoFit/>
          </a:bodyPr>
          <a:lstStyle/>
          <a:p>
            <a:pPr marL="12700">
              <a:lnSpc>
                <a:spcPts val="2400"/>
              </a:lnSpc>
              <a:spcBef>
                <a:spcPts val="105"/>
              </a:spcBef>
            </a:pPr>
            <a:r>
              <a:rPr sz="2200" u="sng" spc="-175" dirty="0">
                <a:solidFill>
                  <a:srgbClr val="355070"/>
                </a:solidFill>
                <a:uFill>
                  <a:solidFill>
                    <a:srgbClr val="355070"/>
                  </a:solidFill>
                </a:uFill>
                <a:latin typeface="Arial MT"/>
                <a:cs typeface="Arial MT"/>
              </a:rPr>
              <a:t>Through</a:t>
            </a:r>
            <a:r>
              <a:rPr sz="2200" u="sng" spc="55" dirty="0">
                <a:solidFill>
                  <a:srgbClr val="355070"/>
                </a:solidFill>
                <a:uFill>
                  <a:solidFill>
                    <a:srgbClr val="355070"/>
                  </a:solidFill>
                </a:uFill>
                <a:latin typeface="Arial MT"/>
                <a:cs typeface="Arial MT"/>
              </a:rPr>
              <a:t> </a:t>
            </a:r>
            <a:r>
              <a:rPr sz="2200" u="sng" spc="-80" dirty="0">
                <a:solidFill>
                  <a:srgbClr val="355070"/>
                </a:solidFill>
                <a:uFill>
                  <a:solidFill>
                    <a:srgbClr val="355070"/>
                  </a:solidFill>
                </a:uFill>
                <a:latin typeface="Arial MT"/>
                <a:cs typeface="Arial MT"/>
              </a:rPr>
              <a:t>internet:</a:t>
            </a:r>
            <a:r>
              <a:rPr sz="2200" u="sng" spc="40" dirty="0">
                <a:solidFill>
                  <a:srgbClr val="355070"/>
                </a:solidFill>
                <a:uFill>
                  <a:solidFill>
                    <a:srgbClr val="355070"/>
                  </a:solidFill>
                </a:uFill>
                <a:latin typeface="Arial MT"/>
                <a:cs typeface="Arial MT"/>
              </a:rPr>
              <a:t> </a:t>
            </a:r>
            <a:r>
              <a:rPr sz="2200" spc="-125" dirty="0">
                <a:solidFill>
                  <a:srgbClr val="355070"/>
                </a:solidFill>
                <a:latin typeface="Arial MT"/>
                <a:cs typeface="Arial MT"/>
              </a:rPr>
              <a:t>Location</a:t>
            </a:r>
            <a:r>
              <a:rPr sz="2200" spc="25" dirty="0">
                <a:solidFill>
                  <a:srgbClr val="355070"/>
                </a:solidFill>
                <a:latin typeface="Arial MT"/>
                <a:cs typeface="Arial MT"/>
              </a:rPr>
              <a:t> </a:t>
            </a:r>
            <a:r>
              <a:rPr sz="2200" dirty="0">
                <a:solidFill>
                  <a:srgbClr val="355070"/>
                </a:solidFill>
                <a:latin typeface="Arial MT"/>
                <a:cs typeface="Arial MT"/>
              </a:rPr>
              <a:t>of</a:t>
            </a:r>
            <a:r>
              <a:rPr sz="2200" spc="120" dirty="0">
                <a:solidFill>
                  <a:srgbClr val="355070"/>
                </a:solidFill>
                <a:latin typeface="Arial MT"/>
                <a:cs typeface="Arial MT"/>
              </a:rPr>
              <a:t> </a:t>
            </a:r>
            <a:r>
              <a:rPr sz="2200" spc="-70" dirty="0">
                <a:solidFill>
                  <a:srgbClr val="355070"/>
                </a:solidFill>
                <a:latin typeface="Arial MT"/>
                <a:cs typeface="Arial MT"/>
              </a:rPr>
              <a:t>recipient</a:t>
            </a:r>
            <a:r>
              <a:rPr sz="2200" spc="45" dirty="0">
                <a:solidFill>
                  <a:srgbClr val="355070"/>
                </a:solidFill>
                <a:latin typeface="Arial MT"/>
                <a:cs typeface="Arial MT"/>
              </a:rPr>
              <a:t> </a:t>
            </a:r>
            <a:r>
              <a:rPr sz="2200" spc="-35" dirty="0">
                <a:solidFill>
                  <a:srgbClr val="355070"/>
                </a:solidFill>
                <a:latin typeface="Arial MT"/>
                <a:cs typeface="Arial MT"/>
              </a:rPr>
              <a:t>on</a:t>
            </a:r>
            <a:endParaRPr sz="2200">
              <a:latin typeface="Arial MT"/>
              <a:cs typeface="Arial MT"/>
            </a:endParaRPr>
          </a:p>
          <a:p>
            <a:pPr marL="12700">
              <a:lnSpc>
                <a:spcPts val="2400"/>
              </a:lnSpc>
            </a:pPr>
            <a:r>
              <a:rPr sz="2200" spc="-10" dirty="0">
                <a:solidFill>
                  <a:srgbClr val="355070"/>
                </a:solidFill>
                <a:latin typeface="Arial MT"/>
                <a:cs typeface="Arial MT"/>
              </a:rPr>
              <a:t>record</a:t>
            </a:r>
            <a:endParaRPr sz="2200">
              <a:latin typeface="Arial MT"/>
              <a:cs typeface="Arial MT"/>
            </a:endParaRPr>
          </a:p>
        </p:txBody>
      </p:sp>
      <p:sp>
        <p:nvSpPr>
          <p:cNvPr id="47" name="object 43">
            <a:extLst>
              <a:ext uri="{FF2B5EF4-FFF2-40B4-BE49-F238E27FC236}">
                <a16:creationId xmlns:a16="http://schemas.microsoft.com/office/drawing/2014/main" id="{C67EF3BE-B8CA-C903-20CB-D791C1169CEB}"/>
              </a:ext>
            </a:extLst>
          </p:cNvPr>
          <p:cNvSpPr txBox="1"/>
          <p:nvPr/>
        </p:nvSpPr>
        <p:spPr>
          <a:xfrm>
            <a:off x="6906700" y="4383646"/>
            <a:ext cx="4695190" cy="361950"/>
          </a:xfrm>
          <a:prstGeom prst="rect">
            <a:avLst/>
          </a:prstGeom>
        </p:spPr>
        <p:txBody>
          <a:bodyPr vert="horz" wrap="square" lIns="0" tIns="13335" rIns="0" bIns="0" rtlCol="0">
            <a:spAutoFit/>
          </a:bodyPr>
          <a:lstStyle/>
          <a:p>
            <a:pPr marL="12700">
              <a:lnSpc>
                <a:spcPct val="100000"/>
              </a:lnSpc>
              <a:spcBef>
                <a:spcPts val="105"/>
              </a:spcBef>
            </a:pPr>
            <a:r>
              <a:rPr sz="2200" u="sng" spc="-195" dirty="0">
                <a:solidFill>
                  <a:srgbClr val="355070"/>
                </a:solidFill>
                <a:uFill>
                  <a:solidFill>
                    <a:srgbClr val="355070"/>
                  </a:solidFill>
                </a:uFill>
                <a:latin typeface="Arial MT"/>
                <a:cs typeface="Arial MT"/>
              </a:rPr>
              <a:t>Through</a:t>
            </a:r>
            <a:r>
              <a:rPr sz="2200" u="sng" spc="40" dirty="0">
                <a:solidFill>
                  <a:srgbClr val="355070"/>
                </a:solidFill>
                <a:uFill>
                  <a:solidFill>
                    <a:srgbClr val="355070"/>
                  </a:solidFill>
                </a:uFill>
                <a:latin typeface="Arial MT"/>
                <a:cs typeface="Arial MT"/>
              </a:rPr>
              <a:t> </a:t>
            </a:r>
            <a:r>
              <a:rPr sz="2200" u="sng" spc="-100" dirty="0">
                <a:solidFill>
                  <a:srgbClr val="355070"/>
                </a:solidFill>
                <a:uFill>
                  <a:solidFill>
                    <a:srgbClr val="355070"/>
                  </a:solidFill>
                </a:uFill>
                <a:latin typeface="Arial MT"/>
                <a:cs typeface="Arial MT"/>
              </a:rPr>
              <a:t>selling</a:t>
            </a:r>
            <a:r>
              <a:rPr sz="2200" u="sng" spc="55" dirty="0">
                <a:solidFill>
                  <a:srgbClr val="355070"/>
                </a:solidFill>
                <a:uFill>
                  <a:solidFill>
                    <a:srgbClr val="355070"/>
                  </a:solidFill>
                </a:uFill>
                <a:latin typeface="Arial MT"/>
                <a:cs typeface="Arial MT"/>
              </a:rPr>
              <a:t> </a:t>
            </a:r>
            <a:r>
              <a:rPr sz="2200" u="sng" spc="-130" dirty="0">
                <a:solidFill>
                  <a:srgbClr val="355070"/>
                </a:solidFill>
                <a:uFill>
                  <a:solidFill>
                    <a:srgbClr val="355070"/>
                  </a:solidFill>
                </a:uFill>
                <a:latin typeface="Arial MT"/>
                <a:cs typeface="Arial MT"/>
              </a:rPr>
              <a:t>agents:</a:t>
            </a:r>
            <a:r>
              <a:rPr sz="2200" u="sng" spc="25" dirty="0">
                <a:solidFill>
                  <a:srgbClr val="355070"/>
                </a:solidFill>
                <a:uFill>
                  <a:solidFill>
                    <a:srgbClr val="355070"/>
                  </a:solidFill>
                </a:uFill>
                <a:latin typeface="Arial MT"/>
                <a:cs typeface="Arial MT"/>
              </a:rPr>
              <a:t> </a:t>
            </a:r>
            <a:r>
              <a:rPr sz="2200" spc="-145" dirty="0">
                <a:solidFill>
                  <a:srgbClr val="355070"/>
                </a:solidFill>
                <a:latin typeface="Arial MT"/>
                <a:cs typeface="Arial MT"/>
              </a:rPr>
              <a:t>Location</a:t>
            </a:r>
            <a:r>
              <a:rPr sz="2200" spc="40" dirty="0">
                <a:solidFill>
                  <a:srgbClr val="355070"/>
                </a:solidFill>
                <a:latin typeface="Arial MT"/>
                <a:cs typeface="Arial MT"/>
              </a:rPr>
              <a:t> </a:t>
            </a:r>
            <a:r>
              <a:rPr sz="2200" dirty="0">
                <a:solidFill>
                  <a:srgbClr val="355070"/>
                </a:solidFill>
                <a:latin typeface="Arial MT"/>
                <a:cs typeface="Arial MT"/>
              </a:rPr>
              <a:t>of</a:t>
            </a:r>
            <a:r>
              <a:rPr sz="2200" spc="120" dirty="0">
                <a:solidFill>
                  <a:srgbClr val="355070"/>
                </a:solidFill>
                <a:latin typeface="Arial MT"/>
                <a:cs typeface="Arial MT"/>
              </a:rPr>
              <a:t> </a:t>
            </a:r>
            <a:r>
              <a:rPr sz="2200" spc="-75" dirty="0">
                <a:solidFill>
                  <a:srgbClr val="355070"/>
                </a:solidFill>
                <a:latin typeface="Arial MT"/>
                <a:cs typeface="Arial MT"/>
              </a:rPr>
              <a:t>selling</a:t>
            </a:r>
            <a:endParaRPr sz="2200">
              <a:latin typeface="Arial MT"/>
              <a:cs typeface="Arial MT"/>
            </a:endParaRPr>
          </a:p>
        </p:txBody>
      </p:sp>
      <p:sp>
        <p:nvSpPr>
          <p:cNvPr id="48" name="object 44">
            <a:extLst>
              <a:ext uri="{FF2B5EF4-FFF2-40B4-BE49-F238E27FC236}">
                <a16:creationId xmlns:a16="http://schemas.microsoft.com/office/drawing/2014/main" id="{2C8587F7-7EC1-4271-B01D-36D64D71D3AC}"/>
              </a:ext>
            </a:extLst>
          </p:cNvPr>
          <p:cNvSpPr txBox="1"/>
          <p:nvPr/>
        </p:nvSpPr>
        <p:spPr>
          <a:xfrm>
            <a:off x="6906700" y="4657661"/>
            <a:ext cx="3088005" cy="362585"/>
          </a:xfrm>
          <a:prstGeom prst="rect">
            <a:avLst/>
          </a:prstGeom>
        </p:spPr>
        <p:txBody>
          <a:bodyPr vert="horz" wrap="square" lIns="0" tIns="13970" rIns="0" bIns="0" rtlCol="0">
            <a:spAutoFit/>
          </a:bodyPr>
          <a:lstStyle/>
          <a:p>
            <a:pPr marL="12700">
              <a:lnSpc>
                <a:spcPct val="100000"/>
              </a:lnSpc>
              <a:spcBef>
                <a:spcPts val="110"/>
              </a:spcBef>
            </a:pPr>
            <a:r>
              <a:rPr sz="2200" spc="-95" dirty="0">
                <a:solidFill>
                  <a:srgbClr val="355070"/>
                </a:solidFill>
                <a:latin typeface="Arial MT"/>
                <a:cs typeface="Arial MT"/>
              </a:rPr>
              <a:t>agent</a:t>
            </a:r>
            <a:r>
              <a:rPr sz="2200" spc="-45" dirty="0">
                <a:solidFill>
                  <a:srgbClr val="355070"/>
                </a:solidFill>
                <a:latin typeface="Arial MT"/>
                <a:cs typeface="Arial MT"/>
              </a:rPr>
              <a:t> </a:t>
            </a:r>
            <a:r>
              <a:rPr sz="2200" spc="-204" dirty="0">
                <a:solidFill>
                  <a:srgbClr val="355070"/>
                </a:solidFill>
                <a:latin typeface="Arial MT"/>
                <a:cs typeface="Arial MT"/>
              </a:rPr>
              <a:t>on</a:t>
            </a:r>
            <a:r>
              <a:rPr sz="2200" spc="5" dirty="0">
                <a:solidFill>
                  <a:srgbClr val="355070"/>
                </a:solidFill>
                <a:latin typeface="Arial MT"/>
                <a:cs typeface="Arial MT"/>
              </a:rPr>
              <a:t> </a:t>
            </a:r>
            <a:r>
              <a:rPr sz="2200" spc="-90" dirty="0">
                <a:solidFill>
                  <a:srgbClr val="355070"/>
                </a:solidFill>
                <a:latin typeface="Arial MT"/>
                <a:cs typeface="Arial MT"/>
              </a:rPr>
              <a:t>record</a:t>
            </a:r>
            <a:r>
              <a:rPr sz="2200" spc="-30" dirty="0">
                <a:solidFill>
                  <a:srgbClr val="355070"/>
                </a:solidFill>
                <a:latin typeface="Arial MT"/>
                <a:cs typeface="Arial MT"/>
              </a:rPr>
              <a:t> </a:t>
            </a:r>
            <a:r>
              <a:rPr sz="2200" dirty="0">
                <a:solidFill>
                  <a:srgbClr val="355070"/>
                </a:solidFill>
                <a:latin typeface="Arial MT"/>
                <a:cs typeface="Arial MT"/>
              </a:rPr>
              <a:t>of</a:t>
            </a:r>
            <a:r>
              <a:rPr sz="2200" spc="45" dirty="0">
                <a:solidFill>
                  <a:srgbClr val="355070"/>
                </a:solidFill>
                <a:latin typeface="Arial MT"/>
                <a:cs typeface="Arial MT"/>
              </a:rPr>
              <a:t> </a:t>
            </a:r>
            <a:r>
              <a:rPr sz="2200" spc="-85" dirty="0">
                <a:solidFill>
                  <a:srgbClr val="355070"/>
                </a:solidFill>
                <a:latin typeface="Arial MT"/>
                <a:cs typeface="Arial MT"/>
              </a:rPr>
              <a:t>supplier</a:t>
            </a:r>
            <a:endParaRPr sz="2200">
              <a:latin typeface="Arial MT"/>
              <a:cs typeface="Arial MT"/>
            </a:endParaRPr>
          </a:p>
        </p:txBody>
      </p:sp>
      <p:sp>
        <p:nvSpPr>
          <p:cNvPr id="49" name="object 45">
            <a:extLst>
              <a:ext uri="{FF2B5EF4-FFF2-40B4-BE49-F238E27FC236}">
                <a16:creationId xmlns:a16="http://schemas.microsoft.com/office/drawing/2014/main" id="{3F1B991D-AF4C-5E28-D2B0-7342EAA34C2C}"/>
              </a:ext>
            </a:extLst>
          </p:cNvPr>
          <p:cNvSpPr txBox="1"/>
          <p:nvPr/>
        </p:nvSpPr>
        <p:spPr>
          <a:xfrm>
            <a:off x="566911" y="5039346"/>
            <a:ext cx="11035030" cy="1855470"/>
          </a:xfrm>
          <a:prstGeom prst="rect">
            <a:avLst/>
          </a:prstGeom>
        </p:spPr>
        <p:txBody>
          <a:bodyPr vert="horz" wrap="square" lIns="0" tIns="13335" rIns="0" bIns="0" rtlCol="0">
            <a:spAutoFit/>
          </a:bodyPr>
          <a:lstStyle/>
          <a:p>
            <a:pPr marL="6351905">
              <a:lnSpc>
                <a:spcPts val="2400"/>
              </a:lnSpc>
              <a:spcBef>
                <a:spcPts val="105"/>
              </a:spcBef>
              <a:tabLst>
                <a:tab pos="7407275" algn="l"/>
                <a:tab pos="8406765" algn="l"/>
                <a:tab pos="9583420" algn="l"/>
                <a:tab pos="10537825" algn="l"/>
              </a:tabLst>
            </a:pPr>
            <a:r>
              <a:rPr sz="2200" u="sng" spc="-10" dirty="0">
                <a:solidFill>
                  <a:srgbClr val="355070"/>
                </a:solidFill>
                <a:uFill>
                  <a:solidFill>
                    <a:srgbClr val="355070"/>
                  </a:solidFill>
                </a:uFill>
                <a:latin typeface="Arial MT"/>
                <a:cs typeface="Arial MT"/>
              </a:rPr>
              <a:t>Though</a:t>
            </a:r>
            <a:r>
              <a:rPr sz="2200" u="sng" dirty="0">
                <a:solidFill>
                  <a:srgbClr val="355070"/>
                </a:solidFill>
                <a:uFill>
                  <a:solidFill>
                    <a:srgbClr val="355070"/>
                  </a:solidFill>
                </a:uFill>
                <a:latin typeface="Arial MT"/>
                <a:cs typeface="Arial MT"/>
              </a:rPr>
              <a:t>	</a:t>
            </a:r>
            <a:r>
              <a:rPr sz="2200" u="sng" spc="-10" dirty="0">
                <a:solidFill>
                  <a:srgbClr val="355070"/>
                </a:solidFill>
                <a:uFill>
                  <a:solidFill>
                    <a:srgbClr val="355070"/>
                  </a:solidFill>
                </a:uFill>
                <a:latin typeface="Arial MT"/>
                <a:cs typeface="Arial MT"/>
              </a:rPr>
              <a:t>others:</a:t>
            </a:r>
            <a:r>
              <a:rPr sz="2200" dirty="0">
                <a:solidFill>
                  <a:srgbClr val="355070"/>
                </a:solidFill>
                <a:latin typeface="Arial MT"/>
                <a:cs typeface="Arial MT"/>
              </a:rPr>
              <a:t>	</a:t>
            </a:r>
            <a:r>
              <a:rPr sz="2200" spc="-10" dirty="0">
                <a:solidFill>
                  <a:srgbClr val="355070"/>
                </a:solidFill>
                <a:latin typeface="Arial MT"/>
                <a:cs typeface="Arial MT"/>
              </a:rPr>
              <a:t>Location</a:t>
            </a:r>
            <a:r>
              <a:rPr sz="2200" dirty="0">
                <a:solidFill>
                  <a:srgbClr val="355070"/>
                </a:solidFill>
                <a:latin typeface="Arial MT"/>
                <a:cs typeface="Arial MT"/>
              </a:rPr>
              <a:t>	</a:t>
            </a:r>
            <a:r>
              <a:rPr sz="2200" spc="-10" dirty="0">
                <a:solidFill>
                  <a:srgbClr val="355070"/>
                </a:solidFill>
                <a:latin typeface="Arial MT"/>
                <a:cs typeface="Arial MT"/>
              </a:rPr>
              <a:t>where</a:t>
            </a:r>
            <a:r>
              <a:rPr sz="2200" dirty="0">
                <a:solidFill>
                  <a:srgbClr val="355070"/>
                </a:solidFill>
                <a:latin typeface="Arial MT"/>
                <a:cs typeface="Arial MT"/>
              </a:rPr>
              <a:t>	</a:t>
            </a:r>
            <a:r>
              <a:rPr sz="2200" spc="-25" dirty="0">
                <a:solidFill>
                  <a:srgbClr val="355070"/>
                </a:solidFill>
                <a:latin typeface="Arial MT"/>
                <a:cs typeface="Arial MT"/>
              </a:rPr>
              <a:t>pre-</a:t>
            </a:r>
            <a:endParaRPr sz="2200">
              <a:latin typeface="Arial MT"/>
              <a:cs typeface="Arial MT"/>
            </a:endParaRPr>
          </a:p>
          <a:p>
            <a:pPr marL="6351905">
              <a:lnSpc>
                <a:spcPts val="2400"/>
              </a:lnSpc>
            </a:pPr>
            <a:r>
              <a:rPr sz="2200" spc="-130" dirty="0">
                <a:solidFill>
                  <a:srgbClr val="355070"/>
                </a:solidFill>
                <a:latin typeface="Arial MT"/>
                <a:cs typeface="Arial MT"/>
              </a:rPr>
              <a:t>payment</a:t>
            </a:r>
            <a:r>
              <a:rPr sz="2200" spc="-20" dirty="0">
                <a:solidFill>
                  <a:srgbClr val="355070"/>
                </a:solidFill>
                <a:latin typeface="Arial MT"/>
                <a:cs typeface="Arial MT"/>
              </a:rPr>
              <a:t> </a:t>
            </a:r>
            <a:r>
              <a:rPr sz="2200" spc="-110" dirty="0">
                <a:solidFill>
                  <a:srgbClr val="355070"/>
                </a:solidFill>
                <a:latin typeface="Arial MT"/>
                <a:cs typeface="Arial MT"/>
              </a:rPr>
              <a:t>received</a:t>
            </a:r>
            <a:r>
              <a:rPr sz="2200" spc="10" dirty="0">
                <a:solidFill>
                  <a:srgbClr val="355070"/>
                </a:solidFill>
                <a:latin typeface="Arial MT"/>
                <a:cs typeface="Arial MT"/>
              </a:rPr>
              <a:t> </a:t>
            </a:r>
            <a:r>
              <a:rPr sz="2200" spc="490" dirty="0">
                <a:solidFill>
                  <a:srgbClr val="355070"/>
                </a:solidFill>
                <a:latin typeface="Arial MT"/>
                <a:cs typeface="Arial MT"/>
              </a:rPr>
              <a:t>/</a:t>
            </a:r>
            <a:r>
              <a:rPr sz="2200" spc="5" dirty="0">
                <a:solidFill>
                  <a:srgbClr val="355070"/>
                </a:solidFill>
                <a:latin typeface="Arial MT"/>
                <a:cs typeface="Arial MT"/>
              </a:rPr>
              <a:t> </a:t>
            </a:r>
            <a:r>
              <a:rPr sz="2200" spc="-200" dirty="0">
                <a:solidFill>
                  <a:srgbClr val="355070"/>
                </a:solidFill>
                <a:latin typeface="Arial MT"/>
                <a:cs typeface="Arial MT"/>
              </a:rPr>
              <a:t>vouchers</a:t>
            </a:r>
            <a:r>
              <a:rPr sz="2200" spc="25" dirty="0">
                <a:solidFill>
                  <a:srgbClr val="355070"/>
                </a:solidFill>
                <a:latin typeface="Arial MT"/>
                <a:cs typeface="Arial MT"/>
              </a:rPr>
              <a:t> </a:t>
            </a:r>
            <a:r>
              <a:rPr sz="2200" spc="-20" dirty="0">
                <a:solidFill>
                  <a:srgbClr val="355070"/>
                </a:solidFill>
                <a:latin typeface="Arial MT"/>
                <a:cs typeface="Arial MT"/>
              </a:rPr>
              <a:t>sold</a:t>
            </a:r>
            <a:endParaRPr sz="2200">
              <a:latin typeface="Arial MT"/>
              <a:cs typeface="Arial MT"/>
            </a:endParaRPr>
          </a:p>
          <a:p>
            <a:pPr marL="356870" indent="-344170">
              <a:lnSpc>
                <a:spcPct val="100000"/>
              </a:lnSpc>
              <a:spcBef>
                <a:spcPts val="1675"/>
              </a:spcBef>
              <a:buChar char="•"/>
              <a:tabLst>
                <a:tab pos="356870" algn="l"/>
              </a:tabLst>
            </a:pPr>
            <a:r>
              <a:rPr sz="2200" spc="-200" dirty="0">
                <a:latin typeface="Arial MT"/>
                <a:cs typeface="Arial MT"/>
              </a:rPr>
              <a:t>In</a:t>
            </a:r>
            <a:r>
              <a:rPr sz="2200" spc="-5" dirty="0">
                <a:latin typeface="Arial MT"/>
                <a:cs typeface="Arial MT"/>
              </a:rPr>
              <a:t> </a:t>
            </a:r>
            <a:r>
              <a:rPr sz="2200" spc="-229" dirty="0">
                <a:latin typeface="Arial MT"/>
                <a:cs typeface="Arial MT"/>
              </a:rPr>
              <a:t>cases</a:t>
            </a:r>
            <a:r>
              <a:rPr sz="2200" spc="-10" dirty="0">
                <a:latin typeface="Arial MT"/>
                <a:cs typeface="Arial MT"/>
              </a:rPr>
              <a:t> </a:t>
            </a:r>
            <a:r>
              <a:rPr sz="2200" spc="-140" dirty="0">
                <a:latin typeface="Arial MT"/>
                <a:cs typeface="Arial MT"/>
              </a:rPr>
              <a:t>not</a:t>
            </a:r>
            <a:r>
              <a:rPr sz="2200" spc="-15" dirty="0">
                <a:latin typeface="Arial MT"/>
                <a:cs typeface="Arial MT"/>
              </a:rPr>
              <a:t> </a:t>
            </a:r>
            <a:r>
              <a:rPr sz="2200" spc="-125" dirty="0">
                <a:latin typeface="Arial MT"/>
                <a:cs typeface="Arial MT"/>
              </a:rPr>
              <a:t>covered,</a:t>
            </a:r>
            <a:r>
              <a:rPr sz="2200" spc="-30" dirty="0">
                <a:latin typeface="Arial MT"/>
                <a:cs typeface="Arial MT"/>
              </a:rPr>
              <a:t> </a:t>
            </a:r>
            <a:r>
              <a:rPr sz="2200" u="sng" spc="-135" dirty="0">
                <a:uFill>
                  <a:solidFill>
                    <a:srgbClr val="000000"/>
                  </a:solidFill>
                </a:uFill>
                <a:latin typeface="Arial MT"/>
                <a:cs typeface="Arial MT"/>
              </a:rPr>
              <a:t>address</a:t>
            </a:r>
            <a:r>
              <a:rPr sz="2200" u="sng" spc="-30" dirty="0">
                <a:uFill>
                  <a:solidFill>
                    <a:srgbClr val="000000"/>
                  </a:solidFill>
                </a:uFill>
                <a:latin typeface="Arial MT"/>
                <a:cs typeface="Arial MT"/>
              </a:rPr>
              <a:t> </a:t>
            </a:r>
            <a:r>
              <a:rPr sz="2200" u="sng" dirty="0">
                <a:uFill>
                  <a:solidFill>
                    <a:srgbClr val="000000"/>
                  </a:solidFill>
                </a:uFill>
                <a:latin typeface="Arial MT"/>
                <a:cs typeface="Arial MT"/>
              </a:rPr>
              <a:t>of</a:t>
            </a:r>
            <a:r>
              <a:rPr sz="2200" u="sng" spc="-25" dirty="0">
                <a:uFill>
                  <a:solidFill>
                    <a:srgbClr val="000000"/>
                  </a:solidFill>
                </a:uFill>
                <a:latin typeface="Arial MT"/>
                <a:cs typeface="Arial MT"/>
              </a:rPr>
              <a:t> </a:t>
            </a:r>
            <a:r>
              <a:rPr sz="2200" u="sng" spc="-85" dirty="0">
                <a:uFill>
                  <a:solidFill>
                    <a:srgbClr val="000000"/>
                  </a:solidFill>
                </a:uFill>
                <a:latin typeface="Arial MT"/>
                <a:cs typeface="Arial MT"/>
              </a:rPr>
              <a:t>recipient</a:t>
            </a:r>
            <a:r>
              <a:rPr sz="2200" u="sng" spc="-5" dirty="0">
                <a:uFill>
                  <a:solidFill>
                    <a:srgbClr val="000000"/>
                  </a:solidFill>
                </a:uFill>
                <a:latin typeface="Arial MT"/>
                <a:cs typeface="Arial MT"/>
              </a:rPr>
              <a:t> </a:t>
            </a:r>
            <a:r>
              <a:rPr sz="2200" u="sng" spc="-195" dirty="0">
                <a:uFill>
                  <a:solidFill>
                    <a:srgbClr val="000000"/>
                  </a:solidFill>
                </a:uFill>
                <a:latin typeface="Arial MT"/>
                <a:cs typeface="Arial MT"/>
              </a:rPr>
              <a:t>on</a:t>
            </a:r>
            <a:r>
              <a:rPr sz="2200" u="sng" spc="-25" dirty="0">
                <a:uFill>
                  <a:solidFill>
                    <a:srgbClr val="000000"/>
                  </a:solidFill>
                </a:uFill>
                <a:latin typeface="Arial MT"/>
                <a:cs typeface="Arial MT"/>
              </a:rPr>
              <a:t> </a:t>
            </a:r>
            <a:r>
              <a:rPr sz="2200" u="sng" spc="-125" dirty="0">
                <a:uFill>
                  <a:solidFill>
                    <a:srgbClr val="000000"/>
                  </a:solidFill>
                </a:uFill>
                <a:latin typeface="Arial MT"/>
                <a:cs typeface="Arial MT"/>
              </a:rPr>
              <a:t>records</a:t>
            </a:r>
            <a:r>
              <a:rPr sz="2200" spc="15" dirty="0">
                <a:latin typeface="Arial MT"/>
                <a:cs typeface="Arial MT"/>
              </a:rPr>
              <a:t> </a:t>
            </a:r>
            <a:r>
              <a:rPr sz="2200" spc="-135" dirty="0">
                <a:latin typeface="Arial MT"/>
                <a:cs typeface="Arial MT"/>
              </a:rPr>
              <a:t>shall</a:t>
            </a:r>
            <a:r>
              <a:rPr sz="2200" spc="-20" dirty="0">
                <a:latin typeface="Arial MT"/>
                <a:cs typeface="Arial MT"/>
              </a:rPr>
              <a:t> </a:t>
            </a:r>
            <a:r>
              <a:rPr sz="2200" spc="-10" dirty="0">
                <a:latin typeface="Arial MT"/>
                <a:cs typeface="Arial MT"/>
              </a:rPr>
              <a:t>be</a:t>
            </a:r>
            <a:r>
              <a:rPr sz="2200" spc="-25" dirty="0">
                <a:latin typeface="Arial MT"/>
                <a:cs typeface="Arial MT"/>
              </a:rPr>
              <a:t> </a:t>
            </a:r>
            <a:r>
              <a:rPr sz="2200" spc="-130" dirty="0">
                <a:latin typeface="Arial MT"/>
                <a:cs typeface="Arial MT"/>
              </a:rPr>
              <a:t>the</a:t>
            </a:r>
            <a:r>
              <a:rPr sz="2200" spc="-5" dirty="0">
                <a:latin typeface="Arial MT"/>
                <a:cs typeface="Arial MT"/>
              </a:rPr>
              <a:t> </a:t>
            </a:r>
            <a:r>
              <a:rPr sz="2200" spc="-75" dirty="0">
                <a:latin typeface="Arial MT"/>
                <a:cs typeface="Arial MT"/>
              </a:rPr>
              <a:t>place</a:t>
            </a:r>
            <a:r>
              <a:rPr sz="2200" spc="-30" dirty="0">
                <a:latin typeface="Arial MT"/>
                <a:cs typeface="Arial MT"/>
              </a:rPr>
              <a:t> </a:t>
            </a:r>
            <a:r>
              <a:rPr sz="2200" dirty="0">
                <a:latin typeface="Arial MT"/>
                <a:cs typeface="Arial MT"/>
              </a:rPr>
              <a:t>of</a:t>
            </a:r>
            <a:r>
              <a:rPr sz="2200" spc="30" dirty="0">
                <a:latin typeface="Arial MT"/>
                <a:cs typeface="Arial MT"/>
              </a:rPr>
              <a:t> </a:t>
            </a:r>
            <a:r>
              <a:rPr sz="2200" spc="-10" dirty="0">
                <a:latin typeface="Arial MT"/>
                <a:cs typeface="Arial MT"/>
              </a:rPr>
              <a:t>supply;</a:t>
            </a:r>
            <a:endParaRPr sz="2200">
              <a:latin typeface="Arial MT"/>
              <a:cs typeface="Arial MT"/>
            </a:endParaRPr>
          </a:p>
          <a:p>
            <a:pPr marL="356870" indent="-344170">
              <a:lnSpc>
                <a:spcPct val="100000"/>
              </a:lnSpc>
              <a:spcBef>
                <a:spcPts val="5"/>
              </a:spcBef>
              <a:buChar char="•"/>
              <a:tabLst>
                <a:tab pos="356870" algn="l"/>
              </a:tabLst>
            </a:pPr>
            <a:r>
              <a:rPr sz="2200" spc="-70" dirty="0">
                <a:latin typeface="Arial MT"/>
                <a:cs typeface="Arial MT"/>
              </a:rPr>
              <a:t>Where</a:t>
            </a:r>
            <a:r>
              <a:rPr sz="2200" spc="-75" dirty="0">
                <a:latin typeface="Arial MT"/>
                <a:cs typeface="Arial MT"/>
              </a:rPr>
              <a:t> </a:t>
            </a:r>
            <a:r>
              <a:rPr sz="2200" spc="-210" dirty="0">
                <a:latin typeface="Arial MT"/>
                <a:cs typeface="Arial MT"/>
              </a:rPr>
              <a:t>no</a:t>
            </a:r>
            <a:r>
              <a:rPr sz="2200" spc="-10" dirty="0">
                <a:latin typeface="Arial MT"/>
                <a:cs typeface="Arial MT"/>
              </a:rPr>
              <a:t> </a:t>
            </a:r>
            <a:r>
              <a:rPr sz="2200" spc="-135" dirty="0">
                <a:latin typeface="Arial MT"/>
                <a:cs typeface="Arial MT"/>
              </a:rPr>
              <a:t>address</a:t>
            </a:r>
            <a:r>
              <a:rPr sz="2200" spc="-55" dirty="0">
                <a:latin typeface="Arial MT"/>
                <a:cs typeface="Arial MT"/>
              </a:rPr>
              <a:t> </a:t>
            </a:r>
            <a:r>
              <a:rPr sz="2200" dirty="0">
                <a:latin typeface="Arial MT"/>
                <a:cs typeface="Arial MT"/>
              </a:rPr>
              <a:t>of</a:t>
            </a:r>
            <a:r>
              <a:rPr sz="2200" spc="50" dirty="0">
                <a:latin typeface="Arial MT"/>
                <a:cs typeface="Arial MT"/>
              </a:rPr>
              <a:t> </a:t>
            </a:r>
            <a:r>
              <a:rPr sz="2200" spc="-125" dirty="0">
                <a:latin typeface="Arial MT"/>
                <a:cs typeface="Arial MT"/>
              </a:rPr>
              <a:t>the</a:t>
            </a:r>
            <a:r>
              <a:rPr sz="2200" spc="-15" dirty="0">
                <a:latin typeface="Arial MT"/>
                <a:cs typeface="Arial MT"/>
              </a:rPr>
              <a:t> </a:t>
            </a:r>
            <a:r>
              <a:rPr sz="2200" spc="-95" dirty="0">
                <a:latin typeface="Arial MT"/>
                <a:cs typeface="Arial MT"/>
              </a:rPr>
              <a:t>recipient</a:t>
            </a:r>
            <a:r>
              <a:rPr sz="2200" spc="-25" dirty="0">
                <a:latin typeface="Arial MT"/>
                <a:cs typeface="Arial MT"/>
              </a:rPr>
              <a:t> </a:t>
            </a:r>
            <a:r>
              <a:rPr sz="2200" spc="-35" dirty="0">
                <a:latin typeface="Arial MT"/>
                <a:cs typeface="Arial MT"/>
              </a:rPr>
              <a:t>available </a:t>
            </a:r>
            <a:r>
              <a:rPr sz="2200" spc="-125" dirty="0">
                <a:latin typeface="Arial MT"/>
                <a:cs typeface="Arial MT"/>
              </a:rPr>
              <a:t>in</a:t>
            </a:r>
            <a:r>
              <a:rPr sz="2200" spc="-15" dirty="0">
                <a:latin typeface="Arial MT"/>
                <a:cs typeface="Arial MT"/>
              </a:rPr>
              <a:t> </a:t>
            </a:r>
            <a:r>
              <a:rPr sz="2200" spc="-135" dirty="0">
                <a:latin typeface="Arial MT"/>
                <a:cs typeface="Arial MT"/>
              </a:rPr>
              <a:t>records,</a:t>
            </a:r>
            <a:r>
              <a:rPr sz="2200" spc="-15" dirty="0">
                <a:latin typeface="Arial MT"/>
                <a:cs typeface="Arial MT"/>
              </a:rPr>
              <a:t> </a:t>
            </a:r>
            <a:r>
              <a:rPr sz="2200" u="sng" spc="-105" dirty="0">
                <a:uFill>
                  <a:solidFill>
                    <a:srgbClr val="000000"/>
                  </a:solidFill>
                </a:uFill>
                <a:latin typeface="Arial MT"/>
                <a:cs typeface="Arial MT"/>
              </a:rPr>
              <a:t>location</a:t>
            </a:r>
            <a:r>
              <a:rPr sz="2200" u="sng" spc="-15" dirty="0">
                <a:uFill>
                  <a:solidFill>
                    <a:srgbClr val="000000"/>
                  </a:solidFill>
                </a:uFill>
                <a:latin typeface="Arial MT"/>
                <a:cs typeface="Arial MT"/>
              </a:rPr>
              <a:t> </a:t>
            </a:r>
            <a:r>
              <a:rPr sz="2200" u="sng" dirty="0">
                <a:uFill>
                  <a:solidFill>
                    <a:srgbClr val="000000"/>
                  </a:solidFill>
                </a:uFill>
                <a:latin typeface="Arial MT"/>
                <a:cs typeface="Arial MT"/>
              </a:rPr>
              <a:t>of</a:t>
            </a:r>
            <a:r>
              <a:rPr sz="2200" u="sng" spc="50" dirty="0">
                <a:uFill>
                  <a:solidFill>
                    <a:srgbClr val="000000"/>
                  </a:solidFill>
                </a:uFill>
                <a:latin typeface="Arial MT"/>
                <a:cs typeface="Arial MT"/>
              </a:rPr>
              <a:t> </a:t>
            </a:r>
            <a:r>
              <a:rPr sz="2200" u="sng" spc="-125" dirty="0">
                <a:uFill>
                  <a:solidFill>
                    <a:srgbClr val="000000"/>
                  </a:solidFill>
                </a:uFill>
                <a:latin typeface="Arial MT"/>
                <a:cs typeface="Arial MT"/>
              </a:rPr>
              <a:t>the</a:t>
            </a:r>
            <a:r>
              <a:rPr sz="2200" u="sng" spc="-15" dirty="0">
                <a:uFill>
                  <a:solidFill>
                    <a:srgbClr val="000000"/>
                  </a:solidFill>
                </a:uFill>
                <a:latin typeface="Arial MT"/>
                <a:cs typeface="Arial MT"/>
              </a:rPr>
              <a:t> </a:t>
            </a:r>
            <a:r>
              <a:rPr sz="2200" u="sng" spc="-105" dirty="0">
                <a:uFill>
                  <a:solidFill>
                    <a:srgbClr val="000000"/>
                  </a:solidFill>
                </a:uFill>
                <a:latin typeface="Arial MT"/>
                <a:cs typeface="Arial MT"/>
              </a:rPr>
              <a:t>supplier</a:t>
            </a:r>
            <a:r>
              <a:rPr sz="2200" spc="-30" dirty="0">
                <a:latin typeface="Arial MT"/>
                <a:cs typeface="Arial MT"/>
              </a:rPr>
              <a:t> </a:t>
            </a:r>
            <a:r>
              <a:rPr sz="2200" spc="-140" dirty="0">
                <a:latin typeface="Arial MT"/>
                <a:cs typeface="Arial MT"/>
              </a:rPr>
              <a:t>shall</a:t>
            </a:r>
            <a:r>
              <a:rPr sz="2200" spc="-10" dirty="0">
                <a:latin typeface="Arial MT"/>
                <a:cs typeface="Arial MT"/>
              </a:rPr>
              <a:t> </a:t>
            </a:r>
            <a:r>
              <a:rPr sz="2200" dirty="0">
                <a:latin typeface="Arial MT"/>
                <a:cs typeface="Arial MT"/>
              </a:rPr>
              <a:t>be</a:t>
            </a:r>
            <a:r>
              <a:rPr sz="2200" spc="-15" dirty="0">
                <a:latin typeface="Arial MT"/>
                <a:cs typeface="Arial MT"/>
              </a:rPr>
              <a:t> </a:t>
            </a:r>
            <a:r>
              <a:rPr sz="2200" spc="-25" dirty="0">
                <a:latin typeface="Arial MT"/>
                <a:cs typeface="Arial MT"/>
              </a:rPr>
              <a:t>the</a:t>
            </a:r>
            <a:endParaRPr sz="2200">
              <a:latin typeface="Arial MT"/>
              <a:cs typeface="Arial MT"/>
            </a:endParaRPr>
          </a:p>
          <a:p>
            <a:pPr marL="356870">
              <a:lnSpc>
                <a:spcPct val="100000"/>
              </a:lnSpc>
            </a:pPr>
            <a:r>
              <a:rPr sz="2200" spc="-75" dirty="0">
                <a:latin typeface="Arial MT"/>
                <a:cs typeface="Arial MT"/>
              </a:rPr>
              <a:t>place</a:t>
            </a:r>
            <a:r>
              <a:rPr sz="2200" spc="-35" dirty="0">
                <a:latin typeface="Arial MT"/>
                <a:cs typeface="Arial MT"/>
              </a:rPr>
              <a:t> </a:t>
            </a:r>
            <a:r>
              <a:rPr sz="2200" dirty="0">
                <a:latin typeface="Arial MT"/>
                <a:cs typeface="Arial MT"/>
              </a:rPr>
              <a:t>of</a:t>
            </a:r>
            <a:r>
              <a:rPr sz="2200" spc="40" dirty="0">
                <a:latin typeface="Arial MT"/>
                <a:cs typeface="Arial MT"/>
              </a:rPr>
              <a:t> </a:t>
            </a:r>
            <a:r>
              <a:rPr sz="2200" spc="-10" dirty="0">
                <a:latin typeface="Arial MT"/>
                <a:cs typeface="Arial MT"/>
              </a:rPr>
              <a:t>supply</a:t>
            </a:r>
            <a:endParaRPr sz="2200">
              <a:latin typeface="Arial MT"/>
              <a:cs typeface="Arial MT"/>
            </a:endParaRPr>
          </a:p>
        </p:txBody>
      </p:sp>
      <p:pic>
        <p:nvPicPr>
          <p:cNvPr id="3" name="Picture 4">
            <a:extLst>
              <a:ext uri="{FF2B5EF4-FFF2-40B4-BE49-F238E27FC236}">
                <a16:creationId xmlns:a16="http://schemas.microsoft.com/office/drawing/2014/main" id="{6AFAB9EE-2078-5E0C-1222-7A18D6E5B7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6334" y="1198562"/>
            <a:ext cx="1056005" cy="1233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602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77AE9-2BC7-9E72-6A98-67A44EF33758}"/>
              </a:ext>
            </a:extLst>
          </p:cNvPr>
          <p:cNvSpPr>
            <a:spLocks noGrp="1"/>
          </p:cNvSpPr>
          <p:nvPr>
            <p:ph type="title"/>
          </p:nvPr>
        </p:nvSpPr>
        <p:spPr>
          <a:xfrm>
            <a:off x="1336616" y="266100"/>
            <a:ext cx="8761413" cy="826700"/>
          </a:xfrm>
        </p:spPr>
        <p:txBody>
          <a:bodyPr/>
          <a:lstStyle/>
          <a:p>
            <a:r>
              <a:rPr lang="en-US" b="1" dirty="0"/>
              <a:t>Section 12(12), 12(13) and 12(14)</a:t>
            </a:r>
            <a:endParaRPr lang="en-IN" b="1" dirty="0"/>
          </a:p>
        </p:txBody>
      </p:sp>
      <p:sp>
        <p:nvSpPr>
          <p:cNvPr id="5" name="Slide Number Placeholder 4">
            <a:extLst>
              <a:ext uri="{FF2B5EF4-FFF2-40B4-BE49-F238E27FC236}">
                <a16:creationId xmlns:a16="http://schemas.microsoft.com/office/drawing/2014/main" id="{7A0B121A-3F47-A021-3924-042DEEF809BE}"/>
              </a:ext>
            </a:extLst>
          </p:cNvPr>
          <p:cNvSpPr>
            <a:spLocks noGrp="1"/>
          </p:cNvSpPr>
          <p:nvPr>
            <p:ph type="sldNum" sz="quarter" idx="12"/>
          </p:nvPr>
        </p:nvSpPr>
        <p:spPr/>
        <p:txBody>
          <a:bodyPr/>
          <a:lstStyle/>
          <a:p>
            <a:fld id="{2AC1C4F3-0758-4693-96D4-8901426768B0}" type="slidenum">
              <a:rPr lang="en-IN" altLang="en-US" smtClean="0"/>
              <a:pPr/>
              <a:t>44</a:t>
            </a:fld>
            <a:endParaRPr lang="en-IN" altLang="en-US"/>
          </a:p>
        </p:txBody>
      </p:sp>
      <p:grpSp>
        <p:nvGrpSpPr>
          <p:cNvPr id="40" name="object 2">
            <a:extLst>
              <a:ext uri="{FF2B5EF4-FFF2-40B4-BE49-F238E27FC236}">
                <a16:creationId xmlns:a16="http://schemas.microsoft.com/office/drawing/2014/main" id="{1F8579D1-B28B-2050-DFC9-B4740AAD7E43}"/>
              </a:ext>
            </a:extLst>
          </p:cNvPr>
          <p:cNvGrpSpPr/>
          <p:nvPr/>
        </p:nvGrpSpPr>
        <p:grpSpPr>
          <a:xfrm>
            <a:off x="4679924" y="1422731"/>
            <a:ext cx="2350135" cy="668020"/>
            <a:chOff x="4922520" y="694944"/>
            <a:chExt cx="2350135" cy="668020"/>
          </a:xfrm>
        </p:grpSpPr>
        <p:sp>
          <p:nvSpPr>
            <p:cNvPr id="41" name="object 3">
              <a:extLst>
                <a:ext uri="{FF2B5EF4-FFF2-40B4-BE49-F238E27FC236}">
                  <a16:creationId xmlns:a16="http://schemas.microsoft.com/office/drawing/2014/main" id="{E95B44F3-56E0-1416-32FC-797864CD9082}"/>
                </a:ext>
              </a:extLst>
            </p:cNvPr>
            <p:cNvSpPr/>
            <p:nvPr/>
          </p:nvSpPr>
          <p:spPr>
            <a:xfrm>
              <a:off x="4930140" y="702564"/>
              <a:ext cx="2334895" cy="652780"/>
            </a:xfrm>
            <a:custGeom>
              <a:avLst/>
              <a:gdLst/>
              <a:ahLst/>
              <a:cxnLst/>
              <a:rect l="l" t="t" r="r" b="b"/>
              <a:pathLst>
                <a:path w="2334895" h="652780">
                  <a:moveTo>
                    <a:pt x="2269490" y="0"/>
                  </a:moveTo>
                  <a:lnTo>
                    <a:pt x="65277" y="0"/>
                  </a:lnTo>
                  <a:lnTo>
                    <a:pt x="39862" y="5127"/>
                  </a:lnTo>
                  <a:lnTo>
                    <a:pt x="19113" y="19113"/>
                  </a:lnTo>
                  <a:lnTo>
                    <a:pt x="5127" y="39862"/>
                  </a:lnTo>
                  <a:lnTo>
                    <a:pt x="0" y="65277"/>
                  </a:lnTo>
                  <a:lnTo>
                    <a:pt x="0" y="586994"/>
                  </a:lnTo>
                  <a:lnTo>
                    <a:pt x="5127" y="612409"/>
                  </a:lnTo>
                  <a:lnTo>
                    <a:pt x="19113" y="633158"/>
                  </a:lnTo>
                  <a:lnTo>
                    <a:pt x="39862" y="647144"/>
                  </a:lnTo>
                  <a:lnTo>
                    <a:pt x="65277" y="652272"/>
                  </a:lnTo>
                  <a:lnTo>
                    <a:pt x="2269490" y="652272"/>
                  </a:lnTo>
                  <a:lnTo>
                    <a:pt x="2294905" y="647144"/>
                  </a:lnTo>
                  <a:lnTo>
                    <a:pt x="2315654" y="633158"/>
                  </a:lnTo>
                  <a:lnTo>
                    <a:pt x="2329640" y="612409"/>
                  </a:lnTo>
                  <a:lnTo>
                    <a:pt x="2334767" y="586994"/>
                  </a:lnTo>
                  <a:lnTo>
                    <a:pt x="2334767" y="65277"/>
                  </a:lnTo>
                  <a:lnTo>
                    <a:pt x="2329640" y="39862"/>
                  </a:lnTo>
                  <a:lnTo>
                    <a:pt x="2315654" y="19113"/>
                  </a:lnTo>
                  <a:lnTo>
                    <a:pt x="2294905" y="5127"/>
                  </a:lnTo>
                  <a:lnTo>
                    <a:pt x="2269490" y="0"/>
                  </a:lnTo>
                  <a:close/>
                </a:path>
              </a:pathLst>
            </a:custGeom>
            <a:solidFill>
              <a:srgbClr val="FFFFFF"/>
            </a:solidFill>
          </p:spPr>
          <p:txBody>
            <a:bodyPr wrap="square" lIns="0" tIns="0" rIns="0" bIns="0" rtlCol="0"/>
            <a:lstStyle/>
            <a:p>
              <a:endParaRPr/>
            </a:p>
          </p:txBody>
        </p:sp>
        <p:sp>
          <p:nvSpPr>
            <p:cNvPr id="42" name="object 4">
              <a:extLst>
                <a:ext uri="{FF2B5EF4-FFF2-40B4-BE49-F238E27FC236}">
                  <a16:creationId xmlns:a16="http://schemas.microsoft.com/office/drawing/2014/main" id="{CCE3AECC-E0AE-4E81-F60E-D0769AAEA45B}"/>
                </a:ext>
              </a:extLst>
            </p:cNvPr>
            <p:cNvSpPr/>
            <p:nvPr/>
          </p:nvSpPr>
          <p:spPr>
            <a:xfrm>
              <a:off x="4930140" y="702564"/>
              <a:ext cx="2334895" cy="652780"/>
            </a:xfrm>
            <a:custGeom>
              <a:avLst/>
              <a:gdLst/>
              <a:ahLst/>
              <a:cxnLst/>
              <a:rect l="l" t="t" r="r" b="b"/>
              <a:pathLst>
                <a:path w="2334895" h="652780">
                  <a:moveTo>
                    <a:pt x="0" y="65277"/>
                  </a:moveTo>
                  <a:lnTo>
                    <a:pt x="5127" y="39862"/>
                  </a:lnTo>
                  <a:lnTo>
                    <a:pt x="19113" y="19113"/>
                  </a:lnTo>
                  <a:lnTo>
                    <a:pt x="39862" y="5127"/>
                  </a:lnTo>
                  <a:lnTo>
                    <a:pt x="65277" y="0"/>
                  </a:lnTo>
                  <a:lnTo>
                    <a:pt x="2269490" y="0"/>
                  </a:lnTo>
                  <a:lnTo>
                    <a:pt x="2294905" y="5127"/>
                  </a:lnTo>
                  <a:lnTo>
                    <a:pt x="2315654" y="19113"/>
                  </a:lnTo>
                  <a:lnTo>
                    <a:pt x="2329640" y="39862"/>
                  </a:lnTo>
                  <a:lnTo>
                    <a:pt x="2334767" y="65277"/>
                  </a:lnTo>
                  <a:lnTo>
                    <a:pt x="2334767" y="586994"/>
                  </a:lnTo>
                  <a:lnTo>
                    <a:pt x="2329640" y="612409"/>
                  </a:lnTo>
                  <a:lnTo>
                    <a:pt x="2315654" y="633158"/>
                  </a:lnTo>
                  <a:lnTo>
                    <a:pt x="2294905" y="647144"/>
                  </a:lnTo>
                  <a:lnTo>
                    <a:pt x="2269490" y="652272"/>
                  </a:lnTo>
                  <a:lnTo>
                    <a:pt x="65277" y="652272"/>
                  </a:lnTo>
                  <a:lnTo>
                    <a:pt x="39862" y="647144"/>
                  </a:lnTo>
                  <a:lnTo>
                    <a:pt x="19113" y="633158"/>
                  </a:lnTo>
                  <a:lnTo>
                    <a:pt x="5127" y="612409"/>
                  </a:lnTo>
                  <a:lnTo>
                    <a:pt x="0" y="586994"/>
                  </a:lnTo>
                  <a:lnTo>
                    <a:pt x="0" y="65277"/>
                  </a:lnTo>
                  <a:close/>
                </a:path>
              </a:pathLst>
            </a:custGeom>
            <a:ln w="15240">
              <a:solidFill>
                <a:srgbClr val="2E4766"/>
              </a:solidFill>
            </a:ln>
          </p:spPr>
          <p:txBody>
            <a:bodyPr wrap="square" lIns="0" tIns="0" rIns="0" bIns="0" rtlCol="0"/>
            <a:lstStyle/>
            <a:p>
              <a:endParaRPr/>
            </a:p>
          </p:txBody>
        </p:sp>
      </p:grpSp>
      <p:sp>
        <p:nvSpPr>
          <p:cNvPr id="43" name="object 5">
            <a:extLst>
              <a:ext uri="{FF2B5EF4-FFF2-40B4-BE49-F238E27FC236}">
                <a16:creationId xmlns:a16="http://schemas.microsoft.com/office/drawing/2014/main" id="{075BE122-26A4-FD5B-1475-7C23AF65BBF1}"/>
              </a:ext>
            </a:extLst>
          </p:cNvPr>
          <p:cNvSpPr txBox="1">
            <a:spLocks/>
          </p:cNvSpPr>
          <p:nvPr/>
        </p:nvSpPr>
        <p:spPr bwMode="gray">
          <a:xfrm>
            <a:off x="5011013" y="1477932"/>
            <a:ext cx="1687195" cy="442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430"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0"/>
              </a:spcBef>
            </a:pPr>
            <a:r>
              <a:rPr lang="en-IN" sz="2800" spc="-160" dirty="0">
                <a:solidFill>
                  <a:srgbClr val="355070"/>
                </a:solidFill>
              </a:rPr>
              <a:t>Supply</a:t>
            </a:r>
            <a:r>
              <a:rPr lang="en-IN" sz="2800" spc="-60" dirty="0">
                <a:solidFill>
                  <a:srgbClr val="355070"/>
                </a:solidFill>
              </a:rPr>
              <a:t> </a:t>
            </a:r>
            <a:r>
              <a:rPr lang="en-IN" sz="2800" spc="-20" dirty="0">
                <a:solidFill>
                  <a:srgbClr val="355070"/>
                </a:solidFill>
              </a:rPr>
              <a:t>of:</a:t>
            </a:r>
            <a:endParaRPr lang="en-IN" sz="2800" dirty="0"/>
          </a:p>
        </p:txBody>
      </p:sp>
      <p:grpSp>
        <p:nvGrpSpPr>
          <p:cNvPr id="44" name="object 6">
            <a:extLst>
              <a:ext uri="{FF2B5EF4-FFF2-40B4-BE49-F238E27FC236}">
                <a16:creationId xmlns:a16="http://schemas.microsoft.com/office/drawing/2014/main" id="{2D0CC660-A015-5DC2-B97C-A56F0C624CCA}"/>
              </a:ext>
            </a:extLst>
          </p:cNvPr>
          <p:cNvGrpSpPr/>
          <p:nvPr/>
        </p:nvGrpSpPr>
        <p:grpSpPr>
          <a:xfrm>
            <a:off x="1473427" y="2075003"/>
            <a:ext cx="4388485" cy="1828800"/>
            <a:chOff x="1716023" y="1347216"/>
            <a:chExt cx="4388485" cy="1828800"/>
          </a:xfrm>
        </p:grpSpPr>
        <p:sp>
          <p:nvSpPr>
            <p:cNvPr id="45" name="object 7">
              <a:extLst>
                <a:ext uri="{FF2B5EF4-FFF2-40B4-BE49-F238E27FC236}">
                  <a16:creationId xmlns:a16="http://schemas.microsoft.com/office/drawing/2014/main" id="{EC85CBB6-B63B-539E-3201-BF5FC5881FA5}"/>
                </a:ext>
              </a:extLst>
            </p:cNvPr>
            <p:cNvSpPr/>
            <p:nvPr/>
          </p:nvSpPr>
          <p:spPr>
            <a:xfrm>
              <a:off x="2891027" y="1354836"/>
              <a:ext cx="3205480" cy="622935"/>
            </a:xfrm>
            <a:custGeom>
              <a:avLst/>
              <a:gdLst/>
              <a:ahLst/>
              <a:cxnLst/>
              <a:rect l="l" t="t" r="r" b="b"/>
              <a:pathLst>
                <a:path w="3205479" h="622935">
                  <a:moveTo>
                    <a:pt x="3205480" y="0"/>
                  </a:moveTo>
                  <a:lnTo>
                    <a:pt x="3205480" y="311150"/>
                  </a:lnTo>
                  <a:lnTo>
                    <a:pt x="0" y="311150"/>
                  </a:lnTo>
                  <a:lnTo>
                    <a:pt x="0" y="622426"/>
                  </a:lnTo>
                </a:path>
              </a:pathLst>
            </a:custGeom>
            <a:ln w="15240">
              <a:solidFill>
                <a:srgbClr val="283D58"/>
              </a:solidFill>
            </a:ln>
          </p:spPr>
          <p:txBody>
            <a:bodyPr wrap="square" lIns="0" tIns="0" rIns="0" bIns="0" rtlCol="0"/>
            <a:lstStyle/>
            <a:p>
              <a:endParaRPr/>
            </a:p>
          </p:txBody>
        </p:sp>
        <p:sp>
          <p:nvSpPr>
            <p:cNvPr id="46" name="object 8">
              <a:extLst>
                <a:ext uri="{FF2B5EF4-FFF2-40B4-BE49-F238E27FC236}">
                  <a16:creationId xmlns:a16="http://schemas.microsoft.com/office/drawing/2014/main" id="{C334A343-DCD1-643A-40EC-43D81B119EBE}"/>
                </a:ext>
              </a:extLst>
            </p:cNvPr>
            <p:cNvSpPr/>
            <p:nvPr/>
          </p:nvSpPr>
          <p:spPr>
            <a:xfrm>
              <a:off x="1723643" y="1976628"/>
              <a:ext cx="2334895" cy="1191895"/>
            </a:xfrm>
            <a:custGeom>
              <a:avLst/>
              <a:gdLst/>
              <a:ahLst/>
              <a:cxnLst/>
              <a:rect l="l" t="t" r="r" b="b"/>
              <a:pathLst>
                <a:path w="2334895" h="1191895">
                  <a:moveTo>
                    <a:pt x="2215642" y="0"/>
                  </a:moveTo>
                  <a:lnTo>
                    <a:pt x="119125" y="0"/>
                  </a:lnTo>
                  <a:lnTo>
                    <a:pt x="72759" y="9362"/>
                  </a:lnTo>
                  <a:lnTo>
                    <a:pt x="34893" y="34893"/>
                  </a:lnTo>
                  <a:lnTo>
                    <a:pt x="9362" y="72759"/>
                  </a:lnTo>
                  <a:lnTo>
                    <a:pt x="0" y="119125"/>
                  </a:lnTo>
                  <a:lnTo>
                    <a:pt x="0" y="1072642"/>
                  </a:lnTo>
                  <a:lnTo>
                    <a:pt x="9362" y="1119008"/>
                  </a:lnTo>
                  <a:lnTo>
                    <a:pt x="34893" y="1156874"/>
                  </a:lnTo>
                  <a:lnTo>
                    <a:pt x="72759" y="1182405"/>
                  </a:lnTo>
                  <a:lnTo>
                    <a:pt x="119125" y="1191768"/>
                  </a:lnTo>
                  <a:lnTo>
                    <a:pt x="2215642" y="1191768"/>
                  </a:lnTo>
                  <a:lnTo>
                    <a:pt x="2262008" y="1182405"/>
                  </a:lnTo>
                  <a:lnTo>
                    <a:pt x="2299874" y="1156874"/>
                  </a:lnTo>
                  <a:lnTo>
                    <a:pt x="2325405" y="1119008"/>
                  </a:lnTo>
                  <a:lnTo>
                    <a:pt x="2334768" y="1072642"/>
                  </a:lnTo>
                  <a:lnTo>
                    <a:pt x="2334768" y="119125"/>
                  </a:lnTo>
                  <a:lnTo>
                    <a:pt x="2325405" y="72759"/>
                  </a:lnTo>
                  <a:lnTo>
                    <a:pt x="2299874" y="34893"/>
                  </a:lnTo>
                  <a:lnTo>
                    <a:pt x="2262008" y="9362"/>
                  </a:lnTo>
                  <a:lnTo>
                    <a:pt x="2215642" y="0"/>
                  </a:lnTo>
                  <a:close/>
                </a:path>
              </a:pathLst>
            </a:custGeom>
            <a:solidFill>
              <a:srgbClr val="FFFFFF"/>
            </a:solidFill>
          </p:spPr>
          <p:txBody>
            <a:bodyPr wrap="square" lIns="0" tIns="0" rIns="0" bIns="0" rtlCol="0"/>
            <a:lstStyle/>
            <a:p>
              <a:endParaRPr/>
            </a:p>
          </p:txBody>
        </p:sp>
        <p:sp>
          <p:nvSpPr>
            <p:cNvPr id="47" name="object 9">
              <a:extLst>
                <a:ext uri="{FF2B5EF4-FFF2-40B4-BE49-F238E27FC236}">
                  <a16:creationId xmlns:a16="http://schemas.microsoft.com/office/drawing/2014/main" id="{ACCA93CE-13F6-6CBF-F670-0A1FD1065C71}"/>
                </a:ext>
              </a:extLst>
            </p:cNvPr>
            <p:cNvSpPr/>
            <p:nvPr/>
          </p:nvSpPr>
          <p:spPr>
            <a:xfrm>
              <a:off x="1723643" y="1976628"/>
              <a:ext cx="2334895" cy="1191895"/>
            </a:xfrm>
            <a:custGeom>
              <a:avLst/>
              <a:gdLst/>
              <a:ahLst/>
              <a:cxnLst/>
              <a:rect l="l" t="t" r="r" b="b"/>
              <a:pathLst>
                <a:path w="2334895" h="1191895">
                  <a:moveTo>
                    <a:pt x="0" y="119125"/>
                  </a:moveTo>
                  <a:lnTo>
                    <a:pt x="9362" y="72759"/>
                  </a:lnTo>
                  <a:lnTo>
                    <a:pt x="34893" y="34893"/>
                  </a:lnTo>
                  <a:lnTo>
                    <a:pt x="72759" y="9362"/>
                  </a:lnTo>
                  <a:lnTo>
                    <a:pt x="119125" y="0"/>
                  </a:lnTo>
                  <a:lnTo>
                    <a:pt x="2215642" y="0"/>
                  </a:lnTo>
                  <a:lnTo>
                    <a:pt x="2262008" y="9362"/>
                  </a:lnTo>
                  <a:lnTo>
                    <a:pt x="2299874" y="34893"/>
                  </a:lnTo>
                  <a:lnTo>
                    <a:pt x="2325405" y="72759"/>
                  </a:lnTo>
                  <a:lnTo>
                    <a:pt x="2334768" y="119125"/>
                  </a:lnTo>
                  <a:lnTo>
                    <a:pt x="2334768" y="1072642"/>
                  </a:lnTo>
                  <a:lnTo>
                    <a:pt x="2325405" y="1119008"/>
                  </a:lnTo>
                  <a:lnTo>
                    <a:pt x="2299874" y="1156874"/>
                  </a:lnTo>
                  <a:lnTo>
                    <a:pt x="2262008" y="1182405"/>
                  </a:lnTo>
                  <a:lnTo>
                    <a:pt x="2215642" y="1191768"/>
                  </a:lnTo>
                  <a:lnTo>
                    <a:pt x="119125" y="1191768"/>
                  </a:lnTo>
                  <a:lnTo>
                    <a:pt x="72759" y="1182405"/>
                  </a:lnTo>
                  <a:lnTo>
                    <a:pt x="34893" y="1156874"/>
                  </a:lnTo>
                  <a:lnTo>
                    <a:pt x="9362" y="1119008"/>
                  </a:lnTo>
                  <a:lnTo>
                    <a:pt x="0" y="1072642"/>
                  </a:lnTo>
                  <a:lnTo>
                    <a:pt x="0" y="119125"/>
                  </a:lnTo>
                  <a:close/>
                </a:path>
              </a:pathLst>
            </a:custGeom>
            <a:ln w="15240">
              <a:solidFill>
                <a:srgbClr val="2E4766"/>
              </a:solidFill>
            </a:ln>
          </p:spPr>
          <p:txBody>
            <a:bodyPr wrap="square" lIns="0" tIns="0" rIns="0" bIns="0" rtlCol="0"/>
            <a:lstStyle/>
            <a:p>
              <a:endParaRPr/>
            </a:p>
          </p:txBody>
        </p:sp>
      </p:grpSp>
      <p:sp>
        <p:nvSpPr>
          <p:cNvPr id="48" name="object 10">
            <a:extLst>
              <a:ext uri="{FF2B5EF4-FFF2-40B4-BE49-F238E27FC236}">
                <a16:creationId xmlns:a16="http://schemas.microsoft.com/office/drawing/2014/main" id="{E11BC9E8-4FFF-4412-D1EC-6FF36CCC8BA4}"/>
              </a:ext>
            </a:extLst>
          </p:cNvPr>
          <p:cNvSpPr txBox="1"/>
          <p:nvPr/>
        </p:nvSpPr>
        <p:spPr>
          <a:xfrm>
            <a:off x="1640814" y="2724607"/>
            <a:ext cx="2015489" cy="1076325"/>
          </a:xfrm>
          <a:prstGeom prst="rect">
            <a:avLst/>
          </a:prstGeom>
        </p:spPr>
        <p:txBody>
          <a:bodyPr vert="horz" wrap="square" lIns="0" tIns="67310" rIns="0" bIns="0" rtlCol="0">
            <a:spAutoFit/>
          </a:bodyPr>
          <a:lstStyle/>
          <a:p>
            <a:pPr marL="12700" marR="5080" indent="-5715" algn="ctr">
              <a:lnSpc>
                <a:spcPct val="81700"/>
              </a:lnSpc>
              <a:spcBef>
                <a:spcPts val="530"/>
              </a:spcBef>
            </a:pPr>
            <a:r>
              <a:rPr sz="2000" spc="-240" dirty="0">
                <a:solidFill>
                  <a:srgbClr val="355070"/>
                </a:solidFill>
                <a:latin typeface="Arial MT"/>
                <a:cs typeface="Arial MT"/>
              </a:rPr>
              <a:t>Sec</a:t>
            </a:r>
            <a:r>
              <a:rPr sz="2000" spc="-30" dirty="0">
                <a:solidFill>
                  <a:srgbClr val="355070"/>
                </a:solidFill>
                <a:latin typeface="Arial MT"/>
                <a:cs typeface="Arial MT"/>
              </a:rPr>
              <a:t> </a:t>
            </a:r>
            <a:r>
              <a:rPr sz="2000" spc="-50" dirty="0">
                <a:solidFill>
                  <a:srgbClr val="355070"/>
                </a:solidFill>
                <a:latin typeface="Arial MT"/>
                <a:cs typeface="Arial MT"/>
              </a:rPr>
              <a:t>12(12)</a:t>
            </a:r>
            <a:r>
              <a:rPr sz="2000" spc="-15" dirty="0">
                <a:solidFill>
                  <a:srgbClr val="355070"/>
                </a:solidFill>
                <a:latin typeface="Arial MT"/>
                <a:cs typeface="Arial MT"/>
              </a:rPr>
              <a:t> </a:t>
            </a:r>
            <a:r>
              <a:rPr sz="2000" spc="-125" dirty="0">
                <a:solidFill>
                  <a:srgbClr val="355070"/>
                </a:solidFill>
                <a:latin typeface="Arial MT"/>
                <a:cs typeface="Arial MT"/>
              </a:rPr>
              <a:t>Banking </a:t>
            </a:r>
            <a:r>
              <a:rPr sz="2000" spc="-90" dirty="0">
                <a:solidFill>
                  <a:srgbClr val="355070"/>
                </a:solidFill>
                <a:latin typeface="Arial MT"/>
                <a:cs typeface="Arial MT"/>
              </a:rPr>
              <a:t>and</a:t>
            </a:r>
            <a:r>
              <a:rPr sz="2000" spc="-50" dirty="0">
                <a:solidFill>
                  <a:srgbClr val="355070"/>
                </a:solidFill>
                <a:latin typeface="Arial MT"/>
                <a:cs typeface="Arial MT"/>
              </a:rPr>
              <a:t> </a:t>
            </a:r>
            <a:r>
              <a:rPr sz="2000" spc="-70" dirty="0">
                <a:solidFill>
                  <a:srgbClr val="355070"/>
                </a:solidFill>
                <a:latin typeface="Arial MT"/>
                <a:cs typeface="Arial MT"/>
              </a:rPr>
              <a:t>Other</a:t>
            </a:r>
            <a:r>
              <a:rPr sz="2000" spc="-40" dirty="0">
                <a:solidFill>
                  <a:srgbClr val="355070"/>
                </a:solidFill>
                <a:latin typeface="Arial MT"/>
                <a:cs typeface="Arial MT"/>
              </a:rPr>
              <a:t> </a:t>
            </a:r>
            <a:r>
              <a:rPr sz="2000" spc="-130" dirty="0">
                <a:solidFill>
                  <a:srgbClr val="355070"/>
                </a:solidFill>
                <a:latin typeface="Arial MT"/>
                <a:cs typeface="Arial MT"/>
              </a:rPr>
              <a:t>Financial </a:t>
            </a:r>
            <a:r>
              <a:rPr sz="2000" spc="-160" dirty="0">
                <a:solidFill>
                  <a:srgbClr val="355070"/>
                </a:solidFill>
                <a:latin typeface="Arial MT"/>
                <a:cs typeface="Arial MT"/>
              </a:rPr>
              <a:t>Services</a:t>
            </a:r>
            <a:r>
              <a:rPr sz="2000" spc="45" dirty="0">
                <a:solidFill>
                  <a:srgbClr val="355070"/>
                </a:solidFill>
                <a:latin typeface="Arial MT"/>
                <a:cs typeface="Arial MT"/>
              </a:rPr>
              <a:t> </a:t>
            </a:r>
            <a:r>
              <a:rPr sz="2000" spc="-10" dirty="0">
                <a:solidFill>
                  <a:srgbClr val="355070"/>
                </a:solidFill>
                <a:latin typeface="Arial MT"/>
                <a:cs typeface="Arial MT"/>
              </a:rPr>
              <a:t>including </a:t>
            </a:r>
            <a:r>
              <a:rPr sz="2000" spc="-165" dirty="0">
                <a:solidFill>
                  <a:srgbClr val="355070"/>
                </a:solidFill>
                <a:latin typeface="Arial MT"/>
                <a:cs typeface="Arial MT"/>
              </a:rPr>
              <a:t>Stock</a:t>
            </a:r>
            <a:r>
              <a:rPr sz="2000" spc="-5" dirty="0">
                <a:solidFill>
                  <a:srgbClr val="355070"/>
                </a:solidFill>
                <a:latin typeface="Arial MT"/>
                <a:cs typeface="Arial MT"/>
              </a:rPr>
              <a:t> </a:t>
            </a:r>
            <a:r>
              <a:rPr sz="2000" spc="-10" dirty="0">
                <a:solidFill>
                  <a:srgbClr val="355070"/>
                </a:solidFill>
                <a:latin typeface="Arial MT"/>
                <a:cs typeface="Arial MT"/>
              </a:rPr>
              <a:t>Broking</a:t>
            </a:r>
            <a:endParaRPr sz="2000">
              <a:latin typeface="Arial MT"/>
              <a:cs typeface="Arial MT"/>
            </a:endParaRPr>
          </a:p>
        </p:txBody>
      </p:sp>
      <p:grpSp>
        <p:nvGrpSpPr>
          <p:cNvPr id="49" name="object 11">
            <a:extLst>
              <a:ext uri="{FF2B5EF4-FFF2-40B4-BE49-F238E27FC236}">
                <a16:creationId xmlns:a16="http://schemas.microsoft.com/office/drawing/2014/main" id="{4B4EF43E-D257-A644-9C34-B3BB86FA0460}"/>
              </a:ext>
            </a:extLst>
          </p:cNvPr>
          <p:cNvGrpSpPr/>
          <p:nvPr/>
        </p:nvGrpSpPr>
        <p:grpSpPr>
          <a:xfrm>
            <a:off x="1473427" y="3888563"/>
            <a:ext cx="2350135" cy="2456815"/>
            <a:chOff x="1716023" y="3160776"/>
            <a:chExt cx="2350135" cy="2456815"/>
          </a:xfrm>
        </p:grpSpPr>
        <p:sp>
          <p:nvSpPr>
            <p:cNvPr id="50" name="object 12">
              <a:extLst>
                <a:ext uri="{FF2B5EF4-FFF2-40B4-BE49-F238E27FC236}">
                  <a16:creationId xmlns:a16="http://schemas.microsoft.com/office/drawing/2014/main" id="{81690583-5277-AEDD-95FD-35A061AFE044}"/>
                </a:ext>
              </a:extLst>
            </p:cNvPr>
            <p:cNvSpPr/>
            <p:nvPr/>
          </p:nvSpPr>
          <p:spPr>
            <a:xfrm>
              <a:off x="2891027" y="3168396"/>
              <a:ext cx="0" cy="622935"/>
            </a:xfrm>
            <a:custGeom>
              <a:avLst/>
              <a:gdLst/>
              <a:ahLst/>
              <a:cxnLst/>
              <a:rect l="l" t="t" r="r" b="b"/>
              <a:pathLst>
                <a:path h="622935">
                  <a:moveTo>
                    <a:pt x="0" y="0"/>
                  </a:moveTo>
                  <a:lnTo>
                    <a:pt x="0" y="622426"/>
                  </a:lnTo>
                </a:path>
              </a:pathLst>
            </a:custGeom>
            <a:ln w="15240">
              <a:solidFill>
                <a:srgbClr val="2E4766"/>
              </a:solidFill>
            </a:ln>
          </p:spPr>
          <p:txBody>
            <a:bodyPr wrap="square" lIns="0" tIns="0" rIns="0" bIns="0" rtlCol="0"/>
            <a:lstStyle/>
            <a:p>
              <a:endParaRPr/>
            </a:p>
          </p:txBody>
        </p:sp>
        <p:sp>
          <p:nvSpPr>
            <p:cNvPr id="51" name="object 13">
              <a:extLst>
                <a:ext uri="{FF2B5EF4-FFF2-40B4-BE49-F238E27FC236}">
                  <a16:creationId xmlns:a16="http://schemas.microsoft.com/office/drawing/2014/main" id="{B3F40011-E711-6FA7-1189-C958FC7C6B09}"/>
                </a:ext>
              </a:extLst>
            </p:cNvPr>
            <p:cNvSpPr/>
            <p:nvPr/>
          </p:nvSpPr>
          <p:spPr>
            <a:xfrm>
              <a:off x="1723643" y="3790188"/>
              <a:ext cx="2334895" cy="1819910"/>
            </a:xfrm>
            <a:custGeom>
              <a:avLst/>
              <a:gdLst/>
              <a:ahLst/>
              <a:cxnLst/>
              <a:rect l="l" t="t" r="r" b="b"/>
              <a:pathLst>
                <a:path w="2334895" h="1819910">
                  <a:moveTo>
                    <a:pt x="2152777" y="0"/>
                  </a:moveTo>
                  <a:lnTo>
                    <a:pt x="181991" y="0"/>
                  </a:lnTo>
                  <a:lnTo>
                    <a:pt x="133585" y="6495"/>
                  </a:lnTo>
                  <a:lnTo>
                    <a:pt x="90104" y="24830"/>
                  </a:lnTo>
                  <a:lnTo>
                    <a:pt x="53276" y="53276"/>
                  </a:lnTo>
                  <a:lnTo>
                    <a:pt x="24830" y="90104"/>
                  </a:lnTo>
                  <a:lnTo>
                    <a:pt x="6495" y="133585"/>
                  </a:lnTo>
                  <a:lnTo>
                    <a:pt x="0" y="181991"/>
                  </a:lnTo>
                  <a:lnTo>
                    <a:pt x="0" y="1637664"/>
                  </a:lnTo>
                  <a:lnTo>
                    <a:pt x="6495" y="1686070"/>
                  </a:lnTo>
                  <a:lnTo>
                    <a:pt x="24830" y="1729551"/>
                  </a:lnTo>
                  <a:lnTo>
                    <a:pt x="53276" y="1766379"/>
                  </a:lnTo>
                  <a:lnTo>
                    <a:pt x="90104" y="1794825"/>
                  </a:lnTo>
                  <a:lnTo>
                    <a:pt x="133585" y="1813160"/>
                  </a:lnTo>
                  <a:lnTo>
                    <a:pt x="181991" y="1819656"/>
                  </a:lnTo>
                  <a:lnTo>
                    <a:pt x="2152777" y="1819656"/>
                  </a:lnTo>
                  <a:lnTo>
                    <a:pt x="2201182" y="1813160"/>
                  </a:lnTo>
                  <a:lnTo>
                    <a:pt x="2244663" y="1794825"/>
                  </a:lnTo>
                  <a:lnTo>
                    <a:pt x="2281491" y="1766379"/>
                  </a:lnTo>
                  <a:lnTo>
                    <a:pt x="2309937" y="1729551"/>
                  </a:lnTo>
                  <a:lnTo>
                    <a:pt x="2328272" y="1686070"/>
                  </a:lnTo>
                  <a:lnTo>
                    <a:pt x="2334768" y="1637664"/>
                  </a:lnTo>
                  <a:lnTo>
                    <a:pt x="2334768" y="181991"/>
                  </a:lnTo>
                  <a:lnTo>
                    <a:pt x="2328272" y="133585"/>
                  </a:lnTo>
                  <a:lnTo>
                    <a:pt x="2309937" y="90104"/>
                  </a:lnTo>
                  <a:lnTo>
                    <a:pt x="2281491" y="53276"/>
                  </a:lnTo>
                  <a:lnTo>
                    <a:pt x="2244663" y="24830"/>
                  </a:lnTo>
                  <a:lnTo>
                    <a:pt x="2201182" y="6495"/>
                  </a:lnTo>
                  <a:lnTo>
                    <a:pt x="2152777" y="0"/>
                  </a:lnTo>
                  <a:close/>
                </a:path>
              </a:pathLst>
            </a:custGeom>
            <a:solidFill>
              <a:srgbClr val="D9D9D9"/>
            </a:solidFill>
          </p:spPr>
          <p:txBody>
            <a:bodyPr wrap="square" lIns="0" tIns="0" rIns="0" bIns="0" rtlCol="0"/>
            <a:lstStyle/>
            <a:p>
              <a:endParaRPr/>
            </a:p>
          </p:txBody>
        </p:sp>
        <p:sp>
          <p:nvSpPr>
            <p:cNvPr id="52" name="object 14">
              <a:extLst>
                <a:ext uri="{FF2B5EF4-FFF2-40B4-BE49-F238E27FC236}">
                  <a16:creationId xmlns:a16="http://schemas.microsoft.com/office/drawing/2014/main" id="{7928CEAA-D6A1-5FA2-7C03-1DBF5182276D}"/>
                </a:ext>
              </a:extLst>
            </p:cNvPr>
            <p:cNvSpPr/>
            <p:nvPr/>
          </p:nvSpPr>
          <p:spPr>
            <a:xfrm>
              <a:off x="1723643" y="3790188"/>
              <a:ext cx="2334895" cy="1819910"/>
            </a:xfrm>
            <a:custGeom>
              <a:avLst/>
              <a:gdLst/>
              <a:ahLst/>
              <a:cxnLst/>
              <a:rect l="l" t="t" r="r" b="b"/>
              <a:pathLst>
                <a:path w="2334895" h="1819910">
                  <a:moveTo>
                    <a:pt x="0" y="181991"/>
                  </a:moveTo>
                  <a:lnTo>
                    <a:pt x="6495" y="133585"/>
                  </a:lnTo>
                  <a:lnTo>
                    <a:pt x="24830" y="90104"/>
                  </a:lnTo>
                  <a:lnTo>
                    <a:pt x="53276" y="53276"/>
                  </a:lnTo>
                  <a:lnTo>
                    <a:pt x="90104" y="24830"/>
                  </a:lnTo>
                  <a:lnTo>
                    <a:pt x="133585" y="6495"/>
                  </a:lnTo>
                  <a:lnTo>
                    <a:pt x="181991" y="0"/>
                  </a:lnTo>
                  <a:lnTo>
                    <a:pt x="2152777" y="0"/>
                  </a:lnTo>
                  <a:lnTo>
                    <a:pt x="2201182" y="6495"/>
                  </a:lnTo>
                  <a:lnTo>
                    <a:pt x="2244663" y="24830"/>
                  </a:lnTo>
                  <a:lnTo>
                    <a:pt x="2281491" y="53276"/>
                  </a:lnTo>
                  <a:lnTo>
                    <a:pt x="2309937" y="90104"/>
                  </a:lnTo>
                  <a:lnTo>
                    <a:pt x="2328272" y="133585"/>
                  </a:lnTo>
                  <a:lnTo>
                    <a:pt x="2334768" y="181991"/>
                  </a:lnTo>
                  <a:lnTo>
                    <a:pt x="2334768" y="1637664"/>
                  </a:lnTo>
                  <a:lnTo>
                    <a:pt x="2328272" y="1686070"/>
                  </a:lnTo>
                  <a:lnTo>
                    <a:pt x="2309937" y="1729551"/>
                  </a:lnTo>
                  <a:lnTo>
                    <a:pt x="2281491" y="1766379"/>
                  </a:lnTo>
                  <a:lnTo>
                    <a:pt x="2244663" y="1794825"/>
                  </a:lnTo>
                  <a:lnTo>
                    <a:pt x="2201182" y="1813160"/>
                  </a:lnTo>
                  <a:lnTo>
                    <a:pt x="2152777" y="1819656"/>
                  </a:lnTo>
                  <a:lnTo>
                    <a:pt x="181991" y="1819656"/>
                  </a:lnTo>
                  <a:lnTo>
                    <a:pt x="133585" y="1813160"/>
                  </a:lnTo>
                  <a:lnTo>
                    <a:pt x="90104" y="1794825"/>
                  </a:lnTo>
                  <a:lnTo>
                    <a:pt x="53276" y="1766379"/>
                  </a:lnTo>
                  <a:lnTo>
                    <a:pt x="24830" y="1729551"/>
                  </a:lnTo>
                  <a:lnTo>
                    <a:pt x="6495" y="1686070"/>
                  </a:lnTo>
                  <a:lnTo>
                    <a:pt x="0" y="1637664"/>
                  </a:lnTo>
                  <a:lnTo>
                    <a:pt x="0" y="181991"/>
                  </a:lnTo>
                  <a:close/>
                </a:path>
              </a:pathLst>
            </a:custGeom>
            <a:ln w="15240">
              <a:solidFill>
                <a:srgbClr val="2E4766"/>
              </a:solidFill>
            </a:ln>
          </p:spPr>
          <p:txBody>
            <a:bodyPr wrap="square" lIns="0" tIns="0" rIns="0" bIns="0" rtlCol="0"/>
            <a:lstStyle/>
            <a:p>
              <a:endParaRPr/>
            </a:p>
          </p:txBody>
        </p:sp>
      </p:grpSp>
      <p:sp>
        <p:nvSpPr>
          <p:cNvPr id="53" name="object 15">
            <a:extLst>
              <a:ext uri="{FF2B5EF4-FFF2-40B4-BE49-F238E27FC236}">
                <a16:creationId xmlns:a16="http://schemas.microsoft.com/office/drawing/2014/main" id="{EFF9EF46-70A5-C670-06CC-CA63516551E2}"/>
              </a:ext>
            </a:extLst>
          </p:cNvPr>
          <p:cNvSpPr txBox="1"/>
          <p:nvPr/>
        </p:nvSpPr>
        <p:spPr>
          <a:xfrm>
            <a:off x="1697202" y="4467428"/>
            <a:ext cx="1899285" cy="1841500"/>
          </a:xfrm>
          <a:prstGeom prst="rect">
            <a:avLst/>
          </a:prstGeom>
        </p:spPr>
        <p:txBody>
          <a:bodyPr vert="horz" wrap="square" lIns="0" tIns="74295" rIns="0" bIns="0" rtlCol="0">
            <a:spAutoFit/>
          </a:bodyPr>
          <a:lstStyle/>
          <a:p>
            <a:pPr marL="12700" marR="5080" indent="-9525" algn="ctr">
              <a:lnSpc>
                <a:spcPct val="81900"/>
              </a:lnSpc>
              <a:spcBef>
                <a:spcPts val="585"/>
              </a:spcBef>
            </a:pPr>
            <a:r>
              <a:rPr sz="2200" spc="-160" dirty="0">
                <a:solidFill>
                  <a:srgbClr val="355070"/>
                </a:solidFill>
                <a:latin typeface="Arial MT"/>
                <a:cs typeface="Arial MT"/>
              </a:rPr>
              <a:t>Location</a:t>
            </a:r>
            <a:r>
              <a:rPr sz="2200" spc="25" dirty="0">
                <a:solidFill>
                  <a:srgbClr val="355070"/>
                </a:solidFill>
                <a:latin typeface="Arial MT"/>
                <a:cs typeface="Arial MT"/>
              </a:rPr>
              <a:t> </a:t>
            </a:r>
            <a:r>
              <a:rPr sz="2200" spc="-25" dirty="0">
                <a:solidFill>
                  <a:srgbClr val="355070"/>
                </a:solidFill>
                <a:latin typeface="Arial MT"/>
                <a:cs typeface="Arial MT"/>
              </a:rPr>
              <a:t>of </a:t>
            </a:r>
            <a:r>
              <a:rPr sz="2200" spc="-95" dirty="0">
                <a:solidFill>
                  <a:srgbClr val="FF0000"/>
                </a:solidFill>
                <a:latin typeface="Arial MT"/>
                <a:cs typeface="Arial MT"/>
              </a:rPr>
              <a:t>recipient</a:t>
            </a:r>
            <a:r>
              <a:rPr sz="2200" dirty="0">
                <a:solidFill>
                  <a:srgbClr val="FF0000"/>
                </a:solidFill>
                <a:latin typeface="Arial MT"/>
                <a:cs typeface="Arial MT"/>
              </a:rPr>
              <a:t> </a:t>
            </a:r>
            <a:r>
              <a:rPr sz="2200" spc="-25" dirty="0">
                <a:solidFill>
                  <a:srgbClr val="355070"/>
                </a:solidFill>
                <a:latin typeface="Arial MT"/>
                <a:cs typeface="Arial MT"/>
              </a:rPr>
              <a:t>in </a:t>
            </a:r>
            <a:r>
              <a:rPr sz="2200" spc="-140" dirty="0">
                <a:solidFill>
                  <a:srgbClr val="355070"/>
                </a:solidFill>
                <a:latin typeface="Arial MT"/>
                <a:cs typeface="Arial MT"/>
              </a:rPr>
              <a:t>suppliers</a:t>
            </a:r>
            <a:r>
              <a:rPr sz="2200" spc="15" dirty="0">
                <a:solidFill>
                  <a:srgbClr val="355070"/>
                </a:solidFill>
                <a:latin typeface="Arial MT"/>
                <a:cs typeface="Arial MT"/>
              </a:rPr>
              <a:t> </a:t>
            </a:r>
            <a:r>
              <a:rPr sz="2200" spc="-125" dirty="0">
                <a:solidFill>
                  <a:srgbClr val="355070"/>
                </a:solidFill>
                <a:latin typeface="Arial MT"/>
                <a:cs typeface="Arial MT"/>
              </a:rPr>
              <a:t>records</a:t>
            </a:r>
            <a:endParaRPr sz="2200">
              <a:latin typeface="Arial MT"/>
              <a:cs typeface="Arial MT"/>
            </a:endParaRPr>
          </a:p>
          <a:p>
            <a:pPr marL="36830" marR="27305" algn="ctr">
              <a:lnSpc>
                <a:spcPts val="2160"/>
              </a:lnSpc>
              <a:spcBef>
                <a:spcPts val="830"/>
              </a:spcBef>
            </a:pPr>
            <a:r>
              <a:rPr sz="2200" i="1" dirty="0">
                <a:solidFill>
                  <a:srgbClr val="355070"/>
                </a:solidFill>
                <a:latin typeface="Arial"/>
                <a:cs typeface="Arial"/>
              </a:rPr>
              <a:t>(If</a:t>
            </a:r>
            <a:r>
              <a:rPr sz="2200" i="1" spc="225" dirty="0">
                <a:solidFill>
                  <a:srgbClr val="355070"/>
                </a:solidFill>
                <a:latin typeface="Arial"/>
                <a:cs typeface="Arial"/>
              </a:rPr>
              <a:t> </a:t>
            </a:r>
            <a:r>
              <a:rPr sz="2200" i="1" spc="-140" dirty="0">
                <a:solidFill>
                  <a:srgbClr val="355070"/>
                </a:solidFill>
                <a:latin typeface="Arial"/>
                <a:cs typeface="Arial"/>
              </a:rPr>
              <a:t>not</a:t>
            </a:r>
            <a:r>
              <a:rPr sz="2200" i="1" spc="15" dirty="0">
                <a:solidFill>
                  <a:srgbClr val="355070"/>
                </a:solidFill>
                <a:latin typeface="Arial"/>
                <a:cs typeface="Arial"/>
              </a:rPr>
              <a:t> </a:t>
            </a:r>
            <a:r>
              <a:rPr sz="2200" i="1" spc="-110" dirty="0">
                <a:solidFill>
                  <a:srgbClr val="355070"/>
                </a:solidFill>
                <a:latin typeface="Arial"/>
                <a:cs typeface="Arial"/>
              </a:rPr>
              <a:t>available, </a:t>
            </a:r>
            <a:r>
              <a:rPr sz="2200" i="1" spc="-120" dirty="0">
                <a:solidFill>
                  <a:srgbClr val="355070"/>
                </a:solidFill>
                <a:latin typeface="Arial"/>
                <a:cs typeface="Arial"/>
              </a:rPr>
              <a:t>location</a:t>
            </a:r>
            <a:r>
              <a:rPr sz="2200" i="1" spc="10" dirty="0">
                <a:solidFill>
                  <a:srgbClr val="355070"/>
                </a:solidFill>
                <a:latin typeface="Arial"/>
                <a:cs typeface="Arial"/>
              </a:rPr>
              <a:t> </a:t>
            </a:r>
            <a:r>
              <a:rPr sz="2200" i="1" spc="-25" dirty="0">
                <a:solidFill>
                  <a:srgbClr val="355070"/>
                </a:solidFill>
                <a:latin typeface="Arial"/>
                <a:cs typeface="Arial"/>
              </a:rPr>
              <a:t>of </a:t>
            </a:r>
            <a:r>
              <a:rPr sz="2200" i="1" spc="-30" dirty="0">
                <a:solidFill>
                  <a:srgbClr val="355070"/>
                </a:solidFill>
                <a:latin typeface="Arial"/>
                <a:cs typeface="Arial"/>
              </a:rPr>
              <a:t>supplier)</a:t>
            </a:r>
            <a:endParaRPr sz="2200">
              <a:latin typeface="Arial"/>
              <a:cs typeface="Arial"/>
            </a:endParaRPr>
          </a:p>
        </p:txBody>
      </p:sp>
      <p:grpSp>
        <p:nvGrpSpPr>
          <p:cNvPr id="54" name="object 16">
            <a:extLst>
              <a:ext uri="{FF2B5EF4-FFF2-40B4-BE49-F238E27FC236}">
                <a16:creationId xmlns:a16="http://schemas.microsoft.com/office/drawing/2014/main" id="{A218761E-7140-8CF3-420B-0166C53A7A02}"/>
              </a:ext>
            </a:extLst>
          </p:cNvPr>
          <p:cNvGrpSpPr/>
          <p:nvPr/>
        </p:nvGrpSpPr>
        <p:grpSpPr>
          <a:xfrm>
            <a:off x="4509236" y="2075003"/>
            <a:ext cx="2691765" cy="1859280"/>
            <a:chOff x="4751832" y="1347216"/>
            <a:chExt cx="2691765" cy="1859280"/>
          </a:xfrm>
        </p:grpSpPr>
        <p:sp>
          <p:nvSpPr>
            <p:cNvPr id="55" name="object 17">
              <a:extLst>
                <a:ext uri="{FF2B5EF4-FFF2-40B4-BE49-F238E27FC236}">
                  <a16:creationId xmlns:a16="http://schemas.microsoft.com/office/drawing/2014/main" id="{BED2FFFF-80DE-C2AA-D117-B54073F46D1C}"/>
                </a:ext>
              </a:extLst>
            </p:cNvPr>
            <p:cNvSpPr/>
            <p:nvPr/>
          </p:nvSpPr>
          <p:spPr>
            <a:xfrm>
              <a:off x="6097524" y="1354836"/>
              <a:ext cx="0" cy="650240"/>
            </a:xfrm>
            <a:custGeom>
              <a:avLst/>
              <a:gdLst/>
              <a:ahLst/>
              <a:cxnLst/>
              <a:rect l="l" t="t" r="r" b="b"/>
              <a:pathLst>
                <a:path h="650239">
                  <a:moveTo>
                    <a:pt x="0" y="0"/>
                  </a:moveTo>
                  <a:lnTo>
                    <a:pt x="0" y="650113"/>
                  </a:lnTo>
                </a:path>
              </a:pathLst>
            </a:custGeom>
            <a:ln w="15240">
              <a:solidFill>
                <a:srgbClr val="283D58"/>
              </a:solidFill>
            </a:ln>
          </p:spPr>
          <p:txBody>
            <a:bodyPr wrap="square" lIns="0" tIns="0" rIns="0" bIns="0" rtlCol="0"/>
            <a:lstStyle/>
            <a:p>
              <a:endParaRPr/>
            </a:p>
          </p:txBody>
        </p:sp>
        <p:sp>
          <p:nvSpPr>
            <p:cNvPr id="56" name="object 18">
              <a:extLst>
                <a:ext uri="{FF2B5EF4-FFF2-40B4-BE49-F238E27FC236}">
                  <a16:creationId xmlns:a16="http://schemas.microsoft.com/office/drawing/2014/main" id="{DE6275D0-578B-C4F0-470C-7615981E3BFB}"/>
                </a:ext>
              </a:extLst>
            </p:cNvPr>
            <p:cNvSpPr/>
            <p:nvPr/>
          </p:nvSpPr>
          <p:spPr>
            <a:xfrm>
              <a:off x="4759452" y="2004060"/>
              <a:ext cx="2676525" cy="1195070"/>
            </a:xfrm>
            <a:custGeom>
              <a:avLst/>
              <a:gdLst/>
              <a:ahLst/>
              <a:cxnLst/>
              <a:rect l="l" t="t" r="r" b="b"/>
              <a:pathLst>
                <a:path w="2676525" h="1195070">
                  <a:moveTo>
                    <a:pt x="2556637" y="0"/>
                  </a:moveTo>
                  <a:lnTo>
                    <a:pt x="119507" y="0"/>
                  </a:lnTo>
                  <a:lnTo>
                    <a:pt x="72973" y="9386"/>
                  </a:lnTo>
                  <a:lnTo>
                    <a:pt x="34988" y="34988"/>
                  </a:lnTo>
                  <a:lnTo>
                    <a:pt x="9386" y="72973"/>
                  </a:lnTo>
                  <a:lnTo>
                    <a:pt x="0" y="119506"/>
                  </a:lnTo>
                  <a:lnTo>
                    <a:pt x="0" y="1075309"/>
                  </a:lnTo>
                  <a:lnTo>
                    <a:pt x="9386" y="1121842"/>
                  </a:lnTo>
                  <a:lnTo>
                    <a:pt x="34988" y="1159827"/>
                  </a:lnTo>
                  <a:lnTo>
                    <a:pt x="72973" y="1185429"/>
                  </a:lnTo>
                  <a:lnTo>
                    <a:pt x="119507" y="1194815"/>
                  </a:lnTo>
                  <a:lnTo>
                    <a:pt x="2556637" y="1194815"/>
                  </a:lnTo>
                  <a:lnTo>
                    <a:pt x="2603170" y="1185429"/>
                  </a:lnTo>
                  <a:lnTo>
                    <a:pt x="2641155" y="1159827"/>
                  </a:lnTo>
                  <a:lnTo>
                    <a:pt x="2666757" y="1121842"/>
                  </a:lnTo>
                  <a:lnTo>
                    <a:pt x="2676144" y="1075309"/>
                  </a:lnTo>
                  <a:lnTo>
                    <a:pt x="2676144" y="119506"/>
                  </a:lnTo>
                  <a:lnTo>
                    <a:pt x="2666757" y="72973"/>
                  </a:lnTo>
                  <a:lnTo>
                    <a:pt x="2641155" y="34988"/>
                  </a:lnTo>
                  <a:lnTo>
                    <a:pt x="2603170" y="9386"/>
                  </a:lnTo>
                  <a:lnTo>
                    <a:pt x="2556637" y="0"/>
                  </a:lnTo>
                  <a:close/>
                </a:path>
              </a:pathLst>
            </a:custGeom>
            <a:solidFill>
              <a:srgbClr val="FFFFFF"/>
            </a:solidFill>
          </p:spPr>
          <p:txBody>
            <a:bodyPr wrap="square" lIns="0" tIns="0" rIns="0" bIns="0" rtlCol="0"/>
            <a:lstStyle/>
            <a:p>
              <a:endParaRPr/>
            </a:p>
          </p:txBody>
        </p:sp>
        <p:sp>
          <p:nvSpPr>
            <p:cNvPr id="57" name="object 19">
              <a:extLst>
                <a:ext uri="{FF2B5EF4-FFF2-40B4-BE49-F238E27FC236}">
                  <a16:creationId xmlns:a16="http://schemas.microsoft.com/office/drawing/2014/main" id="{6CE796E8-F089-E8FB-4AE2-7E2AC4CE574B}"/>
                </a:ext>
              </a:extLst>
            </p:cNvPr>
            <p:cNvSpPr/>
            <p:nvPr/>
          </p:nvSpPr>
          <p:spPr>
            <a:xfrm>
              <a:off x="4759452" y="2004060"/>
              <a:ext cx="2676525" cy="1195070"/>
            </a:xfrm>
            <a:custGeom>
              <a:avLst/>
              <a:gdLst/>
              <a:ahLst/>
              <a:cxnLst/>
              <a:rect l="l" t="t" r="r" b="b"/>
              <a:pathLst>
                <a:path w="2676525" h="1195070">
                  <a:moveTo>
                    <a:pt x="0" y="119506"/>
                  </a:moveTo>
                  <a:lnTo>
                    <a:pt x="9386" y="72973"/>
                  </a:lnTo>
                  <a:lnTo>
                    <a:pt x="34988" y="34988"/>
                  </a:lnTo>
                  <a:lnTo>
                    <a:pt x="72973" y="9386"/>
                  </a:lnTo>
                  <a:lnTo>
                    <a:pt x="119507" y="0"/>
                  </a:lnTo>
                  <a:lnTo>
                    <a:pt x="2556637" y="0"/>
                  </a:lnTo>
                  <a:lnTo>
                    <a:pt x="2603170" y="9386"/>
                  </a:lnTo>
                  <a:lnTo>
                    <a:pt x="2641155" y="34988"/>
                  </a:lnTo>
                  <a:lnTo>
                    <a:pt x="2666757" y="72973"/>
                  </a:lnTo>
                  <a:lnTo>
                    <a:pt x="2676144" y="119506"/>
                  </a:lnTo>
                  <a:lnTo>
                    <a:pt x="2676144" y="1075309"/>
                  </a:lnTo>
                  <a:lnTo>
                    <a:pt x="2666757" y="1121842"/>
                  </a:lnTo>
                  <a:lnTo>
                    <a:pt x="2641155" y="1159827"/>
                  </a:lnTo>
                  <a:lnTo>
                    <a:pt x="2603170" y="1185429"/>
                  </a:lnTo>
                  <a:lnTo>
                    <a:pt x="2556637" y="1194815"/>
                  </a:lnTo>
                  <a:lnTo>
                    <a:pt x="119507" y="1194815"/>
                  </a:lnTo>
                  <a:lnTo>
                    <a:pt x="72973" y="1185429"/>
                  </a:lnTo>
                  <a:lnTo>
                    <a:pt x="34988" y="1159827"/>
                  </a:lnTo>
                  <a:lnTo>
                    <a:pt x="9386" y="1121842"/>
                  </a:lnTo>
                  <a:lnTo>
                    <a:pt x="0" y="1075309"/>
                  </a:lnTo>
                  <a:lnTo>
                    <a:pt x="0" y="119506"/>
                  </a:lnTo>
                  <a:close/>
                </a:path>
              </a:pathLst>
            </a:custGeom>
            <a:ln w="15240">
              <a:solidFill>
                <a:srgbClr val="2E4766"/>
              </a:solidFill>
            </a:ln>
          </p:spPr>
          <p:txBody>
            <a:bodyPr wrap="square" lIns="0" tIns="0" rIns="0" bIns="0" rtlCol="0"/>
            <a:lstStyle/>
            <a:p>
              <a:endParaRPr/>
            </a:p>
          </p:txBody>
        </p:sp>
      </p:grpSp>
      <p:sp>
        <p:nvSpPr>
          <p:cNvPr id="58" name="object 20">
            <a:extLst>
              <a:ext uri="{FF2B5EF4-FFF2-40B4-BE49-F238E27FC236}">
                <a16:creationId xmlns:a16="http://schemas.microsoft.com/office/drawing/2014/main" id="{D1BF222A-5ABF-DFC6-313E-AA3AE3BE7201}"/>
              </a:ext>
            </a:extLst>
          </p:cNvPr>
          <p:cNvSpPr txBox="1"/>
          <p:nvPr/>
        </p:nvSpPr>
        <p:spPr>
          <a:xfrm>
            <a:off x="4752313" y="2942285"/>
            <a:ext cx="2202815" cy="690245"/>
          </a:xfrm>
          <a:prstGeom prst="rect">
            <a:avLst/>
          </a:prstGeom>
        </p:spPr>
        <p:txBody>
          <a:bodyPr vert="horz" wrap="square" lIns="0" tIns="12700" rIns="0" bIns="0" rtlCol="0">
            <a:spAutoFit/>
          </a:bodyPr>
          <a:lstStyle/>
          <a:p>
            <a:pPr algn="ctr">
              <a:lnSpc>
                <a:spcPts val="2615"/>
              </a:lnSpc>
              <a:spcBef>
                <a:spcPts val="100"/>
              </a:spcBef>
            </a:pPr>
            <a:r>
              <a:rPr sz="2400" spc="-280" dirty="0">
                <a:solidFill>
                  <a:srgbClr val="355070"/>
                </a:solidFill>
                <a:latin typeface="Arial MT"/>
                <a:cs typeface="Arial MT"/>
              </a:rPr>
              <a:t>Sec</a:t>
            </a:r>
            <a:r>
              <a:rPr sz="2400" dirty="0">
                <a:solidFill>
                  <a:srgbClr val="355070"/>
                </a:solidFill>
                <a:latin typeface="Arial MT"/>
                <a:cs typeface="Arial MT"/>
              </a:rPr>
              <a:t> </a:t>
            </a:r>
            <a:r>
              <a:rPr sz="2400" spc="-10" dirty="0">
                <a:solidFill>
                  <a:srgbClr val="355070"/>
                </a:solidFill>
                <a:latin typeface="Arial MT"/>
                <a:cs typeface="Arial MT"/>
              </a:rPr>
              <a:t>12(13)</a:t>
            </a:r>
            <a:endParaRPr sz="2400">
              <a:latin typeface="Arial MT"/>
              <a:cs typeface="Arial MT"/>
            </a:endParaRPr>
          </a:p>
          <a:p>
            <a:pPr algn="ctr">
              <a:lnSpc>
                <a:spcPts val="2615"/>
              </a:lnSpc>
            </a:pPr>
            <a:r>
              <a:rPr sz="2400" spc="-220" dirty="0">
                <a:solidFill>
                  <a:srgbClr val="355070"/>
                </a:solidFill>
                <a:latin typeface="Arial MT"/>
                <a:cs typeface="Arial MT"/>
              </a:rPr>
              <a:t>Insurance</a:t>
            </a:r>
            <a:r>
              <a:rPr sz="2400" spc="85" dirty="0">
                <a:solidFill>
                  <a:srgbClr val="355070"/>
                </a:solidFill>
                <a:latin typeface="Arial MT"/>
                <a:cs typeface="Arial MT"/>
              </a:rPr>
              <a:t> </a:t>
            </a:r>
            <a:r>
              <a:rPr sz="2400" spc="-160" dirty="0">
                <a:solidFill>
                  <a:srgbClr val="355070"/>
                </a:solidFill>
                <a:latin typeface="Arial MT"/>
                <a:cs typeface="Arial MT"/>
              </a:rPr>
              <a:t>Services</a:t>
            </a:r>
            <a:endParaRPr sz="2400">
              <a:latin typeface="Arial MT"/>
              <a:cs typeface="Arial MT"/>
            </a:endParaRPr>
          </a:p>
        </p:txBody>
      </p:sp>
      <p:grpSp>
        <p:nvGrpSpPr>
          <p:cNvPr id="59" name="object 21">
            <a:extLst>
              <a:ext uri="{FF2B5EF4-FFF2-40B4-BE49-F238E27FC236}">
                <a16:creationId xmlns:a16="http://schemas.microsoft.com/office/drawing/2014/main" id="{2D313C56-D723-1CF4-A94B-9DA766D9A148}"/>
              </a:ext>
            </a:extLst>
          </p:cNvPr>
          <p:cNvGrpSpPr/>
          <p:nvPr/>
        </p:nvGrpSpPr>
        <p:grpSpPr>
          <a:xfrm>
            <a:off x="4509236" y="3919042"/>
            <a:ext cx="2691765" cy="2420620"/>
            <a:chOff x="4751832" y="3191255"/>
            <a:chExt cx="2691765" cy="2420620"/>
          </a:xfrm>
        </p:grpSpPr>
        <p:sp>
          <p:nvSpPr>
            <p:cNvPr id="60" name="object 22">
              <a:extLst>
                <a:ext uri="{FF2B5EF4-FFF2-40B4-BE49-F238E27FC236}">
                  <a16:creationId xmlns:a16="http://schemas.microsoft.com/office/drawing/2014/main" id="{E087B2F7-8663-26C3-A6A0-D76F85C6D31E}"/>
                </a:ext>
              </a:extLst>
            </p:cNvPr>
            <p:cNvSpPr/>
            <p:nvPr/>
          </p:nvSpPr>
          <p:spPr>
            <a:xfrm>
              <a:off x="6097524" y="3198875"/>
              <a:ext cx="0" cy="594995"/>
            </a:xfrm>
            <a:custGeom>
              <a:avLst/>
              <a:gdLst/>
              <a:ahLst/>
              <a:cxnLst/>
              <a:rect l="l" t="t" r="r" b="b"/>
              <a:pathLst>
                <a:path h="594995">
                  <a:moveTo>
                    <a:pt x="0" y="0"/>
                  </a:moveTo>
                  <a:lnTo>
                    <a:pt x="0" y="594741"/>
                  </a:lnTo>
                </a:path>
              </a:pathLst>
            </a:custGeom>
            <a:ln w="15240">
              <a:solidFill>
                <a:srgbClr val="2E4766"/>
              </a:solidFill>
            </a:ln>
          </p:spPr>
          <p:txBody>
            <a:bodyPr wrap="square" lIns="0" tIns="0" rIns="0" bIns="0" rtlCol="0"/>
            <a:lstStyle/>
            <a:p>
              <a:endParaRPr/>
            </a:p>
          </p:txBody>
        </p:sp>
        <p:sp>
          <p:nvSpPr>
            <p:cNvPr id="61" name="object 23">
              <a:extLst>
                <a:ext uri="{FF2B5EF4-FFF2-40B4-BE49-F238E27FC236}">
                  <a16:creationId xmlns:a16="http://schemas.microsoft.com/office/drawing/2014/main" id="{C3F71C5D-7373-F552-99FC-9AB04E742541}"/>
                </a:ext>
              </a:extLst>
            </p:cNvPr>
            <p:cNvSpPr/>
            <p:nvPr/>
          </p:nvSpPr>
          <p:spPr>
            <a:xfrm>
              <a:off x="4759452" y="3796283"/>
              <a:ext cx="2676525" cy="1807845"/>
            </a:xfrm>
            <a:custGeom>
              <a:avLst/>
              <a:gdLst/>
              <a:ahLst/>
              <a:cxnLst/>
              <a:rect l="l" t="t" r="r" b="b"/>
              <a:pathLst>
                <a:path w="2676525" h="1807845">
                  <a:moveTo>
                    <a:pt x="2495423" y="0"/>
                  </a:moveTo>
                  <a:lnTo>
                    <a:pt x="180721" y="0"/>
                  </a:lnTo>
                  <a:lnTo>
                    <a:pt x="132673" y="6454"/>
                  </a:lnTo>
                  <a:lnTo>
                    <a:pt x="89502" y="24670"/>
                  </a:lnTo>
                  <a:lnTo>
                    <a:pt x="52927" y="52927"/>
                  </a:lnTo>
                  <a:lnTo>
                    <a:pt x="24670" y="89502"/>
                  </a:lnTo>
                  <a:lnTo>
                    <a:pt x="6454" y="132673"/>
                  </a:lnTo>
                  <a:lnTo>
                    <a:pt x="0" y="180721"/>
                  </a:lnTo>
                  <a:lnTo>
                    <a:pt x="0" y="1626743"/>
                  </a:lnTo>
                  <a:lnTo>
                    <a:pt x="6454" y="1674790"/>
                  </a:lnTo>
                  <a:lnTo>
                    <a:pt x="24670" y="1717961"/>
                  </a:lnTo>
                  <a:lnTo>
                    <a:pt x="52927" y="1754536"/>
                  </a:lnTo>
                  <a:lnTo>
                    <a:pt x="89502" y="1782793"/>
                  </a:lnTo>
                  <a:lnTo>
                    <a:pt x="132673" y="1801009"/>
                  </a:lnTo>
                  <a:lnTo>
                    <a:pt x="180721" y="1807464"/>
                  </a:lnTo>
                  <a:lnTo>
                    <a:pt x="2495423" y="1807464"/>
                  </a:lnTo>
                  <a:lnTo>
                    <a:pt x="2543470" y="1801009"/>
                  </a:lnTo>
                  <a:lnTo>
                    <a:pt x="2586641" y="1782793"/>
                  </a:lnTo>
                  <a:lnTo>
                    <a:pt x="2623216" y="1754536"/>
                  </a:lnTo>
                  <a:lnTo>
                    <a:pt x="2651473" y="1717961"/>
                  </a:lnTo>
                  <a:lnTo>
                    <a:pt x="2669689" y="1674790"/>
                  </a:lnTo>
                  <a:lnTo>
                    <a:pt x="2676144" y="1626743"/>
                  </a:lnTo>
                  <a:lnTo>
                    <a:pt x="2676144" y="180721"/>
                  </a:lnTo>
                  <a:lnTo>
                    <a:pt x="2669689" y="132673"/>
                  </a:lnTo>
                  <a:lnTo>
                    <a:pt x="2651473" y="89502"/>
                  </a:lnTo>
                  <a:lnTo>
                    <a:pt x="2623216" y="52927"/>
                  </a:lnTo>
                  <a:lnTo>
                    <a:pt x="2586641" y="24670"/>
                  </a:lnTo>
                  <a:lnTo>
                    <a:pt x="2543470" y="6454"/>
                  </a:lnTo>
                  <a:lnTo>
                    <a:pt x="2495423" y="0"/>
                  </a:lnTo>
                  <a:close/>
                </a:path>
              </a:pathLst>
            </a:custGeom>
            <a:solidFill>
              <a:srgbClr val="D9D9D9"/>
            </a:solidFill>
          </p:spPr>
          <p:txBody>
            <a:bodyPr wrap="square" lIns="0" tIns="0" rIns="0" bIns="0" rtlCol="0"/>
            <a:lstStyle/>
            <a:p>
              <a:endParaRPr/>
            </a:p>
          </p:txBody>
        </p:sp>
        <p:sp>
          <p:nvSpPr>
            <p:cNvPr id="62" name="object 24">
              <a:extLst>
                <a:ext uri="{FF2B5EF4-FFF2-40B4-BE49-F238E27FC236}">
                  <a16:creationId xmlns:a16="http://schemas.microsoft.com/office/drawing/2014/main" id="{0D6D66A8-786F-8489-D0DB-6D4EDE0B5F2A}"/>
                </a:ext>
              </a:extLst>
            </p:cNvPr>
            <p:cNvSpPr/>
            <p:nvPr/>
          </p:nvSpPr>
          <p:spPr>
            <a:xfrm>
              <a:off x="4759452" y="3796283"/>
              <a:ext cx="2676525" cy="1807845"/>
            </a:xfrm>
            <a:custGeom>
              <a:avLst/>
              <a:gdLst/>
              <a:ahLst/>
              <a:cxnLst/>
              <a:rect l="l" t="t" r="r" b="b"/>
              <a:pathLst>
                <a:path w="2676525" h="1807845">
                  <a:moveTo>
                    <a:pt x="0" y="180721"/>
                  </a:moveTo>
                  <a:lnTo>
                    <a:pt x="6454" y="132673"/>
                  </a:lnTo>
                  <a:lnTo>
                    <a:pt x="24670" y="89502"/>
                  </a:lnTo>
                  <a:lnTo>
                    <a:pt x="52927" y="52927"/>
                  </a:lnTo>
                  <a:lnTo>
                    <a:pt x="89502" y="24670"/>
                  </a:lnTo>
                  <a:lnTo>
                    <a:pt x="132673" y="6454"/>
                  </a:lnTo>
                  <a:lnTo>
                    <a:pt x="180721" y="0"/>
                  </a:lnTo>
                  <a:lnTo>
                    <a:pt x="2495423" y="0"/>
                  </a:lnTo>
                  <a:lnTo>
                    <a:pt x="2543470" y="6454"/>
                  </a:lnTo>
                  <a:lnTo>
                    <a:pt x="2586641" y="24670"/>
                  </a:lnTo>
                  <a:lnTo>
                    <a:pt x="2623216" y="52927"/>
                  </a:lnTo>
                  <a:lnTo>
                    <a:pt x="2651473" y="89502"/>
                  </a:lnTo>
                  <a:lnTo>
                    <a:pt x="2669689" y="132673"/>
                  </a:lnTo>
                  <a:lnTo>
                    <a:pt x="2676144" y="180721"/>
                  </a:lnTo>
                  <a:lnTo>
                    <a:pt x="2676144" y="1626743"/>
                  </a:lnTo>
                  <a:lnTo>
                    <a:pt x="2669689" y="1674790"/>
                  </a:lnTo>
                  <a:lnTo>
                    <a:pt x="2651473" y="1717961"/>
                  </a:lnTo>
                  <a:lnTo>
                    <a:pt x="2623216" y="1754536"/>
                  </a:lnTo>
                  <a:lnTo>
                    <a:pt x="2586641" y="1782793"/>
                  </a:lnTo>
                  <a:lnTo>
                    <a:pt x="2543470" y="1801009"/>
                  </a:lnTo>
                  <a:lnTo>
                    <a:pt x="2495423" y="1807464"/>
                  </a:lnTo>
                  <a:lnTo>
                    <a:pt x="180721" y="1807464"/>
                  </a:lnTo>
                  <a:lnTo>
                    <a:pt x="132673" y="1801009"/>
                  </a:lnTo>
                  <a:lnTo>
                    <a:pt x="89502" y="1782793"/>
                  </a:lnTo>
                  <a:lnTo>
                    <a:pt x="52927" y="1754536"/>
                  </a:lnTo>
                  <a:lnTo>
                    <a:pt x="24670" y="1717961"/>
                  </a:lnTo>
                  <a:lnTo>
                    <a:pt x="6454" y="1674790"/>
                  </a:lnTo>
                  <a:lnTo>
                    <a:pt x="0" y="1626743"/>
                  </a:lnTo>
                  <a:lnTo>
                    <a:pt x="0" y="180721"/>
                  </a:lnTo>
                  <a:close/>
                </a:path>
              </a:pathLst>
            </a:custGeom>
            <a:ln w="15240">
              <a:solidFill>
                <a:srgbClr val="2E4766"/>
              </a:solidFill>
            </a:ln>
          </p:spPr>
          <p:txBody>
            <a:bodyPr wrap="square" lIns="0" tIns="0" rIns="0" bIns="0" rtlCol="0"/>
            <a:lstStyle/>
            <a:p>
              <a:endParaRPr/>
            </a:p>
          </p:txBody>
        </p:sp>
      </p:grpSp>
      <p:sp>
        <p:nvSpPr>
          <p:cNvPr id="63" name="object 25">
            <a:extLst>
              <a:ext uri="{FF2B5EF4-FFF2-40B4-BE49-F238E27FC236}">
                <a16:creationId xmlns:a16="http://schemas.microsoft.com/office/drawing/2014/main" id="{53CC1D9F-4C29-F53F-63A0-F000F596AF8B}"/>
              </a:ext>
            </a:extLst>
          </p:cNvPr>
          <p:cNvSpPr txBox="1"/>
          <p:nvPr/>
        </p:nvSpPr>
        <p:spPr>
          <a:xfrm>
            <a:off x="4666334" y="4679341"/>
            <a:ext cx="2370455" cy="1424305"/>
          </a:xfrm>
          <a:prstGeom prst="rect">
            <a:avLst/>
          </a:prstGeom>
        </p:spPr>
        <p:txBody>
          <a:bodyPr vert="horz" wrap="square" lIns="0" tIns="12065" rIns="0" bIns="0" rtlCol="0">
            <a:spAutoFit/>
          </a:bodyPr>
          <a:lstStyle/>
          <a:p>
            <a:pPr marL="2540" algn="ctr">
              <a:lnSpc>
                <a:spcPts val="2185"/>
              </a:lnSpc>
              <a:spcBef>
                <a:spcPts val="95"/>
              </a:spcBef>
            </a:pPr>
            <a:r>
              <a:rPr sz="2000" u="sng" spc="-135" dirty="0">
                <a:solidFill>
                  <a:srgbClr val="355070"/>
                </a:solidFill>
                <a:uFill>
                  <a:solidFill>
                    <a:srgbClr val="355070"/>
                  </a:solidFill>
                </a:uFill>
                <a:latin typeface="Arial MT"/>
                <a:cs typeface="Arial MT"/>
              </a:rPr>
              <a:t>Registered</a:t>
            </a:r>
            <a:r>
              <a:rPr sz="2000" u="sng" spc="40" dirty="0">
                <a:solidFill>
                  <a:srgbClr val="355070"/>
                </a:solidFill>
                <a:uFill>
                  <a:solidFill>
                    <a:srgbClr val="355070"/>
                  </a:solidFill>
                </a:uFill>
                <a:latin typeface="Arial MT"/>
                <a:cs typeface="Arial MT"/>
              </a:rPr>
              <a:t> </a:t>
            </a:r>
            <a:r>
              <a:rPr sz="2000" u="sng" spc="-10" dirty="0">
                <a:solidFill>
                  <a:srgbClr val="355070"/>
                </a:solidFill>
                <a:uFill>
                  <a:solidFill>
                    <a:srgbClr val="355070"/>
                  </a:solidFill>
                </a:uFill>
                <a:latin typeface="Arial MT"/>
                <a:cs typeface="Arial MT"/>
              </a:rPr>
              <a:t>recipient:</a:t>
            </a:r>
            <a:endParaRPr sz="2000">
              <a:latin typeface="Arial MT"/>
              <a:cs typeface="Arial MT"/>
            </a:endParaRPr>
          </a:p>
          <a:p>
            <a:pPr algn="ctr">
              <a:lnSpc>
                <a:spcPts val="2185"/>
              </a:lnSpc>
            </a:pPr>
            <a:r>
              <a:rPr sz="2000" spc="-145" dirty="0">
                <a:solidFill>
                  <a:srgbClr val="355070"/>
                </a:solidFill>
                <a:latin typeface="Arial MT"/>
                <a:cs typeface="Arial MT"/>
              </a:rPr>
              <a:t>Location</a:t>
            </a:r>
            <a:r>
              <a:rPr sz="2000" spc="10" dirty="0">
                <a:solidFill>
                  <a:srgbClr val="355070"/>
                </a:solidFill>
                <a:latin typeface="Arial MT"/>
                <a:cs typeface="Arial MT"/>
              </a:rPr>
              <a:t> </a:t>
            </a:r>
            <a:r>
              <a:rPr sz="2000" dirty="0">
                <a:solidFill>
                  <a:srgbClr val="355070"/>
                </a:solidFill>
                <a:latin typeface="Arial MT"/>
                <a:cs typeface="Arial MT"/>
              </a:rPr>
              <a:t>of</a:t>
            </a:r>
            <a:r>
              <a:rPr sz="2000" spc="75" dirty="0">
                <a:solidFill>
                  <a:srgbClr val="355070"/>
                </a:solidFill>
                <a:latin typeface="Arial MT"/>
                <a:cs typeface="Arial MT"/>
              </a:rPr>
              <a:t> </a:t>
            </a:r>
            <a:r>
              <a:rPr sz="2000" spc="-254" dirty="0">
                <a:solidFill>
                  <a:srgbClr val="355070"/>
                </a:solidFill>
                <a:latin typeface="Arial MT"/>
                <a:cs typeface="Arial MT"/>
              </a:rPr>
              <a:t>such</a:t>
            </a:r>
            <a:r>
              <a:rPr sz="2000" spc="35" dirty="0">
                <a:solidFill>
                  <a:srgbClr val="355070"/>
                </a:solidFill>
                <a:latin typeface="Arial MT"/>
                <a:cs typeface="Arial MT"/>
              </a:rPr>
              <a:t> </a:t>
            </a:r>
            <a:r>
              <a:rPr sz="2000" spc="-100" dirty="0">
                <a:solidFill>
                  <a:srgbClr val="355070"/>
                </a:solidFill>
                <a:latin typeface="Arial MT"/>
                <a:cs typeface="Arial MT"/>
              </a:rPr>
              <a:t>person</a:t>
            </a:r>
            <a:endParaRPr sz="2000">
              <a:latin typeface="Arial MT"/>
              <a:cs typeface="Arial MT"/>
            </a:endParaRPr>
          </a:p>
          <a:p>
            <a:pPr marL="36830" marR="29845" algn="ctr">
              <a:lnSpc>
                <a:spcPct val="82100"/>
              </a:lnSpc>
              <a:spcBef>
                <a:spcPts val="740"/>
              </a:spcBef>
            </a:pPr>
            <a:r>
              <a:rPr sz="2000" u="sng" spc="-110" dirty="0">
                <a:solidFill>
                  <a:srgbClr val="355070"/>
                </a:solidFill>
                <a:uFill>
                  <a:solidFill>
                    <a:srgbClr val="355070"/>
                  </a:solidFill>
                </a:uFill>
                <a:latin typeface="Arial MT"/>
                <a:cs typeface="Arial MT"/>
              </a:rPr>
              <a:t>Unregistered</a:t>
            </a:r>
            <a:r>
              <a:rPr sz="2000" u="sng" spc="40" dirty="0">
                <a:solidFill>
                  <a:srgbClr val="355070"/>
                </a:solidFill>
                <a:uFill>
                  <a:solidFill>
                    <a:srgbClr val="355070"/>
                  </a:solidFill>
                </a:uFill>
                <a:latin typeface="Arial MT"/>
                <a:cs typeface="Arial MT"/>
              </a:rPr>
              <a:t> </a:t>
            </a:r>
            <a:r>
              <a:rPr sz="2000" u="sng" spc="-85" dirty="0">
                <a:solidFill>
                  <a:srgbClr val="355070"/>
                </a:solidFill>
                <a:uFill>
                  <a:solidFill>
                    <a:srgbClr val="355070"/>
                  </a:solidFill>
                </a:uFill>
                <a:latin typeface="Arial MT"/>
                <a:cs typeface="Arial MT"/>
              </a:rPr>
              <a:t>recipient:</a:t>
            </a:r>
            <a:r>
              <a:rPr sz="2000" spc="-85" dirty="0">
                <a:solidFill>
                  <a:srgbClr val="355070"/>
                </a:solidFill>
                <a:latin typeface="Arial MT"/>
                <a:cs typeface="Arial MT"/>
              </a:rPr>
              <a:t> </a:t>
            </a:r>
            <a:r>
              <a:rPr sz="2000" spc="-145" dirty="0">
                <a:solidFill>
                  <a:srgbClr val="355070"/>
                </a:solidFill>
                <a:latin typeface="Arial MT"/>
                <a:cs typeface="Arial MT"/>
              </a:rPr>
              <a:t>Location</a:t>
            </a:r>
            <a:r>
              <a:rPr sz="2000" spc="15" dirty="0">
                <a:solidFill>
                  <a:srgbClr val="355070"/>
                </a:solidFill>
                <a:latin typeface="Arial MT"/>
                <a:cs typeface="Arial MT"/>
              </a:rPr>
              <a:t> </a:t>
            </a:r>
            <a:r>
              <a:rPr sz="2000" dirty="0">
                <a:solidFill>
                  <a:srgbClr val="355070"/>
                </a:solidFill>
                <a:latin typeface="Arial MT"/>
                <a:cs typeface="Arial MT"/>
              </a:rPr>
              <a:t>of</a:t>
            </a:r>
            <a:r>
              <a:rPr sz="2000" spc="80" dirty="0">
                <a:solidFill>
                  <a:srgbClr val="355070"/>
                </a:solidFill>
                <a:latin typeface="Arial MT"/>
                <a:cs typeface="Arial MT"/>
              </a:rPr>
              <a:t> </a:t>
            </a:r>
            <a:r>
              <a:rPr sz="2000" spc="-90" dirty="0">
                <a:solidFill>
                  <a:srgbClr val="355070"/>
                </a:solidFill>
                <a:latin typeface="Arial MT"/>
                <a:cs typeface="Arial MT"/>
              </a:rPr>
              <a:t>recipient</a:t>
            </a:r>
            <a:r>
              <a:rPr sz="2000" spc="10" dirty="0">
                <a:solidFill>
                  <a:srgbClr val="355070"/>
                </a:solidFill>
                <a:latin typeface="Arial MT"/>
                <a:cs typeface="Arial MT"/>
              </a:rPr>
              <a:t> </a:t>
            </a:r>
            <a:r>
              <a:rPr sz="2000" spc="-55" dirty="0">
                <a:solidFill>
                  <a:srgbClr val="355070"/>
                </a:solidFill>
                <a:latin typeface="Arial MT"/>
                <a:cs typeface="Arial MT"/>
              </a:rPr>
              <a:t>in </a:t>
            </a:r>
            <a:r>
              <a:rPr sz="2000" spc="-120" dirty="0">
                <a:solidFill>
                  <a:srgbClr val="355070"/>
                </a:solidFill>
                <a:latin typeface="Arial MT"/>
                <a:cs typeface="Arial MT"/>
              </a:rPr>
              <a:t>supplier’s</a:t>
            </a:r>
            <a:r>
              <a:rPr sz="2000" spc="35" dirty="0">
                <a:solidFill>
                  <a:srgbClr val="355070"/>
                </a:solidFill>
                <a:latin typeface="Arial MT"/>
                <a:cs typeface="Arial MT"/>
              </a:rPr>
              <a:t> </a:t>
            </a:r>
            <a:r>
              <a:rPr sz="2000" spc="-10" dirty="0">
                <a:solidFill>
                  <a:srgbClr val="355070"/>
                </a:solidFill>
                <a:latin typeface="Arial MT"/>
                <a:cs typeface="Arial MT"/>
              </a:rPr>
              <a:t>records</a:t>
            </a:r>
            <a:endParaRPr sz="2000">
              <a:latin typeface="Arial MT"/>
              <a:cs typeface="Arial MT"/>
            </a:endParaRPr>
          </a:p>
        </p:txBody>
      </p:sp>
      <p:grpSp>
        <p:nvGrpSpPr>
          <p:cNvPr id="64" name="object 26">
            <a:extLst>
              <a:ext uri="{FF2B5EF4-FFF2-40B4-BE49-F238E27FC236}">
                <a16:creationId xmlns:a16="http://schemas.microsoft.com/office/drawing/2014/main" id="{279C7EF7-0169-5F74-D9C3-2A8D34DF0D62}"/>
              </a:ext>
            </a:extLst>
          </p:cNvPr>
          <p:cNvGrpSpPr/>
          <p:nvPr/>
        </p:nvGrpSpPr>
        <p:grpSpPr>
          <a:xfrm>
            <a:off x="5847307" y="2075003"/>
            <a:ext cx="4389120" cy="1765300"/>
            <a:chOff x="6089903" y="1347216"/>
            <a:chExt cx="4389120" cy="1765300"/>
          </a:xfrm>
        </p:grpSpPr>
        <p:sp>
          <p:nvSpPr>
            <p:cNvPr id="65" name="object 27">
              <a:extLst>
                <a:ext uri="{FF2B5EF4-FFF2-40B4-BE49-F238E27FC236}">
                  <a16:creationId xmlns:a16="http://schemas.microsoft.com/office/drawing/2014/main" id="{6CBD3181-9936-73C7-7765-23323A194FF7}"/>
                </a:ext>
              </a:extLst>
            </p:cNvPr>
            <p:cNvSpPr/>
            <p:nvPr/>
          </p:nvSpPr>
          <p:spPr>
            <a:xfrm>
              <a:off x="6097523" y="1354836"/>
              <a:ext cx="3205480" cy="622935"/>
            </a:xfrm>
            <a:custGeom>
              <a:avLst/>
              <a:gdLst/>
              <a:ahLst/>
              <a:cxnLst/>
              <a:rect l="l" t="t" r="r" b="b"/>
              <a:pathLst>
                <a:path w="3205479" h="622935">
                  <a:moveTo>
                    <a:pt x="0" y="0"/>
                  </a:moveTo>
                  <a:lnTo>
                    <a:pt x="0" y="311150"/>
                  </a:lnTo>
                  <a:lnTo>
                    <a:pt x="3205479" y="311150"/>
                  </a:lnTo>
                  <a:lnTo>
                    <a:pt x="3205479" y="622426"/>
                  </a:lnTo>
                </a:path>
              </a:pathLst>
            </a:custGeom>
            <a:ln w="15240">
              <a:solidFill>
                <a:srgbClr val="283D58"/>
              </a:solidFill>
            </a:ln>
          </p:spPr>
          <p:txBody>
            <a:bodyPr wrap="square" lIns="0" tIns="0" rIns="0" bIns="0" rtlCol="0"/>
            <a:lstStyle/>
            <a:p>
              <a:endParaRPr/>
            </a:p>
          </p:txBody>
        </p:sp>
        <p:sp>
          <p:nvSpPr>
            <p:cNvPr id="66" name="object 28">
              <a:extLst>
                <a:ext uri="{FF2B5EF4-FFF2-40B4-BE49-F238E27FC236}">
                  <a16:creationId xmlns:a16="http://schemas.microsoft.com/office/drawing/2014/main" id="{989C7E21-7DA7-CFC1-1026-66322C733A59}"/>
                </a:ext>
              </a:extLst>
            </p:cNvPr>
            <p:cNvSpPr/>
            <p:nvPr/>
          </p:nvSpPr>
          <p:spPr>
            <a:xfrm>
              <a:off x="8136635" y="1976628"/>
              <a:ext cx="2334895" cy="1127760"/>
            </a:xfrm>
            <a:custGeom>
              <a:avLst/>
              <a:gdLst/>
              <a:ahLst/>
              <a:cxnLst/>
              <a:rect l="l" t="t" r="r" b="b"/>
              <a:pathLst>
                <a:path w="2334895" h="1127760">
                  <a:moveTo>
                    <a:pt x="2221992" y="0"/>
                  </a:moveTo>
                  <a:lnTo>
                    <a:pt x="112775" y="0"/>
                  </a:lnTo>
                  <a:lnTo>
                    <a:pt x="68901" y="8870"/>
                  </a:lnTo>
                  <a:lnTo>
                    <a:pt x="33051" y="33051"/>
                  </a:lnTo>
                  <a:lnTo>
                    <a:pt x="8870" y="68901"/>
                  </a:lnTo>
                  <a:lnTo>
                    <a:pt x="0" y="112775"/>
                  </a:lnTo>
                  <a:lnTo>
                    <a:pt x="0" y="1014984"/>
                  </a:lnTo>
                  <a:lnTo>
                    <a:pt x="8870" y="1058858"/>
                  </a:lnTo>
                  <a:lnTo>
                    <a:pt x="33051" y="1094708"/>
                  </a:lnTo>
                  <a:lnTo>
                    <a:pt x="68901" y="1118889"/>
                  </a:lnTo>
                  <a:lnTo>
                    <a:pt x="112775" y="1127760"/>
                  </a:lnTo>
                  <a:lnTo>
                    <a:pt x="2221992" y="1127760"/>
                  </a:lnTo>
                  <a:lnTo>
                    <a:pt x="2265866" y="1118889"/>
                  </a:lnTo>
                  <a:lnTo>
                    <a:pt x="2301716" y="1094708"/>
                  </a:lnTo>
                  <a:lnTo>
                    <a:pt x="2325897" y="1058858"/>
                  </a:lnTo>
                  <a:lnTo>
                    <a:pt x="2334768" y="1014984"/>
                  </a:lnTo>
                  <a:lnTo>
                    <a:pt x="2334768" y="112775"/>
                  </a:lnTo>
                  <a:lnTo>
                    <a:pt x="2325897" y="68901"/>
                  </a:lnTo>
                  <a:lnTo>
                    <a:pt x="2301716" y="33051"/>
                  </a:lnTo>
                  <a:lnTo>
                    <a:pt x="2265866" y="8870"/>
                  </a:lnTo>
                  <a:lnTo>
                    <a:pt x="2221992" y="0"/>
                  </a:lnTo>
                  <a:close/>
                </a:path>
              </a:pathLst>
            </a:custGeom>
            <a:solidFill>
              <a:srgbClr val="FFFFFF"/>
            </a:solidFill>
          </p:spPr>
          <p:txBody>
            <a:bodyPr wrap="square" lIns="0" tIns="0" rIns="0" bIns="0" rtlCol="0"/>
            <a:lstStyle/>
            <a:p>
              <a:endParaRPr/>
            </a:p>
          </p:txBody>
        </p:sp>
        <p:sp>
          <p:nvSpPr>
            <p:cNvPr id="67" name="object 29">
              <a:extLst>
                <a:ext uri="{FF2B5EF4-FFF2-40B4-BE49-F238E27FC236}">
                  <a16:creationId xmlns:a16="http://schemas.microsoft.com/office/drawing/2014/main" id="{32B347A8-B770-FF42-3B52-3B293D2ECF00}"/>
                </a:ext>
              </a:extLst>
            </p:cNvPr>
            <p:cNvSpPr/>
            <p:nvPr/>
          </p:nvSpPr>
          <p:spPr>
            <a:xfrm>
              <a:off x="8136635" y="1976628"/>
              <a:ext cx="2334895" cy="1127760"/>
            </a:xfrm>
            <a:custGeom>
              <a:avLst/>
              <a:gdLst/>
              <a:ahLst/>
              <a:cxnLst/>
              <a:rect l="l" t="t" r="r" b="b"/>
              <a:pathLst>
                <a:path w="2334895" h="1127760">
                  <a:moveTo>
                    <a:pt x="0" y="112775"/>
                  </a:moveTo>
                  <a:lnTo>
                    <a:pt x="8870" y="68901"/>
                  </a:lnTo>
                  <a:lnTo>
                    <a:pt x="33051" y="33051"/>
                  </a:lnTo>
                  <a:lnTo>
                    <a:pt x="68901" y="8870"/>
                  </a:lnTo>
                  <a:lnTo>
                    <a:pt x="112775" y="0"/>
                  </a:lnTo>
                  <a:lnTo>
                    <a:pt x="2221992" y="0"/>
                  </a:lnTo>
                  <a:lnTo>
                    <a:pt x="2265866" y="8870"/>
                  </a:lnTo>
                  <a:lnTo>
                    <a:pt x="2301716" y="33051"/>
                  </a:lnTo>
                  <a:lnTo>
                    <a:pt x="2325897" y="68901"/>
                  </a:lnTo>
                  <a:lnTo>
                    <a:pt x="2334768" y="112775"/>
                  </a:lnTo>
                  <a:lnTo>
                    <a:pt x="2334768" y="1014984"/>
                  </a:lnTo>
                  <a:lnTo>
                    <a:pt x="2325897" y="1058858"/>
                  </a:lnTo>
                  <a:lnTo>
                    <a:pt x="2301716" y="1094708"/>
                  </a:lnTo>
                  <a:lnTo>
                    <a:pt x="2265866" y="1118889"/>
                  </a:lnTo>
                  <a:lnTo>
                    <a:pt x="2221992" y="1127760"/>
                  </a:lnTo>
                  <a:lnTo>
                    <a:pt x="112775" y="1127760"/>
                  </a:lnTo>
                  <a:lnTo>
                    <a:pt x="68901" y="1118889"/>
                  </a:lnTo>
                  <a:lnTo>
                    <a:pt x="33051" y="1094708"/>
                  </a:lnTo>
                  <a:lnTo>
                    <a:pt x="8870" y="1058858"/>
                  </a:lnTo>
                  <a:lnTo>
                    <a:pt x="0" y="1014984"/>
                  </a:lnTo>
                  <a:lnTo>
                    <a:pt x="0" y="112775"/>
                  </a:lnTo>
                  <a:close/>
                </a:path>
              </a:pathLst>
            </a:custGeom>
            <a:ln w="15240">
              <a:solidFill>
                <a:srgbClr val="2E4766"/>
              </a:solidFill>
            </a:ln>
          </p:spPr>
          <p:txBody>
            <a:bodyPr wrap="square" lIns="0" tIns="0" rIns="0" bIns="0" rtlCol="0"/>
            <a:lstStyle/>
            <a:p>
              <a:endParaRPr/>
            </a:p>
          </p:txBody>
        </p:sp>
      </p:grpSp>
      <p:sp>
        <p:nvSpPr>
          <p:cNvPr id="68" name="object 30">
            <a:extLst>
              <a:ext uri="{FF2B5EF4-FFF2-40B4-BE49-F238E27FC236}">
                <a16:creationId xmlns:a16="http://schemas.microsoft.com/office/drawing/2014/main" id="{88F0F664-45F1-FE32-244B-321E8D4AA1BF}"/>
              </a:ext>
            </a:extLst>
          </p:cNvPr>
          <p:cNvSpPr txBox="1"/>
          <p:nvPr/>
        </p:nvSpPr>
        <p:spPr>
          <a:xfrm>
            <a:off x="8112353" y="2694634"/>
            <a:ext cx="1896110" cy="1185545"/>
          </a:xfrm>
          <a:prstGeom prst="rect">
            <a:avLst/>
          </a:prstGeom>
        </p:spPr>
        <p:txBody>
          <a:bodyPr vert="horz" wrap="square" lIns="0" tIns="13335" rIns="0" bIns="0" rtlCol="0">
            <a:spAutoFit/>
          </a:bodyPr>
          <a:lstStyle/>
          <a:p>
            <a:pPr algn="ctr">
              <a:lnSpc>
                <a:spcPts val="2400"/>
              </a:lnSpc>
              <a:spcBef>
                <a:spcPts val="105"/>
              </a:spcBef>
            </a:pPr>
            <a:r>
              <a:rPr sz="2200" spc="-254" dirty="0">
                <a:solidFill>
                  <a:srgbClr val="355070"/>
                </a:solidFill>
                <a:latin typeface="Arial MT"/>
                <a:cs typeface="Arial MT"/>
              </a:rPr>
              <a:t>Sec</a:t>
            </a:r>
            <a:r>
              <a:rPr sz="2200" spc="-20" dirty="0">
                <a:solidFill>
                  <a:srgbClr val="355070"/>
                </a:solidFill>
                <a:latin typeface="Arial MT"/>
                <a:cs typeface="Arial MT"/>
              </a:rPr>
              <a:t> </a:t>
            </a:r>
            <a:r>
              <a:rPr sz="2200" spc="-10" dirty="0">
                <a:solidFill>
                  <a:srgbClr val="355070"/>
                </a:solidFill>
                <a:latin typeface="Arial MT"/>
                <a:cs typeface="Arial MT"/>
              </a:rPr>
              <a:t>12(14)</a:t>
            </a:r>
            <a:endParaRPr sz="2200" dirty="0">
              <a:latin typeface="Arial MT"/>
              <a:cs typeface="Arial MT"/>
            </a:endParaRPr>
          </a:p>
          <a:p>
            <a:pPr marL="12700" marR="5080" indent="-5715" algn="ctr">
              <a:lnSpc>
                <a:spcPct val="81900"/>
              </a:lnSpc>
              <a:spcBef>
                <a:spcPts val="240"/>
              </a:spcBef>
            </a:pPr>
            <a:r>
              <a:rPr sz="2200" spc="-60" dirty="0">
                <a:solidFill>
                  <a:srgbClr val="355070"/>
                </a:solidFill>
                <a:latin typeface="Arial MT"/>
                <a:cs typeface="Arial MT"/>
              </a:rPr>
              <a:t>Advertisement </a:t>
            </a:r>
            <a:r>
              <a:rPr sz="2200" spc="-175" dirty="0">
                <a:solidFill>
                  <a:srgbClr val="355070"/>
                </a:solidFill>
                <a:latin typeface="Arial MT"/>
                <a:cs typeface="Arial MT"/>
              </a:rPr>
              <a:t>Services</a:t>
            </a:r>
            <a:r>
              <a:rPr sz="2200" spc="50" dirty="0">
                <a:solidFill>
                  <a:srgbClr val="355070"/>
                </a:solidFill>
                <a:latin typeface="Arial MT"/>
                <a:cs typeface="Arial MT"/>
              </a:rPr>
              <a:t> </a:t>
            </a:r>
            <a:r>
              <a:rPr sz="2200" spc="-25" dirty="0">
                <a:solidFill>
                  <a:srgbClr val="FF0000"/>
                </a:solidFill>
                <a:latin typeface="Arial MT"/>
                <a:cs typeface="Arial MT"/>
              </a:rPr>
              <a:t>to </a:t>
            </a:r>
            <a:r>
              <a:rPr sz="2200" spc="-155" dirty="0">
                <a:solidFill>
                  <a:srgbClr val="FF0000"/>
                </a:solidFill>
                <a:latin typeface="Arial MT"/>
                <a:cs typeface="Arial MT"/>
              </a:rPr>
              <a:t>Government</a:t>
            </a:r>
            <a:r>
              <a:rPr sz="1800" spc="-120" dirty="0">
                <a:solidFill>
                  <a:srgbClr val="355070"/>
                </a:solidFill>
                <a:latin typeface="Arial MT"/>
                <a:cs typeface="Arial MT"/>
              </a:rPr>
              <a:t>.</a:t>
            </a:r>
            <a:endParaRPr sz="1800" dirty="0">
              <a:latin typeface="Arial MT"/>
              <a:cs typeface="Arial MT"/>
            </a:endParaRPr>
          </a:p>
        </p:txBody>
      </p:sp>
      <p:grpSp>
        <p:nvGrpSpPr>
          <p:cNvPr id="69" name="object 31">
            <a:extLst>
              <a:ext uri="{FF2B5EF4-FFF2-40B4-BE49-F238E27FC236}">
                <a16:creationId xmlns:a16="http://schemas.microsoft.com/office/drawing/2014/main" id="{3ACD866A-F09C-0886-58CB-6BF0781BA4D9}"/>
              </a:ext>
            </a:extLst>
          </p:cNvPr>
          <p:cNvGrpSpPr/>
          <p:nvPr/>
        </p:nvGrpSpPr>
        <p:grpSpPr>
          <a:xfrm>
            <a:off x="7886420" y="3832175"/>
            <a:ext cx="2350135" cy="2437130"/>
            <a:chOff x="8129016" y="3104388"/>
            <a:chExt cx="2350135" cy="2437130"/>
          </a:xfrm>
        </p:grpSpPr>
        <p:sp>
          <p:nvSpPr>
            <p:cNvPr id="70" name="object 32">
              <a:extLst>
                <a:ext uri="{FF2B5EF4-FFF2-40B4-BE49-F238E27FC236}">
                  <a16:creationId xmlns:a16="http://schemas.microsoft.com/office/drawing/2014/main" id="{590FA834-0E22-4392-019F-CEF1F988ADE4}"/>
                </a:ext>
              </a:extLst>
            </p:cNvPr>
            <p:cNvSpPr/>
            <p:nvPr/>
          </p:nvSpPr>
          <p:spPr>
            <a:xfrm>
              <a:off x="9304020" y="3104388"/>
              <a:ext cx="0" cy="622935"/>
            </a:xfrm>
            <a:custGeom>
              <a:avLst/>
              <a:gdLst/>
              <a:ahLst/>
              <a:cxnLst/>
              <a:rect l="l" t="t" r="r" b="b"/>
              <a:pathLst>
                <a:path h="622935">
                  <a:moveTo>
                    <a:pt x="0" y="0"/>
                  </a:moveTo>
                  <a:lnTo>
                    <a:pt x="0" y="622426"/>
                  </a:lnTo>
                </a:path>
              </a:pathLst>
            </a:custGeom>
            <a:ln w="15240">
              <a:solidFill>
                <a:srgbClr val="2E4766"/>
              </a:solidFill>
            </a:ln>
          </p:spPr>
          <p:txBody>
            <a:bodyPr wrap="square" lIns="0" tIns="0" rIns="0" bIns="0" rtlCol="0"/>
            <a:lstStyle/>
            <a:p>
              <a:endParaRPr/>
            </a:p>
          </p:txBody>
        </p:sp>
        <p:sp>
          <p:nvSpPr>
            <p:cNvPr id="71" name="object 33">
              <a:extLst>
                <a:ext uri="{FF2B5EF4-FFF2-40B4-BE49-F238E27FC236}">
                  <a16:creationId xmlns:a16="http://schemas.microsoft.com/office/drawing/2014/main" id="{B0617D9D-CB73-D7B3-99F0-6DF0D17CC61D}"/>
                </a:ext>
              </a:extLst>
            </p:cNvPr>
            <p:cNvSpPr/>
            <p:nvPr/>
          </p:nvSpPr>
          <p:spPr>
            <a:xfrm>
              <a:off x="8136636" y="3726180"/>
              <a:ext cx="2334895" cy="1807845"/>
            </a:xfrm>
            <a:custGeom>
              <a:avLst/>
              <a:gdLst/>
              <a:ahLst/>
              <a:cxnLst/>
              <a:rect l="l" t="t" r="r" b="b"/>
              <a:pathLst>
                <a:path w="2334895" h="1807845">
                  <a:moveTo>
                    <a:pt x="2154047" y="0"/>
                  </a:moveTo>
                  <a:lnTo>
                    <a:pt x="180721" y="0"/>
                  </a:lnTo>
                  <a:lnTo>
                    <a:pt x="132673" y="6454"/>
                  </a:lnTo>
                  <a:lnTo>
                    <a:pt x="89502" y="24670"/>
                  </a:lnTo>
                  <a:lnTo>
                    <a:pt x="52927" y="52927"/>
                  </a:lnTo>
                  <a:lnTo>
                    <a:pt x="24670" y="89502"/>
                  </a:lnTo>
                  <a:lnTo>
                    <a:pt x="6454" y="132673"/>
                  </a:lnTo>
                  <a:lnTo>
                    <a:pt x="0" y="180721"/>
                  </a:lnTo>
                  <a:lnTo>
                    <a:pt x="0" y="1626743"/>
                  </a:lnTo>
                  <a:lnTo>
                    <a:pt x="6454" y="1674790"/>
                  </a:lnTo>
                  <a:lnTo>
                    <a:pt x="24670" y="1717961"/>
                  </a:lnTo>
                  <a:lnTo>
                    <a:pt x="52927" y="1754536"/>
                  </a:lnTo>
                  <a:lnTo>
                    <a:pt x="89502" y="1782793"/>
                  </a:lnTo>
                  <a:lnTo>
                    <a:pt x="132673" y="1801009"/>
                  </a:lnTo>
                  <a:lnTo>
                    <a:pt x="180721" y="1807464"/>
                  </a:lnTo>
                  <a:lnTo>
                    <a:pt x="2154047" y="1807464"/>
                  </a:lnTo>
                  <a:lnTo>
                    <a:pt x="2202094" y="1801009"/>
                  </a:lnTo>
                  <a:lnTo>
                    <a:pt x="2245265" y="1782793"/>
                  </a:lnTo>
                  <a:lnTo>
                    <a:pt x="2281840" y="1754536"/>
                  </a:lnTo>
                  <a:lnTo>
                    <a:pt x="2310097" y="1717961"/>
                  </a:lnTo>
                  <a:lnTo>
                    <a:pt x="2328313" y="1674790"/>
                  </a:lnTo>
                  <a:lnTo>
                    <a:pt x="2334768" y="1626743"/>
                  </a:lnTo>
                  <a:lnTo>
                    <a:pt x="2334768" y="180721"/>
                  </a:lnTo>
                  <a:lnTo>
                    <a:pt x="2328313" y="132673"/>
                  </a:lnTo>
                  <a:lnTo>
                    <a:pt x="2310097" y="89502"/>
                  </a:lnTo>
                  <a:lnTo>
                    <a:pt x="2281840" y="52927"/>
                  </a:lnTo>
                  <a:lnTo>
                    <a:pt x="2245265" y="24670"/>
                  </a:lnTo>
                  <a:lnTo>
                    <a:pt x="2202094" y="6454"/>
                  </a:lnTo>
                  <a:lnTo>
                    <a:pt x="2154047" y="0"/>
                  </a:lnTo>
                  <a:close/>
                </a:path>
              </a:pathLst>
            </a:custGeom>
            <a:solidFill>
              <a:srgbClr val="D9D9D9"/>
            </a:solidFill>
          </p:spPr>
          <p:txBody>
            <a:bodyPr wrap="square" lIns="0" tIns="0" rIns="0" bIns="0" rtlCol="0"/>
            <a:lstStyle/>
            <a:p>
              <a:endParaRPr/>
            </a:p>
          </p:txBody>
        </p:sp>
        <p:sp>
          <p:nvSpPr>
            <p:cNvPr id="72" name="object 34">
              <a:extLst>
                <a:ext uri="{FF2B5EF4-FFF2-40B4-BE49-F238E27FC236}">
                  <a16:creationId xmlns:a16="http://schemas.microsoft.com/office/drawing/2014/main" id="{38F4499B-A1D5-44CC-1A21-85F38FFE6762}"/>
                </a:ext>
              </a:extLst>
            </p:cNvPr>
            <p:cNvSpPr/>
            <p:nvPr/>
          </p:nvSpPr>
          <p:spPr>
            <a:xfrm>
              <a:off x="8136636" y="3726180"/>
              <a:ext cx="2334895" cy="1807845"/>
            </a:xfrm>
            <a:custGeom>
              <a:avLst/>
              <a:gdLst/>
              <a:ahLst/>
              <a:cxnLst/>
              <a:rect l="l" t="t" r="r" b="b"/>
              <a:pathLst>
                <a:path w="2334895" h="1807845">
                  <a:moveTo>
                    <a:pt x="0" y="180721"/>
                  </a:moveTo>
                  <a:lnTo>
                    <a:pt x="6454" y="132673"/>
                  </a:lnTo>
                  <a:lnTo>
                    <a:pt x="24670" y="89502"/>
                  </a:lnTo>
                  <a:lnTo>
                    <a:pt x="52927" y="52927"/>
                  </a:lnTo>
                  <a:lnTo>
                    <a:pt x="89502" y="24670"/>
                  </a:lnTo>
                  <a:lnTo>
                    <a:pt x="132673" y="6454"/>
                  </a:lnTo>
                  <a:lnTo>
                    <a:pt x="180721" y="0"/>
                  </a:lnTo>
                  <a:lnTo>
                    <a:pt x="2154047" y="0"/>
                  </a:lnTo>
                  <a:lnTo>
                    <a:pt x="2202094" y="6454"/>
                  </a:lnTo>
                  <a:lnTo>
                    <a:pt x="2245265" y="24670"/>
                  </a:lnTo>
                  <a:lnTo>
                    <a:pt x="2281840" y="52927"/>
                  </a:lnTo>
                  <a:lnTo>
                    <a:pt x="2310097" y="89502"/>
                  </a:lnTo>
                  <a:lnTo>
                    <a:pt x="2328313" y="132673"/>
                  </a:lnTo>
                  <a:lnTo>
                    <a:pt x="2334768" y="180721"/>
                  </a:lnTo>
                  <a:lnTo>
                    <a:pt x="2334768" y="1626743"/>
                  </a:lnTo>
                  <a:lnTo>
                    <a:pt x="2328313" y="1674790"/>
                  </a:lnTo>
                  <a:lnTo>
                    <a:pt x="2310097" y="1717961"/>
                  </a:lnTo>
                  <a:lnTo>
                    <a:pt x="2281840" y="1754536"/>
                  </a:lnTo>
                  <a:lnTo>
                    <a:pt x="2245265" y="1782793"/>
                  </a:lnTo>
                  <a:lnTo>
                    <a:pt x="2202094" y="1801009"/>
                  </a:lnTo>
                  <a:lnTo>
                    <a:pt x="2154047" y="1807464"/>
                  </a:lnTo>
                  <a:lnTo>
                    <a:pt x="180721" y="1807464"/>
                  </a:lnTo>
                  <a:lnTo>
                    <a:pt x="132673" y="1801009"/>
                  </a:lnTo>
                  <a:lnTo>
                    <a:pt x="89502" y="1782793"/>
                  </a:lnTo>
                  <a:lnTo>
                    <a:pt x="52927" y="1754536"/>
                  </a:lnTo>
                  <a:lnTo>
                    <a:pt x="24670" y="1717961"/>
                  </a:lnTo>
                  <a:lnTo>
                    <a:pt x="6454" y="1674790"/>
                  </a:lnTo>
                  <a:lnTo>
                    <a:pt x="0" y="1626743"/>
                  </a:lnTo>
                  <a:lnTo>
                    <a:pt x="0" y="180721"/>
                  </a:lnTo>
                  <a:close/>
                </a:path>
              </a:pathLst>
            </a:custGeom>
            <a:ln w="15240">
              <a:solidFill>
                <a:srgbClr val="2E4766"/>
              </a:solidFill>
            </a:ln>
          </p:spPr>
          <p:txBody>
            <a:bodyPr wrap="square" lIns="0" tIns="0" rIns="0" bIns="0" rtlCol="0"/>
            <a:lstStyle/>
            <a:p>
              <a:endParaRPr/>
            </a:p>
          </p:txBody>
        </p:sp>
      </p:grpSp>
      <p:sp>
        <p:nvSpPr>
          <p:cNvPr id="73" name="object 35">
            <a:extLst>
              <a:ext uri="{FF2B5EF4-FFF2-40B4-BE49-F238E27FC236}">
                <a16:creationId xmlns:a16="http://schemas.microsoft.com/office/drawing/2014/main" id="{4EF681A8-E9C0-96C0-8FE0-1CF603EC3896}"/>
              </a:ext>
            </a:extLst>
          </p:cNvPr>
          <p:cNvSpPr txBox="1"/>
          <p:nvPr/>
        </p:nvSpPr>
        <p:spPr>
          <a:xfrm>
            <a:off x="8139785" y="4861002"/>
            <a:ext cx="1832610" cy="911225"/>
          </a:xfrm>
          <a:prstGeom prst="rect">
            <a:avLst/>
          </a:prstGeom>
        </p:spPr>
        <p:txBody>
          <a:bodyPr vert="horz" wrap="square" lIns="0" tIns="73660" rIns="0" bIns="0" rtlCol="0">
            <a:spAutoFit/>
          </a:bodyPr>
          <a:lstStyle/>
          <a:p>
            <a:pPr marL="12700" marR="5080" algn="ctr">
              <a:lnSpc>
                <a:spcPts val="2160"/>
              </a:lnSpc>
              <a:spcBef>
                <a:spcPts val="580"/>
              </a:spcBef>
            </a:pPr>
            <a:r>
              <a:rPr sz="2200" spc="-160" dirty="0">
                <a:solidFill>
                  <a:srgbClr val="355070"/>
                </a:solidFill>
                <a:latin typeface="Arial MT"/>
                <a:cs typeface="Arial MT"/>
              </a:rPr>
              <a:t>Place</a:t>
            </a:r>
            <a:r>
              <a:rPr sz="2200" dirty="0">
                <a:solidFill>
                  <a:srgbClr val="355070"/>
                </a:solidFill>
                <a:latin typeface="Arial MT"/>
                <a:cs typeface="Arial MT"/>
              </a:rPr>
              <a:t> </a:t>
            </a:r>
            <a:r>
              <a:rPr sz="2200" spc="-200" dirty="0">
                <a:solidFill>
                  <a:srgbClr val="355070"/>
                </a:solidFill>
                <a:latin typeface="Arial MT"/>
                <a:cs typeface="Arial MT"/>
              </a:rPr>
              <a:t>is</a:t>
            </a:r>
            <a:r>
              <a:rPr sz="2200" spc="15" dirty="0">
                <a:solidFill>
                  <a:srgbClr val="355070"/>
                </a:solidFill>
                <a:latin typeface="Arial MT"/>
                <a:cs typeface="Arial MT"/>
              </a:rPr>
              <a:t> </a:t>
            </a:r>
            <a:r>
              <a:rPr sz="2200" spc="-114" dirty="0">
                <a:solidFill>
                  <a:srgbClr val="355070"/>
                </a:solidFill>
                <a:latin typeface="Arial MT"/>
                <a:cs typeface="Arial MT"/>
              </a:rPr>
              <a:t>State</a:t>
            </a:r>
            <a:r>
              <a:rPr sz="2200" spc="-15" dirty="0">
                <a:solidFill>
                  <a:srgbClr val="355070"/>
                </a:solidFill>
                <a:latin typeface="Arial MT"/>
                <a:cs typeface="Arial MT"/>
              </a:rPr>
              <a:t> </a:t>
            </a:r>
            <a:r>
              <a:rPr sz="2200" spc="-25" dirty="0">
                <a:solidFill>
                  <a:srgbClr val="355070"/>
                </a:solidFill>
                <a:latin typeface="Arial MT"/>
                <a:cs typeface="Arial MT"/>
              </a:rPr>
              <a:t>of </a:t>
            </a:r>
            <a:r>
              <a:rPr sz="2200" spc="-160" dirty="0">
                <a:solidFill>
                  <a:srgbClr val="355070"/>
                </a:solidFill>
                <a:latin typeface="Arial MT"/>
                <a:cs typeface="Arial MT"/>
              </a:rPr>
              <a:t>dissemination</a:t>
            </a:r>
            <a:r>
              <a:rPr sz="2200" spc="45" dirty="0">
                <a:solidFill>
                  <a:srgbClr val="355070"/>
                </a:solidFill>
                <a:latin typeface="Arial MT"/>
                <a:cs typeface="Arial MT"/>
              </a:rPr>
              <a:t> </a:t>
            </a:r>
            <a:r>
              <a:rPr sz="2200" spc="-25" dirty="0">
                <a:solidFill>
                  <a:srgbClr val="355070"/>
                </a:solidFill>
                <a:latin typeface="Arial MT"/>
                <a:cs typeface="Arial MT"/>
              </a:rPr>
              <a:t>in </a:t>
            </a:r>
            <a:r>
              <a:rPr sz="2200" spc="-10" dirty="0">
                <a:solidFill>
                  <a:srgbClr val="355070"/>
                </a:solidFill>
                <a:latin typeface="Arial MT"/>
                <a:cs typeface="Arial MT"/>
              </a:rPr>
              <a:t>proportion</a:t>
            </a:r>
            <a:endParaRPr sz="2200">
              <a:latin typeface="Arial MT"/>
              <a:cs typeface="Arial MT"/>
            </a:endParaRPr>
          </a:p>
        </p:txBody>
      </p:sp>
    </p:spTree>
    <p:extLst>
      <p:ext uri="{BB962C8B-B14F-4D97-AF65-F5344CB8AC3E}">
        <p14:creationId xmlns:p14="http://schemas.microsoft.com/office/powerpoint/2010/main" val="31970351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76477-8FDA-FC09-72A1-A1E921B2A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0501A4-FFFD-A41D-EE0A-C8BB81442B49}"/>
              </a:ext>
            </a:extLst>
          </p:cNvPr>
          <p:cNvSpPr>
            <a:spLocks noGrp="1"/>
          </p:cNvSpPr>
          <p:nvPr>
            <p:ph type="title"/>
          </p:nvPr>
        </p:nvSpPr>
        <p:spPr>
          <a:xfrm>
            <a:off x="1317955" y="295275"/>
            <a:ext cx="8761413" cy="826700"/>
          </a:xfrm>
        </p:spPr>
        <p:txBody>
          <a:bodyPr/>
          <a:lstStyle/>
          <a:p>
            <a:r>
              <a:rPr lang="en-US" b="1" dirty="0"/>
              <a:t>Circular on Advertisements</a:t>
            </a:r>
            <a:endParaRPr lang="en-IN" b="1" dirty="0"/>
          </a:p>
        </p:txBody>
      </p:sp>
      <p:sp>
        <p:nvSpPr>
          <p:cNvPr id="3" name="Content Placeholder 2">
            <a:extLst>
              <a:ext uri="{FF2B5EF4-FFF2-40B4-BE49-F238E27FC236}">
                <a16:creationId xmlns:a16="http://schemas.microsoft.com/office/drawing/2014/main" id="{F5053BCE-738E-FFB4-7CAD-E6ECD32FD9D2}"/>
              </a:ext>
            </a:extLst>
          </p:cNvPr>
          <p:cNvSpPr>
            <a:spLocks noGrp="1"/>
          </p:cNvSpPr>
          <p:nvPr>
            <p:ph idx="1"/>
          </p:nvPr>
        </p:nvSpPr>
        <p:spPr>
          <a:xfrm>
            <a:off x="5651577" y="3456039"/>
            <a:ext cx="528767" cy="450901"/>
          </a:xfrm>
        </p:spPr>
        <p:txBody>
          <a:bodyPr/>
          <a:lstStyle/>
          <a:p>
            <a:pPr marL="0" indent="0">
              <a:buNone/>
            </a:pPr>
            <a:r>
              <a:rPr lang="en-US" b="1" dirty="0"/>
              <a:t>VS</a:t>
            </a:r>
            <a:endParaRPr lang="en-IN" b="1" dirty="0"/>
          </a:p>
        </p:txBody>
      </p:sp>
      <p:sp>
        <p:nvSpPr>
          <p:cNvPr id="5" name="Slide Number Placeholder 4">
            <a:extLst>
              <a:ext uri="{FF2B5EF4-FFF2-40B4-BE49-F238E27FC236}">
                <a16:creationId xmlns:a16="http://schemas.microsoft.com/office/drawing/2014/main" id="{2E12C538-1DF9-7C03-0D4E-941167946200}"/>
              </a:ext>
            </a:extLst>
          </p:cNvPr>
          <p:cNvSpPr>
            <a:spLocks noGrp="1"/>
          </p:cNvSpPr>
          <p:nvPr>
            <p:ph type="sldNum" sz="quarter" idx="12"/>
          </p:nvPr>
        </p:nvSpPr>
        <p:spPr/>
        <p:txBody>
          <a:bodyPr/>
          <a:lstStyle/>
          <a:p>
            <a:fld id="{2AC1C4F3-0758-4693-96D4-8901426768B0}" type="slidenum">
              <a:rPr lang="en-IN" altLang="en-US" smtClean="0"/>
              <a:pPr/>
              <a:t>45</a:t>
            </a:fld>
            <a:endParaRPr lang="en-IN" altLang="en-US"/>
          </a:p>
        </p:txBody>
      </p:sp>
      <p:sp>
        <p:nvSpPr>
          <p:cNvPr id="6" name="TextBox 5">
            <a:extLst>
              <a:ext uri="{FF2B5EF4-FFF2-40B4-BE49-F238E27FC236}">
                <a16:creationId xmlns:a16="http://schemas.microsoft.com/office/drawing/2014/main" id="{3C5CE9CA-1927-0966-93D6-E476A01EA887}"/>
              </a:ext>
            </a:extLst>
          </p:cNvPr>
          <p:cNvSpPr txBox="1"/>
          <p:nvPr/>
        </p:nvSpPr>
        <p:spPr>
          <a:xfrm>
            <a:off x="1616972" y="1448575"/>
            <a:ext cx="8544233" cy="461665"/>
          </a:xfrm>
          <a:prstGeom prst="rect">
            <a:avLst/>
          </a:prstGeom>
          <a:noFill/>
        </p:spPr>
        <p:txBody>
          <a:bodyPr wrap="square">
            <a:spAutoFit/>
          </a:bodyPr>
          <a:lstStyle/>
          <a:p>
            <a:pPr algn="ctr"/>
            <a:r>
              <a:rPr lang="pt-BR" sz="2400" b="1" dirty="0"/>
              <a:t>Circular No. 203/15/2023 GST dated 27.10.2023</a:t>
            </a:r>
            <a:endParaRPr lang="en-IN" sz="2400" b="1" dirty="0"/>
          </a:p>
        </p:txBody>
      </p:sp>
      <p:pic>
        <p:nvPicPr>
          <p:cNvPr id="8" name="Picture 7">
            <a:extLst>
              <a:ext uri="{FF2B5EF4-FFF2-40B4-BE49-F238E27FC236}">
                <a16:creationId xmlns:a16="http://schemas.microsoft.com/office/drawing/2014/main" id="{55B76143-641C-75BB-D27B-A0F263CE1926}"/>
              </a:ext>
            </a:extLst>
          </p:cNvPr>
          <p:cNvPicPr>
            <a:picLocks noChangeAspect="1"/>
          </p:cNvPicPr>
          <p:nvPr/>
        </p:nvPicPr>
        <p:blipFill>
          <a:blip r:embed="rId2"/>
          <a:stretch>
            <a:fillRect/>
          </a:stretch>
        </p:blipFill>
        <p:spPr>
          <a:xfrm>
            <a:off x="6540424" y="2099187"/>
            <a:ext cx="4845331" cy="3741174"/>
          </a:xfrm>
          <a:prstGeom prst="rect">
            <a:avLst/>
          </a:prstGeom>
        </p:spPr>
      </p:pic>
      <p:pic>
        <p:nvPicPr>
          <p:cNvPr id="10" name="Picture 9">
            <a:extLst>
              <a:ext uri="{FF2B5EF4-FFF2-40B4-BE49-F238E27FC236}">
                <a16:creationId xmlns:a16="http://schemas.microsoft.com/office/drawing/2014/main" id="{7374A51B-3233-9522-67E3-7D74BC0602E0}"/>
              </a:ext>
            </a:extLst>
          </p:cNvPr>
          <p:cNvPicPr>
            <a:picLocks noChangeAspect="1"/>
          </p:cNvPicPr>
          <p:nvPr/>
        </p:nvPicPr>
        <p:blipFill>
          <a:blip r:embed="rId3"/>
          <a:srcRect t="2811"/>
          <a:stretch>
            <a:fillRect/>
          </a:stretch>
        </p:blipFill>
        <p:spPr>
          <a:xfrm>
            <a:off x="702034" y="2099187"/>
            <a:ext cx="4479566" cy="3741174"/>
          </a:xfrm>
          <a:prstGeom prst="rect">
            <a:avLst/>
          </a:prstGeom>
        </p:spPr>
      </p:pic>
      <p:sp>
        <p:nvSpPr>
          <p:cNvPr id="11" name="TextBox 10">
            <a:extLst>
              <a:ext uri="{FF2B5EF4-FFF2-40B4-BE49-F238E27FC236}">
                <a16:creationId xmlns:a16="http://schemas.microsoft.com/office/drawing/2014/main" id="{C9958483-A785-5EA6-5429-BE7FA06CF7B0}"/>
              </a:ext>
            </a:extLst>
          </p:cNvPr>
          <p:cNvSpPr txBox="1"/>
          <p:nvPr/>
        </p:nvSpPr>
        <p:spPr>
          <a:xfrm>
            <a:off x="1734959" y="6101060"/>
            <a:ext cx="8544233" cy="461665"/>
          </a:xfrm>
          <a:prstGeom prst="rect">
            <a:avLst/>
          </a:prstGeom>
          <a:noFill/>
        </p:spPr>
        <p:txBody>
          <a:bodyPr wrap="square">
            <a:spAutoFit/>
          </a:bodyPr>
          <a:lstStyle/>
          <a:p>
            <a:pPr algn="ctr"/>
            <a:r>
              <a:rPr lang="pt-BR" sz="2400" b="1" dirty="0"/>
              <a:t>ADVERTISMENT VS RIGHT TO USE SPACE</a:t>
            </a:r>
            <a:endParaRPr lang="en-IN" sz="2400" b="1" dirty="0"/>
          </a:p>
        </p:txBody>
      </p:sp>
    </p:spTree>
    <p:extLst>
      <p:ext uri="{BB962C8B-B14F-4D97-AF65-F5344CB8AC3E}">
        <p14:creationId xmlns:p14="http://schemas.microsoft.com/office/powerpoint/2010/main" val="2481443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25949-DD79-32FD-D8A0-DCD87F903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80E7C-68BF-F5A1-F73A-0152808ABCE9}"/>
              </a:ext>
            </a:extLst>
          </p:cNvPr>
          <p:cNvSpPr>
            <a:spLocks noGrp="1"/>
          </p:cNvSpPr>
          <p:nvPr>
            <p:ph type="title"/>
          </p:nvPr>
        </p:nvSpPr>
        <p:spPr>
          <a:xfrm>
            <a:off x="1317955" y="295275"/>
            <a:ext cx="8761413" cy="826700"/>
          </a:xfrm>
        </p:spPr>
        <p:txBody>
          <a:bodyPr/>
          <a:lstStyle/>
          <a:p>
            <a:r>
              <a:rPr lang="en-US" b="1" dirty="0"/>
              <a:t>Circular on Advertisements</a:t>
            </a:r>
            <a:endParaRPr lang="en-IN" b="1" dirty="0"/>
          </a:p>
        </p:txBody>
      </p:sp>
      <p:sp>
        <p:nvSpPr>
          <p:cNvPr id="3" name="Content Placeholder 2">
            <a:extLst>
              <a:ext uri="{FF2B5EF4-FFF2-40B4-BE49-F238E27FC236}">
                <a16:creationId xmlns:a16="http://schemas.microsoft.com/office/drawing/2014/main" id="{923D3668-E5A2-CECE-0DF8-112B4F20C39E}"/>
              </a:ext>
            </a:extLst>
          </p:cNvPr>
          <p:cNvSpPr>
            <a:spLocks noGrp="1"/>
          </p:cNvSpPr>
          <p:nvPr>
            <p:ph idx="1"/>
          </p:nvPr>
        </p:nvSpPr>
        <p:spPr>
          <a:xfrm>
            <a:off x="6007076" y="3429000"/>
            <a:ext cx="528767" cy="450901"/>
          </a:xfrm>
        </p:spPr>
        <p:txBody>
          <a:bodyPr/>
          <a:lstStyle/>
          <a:p>
            <a:pPr marL="0" indent="0">
              <a:buNone/>
            </a:pPr>
            <a:r>
              <a:rPr lang="en-US" b="1" dirty="0"/>
              <a:t>VS</a:t>
            </a:r>
            <a:endParaRPr lang="en-IN" b="1" dirty="0"/>
          </a:p>
        </p:txBody>
      </p:sp>
      <p:sp>
        <p:nvSpPr>
          <p:cNvPr id="5" name="Slide Number Placeholder 4">
            <a:extLst>
              <a:ext uri="{FF2B5EF4-FFF2-40B4-BE49-F238E27FC236}">
                <a16:creationId xmlns:a16="http://schemas.microsoft.com/office/drawing/2014/main" id="{BE681111-4AE9-88A8-72D0-85F0EF20D3E0}"/>
              </a:ext>
            </a:extLst>
          </p:cNvPr>
          <p:cNvSpPr>
            <a:spLocks noGrp="1"/>
          </p:cNvSpPr>
          <p:nvPr>
            <p:ph type="sldNum" sz="quarter" idx="12"/>
          </p:nvPr>
        </p:nvSpPr>
        <p:spPr/>
        <p:txBody>
          <a:bodyPr/>
          <a:lstStyle/>
          <a:p>
            <a:fld id="{2AC1C4F3-0758-4693-96D4-8901426768B0}" type="slidenum">
              <a:rPr lang="en-IN" altLang="en-US" smtClean="0"/>
              <a:pPr/>
              <a:t>46</a:t>
            </a:fld>
            <a:endParaRPr lang="en-IN" altLang="en-US"/>
          </a:p>
        </p:txBody>
      </p:sp>
      <p:pic>
        <p:nvPicPr>
          <p:cNvPr id="6150" name="Picture 6" descr="Karnataka: Congress ads pokes fun at Modi govt, BJP hits back with Hindutva  rhetoric">
            <a:extLst>
              <a:ext uri="{FF2B5EF4-FFF2-40B4-BE49-F238E27FC236}">
                <a16:creationId xmlns:a16="http://schemas.microsoft.com/office/drawing/2014/main" id="{EB18B50D-BB7C-86DB-5454-624EB0FF8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990" y="1472636"/>
            <a:ext cx="5383162" cy="535596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Newspaper Advertising: Types, Tips, Examples, Cost &amp; More">
            <a:extLst>
              <a:ext uri="{FF2B5EF4-FFF2-40B4-BE49-F238E27FC236}">
                <a16:creationId xmlns:a16="http://schemas.microsoft.com/office/drawing/2014/main" id="{497ECE91-9874-8B70-9FE0-C8FB05E25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5768" y="1371624"/>
            <a:ext cx="5169894" cy="5355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1292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6EA116-F4A6-AC56-8E21-938B561F1373}"/>
              </a:ext>
            </a:extLst>
          </p:cNvPr>
          <p:cNvSpPr>
            <a:spLocks noGrp="1"/>
          </p:cNvSpPr>
          <p:nvPr>
            <p:ph idx="1"/>
          </p:nvPr>
        </p:nvSpPr>
        <p:spPr/>
        <p:txBody>
          <a:bodyPr/>
          <a:lstStyle/>
          <a:p>
            <a:endParaRPr lang="en-IN">
              <a:latin typeface="+mj-lt"/>
            </a:endParaRPr>
          </a:p>
        </p:txBody>
      </p:sp>
      <p:sp>
        <p:nvSpPr>
          <p:cNvPr id="5" name="Slide Number Placeholder 4">
            <a:extLst>
              <a:ext uri="{FF2B5EF4-FFF2-40B4-BE49-F238E27FC236}">
                <a16:creationId xmlns:a16="http://schemas.microsoft.com/office/drawing/2014/main" id="{561A3976-47F5-FB57-A08A-4F47D97E27C2}"/>
              </a:ext>
            </a:extLst>
          </p:cNvPr>
          <p:cNvSpPr>
            <a:spLocks noGrp="1"/>
          </p:cNvSpPr>
          <p:nvPr>
            <p:ph type="sldNum" sz="quarter" idx="12"/>
          </p:nvPr>
        </p:nvSpPr>
        <p:spPr/>
        <p:txBody>
          <a:bodyPr/>
          <a:lstStyle/>
          <a:p>
            <a:fld id="{2AC1C4F3-0758-4693-96D4-8901426768B0}" type="slidenum">
              <a:rPr lang="en-IN" altLang="en-US" smtClean="0">
                <a:latin typeface="+mj-lt"/>
              </a:rPr>
              <a:pPr/>
              <a:t>47</a:t>
            </a:fld>
            <a:endParaRPr lang="en-IN" altLang="en-US">
              <a:latin typeface="+mj-lt"/>
            </a:endParaRPr>
          </a:p>
        </p:txBody>
      </p:sp>
      <p:sp>
        <p:nvSpPr>
          <p:cNvPr id="6" name="object 2">
            <a:extLst>
              <a:ext uri="{FF2B5EF4-FFF2-40B4-BE49-F238E27FC236}">
                <a16:creationId xmlns:a16="http://schemas.microsoft.com/office/drawing/2014/main" id="{BB93DDAC-EDCE-6F87-CEE1-99B360C51D67}"/>
              </a:ext>
            </a:extLst>
          </p:cNvPr>
          <p:cNvSpPr txBox="1"/>
          <p:nvPr/>
        </p:nvSpPr>
        <p:spPr>
          <a:xfrm>
            <a:off x="1405104" y="426816"/>
            <a:ext cx="9063843" cy="505267"/>
          </a:xfrm>
          <a:prstGeom prst="rect">
            <a:avLst/>
          </a:prstGeom>
        </p:spPr>
        <p:txBody>
          <a:bodyPr vert="horz" wrap="square" lIns="0" tIns="12700" rIns="0" bIns="0" rtlCol="0">
            <a:spAutoFit/>
          </a:bodyPr>
          <a:lstStyle/>
          <a:p>
            <a:pPr marL="12700">
              <a:lnSpc>
                <a:spcPct val="100000"/>
              </a:lnSpc>
              <a:spcBef>
                <a:spcPts val="100"/>
              </a:spcBef>
            </a:pPr>
            <a:r>
              <a:rPr sz="3200" b="1" spc="35" dirty="0">
                <a:solidFill>
                  <a:schemeClr val="bg1"/>
                </a:solidFill>
                <a:latin typeface="+mj-lt"/>
                <a:cs typeface="Arial MT"/>
              </a:rPr>
              <a:t> </a:t>
            </a:r>
            <a:r>
              <a:rPr sz="3200" b="1" spc="-60" dirty="0">
                <a:solidFill>
                  <a:schemeClr val="bg1"/>
                </a:solidFill>
                <a:latin typeface="+mj-lt"/>
                <a:cs typeface="Arial MT"/>
              </a:rPr>
              <a:t>Notification</a:t>
            </a:r>
            <a:r>
              <a:rPr sz="3200" b="1" spc="55" dirty="0">
                <a:solidFill>
                  <a:schemeClr val="bg1"/>
                </a:solidFill>
                <a:latin typeface="+mj-lt"/>
                <a:cs typeface="Arial MT"/>
              </a:rPr>
              <a:t> </a:t>
            </a:r>
            <a:r>
              <a:rPr sz="3200" b="1" spc="-125" dirty="0">
                <a:solidFill>
                  <a:schemeClr val="bg1"/>
                </a:solidFill>
                <a:latin typeface="+mj-lt"/>
                <a:cs typeface="Arial MT"/>
              </a:rPr>
              <a:t>No.</a:t>
            </a:r>
            <a:r>
              <a:rPr sz="3200" b="1" spc="15" dirty="0">
                <a:solidFill>
                  <a:schemeClr val="bg1"/>
                </a:solidFill>
                <a:latin typeface="+mj-lt"/>
                <a:cs typeface="Arial MT"/>
              </a:rPr>
              <a:t> </a:t>
            </a:r>
            <a:r>
              <a:rPr sz="3200" b="1" dirty="0">
                <a:solidFill>
                  <a:schemeClr val="bg1"/>
                </a:solidFill>
                <a:latin typeface="+mj-lt"/>
                <a:cs typeface="Arial MT"/>
              </a:rPr>
              <a:t>12/2017-</a:t>
            </a:r>
            <a:r>
              <a:rPr sz="3200" b="1" spc="-200" dirty="0">
                <a:solidFill>
                  <a:schemeClr val="bg1"/>
                </a:solidFill>
                <a:latin typeface="+mj-lt"/>
                <a:cs typeface="Arial MT"/>
              </a:rPr>
              <a:t>IGST</a:t>
            </a:r>
            <a:r>
              <a:rPr sz="3200" b="1" spc="30" dirty="0">
                <a:solidFill>
                  <a:schemeClr val="bg1"/>
                </a:solidFill>
                <a:latin typeface="+mj-lt"/>
                <a:cs typeface="Arial MT"/>
              </a:rPr>
              <a:t> </a:t>
            </a:r>
            <a:r>
              <a:rPr sz="3200" b="1" spc="-20" dirty="0">
                <a:solidFill>
                  <a:schemeClr val="bg1"/>
                </a:solidFill>
                <a:latin typeface="+mj-lt"/>
                <a:cs typeface="Arial MT"/>
              </a:rPr>
              <a:t>dated</a:t>
            </a:r>
            <a:r>
              <a:rPr sz="3200" b="1" spc="15" dirty="0">
                <a:solidFill>
                  <a:schemeClr val="bg1"/>
                </a:solidFill>
                <a:latin typeface="+mj-lt"/>
                <a:cs typeface="Arial MT"/>
              </a:rPr>
              <a:t> </a:t>
            </a:r>
            <a:r>
              <a:rPr sz="3200" b="1" spc="-10" dirty="0">
                <a:solidFill>
                  <a:schemeClr val="bg1"/>
                </a:solidFill>
                <a:latin typeface="+mj-lt"/>
                <a:cs typeface="Arial MT"/>
              </a:rPr>
              <a:t>15.11.2017</a:t>
            </a:r>
            <a:endParaRPr sz="3200" b="1" dirty="0">
              <a:solidFill>
                <a:schemeClr val="bg1"/>
              </a:solidFill>
              <a:latin typeface="+mj-lt"/>
              <a:cs typeface="Arial MT"/>
            </a:endParaRPr>
          </a:p>
        </p:txBody>
      </p:sp>
      <p:graphicFrame>
        <p:nvGraphicFramePr>
          <p:cNvPr id="7" name="object 3">
            <a:extLst>
              <a:ext uri="{FF2B5EF4-FFF2-40B4-BE49-F238E27FC236}">
                <a16:creationId xmlns:a16="http://schemas.microsoft.com/office/drawing/2014/main" id="{E00C2642-7A98-7F11-6312-8F53D0FB8297}"/>
              </a:ext>
            </a:extLst>
          </p:cNvPr>
          <p:cNvGraphicFramePr>
            <a:graphicFrameLocks noGrp="1"/>
          </p:cNvGraphicFramePr>
          <p:nvPr>
            <p:extLst>
              <p:ext uri="{D42A27DB-BD31-4B8C-83A1-F6EECF244321}">
                <p14:modId xmlns:p14="http://schemas.microsoft.com/office/powerpoint/2010/main" val="1777011537"/>
              </p:ext>
            </p:extLst>
          </p:nvPr>
        </p:nvGraphicFramePr>
        <p:xfrm>
          <a:off x="707800" y="1386411"/>
          <a:ext cx="10458450" cy="5262453"/>
        </p:xfrm>
        <a:graphic>
          <a:graphicData uri="http://schemas.openxmlformats.org/drawingml/2006/table">
            <a:tbl>
              <a:tblPr firstRow="1" bandRow="1">
                <a:tableStyleId>{775DCB02-9BB8-47FD-8907-85C794F793BA}</a:tableStyleId>
              </a:tblPr>
              <a:tblGrid>
                <a:gridCol w="3610610">
                  <a:extLst>
                    <a:ext uri="{9D8B030D-6E8A-4147-A177-3AD203B41FA5}">
                      <a16:colId xmlns:a16="http://schemas.microsoft.com/office/drawing/2014/main" val="20000"/>
                    </a:ext>
                  </a:extLst>
                </a:gridCol>
                <a:gridCol w="6847840">
                  <a:extLst>
                    <a:ext uri="{9D8B030D-6E8A-4147-A177-3AD203B41FA5}">
                      <a16:colId xmlns:a16="http://schemas.microsoft.com/office/drawing/2014/main" val="20001"/>
                    </a:ext>
                  </a:extLst>
                </a:gridCol>
              </a:tblGrid>
              <a:tr h="433705">
                <a:tc>
                  <a:txBody>
                    <a:bodyPr/>
                    <a:lstStyle/>
                    <a:p>
                      <a:pPr marL="91440">
                        <a:lnSpc>
                          <a:spcPct val="100000"/>
                        </a:lnSpc>
                        <a:spcBef>
                          <a:spcPts val="270"/>
                        </a:spcBef>
                      </a:pPr>
                      <a:r>
                        <a:rPr sz="2000" b="1" spc="-180" dirty="0"/>
                        <a:t>Type</a:t>
                      </a:r>
                      <a:r>
                        <a:rPr sz="2000" b="1" spc="-45" dirty="0"/>
                        <a:t> </a:t>
                      </a:r>
                      <a:r>
                        <a:rPr sz="2000" b="1" dirty="0"/>
                        <a:t>of</a:t>
                      </a:r>
                      <a:r>
                        <a:rPr sz="2000" b="1" spc="-60" dirty="0"/>
                        <a:t> </a:t>
                      </a:r>
                      <a:r>
                        <a:rPr sz="2000" b="1" spc="-65" dirty="0"/>
                        <a:t>Transaction</a:t>
                      </a:r>
                      <a:endParaRPr sz="2000" dirty="0">
                        <a:latin typeface="+mj-lt"/>
                        <a:cs typeface="Arial"/>
                      </a:endParaRPr>
                    </a:p>
                  </a:txBody>
                  <a:tcPr marL="0" marR="0" marT="34290" marB="0"/>
                </a:tc>
                <a:tc>
                  <a:txBody>
                    <a:bodyPr/>
                    <a:lstStyle/>
                    <a:p>
                      <a:pPr marL="92075">
                        <a:lnSpc>
                          <a:spcPct val="100000"/>
                        </a:lnSpc>
                        <a:spcBef>
                          <a:spcPts val="270"/>
                        </a:spcBef>
                      </a:pPr>
                      <a:r>
                        <a:rPr sz="2000" b="1" spc="-130" dirty="0"/>
                        <a:t>Manner</a:t>
                      </a:r>
                      <a:r>
                        <a:rPr sz="2000" b="1" spc="-55" dirty="0"/>
                        <a:t> </a:t>
                      </a:r>
                      <a:r>
                        <a:rPr sz="2000" b="1" dirty="0"/>
                        <a:t>of</a:t>
                      </a:r>
                      <a:r>
                        <a:rPr sz="2000" b="1" spc="-75" dirty="0"/>
                        <a:t> </a:t>
                      </a:r>
                      <a:r>
                        <a:rPr sz="2000" b="1" spc="-130" dirty="0"/>
                        <a:t>determination</a:t>
                      </a:r>
                      <a:r>
                        <a:rPr sz="2000" b="1" spc="-20" dirty="0"/>
                        <a:t> </a:t>
                      </a:r>
                      <a:r>
                        <a:rPr sz="2000" b="1" dirty="0"/>
                        <a:t>of</a:t>
                      </a:r>
                      <a:r>
                        <a:rPr sz="2000" b="1" spc="30" dirty="0"/>
                        <a:t> </a:t>
                      </a:r>
                      <a:r>
                        <a:rPr sz="2000" b="1" spc="-20" dirty="0"/>
                        <a:t>value</a:t>
                      </a:r>
                      <a:endParaRPr sz="2000">
                        <a:latin typeface="+mj-lt"/>
                        <a:cs typeface="Arial"/>
                      </a:endParaRPr>
                    </a:p>
                  </a:txBody>
                  <a:tcPr marL="0" marR="0" marT="34290" marB="0"/>
                </a:tc>
                <a:extLst>
                  <a:ext uri="{0D108BD9-81ED-4DB2-BD59-A6C34878D82A}">
                    <a16:rowId xmlns:a16="http://schemas.microsoft.com/office/drawing/2014/main" val="10000"/>
                  </a:ext>
                </a:extLst>
              </a:tr>
              <a:tr h="689820">
                <a:tc>
                  <a:txBody>
                    <a:bodyPr/>
                    <a:lstStyle/>
                    <a:p>
                      <a:pPr marL="91440">
                        <a:lnSpc>
                          <a:spcPct val="100000"/>
                        </a:lnSpc>
                        <a:spcBef>
                          <a:spcPts val="260"/>
                        </a:spcBef>
                      </a:pPr>
                      <a:r>
                        <a:rPr sz="2000" spc="-135" dirty="0"/>
                        <a:t>Newspapers</a:t>
                      </a:r>
                      <a:r>
                        <a:rPr sz="2000" dirty="0"/>
                        <a:t> &amp;</a:t>
                      </a:r>
                      <a:r>
                        <a:rPr sz="2000" spc="45" dirty="0"/>
                        <a:t> </a:t>
                      </a:r>
                      <a:r>
                        <a:rPr sz="2000" spc="-55" dirty="0"/>
                        <a:t>Publications</a:t>
                      </a:r>
                      <a:endParaRPr sz="2000" dirty="0">
                        <a:latin typeface="+mj-lt"/>
                        <a:cs typeface="Arial MT"/>
                      </a:endParaRPr>
                    </a:p>
                  </a:txBody>
                  <a:tcPr marL="0" marR="0" marT="33020" marB="0"/>
                </a:tc>
                <a:tc>
                  <a:txBody>
                    <a:bodyPr/>
                    <a:lstStyle/>
                    <a:p>
                      <a:pPr marL="92075">
                        <a:lnSpc>
                          <a:spcPct val="100000"/>
                        </a:lnSpc>
                        <a:spcBef>
                          <a:spcPts val="270"/>
                        </a:spcBef>
                      </a:pPr>
                      <a:r>
                        <a:rPr sz="2000" spc="-215" dirty="0"/>
                        <a:t>The</a:t>
                      </a:r>
                      <a:r>
                        <a:rPr sz="2000" spc="-10" dirty="0"/>
                        <a:t> </a:t>
                      </a:r>
                      <a:r>
                        <a:rPr sz="2000" spc="-100" dirty="0">
                          <a:solidFill>
                            <a:srgbClr val="FF0000"/>
                          </a:solidFill>
                        </a:rPr>
                        <a:t>value</a:t>
                      </a:r>
                      <a:r>
                        <a:rPr sz="2000" spc="-20" dirty="0">
                          <a:solidFill>
                            <a:srgbClr val="FF0000"/>
                          </a:solidFill>
                        </a:rPr>
                        <a:t> </a:t>
                      </a:r>
                      <a:r>
                        <a:rPr sz="2000" spc="-35" dirty="0">
                          <a:solidFill>
                            <a:srgbClr val="FF0000"/>
                          </a:solidFill>
                        </a:rPr>
                        <a:t>attributable</a:t>
                      </a:r>
                      <a:r>
                        <a:rPr sz="2000" spc="55" dirty="0">
                          <a:solidFill>
                            <a:srgbClr val="FF0000"/>
                          </a:solidFill>
                        </a:rPr>
                        <a:t> </a:t>
                      </a:r>
                      <a:r>
                        <a:rPr sz="2000" dirty="0"/>
                        <a:t>to</a:t>
                      </a:r>
                      <a:r>
                        <a:rPr sz="2000" spc="-5" dirty="0"/>
                        <a:t> </a:t>
                      </a:r>
                      <a:r>
                        <a:rPr sz="2000" spc="-135" dirty="0"/>
                        <a:t>dissemination</a:t>
                      </a:r>
                      <a:r>
                        <a:rPr sz="2000" spc="15" dirty="0"/>
                        <a:t> </a:t>
                      </a:r>
                      <a:r>
                        <a:rPr sz="2000" dirty="0"/>
                        <a:t>of</a:t>
                      </a:r>
                      <a:r>
                        <a:rPr sz="2000" spc="35" dirty="0"/>
                        <a:t> </a:t>
                      </a:r>
                      <a:r>
                        <a:rPr sz="2000" spc="-110" dirty="0"/>
                        <a:t>advertisement</a:t>
                      </a:r>
                      <a:r>
                        <a:rPr sz="2000" spc="-25" dirty="0"/>
                        <a:t> </a:t>
                      </a:r>
                      <a:r>
                        <a:rPr sz="2000" spc="-114" dirty="0"/>
                        <a:t>in</a:t>
                      </a:r>
                      <a:r>
                        <a:rPr sz="2000" spc="-5" dirty="0"/>
                        <a:t> </a:t>
                      </a:r>
                      <a:r>
                        <a:rPr sz="2000" dirty="0"/>
                        <a:t>a</a:t>
                      </a:r>
                      <a:r>
                        <a:rPr sz="2000" spc="5" dirty="0"/>
                        <a:t> </a:t>
                      </a:r>
                      <a:r>
                        <a:rPr sz="2000" spc="-85" dirty="0">
                          <a:solidFill>
                            <a:srgbClr val="FF0000"/>
                          </a:solidFill>
                        </a:rPr>
                        <a:t>State</a:t>
                      </a:r>
                      <a:r>
                        <a:rPr sz="2000" spc="5" dirty="0">
                          <a:solidFill>
                            <a:srgbClr val="FF0000"/>
                          </a:solidFill>
                        </a:rPr>
                        <a:t> </a:t>
                      </a:r>
                      <a:r>
                        <a:rPr sz="2000" spc="-10" dirty="0"/>
                        <a:t>shall</a:t>
                      </a:r>
                      <a:endParaRPr sz="2000" dirty="0"/>
                    </a:p>
                    <a:p>
                      <a:pPr marL="92075">
                        <a:lnSpc>
                          <a:spcPct val="100000"/>
                        </a:lnSpc>
                      </a:pPr>
                      <a:r>
                        <a:rPr sz="2000" spc="-20" dirty="0"/>
                        <a:t>be</a:t>
                      </a:r>
                      <a:r>
                        <a:rPr sz="2000" spc="-85" dirty="0"/>
                        <a:t> </a:t>
                      </a:r>
                      <a:r>
                        <a:rPr sz="2000" spc="-110" dirty="0"/>
                        <a:t>the</a:t>
                      </a:r>
                      <a:r>
                        <a:rPr sz="2000" spc="-10" dirty="0"/>
                        <a:t> </a:t>
                      </a:r>
                      <a:r>
                        <a:rPr sz="2000" spc="-145" dirty="0"/>
                        <a:t>amount</a:t>
                      </a:r>
                      <a:r>
                        <a:rPr sz="2000" spc="-25" dirty="0"/>
                        <a:t> </a:t>
                      </a:r>
                      <a:r>
                        <a:rPr sz="2000" spc="-30" dirty="0"/>
                        <a:t>payable</a:t>
                      </a:r>
                      <a:r>
                        <a:rPr sz="2000" spc="15" dirty="0"/>
                        <a:t> </a:t>
                      </a:r>
                      <a:r>
                        <a:rPr sz="2000" dirty="0"/>
                        <a:t>for</a:t>
                      </a:r>
                      <a:r>
                        <a:rPr sz="2000" spc="-15" dirty="0"/>
                        <a:t> </a:t>
                      </a:r>
                      <a:r>
                        <a:rPr sz="2000" spc="-110" dirty="0"/>
                        <a:t>publishing</a:t>
                      </a:r>
                      <a:r>
                        <a:rPr sz="2000" spc="-5" dirty="0"/>
                        <a:t> </a:t>
                      </a:r>
                      <a:r>
                        <a:rPr sz="2000" spc="-110" dirty="0"/>
                        <a:t>the</a:t>
                      </a:r>
                      <a:r>
                        <a:rPr sz="2000" spc="-5" dirty="0"/>
                        <a:t> </a:t>
                      </a:r>
                      <a:r>
                        <a:rPr sz="2000" spc="-110" dirty="0"/>
                        <a:t>advertisement</a:t>
                      </a:r>
                      <a:r>
                        <a:rPr sz="2000" spc="-30" dirty="0"/>
                        <a:t> </a:t>
                      </a:r>
                      <a:r>
                        <a:rPr sz="2000" spc="-95" dirty="0"/>
                        <a:t>in</a:t>
                      </a:r>
                      <a:r>
                        <a:rPr sz="2000" spc="5" dirty="0"/>
                        <a:t> </a:t>
                      </a:r>
                      <a:r>
                        <a:rPr sz="2000" spc="-225" dirty="0"/>
                        <a:t>such</a:t>
                      </a:r>
                      <a:r>
                        <a:rPr sz="2000" spc="-20" dirty="0"/>
                        <a:t> </a:t>
                      </a:r>
                      <a:r>
                        <a:rPr sz="2000" spc="-10" dirty="0"/>
                        <a:t>state.</a:t>
                      </a:r>
                      <a:endParaRPr sz="2000" dirty="0">
                        <a:latin typeface="+mj-lt"/>
                        <a:cs typeface="Arial MT"/>
                      </a:endParaRPr>
                    </a:p>
                  </a:txBody>
                  <a:tcPr marL="0" marR="0" marT="34290" marB="0"/>
                </a:tc>
                <a:extLst>
                  <a:ext uri="{0D108BD9-81ED-4DB2-BD59-A6C34878D82A}">
                    <a16:rowId xmlns:a16="http://schemas.microsoft.com/office/drawing/2014/main" val="10001"/>
                  </a:ext>
                </a:extLst>
              </a:tr>
              <a:tr h="1083945">
                <a:tc>
                  <a:txBody>
                    <a:bodyPr/>
                    <a:lstStyle/>
                    <a:p>
                      <a:pPr marL="91440" marR="322580">
                        <a:lnSpc>
                          <a:spcPct val="100000"/>
                        </a:lnSpc>
                        <a:spcBef>
                          <a:spcPts val="265"/>
                        </a:spcBef>
                      </a:pPr>
                      <a:r>
                        <a:rPr sz="2000" spc="-110" dirty="0"/>
                        <a:t>Printed</a:t>
                      </a:r>
                      <a:r>
                        <a:rPr sz="2000" spc="-30" dirty="0"/>
                        <a:t> </a:t>
                      </a:r>
                      <a:r>
                        <a:rPr sz="2000" spc="-70" dirty="0"/>
                        <a:t>material</a:t>
                      </a:r>
                      <a:r>
                        <a:rPr sz="2000" spc="-65" dirty="0"/>
                        <a:t> like</a:t>
                      </a:r>
                      <a:r>
                        <a:rPr sz="2000" spc="5" dirty="0"/>
                        <a:t> </a:t>
                      </a:r>
                      <a:r>
                        <a:rPr sz="2000" spc="-120" dirty="0"/>
                        <a:t>pamphlets, </a:t>
                      </a:r>
                      <a:r>
                        <a:rPr sz="2000" spc="-70" dirty="0"/>
                        <a:t>leaflets,</a:t>
                      </a:r>
                      <a:r>
                        <a:rPr sz="2000" spc="-15" dirty="0"/>
                        <a:t> </a:t>
                      </a:r>
                      <a:r>
                        <a:rPr sz="2000" spc="-90" dirty="0"/>
                        <a:t>diaries,</a:t>
                      </a:r>
                      <a:r>
                        <a:rPr sz="2000" spc="-10" dirty="0"/>
                        <a:t> </a:t>
                      </a:r>
                      <a:r>
                        <a:rPr sz="2000" spc="-125" dirty="0"/>
                        <a:t>calendars,</a:t>
                      </a:r>
                      <a:r>
                        <a:rPr sz="2000" spc="20" dirty="0"/>
                        <a:t> </a:t>
                      </a:r>
                      <a:r>
                        <a:rPr sz="2000" spc="-25" dirty="0"/>
                        <a:t>T- </a:t>
                      </a:r>
                      <a:r>
                        <a:rPr sz="2000" spc="-160" dirty="0"/>
                        <a:t>shirts,</a:t>
                      </a:r>
                      <a:r>
                        <a:rPr sz="2000" spc="20" dirty="0"/>
                        <a:t> </a:t>
                      </a:r>
                      <a:r>
                        <a:rPr sz="2000" spc="-20" dirty="0"/>
                        <a:t>etc.</a:t>
                      </a:r>
                      <a:endParaRPr sz="2000" dirty="0">
                        <a:latin typeface="+mj-lt"/>
                        <a:cs typeface="Arial MT"/>
                      </a:endParaRPr>
                    </a:p>
                  </a:txBody>
                  <a:tcPr marL="0" marR="0" marT="33655" marB="0"/>
                </a:tc>
                <a:tc>
                  <a:txBody>
                    <a:bodyPr/>
                    <a:lstStyle/>
                    <a:p>
                      <a:pPr marL="92075" marR="275590">
                        <a:lnSpc>
                          <a:spcPct val="100000"/>
                        </a:lnSpc>
                        <a:spcBef>
                          <a:spcPts val="275"/>
                        </a:spcBef>
                      </a:pPr>
                      <a:r>
                        <a:rPr sz="2000" spc="-215" dirty="0"/>
                        <a:t>The</a:t>
                      </a:r>
                      <a:r>
                        <a:rPr sz="2000" spc="-10" dirty="0"/>
                        <a:t> </a:t>
                      </a:r>
                      <a:r>
                        <a:rPr sz="2000" spc="-100" dirty="0"/>
                        <a:t>value</a:t>
                      </a:r>
                      <a:r>
                        <a:rPr sz="2000" spc="-15" dirty="0"/>
                        <a:t> </a:t>
                      </a:r>
                      <a:r>
                        <a:rPr sz="2000" spc="-35" dirty="0"/>
                        <a:t>attributable</a:t>
                      </a:r>
                      <a:r>
                        <a:rPr sz="2000" spc="45" dirty="0"/>
                        <a:t> </a:t>
                      </a:r>
                      <a:r>
                        <a:rPr sz="2000" dirty="0"/>
                        <a:t>to </a:t>
                      </a:r>
                      <a:r>
                        <a:rPr sz="2000" spc="-135" dirty="0"/>
                        <a:t>dissemination</a:t>
                      </a:r>
                      <a:r>
                        <a:rPr sz="2000" spc="15" dirty="0"/>
                        <a:t> </a:t>
                      </a:r>
                      <a:r>
                        <a:rPr sz="2000" dirty="0"/>
                        <a:t>of</a:t>
                      </a:r>
                      <a:r>
                        <a:rPr sz="2000" spc="35" dirty="0"/>
                        <a:t> </a:t>
                      </a:r>
                      <a:r>
                        <a:rPr sz="2000" spc="-110" dirty="0"/>
                        <a:t>advertisement</a:t>
                      </a:r>
                      <a:r>
                        <a:rPr sz="2000" spc="-25" dirty="0"/>
                        <a:t> </a:t>
                      </a:r>
                      <a:r>
                        <a:rPr sz="2000" spc="-114" dirty="0"/>
                        <a:t>in</a:t>
                      </a:r>
                      <a:r>
                        <a:rPr sz="2000" spc="-5" dirty="0"/>
                        <a:t> </a:t>
                      </a:r>
                      <a:r>
                        <a:rPr sz="2000" dirty="0"/>
                        <a:t>a</a:t>
                      </a:r>
                      <a:r>
                        <a:rPr sz="2000" spc="-20" dirty="0"/>
                        <a:t> </a:t>
                      </a:r>
                      <a:r>
                        <a:rPr sz="2000" spc="-90" dirty="0"/>
                        <a:t>state</a:t>
                      </a:r>
                      <a:r>
                        <a:rPr sz="2000" dirty="0"/>
                        <a:t> </a:t>
                      </a:r>
                      <a:r>
                        <a:rPr sz="2000" spc="-60" dirty="0"/>
                        <a:t>shall </a:t>
                      </a:r>
                      <a:r>
                        <a:rPr sz="2000" spc="-10" dirty="0"/>
                        <a:t>be</a:t>
                      </a:r>
                      <a:r>
                        <a:rPr sz="2000" spc="-55" dirty="0"/>
                        <a:t> </a:t>
                      </a:r>
                      <a:r>
                        <a:rPr sz="2000" spc="-110" dirty="0"/>
                        <a:t>the</a:t>
                      </a:r>
                      <a:r>
                        <a:rPr sz="2000" spc="5" dirty="0"/>
                        <a:t> </a:t>
                      </a:r>
                      <a:r>
                        <a:rPr sz="2000" spc="-150" dirty="0"/>
                        <a:t>amount</a:t>
                      </a:r>
                      <a:r>
                        <a:rPr sz="2000" spc="-30" dirty="0"/>
                        <a:t> payable</a:t>
                      </a:r>
                      <a:r>
                        <a:rPr sz="2000" spc="20" dirty="0"/>
                        <a:t> </a:t>
                      </a:r>
                      <a:r>
                        <a:rPr sz="2000" dirty="0"/>
                        <a:t>for</a:t>
                      </a:r>
                      <a:r>
                        <a:rPr sz="2000" spc="-15" dirty="0"/>
                        <a:t> </a:t>
                      </a:r>
                      <a:r>
                        <a:rPr sz="2000" spc="-85" dirty="0"/>
                        <a:t>distribution</a:t>
                      </a:r>
                      <a:r>
                        <a:rPr sz="2000" spc="35" dirty="0"/>
                        <a:t> </a:t>
                      </a:r>
                      <a:r>
                        <a:rPr sz="2000" dirty="0"/>
                        <a:t>of</a:t>
                      </a:r>
                      <a:r>
                        <a:rPr sz="2000" spc="10" dirty="0"/>
                        <a:t> </a:t>
                      </a:r>
                      <a:r>
                        <a:rPr sz="2000" dirty="0"/>
                        <a:t>a </a:t>
                      </a:r>
                      <a:r>
                        <a:rPr sz="2000" spc="-100" dirty="0">
                          <a:solidFill>
                            <a:srgbClr val="FF0000"/>
                          </a:solidFill>
                        </a:rPr>
                        <a:t>specific</a:t>
                      </a:r>
                      <a:r>
                        <a:rPr sz="2000" spc="-10" dirty="0">
                          <a:solidFill>
                            <a:srgbClr val="FF0000"/>
                          </a:solidFill>
                        </a:rPr>
                        <a:t> </a:t>
                      </a:r>
                      <a:r>
                        <a:rPr sz="2000" spc="-155" dirty="0">
                          <a:solidFill>
                            <a:srgbClr val="FF0000"/>
                          </a:solidFill>
                        </a:rPr>
                        <a:t>number</a:t>
                      </a:r>
                      <a:r>
                        <a:rPr sz="2000" spc="-15" dirty="0">
                          <a:solidFill>
                            <a:srgbClr val="FF0000"/>
                          </a:solidFill>
                        </a:rPr>
                        <a:t> </a:t>
                      </a:r>
                      <a:r>
                        <a:rPr sz="2000" dirty="0"/>
                        <a:t>of</a:t>
                      </a:r>
                      <a:r>
                        <a:rPr sz="2000" spc="30" dirty="0"/>
                        <a:t> </a:t>
                      </a:r>
                      <a:r>
                        <a:rPr sz="2000" spc="-20" dirty="0"/>
                        <a:t>such </a:t>
                      </a:r>
                      <a:r>
                        <a:rPr sz="2000" spc="-55" dirty="0"/>
                        <a:t>material</a:t>
                      </a:r>
                      <a:r>
                        <a:rPr sz="2000" spc="-65" dirty="0"/>
                        <a:t> </a:t>
                      </a:r>
                      <a:r>
                        <a:rPr sz="2000" spc="-95" dirty="0"/>
                        <a:t>in</a:t>
                      </a:r>
                      <a:r>
                        <a:rPr sz="2000" spc="-25" dirty="0"/>
                        <a:t> </a:t>
                      </a:r>
                      <a:r>
                        <a:rPr sz="2000" dirty="0"/>
                        <a:t>a</a:t>
                      </a:r>
                      <a:r>
                        <a:rPr sz="2000" spc="-55" dirty="0"/>
                        <a:t> </a:t>
                      </a:r>
                      <a:r>
                        <a:rPr sz="2000" spc="-95" dirty="0"/>
                        <a:t>State</a:t>
                      </a:r>
                      <a:r>
                        <a:rPr sz="2000" spc="-30" dirty="0"/>
                        <a:t> </a:t>
                      </a:r>
                      <a:r>
                        <a:rPr sz="2000" dirty="0"/>
                        <a:t>or</a:t>
                      </a:r>
                      <a:r>
                        <a:rPr sz="2000" spc="-50" dirty="0"/>
                        <a:t> </a:t>
                      </a:r>
                      <a:r>
                        <a:rPr sz="2000" spc="-295" dirty="0"/>
                        <a:t>UT.</a:t>
                      </a:r>
                      <a:endParaRPr sz="2000">
                        <a:latin typeface="+mj-lt"/>
                        <a:cs typeface="Arial MT"/>
                      </a:endParaRPr>
                    </a:p>
                  </a:txBody>
                  <a:tcPr marL="0" marR="0" marT="34925" marB="0"/>
                </a:tc>
                <a:extLst>
                  <a:ext uri="{0D108BD9-81ED-4DB2-BD59-A6C34878D82A}">
                    <a16:rowId xmlns:a16="http://schemas.microsoft.com/office/drawing/2014/main" val="10002"/>
                  </a:ext>
                </a:extLst>
              </a:tr>
              <a:tr h="985519">
                <a:tc>
                  <a:txBody>
                    <a:bodyPr/>
                    <a:lstStyle/>
                    <a:p>
                      <a:pPr marL="91440">
                        <a:lnSpc>
                          <a:spcPct val="100000"/>
                        </a:lnSpc>
                        <a:spcBef>
                          <a:spcPts val="270"/>
                        </a:spcBef>
                      </a:pPr>
                      <a:r>
                        <a:rPr sz="2000" spc="-114" dirty="0"/>
                        <a:t>Hoardings</a:t>
                      </a:r>
                      <a:r>
                        <a:rPr sz="2000" spc="35" dirty="0"/>
                        <a:t> </a:t>
                      </a:r>
                      <a:r>
                        <a:rPr sz="2000" spc="-100" dirty="0">
                          <a:solidFill>
                            <a:srgbClr val="FF0000"/>
                          </a:solidFill>
                        </a:rPr>
                        <a:t>other</a:t>
                      </a:r>
                      <a:r>
                        <a:rPr sz="2000" spc="-10" dirty="0">
                          <a:solidFill>
                            <a:srgbClr val="FF0000"/>
                          </a:solidFill>
                        </a:rPr>
                        <a:t> </a:t>
                      </a:r>
                      <a:r>
                        <a:rPr sz="2000" spc="-140" dirty="0"/>
                        <a:t>than</a:t>
                      </a:r>
                      <a:r>
                        <a:rPr sz="2000" spc="15" dirty="0"/>
                        <a:t> </a:t>
                      </a:r>
                      <a:r>
                        <a:rPr sz="2000" spc="-175" dirty="0"/>
                        <a:t>those</a:t>
                      </a:r>
                      <a:r>
                        <a:rPr sz="2000" spc="10" dirty="0"/>
                        <a:t> </a:t>
                      </a:r>
                      <a:r>
                        <a:rPr sz="2000" spc="-25" dirty="0"/>
                        <a:t>on</a:t>
                      </a:r>
                      <a:endParaRPr sz="2000" dirty="0"/>
                    </a:p>
                    <a:p>
                      <a:pPr marL="91440">
                        <a:lnSpc>
                          <a:spcPct val="100000"/>
                        </a:lnSpc>
                      </a:pPr>
                      <a:r>
                        <a:rPr sz="2000" spc="-10" dirty="0"/>
                        <a:t>trains</a:t>
                      </a:r>
                      <a:endParaRPr sz="2000" dirty="0">
                        <a:latin typeface="+mj-lt"/>
                        <a:cs typeface="Arial MT"/>
                      </a:endParaRPr>
                    </a:p>
                  </a:txBody>
                  <a:tcPr marL="0" marR="0" marT="34290" marB="0"/>
                </a:tc>
                <a:tc>
                  <a:txBody>
                    <a:bodyPr/>
                    <a:lstStyle/>
                    <a:p>
                      <a:pPr marL="92075" marR="176530">
                        <a:lnSpc>
                          <a:spcPct val="100000"/>
                        </a:lnSpc>
                        <a:spcBef>
                          <a:spcPts val="275"/>
                        </a:spcBef>
                      </a:pPr>
                      <a:r>
                        <a:rPr sz="2000" spc="-215" dirty="0"/>
                        <a:t>The</a:t>
                      </a:r>
                      <a:r>
                        <a:rPr sz="2000" spc="-10" dirty="0"/>
                        <a:t> </a:t>
                      </a:r>
                      <a:r>
                        <a:rPr sz="2000" spc="-100" dirty="0"/>
                        <a:t>value</a:t>
                      </a:r>
                      <a:r>
                        <a:rPr sz="2000" spc="-25" dirty="0"/>
                        <a:t> </a:t>
                      </a:r>
                      <a:r>
                        <a:rPr sz="2000" spc="-35" dirty="0"/>
                        <a:t>attributable</a:t>
                      </a:r>
                      <a:r>
                        <a:rPr sz="2000" spc="50" dirty="0"/>
                        <a:t> </a:t>
                      </a:r>
                      <a:r>
                        <a:rPr sz="2000" dirty="0"/>
                        <a:t>to</a:t>
                      </a:r>
                      <a:r>
                        <a:rPr sz="2000" spc="5" dirty="0"/>
                        <a:t> </a:t>
                      </a:r>
                      <a:r>
                        <a:rPr sz="2000" spc="-135" dirty="0"/>
                        <a:t>dissemination</a:t>
                      </a:r>
                      <a:r>
                        <a:rPr sz="2000" spc="15" dirty="0"/>
                        <a:t> </a:t>
                      </a:r>
                      <a:r>
                        <a:rPr sz="2000" dirty="0"/>
                        <a:t>of</a:t>
                      </a:r>
                      <a:r>
                        <a:rPr sz="2000" spc="35" dirty="0"/>
                        <a:t> </a:t>
                      </a:r>
                      <a:r>
                        <a:rPr sz="2000" spc="-110" dirty="0"/>
                        <a:t>advertisement</a:t>
                      </a:r>
                      <a:r>
                        <a:rPr sz="2000" spc="-25" dirty="0"/>
                        <a:t> </a:t>
                      </a:r>
                      <a:r>
                        <a:rPr sz="2000" spc="-114" dirty="0"/>
                        <a:t>in</a:t>
                      </a:r>
                      <a:r>
                        <a:rPr sz="2000" spc="-5" dirty="0"/>
                        <a:t> </a:t>
                      </a:r>
                      <a:r>
                        <a:rPr sz="2000" dirty="0"/>
                        <a:t>a</a:t>
                      </a:r>
                      <a:r>
                        <a:rPr sz="2000" spc="-20" dirty="0"/>
                        <a:t> </a:t>
                      </a:r>
                      <a:r>
                        <a:rPr sz="2000" spc="-85" dirty="0"/>
                        <a:t>State</a:t>
                      </a:r>
                      <a:r>
                        <a:rPr sz="2000" dirty="0"/>
                        <a:t> </a:t>
                      </a:r>
                      <a:r>
                        <a:rPr sz="2000" spc="-170" dirty="0"/>
                        <a:t>is</a:t>
                      </a:r>
                      <a:r>
                        <a:rPr sz="2000" dirty="0"/>
                        <a:t> </a:t>
                      </a:r>
                      <a:r>
                        <a:rPr sz="2000" spc="-25" dirty="0"/>
                        <a:t>to </a:t>
                      </a:r>
                      <a:r>
                        <a:rPr sz="2000" spc="-20" dirty="0"/>
                        <a:t>be</a:t>
                      </a:r>
                      <a:r>
                        <a:rPr sz="2000" spc="-105" dirty="0"/>
                        <a:t> </a:t>
                      </a:r>
                      <a:r>
                        <a:rPr sz="2000" spc="-90" dirty="0"/>
                        <a:t>based</a:t>
                      </a:r>
                      <a:r>
                        <a:rPr sz="2000" spc="-35" dirty="0"/>
                        <a:t> </a:t>
                      </a:r>
                      <a:r>
                        <a:rPr sz="2000" spc="-165" dirty="0"/>
                        <a:t>on</a:t>
                      </a:r>
                      <a:r>
                        <a:rPr sz="2000" spc="-20" dirty="0"/>
                        <a:t> </a:t>
                      </a:r>
                      <a:r>
                        <a:rPr sz="2000" spc="-105" dirty="0"/>
                        <a:t>the</a:t>
                      </a:r>
                      <a:r>
                        <a:rPr sz="2000" spc="5" dirty="0"/>
                        <a:t> </a:t>
                      </a:r>
                      <a:r>
                        <a:rPr sz="2000" spc="-145" dirty="0">
                          <a:solidFill>
                            <a:srgbClr val="FF0000"/>
                          </a:solidFill>
                        </a:rPr>
                        <a:t>amount</a:t>
                      </a:r>
                      <a:r>
                        <a:rPr sz="2000" spc="-25" dirty="0">
                          <a:solidFill>
                            <a:srgbClr val="FF0000"/>
                          </a:solidFill>
                        </a:rPr>
                        <a:t> </a:t>
                      </a:r>
                      <a:r>
                        <a:rPr sz="2000" spc="-30" dirty="0">
                          <a:solidFill>
                            <a:srgbClr val="FF0000"/>
                          </a:solidFill>
                        </a:rPr>
                        <a:t>payable</a:t>
                      </a:r>
                      <a:r>
                        <a:rPr sz="2000" spc="15" dirty="0">
                          <a:solidFill>
                            <a:srgbClr val="FF0000"/>
                          </a:solidFill>
                        </a:rPr>
                        <a:t> </a:t>
                      </a:r>
                      <a:r>
                        <a:rPr sz="2000" dirty="0">
                          <a:solidFill>
                            <a:srgbClr val="FF0000"/>
                          </a:solidFill>
                        </a:rPr>
                        <a:t>for</a:t>
                      </a:r>
                      <a:r>
                        <a:rPr sz="2000" spc="-20" dirty="0">
                          <a:solidFill>
                            <a:srgbClr val="FF0000"/>
                          </a:solidFill>
                        </a:rPr>
                        <a:t> </a:t>
                      </a:r>
                      <a:r>
                        <a:rPr sz="2000" spc="-105" dirty="0">
                          <a:solidFill>
                            <a:srgbClr val="FF0000"/>
                          </a:solidFill>
                        </a:rPr>
                        <a:t>hoardings</a:t>
                      </a:r>
                      <a:r>
                        <a:rPr sz="2000" spc="-5" dirty="0">
                          <a:solidFill>
                            <a:srgbClr val="FF0000"/>
                          </a:solidFill>
                        </a:rPr>
                        <a:t> </a:t>
                      </a:r>
                      <a:r>
                        <a:rPr sz="2000" spc="-70" dirty="0"/>
                        <a:t>located</a:t>
                      </a:r>
                      <a:r>
                        <a:rPr sz="2000" spc="-30" dirty="0"/>
                        <a:t> </a:t>
                      </a:r>
                      <a:r>
                        <a:rPr sz="2000" spc="-120" dirty="0"/>
                        <a:t>in</a:t>
                      </a:r>
                      <a:r>
                        <a:rPr sz="2000" spc="-5" dirty="0"/>
                        <a:t> </a:t>
                      </a:r>
                      <a:r>
                        <a:rPr sz="2000" spc="-120" dirty="0"/>
                        <a:t>each</a:t>
                      </a:r>
                      <a:r>
                        <a:rPr sz="2000" spc="-20" dirty="0"/>
                        <a:t> </a:t>
                      </a:r>
                      <a:r>
                        <a:rPr sz="2000" spc="-95" dirty="0"/>
                        <a:t>State</a:t>
                      </a:r>
                      <a:r>
                        <a:rPr sz="2000" spc="-30" dirty="0"/>
                        <a:t> </a:t>
                      </a:r>
                      <a:r>
                        <a:rPr sz="2000" spc="-25" dirty="0"/>
                        <a:t>or </a:t>
                      </a:r>
                      <a:r>
                        <a:rPr sz="2000" spc="-295" dirty="0"/>
                        <a:t>UT.</a:t>
                      </a:r>
                      <a:endParaRPr sz="2000">
                        <a:latin typeface="+mj-lt"/>
                        <a:cs typeface="Arial MT"/>
                      </a:endParaRPr>
                    </a:p>
                  </a:txBody>
                  <a:tcPr marL="0" marR="0" marT="34925" marB="0"/>
                </a:tc>
                <a:extLst>
                  <a:ext uri="{0D108BD9-81ED-4DB2-BD59-A6C34878D82A}">
                    <a16:rowId xmlns:a16="http://schemas.microsoft.com/office/drawing/2014/main" val="10003"/>
                  </a:ext>
                </a:extLst>
              </a:tr>
              <a:tr h="985519">
                <a:tc>
                  <a:txBody>
                    <a:bodyPr/>
                    <a:lstStyle/>
                    <a:p>
                      <a:pPr marL="91440">
                        <a:lnSpc>
                          <a:spcPct val="100000"/>
                        </a:lnSpc>
                        <a:spcBef>
                          <a:spcPts val="275"/>
                        </a:spcBef>
                      </a:pPr>
                      <a:r>
                        <a:rPr sz="2000" spc="-125" dirty="0"/>
                        <a:t>Advertisement</a:t>
                      </a:r>
                      <a:r>
                        <a:rPr sz="2000" spc="-20" dirty="0"/>
                        <a:t> </a:t>
                      </a:r>
                      <a:r>
                        <a:rPr sz="2000" spc="-70" dirty="0"/>
                        <a:t>placed</a:t>
                      </a:r>
                      <a:r>
                        <a:rPr sz="2000" spc="-5" dirty="0"/>
                        <a:t> </a:t>
                      </a:r>
                      <a:r>
                        <a:rPr sz="2000" spc="-185" dirty="0"/>
                        <a:t>on</a:t>
                      </a:r>
                      <a:r>
                        <a:rPr sz="2000" spc="15" dirty="0"/>
                        <a:t> </a:t>
                      </a:r>
                      <a:r>
                        <a:rPr sz="2000" spc="-10" dirty="0">
                          <a:solidFill>
                            <a:srgbClr val="FF0000"/>
                          </a:solidFill>
                        </a:rPr>
                        <a:t>trains</a:t>
                      </a:r>
                      <a:endParaRPr sz="2000" dirty="0">
                        <a:latin typeface="+mj-lt"/>
                        <a:cs typeface="Arial MT"/>
                      </a:endParaRPr>
                    </a:p>
                  </a:txBody>
                  <a:tcPr marL="0" marR="0" marT="34925" marB="0"/>
                </a:tc>
                <a:tc>
                  <a:txBody>
                    <a:bodyPr/>
                    <a:lstStyle/>
                    <a:p>
                      <a:pPr marL="92075" marR="273050">
                        <a:lnSpc>
                          <a:spcPct val="100000"/>
                        </a:lnSpc>
                        <a:spcBef>
                          <a:spcPts val="280"/>
                        </a:spcBef>
                      </a:pPr>
                      <a:r>
                        <a:rPr sz="2000" spc="-215" dirty="0"/>
                        <a:t>The</a:t>
                      </a:r>
                      <a:r>
                        <a:rPr sz="2000" spc="-10" dirty="0"/>
                        <a:t> </a:t>
                      </a:r>
                      <a:r>
                        <a:rPr sz="2000" spc="-100" dirty="0"/>
                        <a:t>value</a:t>
                      </a:r>
                      <a:r>
                        <a:rPr sz="2000" spc="-25" dirty="0"/>
                        <a:t> </a:t>
                      </a:r>
                      <a:r>
                        <a:rPr sz="2000" spc="-35" dirty="0"/>
                        <a:t>attributable</a:t>
                      </a:r>
                      <a:r>
                        <a:rPr sz="2000" spc="50" dirty="0"/>
                        <a:t> </a:t>
                      </a:r>
                      <a:r>
                        <a:rPr sz="2000" dirty="0"/>
                        <a:t>to</a:t>
                      </a:r>
                      <a:r>
                        <a:rPr sz="2000" spc="5" dirty="0"/>
                        <a:t> </a:t>
                      </a:r>
                      <a:r>
                        <a:rPr sz="2000" spc="-135" dirty="0"/>
                        <a:t>dissemination</a:t>
                      </a:r>
                      <a:r>
                        <a:rPr sz="2000" spc="15" dirty="0"/>
                        <a:t> </a:t>
                      </a:r>
                      <a:r>
                        <a:rPr sz="2000" dirty="0"/>
                        <a:t>of</a:t>
                      </a:r>
                      <a:r>
                        <a:rPr sz="2000" spc="35" dirty="0"/>
                        <a:t> </a:t>
                      </a:r>
                      <a:r>
                        <a:rPr sz="2000" spc="-110" dirty="0"/>
                        <a:t>advertisement</a:t>
                      </a:r>
                      <a:r>
                        <a:rPr sz="2000" spc="-25" dirty="0"/>
                        <a:t> </a:t>
                      </a:r>
                      <a:r>
                        <a:rPr sz="2000" spc="-114" dirty="0"/>
                        <a:t>in</a:t>
                      </a:r>
                      <a:r>
                        <a:rPr sz="2000" spc="-5" dirty="0"/>
                        <a:t> </a:t>
                      </a:r>
                      <a:r>
                        <a:rPr sz="2000" dirty="0"/>
                        <a:t>a</a:t>
                      </a:r>
                      <a:r>
                        <a:rPr sz="2000" spc="-20" dirty="0"/>
                        <a:t> </a:t>
                      </a:r>
                      <a:r>
                        <a:rPr sz="2000" spc="-85" dirty="0"/>
                        <a:t>State</a:t>
                      </a:r>
                      <a:r>
                        <a:rPr sz="2000" dirty="0"/>
                        <a:t> </a:t>
                      </a:r>
                      <a:r>
                        <a:rPr sz="2000" spc="-170" dirty="0"/>
                        <a:t>is</a:t>
                      </a:r>
                      <a:r>
                        <a:rPr sz="2000" dirty="0"/>
                        <a:t> </a:t>
                      </a:r>
                      <a:r>
                        <a:rPr sz="2000" spc="-25" dirty="0"/>
                        <a:t>to </a:t>
                      </a:r>
                      <a:r>
                        <a:rPr sz="2000" spc="-10" dirty="0"/>
                        <a:t>be</a:t>
                      </a:r>
                      <a:r>
                        <a:rPr sz="2000" spc="-114" dirty="0"/>
                        <a:t> </a:t>
                      </a:r>
                      <a:r>
                        <a:rPr sz="2000" spc="-90" dirty="0"/>
                        <a:t>based</a:t>
                      </a:r>
                      <a:r>
                        <a:rPr sz="2000" spc="-35" dirty="0"/>
                        <a:t> </a:t>
                      </a:r>
                      <a:r>
                        <a:rPr sz="2000" spc="-160" dirty="0"/>
                        <a:t>on</a:t>
                      </a:r>
                      <a:r>
                        <a:rPr sz="2000" spc="-20" dirty="0"/>
                        <a:t> </a:t>
                      </a:r>
                      <a:r>
                        <a:rPr sz="2000" spc="-105" dirty="0"/>
                        <a:t>the</a:t>
                      </a:r>
                      <a:r>
                        <a:rPr sz="2000" spc="-20" dirty="0"/>
                        <a:t> </a:t>
                      </a:r>
                      <a:r>
                        <a:rPr sz="2000" spc="-10" dirty="0">
                          <a:solidFill>
                            <a:srgbClr val="FF0000"/>
                          </a:solidFill>
                        </a:rPr>
                        <a:t>ratio</a:t>
                      </a:r>
                      <a:r>
                        <a:rPr sz="2000" spc="-40" dirty="0">
                          <a:solidFill>
                            <a:srgbClr val="FF0000"/>
                          </a:solidFill>
                        </a:rPr>
                        <a:t> </a:t>
                      </a:r>
                      <a:r>
                        <a:rPr sz="2000" dirty="0">
                          <a:solidFill>
                            <a:srgbClr val="FF0000"/>
                          </a:solidFill>
                        </a:rPr>
                        <a:t>of</a:t>
                      </a:r>
                      <a:r>
                        <a:rPr sz="2000" spc="-10" dirty="0">
                          <a:solidFill>
                            <a:srgbClr val="FF0000"/>
                          </a:solidFill>
                        </a:rPr>
                        <a:t> </a:t>
                      </a:r>
                      <a:r>
                        <a:rPr sz="2000" spc="-110" dirty="0">
                          <a:solidFill>
                            <a:srgbClr val="FF0000"/>
                          </a:solidFill>
                        </a:rPr>
                        <a:t>the</a:t>
                      </a:r>
                      <a:r>
                        <a:rPr sz="2000" spc="-15" dirty="0">
                          <a:solidFill>
                            <a:srgbClr val="FF0000"/>
                          </a:solidFill>
                        </a:rPr>
                        <a:t> </a:t>
                      </a:r>
                      <a:r>
                        <a:rPr sz="2000" spc="-95" dirty="0">
                          <a:solidFill>
                            <a:srgbClr val="FF0000"/>
                          </a:solidFill>
                        </a:rPr>
                        <a:t>length</a:t>
                      </a:r>
                      <a:r>
                        <a:rPr sz="2000" spc="-30" dirty="0">
                          <a:solidFill>
                            <a:srgbClr val="FF0000"/>
                          </a:solidFill>
                        </a:rPr>
                        <a:t> </a:t>
                      </a:r>
                      <a:r>
                        <a:rPr sz="2000" dirty="0">
                          <a:solidFill>
                            <a:srgbClr val="FF0000"/>
                          </a:solidFill>
                        </a:rPr>
                        <a:t>of</a:t>
                      </a:r>
                      <a:r>
                        <a:rPr sz="2000" spc="-15" dirty="0">
                          <a:solidFill>
                            <a:srgbClr val="FF0000"/>
                          </a:solidFill>
                        </a:rPr>
                        <a:t> </a:t>
                      </a:r>
                      <a:r>
                        <a:rPr sz="2000" spc="-30" dirty="0">
                          <a:solidFill>
                            <a:srgbClr val="FF0000"/>
                          </a:solidFill>
                        </a:rPr>
                        <a:t>railway</a:t>
                      </a:r>
                      <a:r>
                        <a:rPr sz="2000" spc="20" dirty="0">
                          <a:solidFill>
                            <a:srgbClr val="FF0000"/>
                          </a:solidFill>
                        </a:rPr>
                        <a:t> </a:t>
                      </a:r>
                      <a:r>
                        <a:rPr sz="2000" spc="-60" dirty="0">
                          <a:solidFill>
                            <a:srgbClr val="FF0000"/>
                          </a:solidFill>
                        </a:rPr>
                        <a:t>track</a:t>
                      </a:r>
                      <a:r>
                        <a:rPr sz="2000" spc="-5" dirty="0">
                          <a:solidFill>
                            <a:srgbClr val="FF0000"/>
                          </a:solidFill>
                        </a:rPr>
                        <a:t> </a:t>
                      </a:r>
                      <a:r>
                        <a:rPr sz="2000" spc="-114" dirty="0"/>
                        <a:t>in</a:t>
                      </a:r>
                      <a:r>
                        <a:rPr sz="2000" spc="-10" dirty="0"/>
                        <a:t> </a:t>
                      </a:r>
                      <a:r>
                        <a:rPr sz="2000" spc="-125" dirty="0"/>
                        <a:t>each</a:t>
                      </a:r>
                      <a:r>
                        <a:rPr sz="2000" spc="-20" dirty="0"/>
                        <a:t> </a:t>
                      </a:r>
                      <a:r>
                        <a:rPr sz="2000" spc="-90" dirty="0"/>
                        <a:t>state</a:t>
                      </a:r>
                      <a:r>
                        <a:rPr sz="2000" spc="-30" dirty="0"/>
                        <a:t> </a:t>
                      </a:r>
                      <a:r>
                        <a:rPr sz="2000" spc="-25" dirty="0"/>
                        <a:t>for </a:t>
                      </a:r>
                      <a:r>
                        <a:rPr sz="2000" spc="-55" dirty="0"/>
                        <a:t>that</a:t>
                      </a:r>
                      <a:r>
                        <a:rPr sz="2000" spc="-60" dirty="0"/>
                        <a:t> </a:t>
                      </a:r>
                      <a:r>
                        <a:rPr sz="2000" spc="-10" dirty="0"/>
                        <a:t>train.</a:t>
                      </a:r>
                      <a:endParaRPr sz="2000">
                        <a:latin typeface="+mj-lt"/>
                        <a:cs typeface="Arial MT"/>
                      </a:endParaRPr>
                    </a:p>
                  </a:txBody>
                  <a:tcPr marL="0" marR="0" marT="35560" marB="0"/>
                </a:tc>
                <a:extLst>
                  <a:ext uri="{0D108BD9-81ED-4DB2-BD59-A6C34878D82A}">
                    <a16:rowId xmlns:a16="http://schemas.microsoft.com/office/drawing/2014/main" val="10004"/>
                  </a:ext>
                </a:extLst>
              </a:tr>
              <a:tr h="1083945">
                <a:tc>
                  <a:txBody>
                    <a:bodyPr/>
                    <a:lstStyle/>
                    <a:p>
                      <a:pPr marL="91440">
                        <a:lnSpc>
                          <a:spcPct val="100000"/>
                        </a:lnSpc>
                        <a:spcBef>
                          <a:spcPts val="275"/>
                        </a:spcBef>
                      </a:pPr>
                      <a:r>
                        <a:rPr sz="2000" spc="-130" dirty="0"/>
                        <a:t>Advertisement</a:t>
                      </a:r>
                      <a:r>
                        <a:rPr sz="2000" spc="-5" dirty="0"/>
                        <a:t> </a:t>
                      </a:r>
                      <a:r>
                        <a:rPr sz="2000" spc="-190" dirty="0"/>
                        <a:t>on</a:t>
                      </a:r>
                      <a:r>
                        <a:rPr sz="2000" dirty="0"/>
                        <a:t> </a:t>
                      </a:r>
                      <a:r>
                        <a:rPr sz="2000" spc="-85" dirty="0"/>
                        <a:t>back</a:t>
                      </a:r>
                      <a:r>
                        <a:rPr sz="2000" spc="-5" dirty="0"/>
                        <a:t> </a:t>
                      </a:r>
                      <a:r>
                        <a:rPr sz="2000" dirty="0"/>
                        <a:t>of</a:t>
                      </a:r>
                      <a:r>
                        <a:rPr sz="2000" spc="65" dirty="0"/>
                        <a:t> </a:t>
                      </a:r>
                      <a:r>
                        <a:rPr sz="2000" spc="-10" dirty="0"/>
                        <a:t>Utility</a:t>
                      </a:r>
                      <a:endParaRPr sz="2000" dirty="0"/>
                    </a:p>
                    <a:p>
                      <a:pPr marL="91440">
                        <a:lnSpc>
                          <a:spcPct val="100000"/>
                        </a:lnSpc>
                      </a:pPr>
                      <a:r>
                        <a:rPr sz="2000" spc="-155" dirty="0"/>
                        <a:t>Bills</a:t>
                      </a:r>
                      <a:r>
                        <a:rPr sz="2000" dirty="0"/>
                        <a:t> of</a:t>
                      </a:r>
                      <a:r>
                        <a:rPr sz="2000" spc="55" dirty="0"/>
                        <a:t> </a:t>
                      </a:r>
                      <a:r>
                        <a:rPr sz="2000" dirty="0"/>
                        <a:t>Oil</a:t>
                      </a:r>
                      <a:r>
                        <a:rPr sz="2000" spc="-5" dirty="0"/>
                        <a:t> </a:t>
                      </a:r>
                      <a:r>
                        <a:rPr sz="2000" dirty="0"/>
                        <a:t>&amp;</a:t>
                      </a:r>
                      <a:r>
                        <a:rPr sz="2000" spc="20" dirty="0"/>
                        <a:t> </a:t>
                      </a:r>
                      <a:r>
                        <a:rPr sz="2000" spc="-125" dirty="0"/>
                        <a:t>Gas</a:t>
                      </a:r>
                      <a:r>
                        <a:rPr sz="2000" spc="-15" dirty="0"/>
                        <a:t> </a:t>
                      </a:r>
                      <a:r>
                        <a:rPr sz="2000" spc="-175" dirty="0"/>
                        <a:t>Companies,</a:t>
                      </a:r>
                      <a:r>
                        <a:rPr sz="2000" spc="20" dirty="0"/>
                        <a:t> </a:t>
                      </a:r>
                      <a:r>
                        <a:rPr sz="2000" spc="-20" dirty="0"/>
                        <a:t>etc.</a:t>
                      </a:r>
                      <a:endParaRPr sz="2000" dirty="0">
                        <a:latin typeface="+mj-lt"/>
                        <a:cs typeface="Arial MT"/>
                      </a:endParaRPr>
                    </a:p>
                  </a:txBody>
                  <a:tcPr marL="0" marR="0" marT="34925" marB="0"/>
                </a:tc>
                <a:tc>
                  <a:txBody>
                    <a:bodyPr/>
                    <a:lstStyle/>
                    <a:p>
                      <a:pPr marL="92075" marR="85725" algn="just">
                        <a:lnSpc>
                          <a:spcPct val="100000"/>
                        </a:lnSpc>
                        <a:spcBef>
                          <a:spcPts val="284"/>
                        </a:spcBef>
                      </a:pPr>
                      <a:r>
                        <a:rPr sz="2000" spc="-260" dirty="0"/>
                        <a:t>The</a:t>
                      </a:r>
                      <a:r>
                        <a:rPr sz="2000" spc="135" dirty="0"/>
                        <a:t> </a:t>
                      </a:r>
                      <a:r>
                        <a:rPr sz="2000" spc="-100" dirty="0"/>
                        <a:t>value</a:t>
                      </a:r>
                      <a:r>
                        <a:rPr sz="2000" spc="-25" dirty="0"/>
                        <a:t> </a:t>
                      </a:r>
                      <a:r>
                        <a:rPr sz="2000" spc="-35" dirty="0"/>
                        <a:t>attributable</a:t>
                      </a:r>
                      <a:r>
                        <a:rPr sz="2000" spc="-85" dirty="0"/>
                        <a:t> </a:t>
                      </a:r>
                      <a:r>
                        <a:rPr sz="2000" dirty="0"/>
                        <a:t>to</a:t>
                      </a:r>
                      <a:r>
                        <a:rPr sz="2000" spc="5" dirty="0"/>
                        <a:t> </a:t>
                      </a:r>
                      <a:r>
                        <a:rPr sz="2000" spc="-135" dirty="0"/>
                        <a:t>dissemination</a:t>
                      </a:r>
                      <a:r>
                        <a:rPr sz="2000" spc="25" dirty="0"/>
                        <a:t> </a:t>
                      </a:r>
                      <a:r>
                        <a:rPr sz="2000" dirty="0"/>
                        <a:t>of</a:t>
                      </a:r>
                      <a:r>
                        <a:rPr sz="2000" spc="40" dirty="0"/>
                        <a:t> </a:t>
                      </a:r>
                      <a:r>
                        <a:rPr sz="2000" spc="-110" dirty="0"/>
                        <a:t>advertisement</a:t>
                      </a:r>
                      <a:r>
                        <a:rPr sz="2000" spc="-15" dirty="0"/>
                        <a:t> </a:t>
                      </a:r>
                      <a:r>
                        <a:rPr sz="2000" spc="-120" dirty="0"/>
                        <a:t>in</a:t>
                      </a:r>
                      <a:r>
                        <a:rPr sz="2000" spc="-5" dirty="0"/>
                        <a:t> </a:t>
                      </a:r>
                      <a:r>
                        <a:rPr sz="2000" dirty="0"/>
                        <a:t>a</a:t>
                      </a:r>
                      <a:r>
                        <a:rPr sz="2000" spc="-10" dirty="0"/>
                        <a:t> </a:t>
                      </a:r>
                      <a:r>
                        <a:rPr sz="2000" spc="-90" dirty="0"/>
                        <a:t>State</a:t>
                      </a:r>
                      <a:r>
                        <a:rPr sz="2000" spc="5" dirty="0"/>
                        <a:t> </a:t>
                      </a:r>
                      <a:r>
                        <a:rPr sz="2000" dirty="0"/>
                        <a:t>or</a:t>
                      </a:r>
                      <a:r>
                        <a:rPr sz="2000" spc="-25" dirty="0"/>
                        <a:t> </a:t>
                      </a:r>
                      <a:r>
                        <a:rPr sz="2000" spc="-300" dirty="0"/>
                        <a:t>UT</a:t>
                      </a:r>
                      <a:r>
                        <a:rPr sz="2000" spc="-180" dirty="0"/>
                        <a:t> is</a:t>
                      </a:r>
                      <a:r>
                        <a:rPr sz="2000" spc="55" dirty="0"/>
                        <a:t> </a:t>
                      </a:r>
                      <a:r>
                        <a:rPr sz="2000" spc="-10" dirty="0"/>
                        <a:t>to</a:t>
                      </a:r>
                      <a:r>
                        <a:rPr sz="2000" spc="-114" dirty="0"/>
                        <a:t> </a:t>
                      </a:r>
                      <a:r>
                        <a:rPr sz="2000" dirty="0"/>
                        <a:t>be</a:t>
                      </a:r>
                      <a:r>
                        <a:rPr sz="2000" spc="-125" dirty="0"/>
                        <a:t> </a:t>
                      </a:r>
                      <a:r>
                        <a:rPr sz="2000" spc="-95" dirty="0"/>
                        <a:t>based</a:t>
                      </a:r>
                      <a:r>
                        <a:rPr sz="2000" spc="-30" dirty="0"/>
                        <a:t> </a:t>
                      </a:r>
                      <a:r>
                        <a:rPr sz="2000" spc="-185" dirty="0"/>
                        <a:t>on</a:t>
                      </a:r>
                      <a:r>
                        <a:rPr sz="2000" spc="60" dirty="0"/>
                        <a:t> </a:t>
                      </a:r>
                      <a:r>
                        <a:rPr sz="2000" spc="-60" dirty="0"/>
                        <a:t>bills</a:t>
                      </a:r>
                      <a:r>
                        <a:rPr sz="2000" spc="-65" dirty="0"/>
                        <a:t> </a:t>
                      </a:r>
                      <a:r>
                        <a:rPr sz="2000" spc="-55" dirty="0"/>
                        <a:t>pertaining</a:t>
                      </a:r>
                      <a:r>
                        <a:rPr sz="2000" spc="-70" dirty="0"/>
                        <a:t> </a:t>
                      </a:r>
                      <a:r>
                        <a:rPr sz="2000" dirty="0"/>
                        <a:t>to</a:t>
                      </a:r>
                      <a:r>
                        <a:rPr sz="2000" spc="-35" dirty="0"/>
                        <a:t> </a:t>
                      </a:r>
                      <a:r>
                        <a:rPr sz="2000" spc="-210" dirty="0">
                          <a:solidFill>
                            <a:srgbClr val="FF0000"/>
                          </a:solidFill>
                        </a:rPr>
                        <a:t>consumers</a:t>
                      </a:r>
                      <a:r>
                        <a:rPr sz="2000" spc="85" dirty="0">
                          <a:solidFill>
                            <a:srgbClr val="FF0000"/>
                          </a:solidFill>
                        </a:rPr>
                        <a:t> </a:t>
                      </a:r>
                      <a:r>
                        <a:rPr sz="2000" spc="-95" dirty="0"/>
                        <a:t>having</a:t>
                      </a:r>
                      <a:r>
                        <a:rPr sz="2000" spc="-30" dirty="0"/>
                        <a:t> billing</a:t>
                      </a:r>
                      <a:r>
                        <a:rPr sz="2000" spc="40" dirty="0"/>
                        <a:t> </a:t>
                      </a:r>
                      <a:r>
                        <a:rPr sz="2000" spc="-140" dirty="0"/>
                        <a:t>addresses</a:t>
                      </a:r>
                      <a:r>
                        <a:rPr sz="2000" spc="15" dirty="0"/>
                        <a:t> </a:t>
                      </a:r>
                      <a:r>
                        <a:rPr sz="2000" spc="-25" dirty="0"/>
                        <a:t>in </a:t>
                      </a:r>
                      <a:r>
                        <a:rPr sz="2000" spc="-125" dirty="0"/>
                        <a:t>each</a:t>
                      </a:r>
                      <a:r>
                        <a:rPr sz="2000" spc="-20" dirty="0"/>
                        <a:t> </a:t>
                      </a:r>
                      <a:r>
                        <a:rPr sz="2000" spc="-90" dirty="0"/>
                        <a:t>State</a:t>
                      </a:r>
                      <a:r>
                        <a:rPr sz="2000" spc="-35" dirty="0"/>
                        <a:t> </a:t>
                      </a:r>
                      <a:r>
                        <a:rPr sz="2000" dirty="0"/>
                        <a:t>or</a:t>
                      </a:r>
                      <a:r>
                        <a:rPr sz="2000" spc="-75" dirty="0"/>
                        <a:t> </a:t>
                      </a:r>
                      <a:r>
                        <a:rPr sz="2000" spc="-295" dirty="0"/>
                        <a:t>UT.</a:t>
                      </a:r>
                      <a:endParaRPr sz="2000" dirty="0">
                        <a:latin typeface="+mj-lt"/>
                        <a:cs typeface="Arial MT"/>
                      </a:endParaRPr>
                    </a:p>
                  </a:txBody>
                  <a:tcPr marL="0" marR="0" marT="36194"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67034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839D36-8371-A817-3180-ED3B25A41D83}"/>
              </a:ext>
            </a:extLst>
          </p:cNvPr>
          <p:cNvSpPr>
            <a:spLocks noGrp="1"/>
          </p:cNvSpPr>
          <p:nvPr>
            <p:ph type="sldNum" sz="quarter" idx="12"/>
          </p:nvPr>
        </p:nvSpPr>
        <p:spPr/>
        <p:txBody>
          <a:bodyPr/>
          <a:lstStyle/>
          <a:p>
            <a:fld id="{2AC1C4F3-0758-4693-96D4-8901426768B0}" type="slidenum">
              <a:rPr lang="en-IN" altLang="en-US" smtClean="0"/>
              <a:pPr/>
              <a:t>48</a:t>
            </a:fld>
            <a:endParaRPr lang="en-IN" altLang="en-US"/>
          </a:p>
        </p:txBody>
      </p:sp>
      <p:graphicFrame>
        <p:nvGraphicFramePr>
          <p:cNvPr id="8" name="object 3">
            <a:extLst>
              <a:ext uri="{FF2B5EF4-FFF2-40B4-BE49-F238E27FC236}">
                <a16:creationId xmlns:a16="http://schemas.microsoft.com/office/drawing/2014/main" id="{4A63416C-B5AA-F2DA-E652-044ADA1FF688}"/>
              </a:ext>
            </a:extLst>
          </p:cNvPr>
          <p:cNvGraphicFramePr>
            <a:graphicFrameLocks noGrp="1"/>
          </p:cNvGraphicFramePr>
          <p:nvPr>
            <p:extLst>
              <p:ext uri="{D42A27DB-BD31-4B8C-83A1-F6EECF244321}">
                <p14:modId xmlns:p14="http://schemas.microsoft.com/office/powerpoint/2010/main" val="814715260"/>
              </p:ext>
            </p:extLst>
          </p:nvPr>
        </p:nvGraphicFramePr>
        <p:xfrm>
          <a:off x="578498" y="1321526"/>
          <a:ext cx="11280709" cy="5471160"/>
        </p:xfrm>
        <a:graphic>
          <a:graphicData uri="http://schemas.openxmlformats.org/drawingml/2006/table">
            <a:tbl>
              <a:tblPr firstRow="1" bandRow="1">
                <a:tableStyleId>{775DCB02-9BB8-47FD-8907-85C794F793BA}</a:tableStyleId>
              </a:tblPr>
              <a:tblGrid>
                <a:gridCol w="3894295">
                  <a:extLst>
                    <a:ext uri="{9D8B030D-6E8A-4147-A177-3AD203B41FA5}">
                      <a16:colId xmlns:a16="http://schemas.microsoft.com/office/drawing/2014/main" val="20000"/>
                    </a:ext>
                  </a:extLst>
                </a:gridCol>
                <a:gridCol w="7386414">
                  <a:extLst>
                    <a:ext uri="{9D8B030D-6E8A-4147-A177-3AD203B41FA5}">
                      <a16:colId xmlns:a16="http://schemas.microsoft.com/office/drawing/2014/main" val="20001"/>
                    </a:ext>
                  </a:extLst>
                </a:gridCol>
              </a:tblGrid>
              <a:tr h="405130">
                <a:tc>
                  <a:txBody>
                    <a:bodyPr/>
                    <a:lstStyle/>
                    <a:p>
                      <a:pPr marL="91440">
                        <a:lnSpc>
                          <a:spcPct val="100000"/>
                        </a:lnSpc>
                        <a:spcBef>
                          <a:spcPts val="260"/>
                        </a:spcBef>
                      </a:pPr>
                      <a:r>
                        <a:rPr sz="2000" b="1" spc="-204" dirty="0"/>
                        <a:t>Type</a:t>
                      </a:r>
                      <a:r>
                        <a:rPr sz="2000" b="1" dirty="0"/>
                        <a:t> of</a:t>
                      </a:r>
                      <a:r>
                        <a:rPr sz="2000" b="1" spc="-35" dirty="0"/>
                        <a:t> </a:t>
                      </a:r>
                      <a:r>
                        <a:rPr sz="2000" b="1" spc="-80" dirty="0"/>
                        <a:t>Transaction</a:t>
                      </a:r>
                      <a:endParaRPr sz="2000" dirty="0">
                        <a:latin typeface="Arial"/>
                        <a:cs typeface="Arial"/>
                      </a:endParaRPr>
                    </a:p>
                  </a:txBody>
                  <a:tcPr marL="0" marR="0" marT="33020" marB="0"/>
                </a:tc>
                <a:tc>
                  <a:txBody>
                    <a:bodyPr/>
                    <a:lstStyle/>
                    <a:p>
                      <a:pPr marL="92075">
                        <a:lnSpc>
                          <a:spcPct val="100000"/>
                        </a:lnSpc>
                        <a:spcBef>
                          <a:spcPts val="260"/>
                        </a:spcBef>
                      </a:pPr>
                      <a:r>
                        <a:rPr sz="2000" b="1" spc="-140" dirty="0"/>
                        <a:t>Manner</a:t>
                      </a:r>
                      <a:r>
                        <a:rPr sz="2000" b="1" spc="-10" dirty="0"/>
                        <a:t> </a:t>
                      </a:r>
                      <a:r>
                        <a:rPr sz="2000" b="1" dirty="0"/>
                        <a:t>of</a:t>
                      </a:r>
                      <a:r>
                        <a:rPr sz="2000" b="1" spc="-95" dirty="0"/>
                        <a:t> </a:t>
                      </a:r>
                      <a:r>
                        <a:rPr sz="2000" b="1" spc="-135" dirty="0"/>
                        <a:t>determination</a:t>
                      </a:r>
                      <a:r>
                        <a:rPr sz="2000" b="1" spc="-5" dirty="0"/>
                        <a:t> </a:t>
                      </a:r>
                      <a:r>
                        <a:rPr sz="2000" b="1" dirty="0"/>
                        <a:t>of</a:t>
                      </a:r>
                      <a:r>
                        <a:rPr sz="2000" b="1" spc="30" dirty="0"/>
                        <a:t> </a:t>
                      </a:r>
                      <a:r>
                        <a:rPr sz="2000" b="1" spc="-10" dirty="0"/>
                        <a:t>value</a:t>
                      </a:r>
                      <a:endParaRPr sz="2000">
                        <a:latin typeface="Arial"/>
                        <a:cs typeface="Arial"/>
                      </a:endParaRPr>
                    </a:p>
                  </a:txBody>
                  <a:tcPr marL="0" marR="0" marT="33020" marB="0"/>
                </a:tc>
                <a:extLst>
                  <a:ext uri="{0D108BD9-81ED-4DB2-BD59-A6C34878D82A}">
                    <a16:rowId xmlns:a16="http://schemas.microsoft.com/office/drawing/2014/main" val="10000"/>
                  </a:ext>
                </a:extLst>
              </a:tr>
              <a:tr h="1013460">
                <a:tc>
                  <a:txBody>
                    <a:bodyPr/>
                    <a:lstStyle/>
                    <a:p>
                      <a:pPr marL="91440" marR="198120">
                        <a:lnSpc>
                          <a:spcPct val="100000"/>
                        </a:lnSpc>
                        <a:spcBef>
                          <a:spcPts val="260"/>
                        </a:spcBef>
                      </a:pPr>
                      <a:r>
                        <a:rPr sz="2000" spc="-125" dirty="0"/>
                        <a:t>Advertisement</a:t>
                      </a:r>
                      <a:r>
                        <a:rPr sz="2000" spc="-15" dirty="0"/>
                        <a:t> </a:t>
                      </a:r>
                      <a:r>
                        <a:rPr sz="2000" spc="-180" dirty="0"/>
                        <a:t>on</a:t>
                      </a:r>
                      <a:r>
                        <a:rPr sz="2000" spc="-15" dirty="0"/>
                        <a:t> </a:t>
                      </a:r>
                      <a:r>
                        <a:rPr sz="2000" spc="-80" dirty="0"/>
                        <a:t>back</a:t>
                      </a:r>
                      <a:r>
                        <a:rPr sz="2000" spc="-35" dirty="0"/>
                        <a:t> </a:t>
                      </a:r>
                      <a:r>
                        <a:rPr sz="2000" dirty="0"/>
                        <a:t>of</a:t>
                      </a:r>
                      <a:r>
                        <a:rPr sz="2000" spc="20" dirty="0"/>
                        <a:t> </a:t>
                      </a:r>
                      <a:r>
                        <a:rPr sz="2000" spc="-100" dirty="0">
                          <a:solidFill>
                            <a:srgbClr val="FF0000"/>
                          </a:solidFill>
                        </a:rPr>
                        <a:t>Railway </a:t>
                      </a:r>
                      <a:r>
                        <a:rPr sz="2000" spc="-40" dirty="0">
                          <a:solidFill>
                            <a:srgbClr val="FF0000"/>
                          </a:solidFill>
                        </a:rPr>
                        <a:t>Tickets</a:t>
                      </a:r>
                      <a:endParaRPr sz="2000">
                        <a:latin typeface="Arial MT"/>
                        <a:cs typeface="Arial MT"/>
                      </a:endParaRPr>
                    </a:p>
                  </a:txBody>
                  <a:tcPr marL="0" marR="0" marT="33020" marB="0"/>
                </a:tc>
                <a:tc>
                  <a:txBody>
                    <a:bodyPr/>
                    <a:lstStyle/>
                    <a:p>
                      <a:pPr marL="92075" marR="94615">
                        <a:lnSpc>
                          <a:spcPct val="100000"/>
                        </a:lnSpc>
                        <a:spcBef>
                          <a:spcPts val="260"/>
                        </a:spcBef>
                      </a:pPr>
                      <a:r>
                        <a:rPr sz="2000" spc="-254" dirty="0"/>
                        <a:t>The</a:t>
                      </a:r>
                      <a:r>
                        <a:rPr sz="2000" spc="30" dirty="0"/>
                        <a:t> </a:t>
                      </a:r>
                      <a:r>
                        <a:rPr sz="2000" spc="-114" dirty="0"/>
                        <a:t>value</a:t>
                      </a:r>
                      <a:r>
                        <a:rPr sz="2000" spc="10" dirty="0"/>
                        <a:t> </a:t>
                      </a:r>
                      <a:r>
                        <a:rPr sz="2000" spc="-40" dirty="0"/>
                        <a:t>attributable </a:t>
                      </a:r>
                      <a:r>
                        <a:rPr sz="2000" spc="-10" dirty="0"/>
                        <a:t>to</a:t>
                      </a:r>
                      <a:r>
                        <a:rPr sz="2000" spc="-15" dirty="0"/>
                        <a:t> </a:t>
                      </a:r>
                      <a:r>
                        <a:rPr sz="2000" spc="-150" dirty="0"/>
                        <a:t>dissemination</a:t>
                      </a:r>
                      <a:r>
                        <a:rPr sz="2000" spc="-5" dirty="0"/>
                        <a:t> </a:t>
                      </a:r>
                      <a:r>
                        <a:rPr sz="2000" dirty="0"/>
                        <a:t>of</a:t>
                      </a:r>
                      <a:r>
                        <a:rPr sz="2000" spc="55" dirty="0"/>
                        <a:t> </a:t>
                      </a:r>
                      <a:r>
                        <a:rPr sz="2000" spc="-125" dirty="0"/>
                        <a:t>advertisement</a:t>
                      </a:r>
                      <a:r>
                        <a:rPr sz="2000" spc="-40" dirty="0"/>
                        <a:t> </a:t>
                      </a:r>
                      <a:r>
                        <a:rPr sz="2000" spc="-125" dirty="0"/>
                        <a:t>in</a:t>
                      </a:r>
                      <a:r>
                        <a:rPr sz="2000" spc="15" dirty="0"/>
                        <a:t> </a:t>
                      </a:r>
                      <a:r>
                        <a:rPr sz="2000" dirty="0"/>
                        <a:t>a</a:t>
                      </a:r>
                      <a:r>
                        <a:rPr sz="2000" spc="-15" dirty="0"/>
                        <a:t> </a:t>
                      </a:r>
                      <a:r>
                        <a:rPr sz="2000" spc="-100" dirty="0"/>
                        <a:t>State</a:t>
                      </a:r>
                      <a:r>
                        <a:rPr sz="2000" spc="-40" dirty="0"/>
                        <a:t> </a:t>
                      </a:r>
                      <a:r>
                        <a:rPr sz="2000" spc="-25" dirty="0"/>
                        <a:t>is </a:t>
                      </a:r>
                      <a:r>
                        <a:rPr sz="2000" spc="-10" dirty="0"/>
                        <a:t>to</a:t>
                      </a:r>
                      <a:r>
                        <a:rPr sz="2000" spc="-90" dirty="0"/>
                        <a:t> </a:t>
                      </a:r>
                      <a:r>
                        <a:rPr sz="2000" spc="-20" dirty="0"/>
                        <a:t>be</a:t>
                      </a:r>
                      <a:r>
                        <a:rPr sz="2000" spc="-30" dirty="0"/>
                        <a:t> </a:t>
                      </a:r>
                      <a:r>
                        <a:rPr sz="2000" spc="-100" dirty="0"/>
                        <a:t>based</a:t>
                      </a:r>
                      <a:r>
                        <a:rPr sz="2000" spc="-35" dirty="0"/>
                        <a:t> </a:t>
                      </a:r>
                      <a:r>
                        <a:rPr sz="2000" spc="-180" dirty="0"/>
                        <a:t>on</a:t>
                      </a:r>
                      <a:r>
                        <a:rPr sz="2000" spc="-15" dirty="0"/>
                        <a:t> </a:t>
                      </a:r>
                      <a:r>
                        <a:rPr sz="2000" spc="-125" dirty="0"/>
                        <a:t>the</a:t>
                      </a:r>
                      <a:r>
                        <a:rPr sz="2000" spc="-10" dirty="0"/>
                        <a:t> </a:t>
                      </a:r>
                      <a:r>
                        <a:rPr sz="2000" spc="-155" dirty="0"/>
                        <a:t>basis</a:t>
                      </a:r>
                      <a:r>
                        <a:rPr sz="2000" spc="-25" dirty="0"/>
                        <a:t> </a:t>
                      </a:r>
                      <a:r>
                        <a:rPr sz="2000" dirty="0"/>
                        <a:t>of</a:t>
                      </a:r>
                      <a:r>
                        <a:rPr sz="2000" spc="10" dirty="0"/>
                        <a:t> </a:t>
                      </a:r>
                      <a:r>
                        <a:rPr sz="2000" spc="-20" dirty="0"/>
                        <a:t>ratio</a:t>
                      </a:r>
                      <a:r>
                        <a:rPr sz="2000" spc="-35" dirty="0"/>
                        <a:t> </a:t>
                      </a:r>
                      <a:r>
                        <a:rPr sz="2000" dirty="0"/>
                        <a:t>of</a:t>
                      </a:r>
                      <a:r>
                        <a:rPr sz="2000" spc="80" dirty="0"/>
                        <a:t> </a:t>
                      </a:r>
                      <a:r>
                        <a:rPr sz="2000" spc="-135" dirty="0">
                          <a:solidFill>
                            <a:srgbClr val="FF0000"/>
                          </a:solidFill>
                        </a:rPr>
                        <a:t>the</a:t>
                      </a:r>
                      <a:r>
                        <a:rPr sz="2000" spc="-20" dirty="0">
                          <a:solidFill>
                            <a:srgbClr val="FF0000"/>
                          </a:solidFill>
                        </a:rPr>
                        <a:t> </a:t>
                      </a:r>
                      <a:r>
                        <a:rPr sz="2000" spc="-170" dirty="0">
                          <a:solidFill>
                            <a:srgbClr val="FF0000"/>
                          </a:solidFill>
                        </a:rPr>
                        <a:t>number</a:t>
                      </a:r>
                      <a:r>
                        <a:rPr sz="2000" spc="20" dirty="0">
                          <a:solidFill>
                            <a:srgbClr val="FF0000"/>
                          </a:solidFill>
                        </a:rPr>
                        <a:t> </a:t>
                      </a:r>
                      <a:r>
                        <a:rPr sz="2000" dirty="0">
                          <a:solidFill>
                            <a:srgbClr val="FF0000"/>
                          </a:solidFill>
                        </a:rPr>
                        <a:t>of</a:t>
                      </a:r>
                      <a:r>
                        <a:rPr sz="2000" spc="30" dirty="0">
                          <a:solidFill>
                            <a:srgbClr val="FF0000"/>
                          </a:solidFill>
                        </a:rPr>
                        <a:t> </a:t>
                      </a:r>
                      <a:r>
                        <a:rPr sz="2000" spc="-130" dirty="0">
                          <a:solidFill>
                            <a:srgbClr val="FF0000"/>
                          </a:solidFill>
                        </a:rPr>
                        <a:t>Railway</a:t>
                      </a:r>
                      <a:r>
                        <a:rPr sz="2000" spc="-20" dirty="0">
                          <a:solidFill>
                            <a:srgbClr val="FF0000"/>
                          </a:solidFill>
                        </a:rPr>
                        <a:t> </a:t>
                      </a:r>
                      <a:r>
                        <a:rPr sz="2000" spc="-10" dirty="0">
                          <a:solidFill>
                            <a:srgbClr val="FF0000"/>
                          </a:solidFill>
                        </a:rPr>
                        <a:t>Stations </a:t>
                      </a:r>
                      <a:r>
                        <a:rPr sz="2000" spc="-125" dirty="0"/>
                        <a:t>in</a:t>
                      </a:r>
                      <a:r>
                        <a:rPr sz="2000" spc="-15" dirty="0"/>
                        <a:t> </a:t>
                      </a:r>
                      <a:r>
                        <a:rPr sz="2000" spc="-135" dirty="0"/>
                        <a:t>each</a:t>
                      </a:r>
                      <a:r>
                        <a:rPr sz="2000" spc="-15" dirty="0"/>
                        <a:t> </a:t>
                      </a:r>
                      <a:r>
                        <a:rPr sz="2000" spc="-100" dirty="0"/>
                        <a:t>State</a:t>
                      </a:r>
                      <a:r>
                        <a:rPr sz="2000" spc="-45" dirty="0"/>
                        <a:t> </a:t>
                      </a:r>
                      <a:r>
                        <a:rPr sz="2000" dirty="0"/>
                        <a:t>or</a:t>
                      </a:r>
                      <a:r>
                        <a:rPr sz="2000" spc="-114" dirty="0"/>
                        <a:t> </a:t>
                      </a:r>
                      <a:r>
                        <a:rPr sz="2000" spc="-330" dirty="0"/>
                        <a:t>UT.</a:t>
                      </a:r>
                      <a:endParaRPr sz="2000" dirty="0">
                        <a:latin typeface="Arial MT"/>
                        <a:cs typeface="Arial MT"/>
                      </a:endParaRPr>
                    </a:p>
                  </a:txBody>
                  <a:tcPr marL="0" marR="0" marT="33020" marB="0"/>
                </a:tc>
                <a:extLst>
                  <a:ext uri="{0D108BD9-81ED-4DB2-BD59-A6C34878D82A}">
                    <a16:rowId xmlns:a16="http://schemas.microsoft.com/office/drawing/2014/main" val="10001"/>
                  </a:ext>
                </a:extLst>
              </a:tr>
              <a:tr h="1012825">
                <a:tc>
                  <a:txBody>
                    <a:bodyPr/>
                    <a:lstStyle/>
                    <a:p>
                      <a:pPr marL="91440">
                        <a:lnSpc>
                          <a:spcPct val="100000"/>
                        </a:lnSpc>
                        <a:spcBef>
                          <a:spcPts val="265"/>
                        </a:spcBef>
                      </a:pPr>
                      <a:r>
                        <a:rPr sz="2000" spc="-125" dirty="0"/>
                        <a:t>Advertisement</a:t>
                      </a:r>
                      <a:r>
                        <a:rPr sz="2000" spc="-5" dirty="0"/>
                        <a:t> </a:t>
                      </a:r>
                      <a:r>
                        <a:rPr sz="2000" spc="-100" dirty="0"/>
                        <a:t>over</a:t>
                      </a:r>
                      <a:r>
                        <a:rPr sz="2000" spc="15" dirty="0"/>
                        <a:t> </a:t>
                      </a:r>
                      <a:r>
                        <a:rPr sz="2000" spc="-150" dirty="0"/>
                        <a:t>Radio</a:t>
                      </a:r>
                      <a:r>
                        <a:rPr sz="2000" spc="-10" dirty="0"/>
                        <a:t> Stations</a:t>
                      </a:r>
                      <a:endParaRPr sz="2000">
                        <a:latin typeface="Arial MT"/>
                        <a:cs typeface="Arial MT"/>
                      </a:endParaRPr>
                    </a:p>
                  </a:txBody>
                  <a:tcPr marL="0" marR="0" marT="33655" marB="0"/>
                </a:tc>
                <a:tc>
                  <a:txBody>
                    <a:bodyPr/>
                    <a:lstStyle/>
                    <a:p>
                      <a:pPr marL="92075" marR="94615">
                        <a:lnSpc>
                          <a:spcPct val="100000"/>
                        </a:lnSpc>
                        <a:spcBef>
                          <a:spcPts val="265"/>
                        </a:spcBef>
                      </a:pPr>
                      <a:r>
                        <a:rPr sz="2000" spc="-254" dirty="0"/>
                        <a:t>The</a:t>
                      </a:r>
                      <a:r>
                        <a:rPr sz="2000" spc="30" dirty="0"/>
                        <a:t> </a:t>
                      </a:r>
                      <a:r>
                        <a:rPr sz="2000" spc="-114" dirty="0"/>
                        <a:t>value</a:t>
                      </a:r>
                      <a:r>
                        <a:rPr sz="2000" spc="10" dirty="0"/>
                        <a:t> </a:t>
                      </a:r>
                      <a:r>
                        <a:rPr sz="2000" spc="-40" dirty="0"/>
                        <a:t>attributable </a:t>
                      </a:r>
                      <a:r>
                        <a:rPr sz="2000" spc="-10" dirty="0"/>
                        <a:t>to</a:t>
                      </a:r>
                      <a:r>
                        <a:rPr sz="2000" spc="-15" dirty="0"/>
                        <a:t> </a:t>
                      </a:r>
                      <a:r>
                        <a:rPr sz="2000" spc="-150" dirty="0"/>
                        <a:t>dissemination</a:t>
                      </a:r>
                      <a:r>
                        <a:rPr sz="2000" spc="-5" dirty="0"/>
                        <a:t> </a:t>
                      </a:r>
                      <a:r>
                        <a:rPr sz="2000" dirty="0"/>
                        <a:t>of</a:t>
                      </a:r>
                      <a:r>
                        <a:rPr sz="2000" spc="55" dirty="0"/>
                        <a:t> </a:t>
                      </a:r>
                      <a:r>
                        <a:rPr sz="2000" spc="-125" dirty="0"/>
                        <a:t>advertisement</a:t>
                      </a:r>
                      <a:r>
                        <a:rPr sz="2000" spc="-40" dirty="0"/>
                        <a:t> </a:t>
                      </a:r>
                      <a:r>
                        <a:rPr sz="2000" spc="-125" dirty="0"/>
                        <a:t>in</a:t>
                      </a:r>
                      <a:r>
                        <a:rPr sz="2000" spc="15" dirty="0"/>
                        <a:t> </a:t>
                      </a:r>
                      <a:r>
                        <a:rPr sz="2000" dirty="0"/>
                        <a:t>a</a:t>
                      </a:r>
                      <a:r>
                        <a:rPr sz="2000" spc="-15" dirty="0"/>
                        <a:t> </a:t>
                      </a:r>
                      <a:r>
                        <a:rPr sz="2000" spc="-100" dirty="0"/>
                        <a:t>State</a:t>
                      </a:r>
                      <a:r>
                        <a:rPr sz="2000" spc="-40" dirty="0"/>
                        <a:t> </a:t>
                      </a:r>
                      <a:r>
                        <a:rPr sz="2000" spc="-25" dirty="0"/>
                        <a:t>is </a:t>
                      </a:r>
                      <a:r>
                        <a:rPr sz="2000" spc="-10" dirty="0"/>
                        <a:t>to</a:t>
                      </a:r>
                      <a:r>
                        <a:rPr sz="2000" spc="-130" dirty="0"/>
                        <a:t> </a:t>
                      </a:r>
                      <a:r>
                        <a:rPr sz="2000" spc="-20" dirty="0"/>
                        <a:t>be</a:t>
                      </a:r>
                      <a:r>
                        <a:rPr sz="2000" spc="-114" dirty="0"/>
                        <a:t> </a:t>
                      </a:r>
                      <a:r>
                        <a:rPr sz="2000" spc="-90" dirty="0"/>
                        <a:t>calculated</a:t>
                      </a:r>
                      <a:r>
                        <a:rPr sz="2000" spc="-45" dirty="0"/>
                        <a:t> </a:t>
                      </a:r>
                      <a:r>
                        <a:rPr sz="2000" spc="-100" dirty="0"/>
                        <a:t>based</a:t>
                      </a:r>
                      <a:r>
                        <a:rPr sz="2000" spc="-40" dirty="0"/>
                        <a:t> </a:t>
                      </a:r>
                      <a:r>
                        <a:rPr sz="2000" spc="-190" dirty="0"/>
                        <a:t>on</a:t>
                      </a:r>
                      <a:r>
                        <a:rPr sz="2000" spc="-20" dirty="0"/>
                        <a:t> </a:t>
                      </a:r>
                      <a:r>
                        <a:rPr sz="2000" spc="-125" dirty="0"/>
                        <a:t>the</a:t>
                      </a:r>
                      <a:r>
                        <a:rPr sz="2000" spc="-10" dirty="0"/>
                        <a:t> </a:t>
                      </a:r>
                      <a:r>
                        <a:rPr sz="2000" spc="-175" dirty="0">
                          <a:solidFill>
                            <a:srgbClr val="FF0000"/>
                          </a:solidFill>
                        </a:rPr>
                        <a:t>amount</a:t>
                      </a:r>
                      <a:r>
                        <a:rPr sz="2000" dirty="0">
                          <a:solidFill>
                            <a:srgbClr val="FF0000"/>
                          </a:solidFill>
                        </a:rPr>
                        <a:t> </a:t>
                      </a:r>
                      <a:r>
                        <a:rPr sz="2000" spc="-40" dirty="0">
                          <a:solidFill>
                            <a:srgbClr val="FF0000"/>
                          </a:solidFill>
                        </a:rPr>
                        <a:t>payable</a:t>
                      </a:r>
                      <a:r>
                        <a:rPr sz="2000" spc="-60" dirty="0">
                          <a:solidFill>
                            <a:srgbClr val="FF0000"/>
                          </a:solidFill>
                        </a:rPr>
                        <a:t> </a:t>
                      </a:r>
                      <a:r>
                        <a:rPr sz="2000" spc="-10" dirty="0">
                          <a:solidFill>
                            <a:srgbClr val="FF0000"/>
                          </a:solidFill>
                        </a:rPr>
                        <a:t>to</a:t>
                      </a:r>
                      <a:r>
                        <a:rPr sz="2000" spc="-50" dirty="0">
                          <a:solidFill>
                            <a:srgbClr val="FF0000"/>
                          </a:solidFill>
                        </a:rPr>
                        <a:t> </a:t>
                      </a:r>
                      <a:r>
                        <a:rPr sz="2000" spc="-254" dirty="0">
                          <a:solidFill>
                            <a:srgbClr val="FF0000"/>
                          </a:solidFill>
                        </a:rPr>
                        <a:t>such</a:t>
                      </a:r>
                      <a:r>
                        <a:rPr sz="2000" spc="5" dirty="0">
                          <a:solidFill>
                            <a:srgbClr val="FF0000"/>
                          </a:solidFill>
                        </a:rPr>
                        <a:t> </a:t>
                      </a:r>
                      <a:r>
                        <a:rPr sz="2000" spc="-10" dirty="0">
                          <a:solidFill>
                            <a:srgbClr val="FF0000"/>
                          </a:solidFill>
                        </a:rPr>
                        <a:t>radio </a:t>
                      </a:r>
                      <a:r>
                        <a:rPr sz="2000" spc="-35" dirty="0"/>
                        <a:t>stations.</a:t>
                      </a:r>
                      <a:endParaRPr sz="2000" dirty="0">
                        <a:latin typeface="Arial MT"/>
                        <a:cs typeface="Arial MT"/>
                      </a:endParaRPr>
                    </a:p>
                  </a:txBody>
                  <a:tcPr marL="0" marR="0" marT="33655" marB="0"/>
                </a:tc>
                <a:extLst>
                  <a:ext uri="{0D108BD9-81ED-4DB2-BD59-A6C34878D82A}">
                    <a16:rowId xmlns:a16="http://schemas.microsoft.com/office/drawing/2014/main" val="10002"/>
                  </a:ext>
                </a:extLst>
              </a:tr>
              <a:tr h="1013460">
                <a:tc>
                  <a:txBody>
                    <a:bodyPr/>
                    <a:lstStyle/>
                    <a:p>
                      <a:pPr marL="91440">
                        <a:lnSpc>
                          <a:spcPct val="100000"/>
                        </a:lnSpc>
                        <a:spcBef>
                          <a:spcPts val="265"/>
                        </a:spcBef>
                      </a:pPr>
                      <a:r>
                        <a:rPr sz="2000" spc="-130" dirty="0"/>
                        <a:t>Advertisement</a:t>
                      </a:r>
                      <a:r>
                        <a:rPr sz="2000" spc="40" dirty="0"/>
                        <a:t> </a:t>
                      </a:r>
                      <a:r>
                        <a:rPr sz="2000" spc="-180" dirty="0"/>
                        <a:t>on</a:t>
                      </a:r>
                      <a:r>
                        <a:rPr sz="2000" spc="40" dirty="0"/>
                        <a:t> </a:t>
                      </a:r>
                      <a:r>
                        <a:rPr sz="2000" spc="-65" dirty="0"/>
                        <a:t>Television</a:t>
                      </a:r>
                      <a:endParaRPr sz="2000"/>
                    </a:p>
                    <a:p>
                      <a:pPr marL="91440">
                        <a:lnSpc>
                          <a:spcPct val="100000"/>
                        </a:lnSpc>
                        <a:spcBef>
                          <a:spcPts val="5"/>
                        </a:spcBef>
                      </a:pPr>
                      <a:r>
                        <a:rPr sz="2000" spc="-70" dirty="0"/>
                        <a:t>Channels</a:t>
                      </a:r>
                      <a:endParaRPr sz="2000">
                        <a:latin typeface="Arial MT"/>
                        <a:cs typeface="Arial MT"/>
                      </a:endParaRPr>
                    </a:p>
                  </a:txBody>
                  <a:tcPr marL="0" marR="0" marT="33655" marB="0"/>
                </a:tc>
                <a:tc>
                  <a:txBody>
                    <a:bodyPr/>
                    <a:lstStyle/>
                    <a:p>
                      <a:pPr marL="92075" marR="93980" algn="just">
                        <a:lnSpc>
                          <a:spcPct val="100000"/>
                        </a:lnSpc>
                        <a:spcBef>
                          <a:spcPts val="265"/>
                        </a:spcBef>
                      </a:pPr>
                      <a:r>
                        <a:rPr sz="2000" spc="-295" dirty="0"/>
                        <a:t>The</a:t>
                      </a:r>
                      <a:r>
                        <a:rPr sz="2000" spc="155" dirty="0"/>
                        <a:t> </a:t>
                      </a:r>
                      <a:r>
                        <a:rPr sz="2000" spc="-114" dirty="0"/>
                        <a:t>value</a:t>
                      </a:r>
                      <a:r>
                        <a:rPr sz="2000" spc="-20" dirty="0"/>
                        <a:t> </a:t>
                      </a:r>
                      <a:r>
                        <a:rPr sz="2000" spc="-40" dirty="0"/>
                        <a:t>attributable</a:t>
                      </a:r>
                      <a:r>
                        <a:rPr sz="2000" spc="-100" dirty="0"/>
                        <a:t> </a:t>
                      </a:r>
                      <a:r>
                        <a:rPr sz="2000" spc="-10" dirty="0"/>
                        <a:t>to</a:t>
                      </a:r>
                      <a:r>
                        <a:rPr sz="2000" spc="-25" dirty="0"/>
                        <a:t> </a:t>
                      </a:r>
                      <a:r>
                        <a:rPr sz="2000" spc="-150" dirty="0"/>
                        <a:t>dissemination</a:t>
                      </a:r>
                      <a:r>
                        <a:rPr sz="2000" spc="15" dirty="0"/>
                        <a:t> </a:t>
                      </a:r>
                      <a:r>
                        <a:rPr sz="2000" dirty="0"/>
                        <a:t>of</a:t>
                      </a:r>
                      <a:r>
                        <a:rPr sz="2000" spc="65" dirty="0"/>
                        <a:t> </a:t>
                      </a:r>
                      <a:r>
                        <a:rPr sz="2000" spc="-125" dirty="0"/>
                        <a:t>advertisement</a:t>
                      </a:r>
                      <a:r>
                        <a:rPr sz="2000" spc="-10" dirty="0"/>
                        <a:t> </a:t>
                      </a:r>
                      <a:r>
                        <a:rPr sz="2000" spc="-135" dirty="0"/>
                        <a:t>in</a:t>
                      </a:r>
                      <a:r>
                        <a:rPr sz="2000" spc="20" dirty="0"/>
                        <a:t> </a:t>
                      </a:r>
                      <a:r>
                        <a:rPr sz="2000" dirty="0"/>
                        <a:t>a</a:t>
                      </a:r>
                      <a:r>
                        <a:rPr sz="2000" spc="-5" dirty="0"/>
                        <a:t> </a:t>
                      </a:r>
                      <a:r>
                        <a:rPr sz="2000" spc="-100" dirty="0"/>
                        <a:t>State</a:t>
                      </a:r>
                      <a:r>
                        <a:rPr sz="2000" spc="-25" dirty="0"/>
                        <a:t> is </a:t>
                      </a:r>
                      <a:r>
                        <a:rPr sz="2000" spc="-10" dirty="0"/>
                        <a:t>to</a:t>
                      </a:r>
                      <a:r>
                        <a:rPr sz="2000" spc="-130" dirty="0"/>
                        <a:t> </a:t>
                      </a:r>
                      <a:r>
                        <a:rPr sz="2000" spc="-20" dirty="0"/>
                        <a:t>be</a:t>
                      </a:r>
                      <a:r>
                        <a:rPr sz="2000" spc="-100" dirty="0"/>
                        <a:t> </a:t>
                      </a:r>
                      <a:r>
                        <a:rPr sz="2000" spc="-95" dirty="0"/>
                        <a:t>calculated</a:t>
                      </a:r>
                      <a:r>
                        <a:rPr sz="2000" spc="5" dirty="0"/>
                        <a:t> </a:t>
                      </a:r>
                      <a:r>
                        <a:rPr sz="2000" spc="-210" dirty="0"/>
                        <a:t>on</a:t>
                      </a:r>
                      <a:r>
                        <a:rPr sz="2000" spc="75" dirty="0"/>
                        <a:t> </a:t>
                      </a:r>
                      <a:r>
                        <a:rPr sz="2000" spc="-125" dirty="0">
                          <a:solidFill>
                            <a:srgbClr val="FF0000"/>
                          </a:solidFill>
                        </a:rPr>
                        <a:t>the</a:t>
                      </a:r>
                      <a:r>
                        <a:rPr sz="2000" spc="15" dirty="0">
                          <a:solidFill>
                            <a:srgbClr val="FF0000"/>
                          </a:solidFill>
                        </a:rPr>
                        <a:t> </a:t>
                      </a:r>
                      <a:r>
                        <a:rPr sz="2000" spc="-165" dirty="0">
                          <a:solidFill>
                            <a:srgbClr val="FF0000"/>
                          </a:solidFill>
                        </a:rPr>
                        <a:t>basis</a:t>
                      </a:r>
                      <a:r>
                        <a:rPr sz="2000" spc="25" dirty="0">
                          <a:solidFill>
                            <a:srgbClr val="FF0000"/>
                          </a:solidFill>
                        </a:rPr>
                        <a:t> </a:t>
                      </a:r>
                      <a:r>
                        <a:rPr sz="2000" dirty="0">
                          <a:solidFill>
                            <a:srgbClr val="FF0000"/>
                          </a:solidFill>
                        </a:rPr>
                        <a:t>of</a:t>
                      </a:r>
                      <a:r>
                        <a:rPr sz="2000" spc="60" dirty="0">
                          <a:solidFill>
                            <a:srgbClr val="FF0000"/>
                          </a:solidFill>
                        </a:rPr>
                        <a:t> </a:t>
                      </a:r>
                      <a:r>
                        <a:rPr sz="2000" spc="-135" dirty="0">
                          <a:solidFill>
                            <a:srgbClr val="FF0000"/>
                          </a:solidFill>
                        </a:rPr>
                        <a:t>the</a:t>
                      </a:r>
                      <a:r>
                        <a:rPr sz="2000" dirty="0">
                          <a:solidFill>
                            <a:srgbClr val="FF0000"/>
                          </a:solidFill>
                        </a:rPr>
                        <a:t> </a:t>
                      </a:r>
                      <a:r>
                        <a:rPr sz="2000" spc="-125" dirty="0">
                          <a:solidFill>
                            <a:srgbClr val="FF0000"/>
                          </a:solidFill>
                        </a:rPr>
                        <a:t>viewership</a:t>
                      </a:r>
                      <a:r>
                        <a:rPr sz="2000" spc="60" dirty="0">
                          <a:solidFill>
                            <a:srgbClr val="FF0000"/>
                          </a:solidFill>
                        </a:rPr>
                        <a:t> </a:t>
                      </a:r>
                      <a:r>
                        <a:rPr sz="2000" dirty="0"/>
                        <a:t>of</a:t>
                      </a:r>
                      <a:r>
                        <a:rPr sz="2000" spc="60" dirty="0"/>
                        <a:t> </a:t>
                      </a:r>
                      <a:r>
                        <a:rPr sz="2000" spc="-295" dirty="0"/>
                        <a:t>such</a:t>
                      </a:r>
                      <a:r>
                        <a:rPr sz="2000" spc="160" dirty="0"/>
                        <a:t> </a:t>
                      </a:r>
                      <a:r>
                        <a:rPr sz="2000" spc="-155" dirty="0"/>
                        <a:t>channel</a:t>
                      </a:r>
                      <a:r>
                        <a:rPr sz="2000" spc="25" dirty="0"/>
                        <a:t> </a:t>
                      </a:r>
                      <a:r>
                        <a:rPr sz="2000" spc="-125" dirty="0"/>
                        <a:t>in</a:t>
                      </a:r>
                      <a:r>
                        <a:rPr sz="2000" spc="20" dirty="0"/>
                        <a:t> </a:t>
                      </a:r>
                      <a:r>
                        <a:rPr sz="2000" spc="-25" dirty="0"/>
                        <a:t>the </a:t>
                      </a:r>
                      <a:r>
                        <a:rPr sz="2000" spc="-10" dirty="0"/>
                        <a:t>State/UT.</a:t>
                      </a:r>
                      <a:endParaRPr sz="2000">
                        <a:latin typeface="Arial MT"/>
                        <a:cs typeface="Arial MT"/>
                      </a:endParaRPr>
                    </a:p>
                  </a:txBody>
                  <a:tcPr marL="0" marR="0" marT="33655" marB="0"/>
                </a:tc>
                <a:extLst>
                  <a:ext uri="{0D108BD9-81ED-4DB2-BD59-A6C34878D82A}">
                    <a16:rowId xmlns:a16="http://schemas.microsoft.com/office/drawing/2014/main" val="10003"/>
                  </a:ext>
                </a:extLst>
              </a:tr>
              <a:tr h="1013460">
                <a:tc>
                  <a:txBody>
                    <a:bodyPr/>
                    <a:lstStyle/>
                    <a:p>
                      <a:pPr marL="91440">
                        <a:lnSpc>
                          <a:spcPct val="100000"/>
                        </a:lnSpc>
                        <a:spcBef>
                          <a:spcPts val="275"/>
                        </a:spcBef>
                      </a:pPr>
                      <a:r>
                        <a:rPr sz="2000" spc="-125" dirty="0"/>
                        <a:t>Advertisement</a:t>
                      </a:r>
                      <a:r>
                        <a:rPr sz="2000" spc="-15" dirty="0"/>
                        <a:t> </a:t>
                      </a:r>
                      <a:r>
                        <a:rPr sz="2000" dirty="0"/>
                        <a:t>at</a:t>
                      </a:r>
                      <a:r>
                        <a:rPr sz="2000" spc="-35" dirty="0"/>
                        <a:t> </a:t>
                      </a:r>
                      <a:r>
                        <a:rPr sz="2000" spc="-170" dirty="0"/>
                        <a:t>Cinema</a:t>
                      </a:r>
                      <a:r>
                        <a:rPr sz="2000" spc="35" dirty="0"/>
                        <a:t> </a:t>
                      </a:r>
                      <a:r>
                        <a:rPr sz="2000" spc="-10" dirty="0"/>
                        <a:t>Halls</a:t>
                      </a:r>
                      <a:endParaRPr sz="2000">
                        <a:latin typeface="Arial MT"/>
                        <a:cs typeface="Arial MT"/>
                      </a:endParaRPr>
                    </a:p>
                  </a:txBody>
                  <a:tcPr marL="0" marR="0" marT="34925" marB="0"/>
                </a:tc>
                <a:tc>
                  <a:txBody>
                    <a:bodyPr/>
                    <a:lstStyle/>
                    <a:p>
                      <a:pPr marL="92075" marR="94615">
                        <a:lnSpc>
                          <a:spcPct val="100000"/>
                        </a:lnSpc>
                        <a:spcBef>
                          <a:spcPts val="275"/>
                        </a:spcBef>
                      </a:pPr>
                      <a:r>
                        <a:rPr sz="2000" spc="-254" dirty="0"/>
                        <a:t>The</a:t>
                      </a:r>
                      <a:r>
                        <a:rPr sz="2000" spc="30" dirty="0"/>
                        <a:t> </a:t>
                      </a:r>
                      <a:r>
                        <a:rPr sz="2000" spc="-114" dirty="0"/>
                        <a:t>value</a:t>
                      </a:r>
                      <a:r>
                        <a:rPr sz="2000" spc="10" dirty="0"/>
                        <a:t> </a:t>
                      </a:r>
                      <a:r>
                        <a:rPr sz="2000" spc="-40" dirty="0"/>
                        <a:t>attributable </a:t>
                      </a:r>
                      <a:r>
                        <a:rPr sz="2000" spc="-10" dirty="0"/>
                        <a:t>to</a:t>
                      </a:r>
                      <a:r>
                        <a:rPr sz="2000" spc="-15" dirty="0"/>
                        <a:t> </a:t>
                      </a:r>
                      <a:r>
                        <a:rPr sz="2000" spc="-150" dirty="0"/>
                        <a:t>dissemination</a:t>
                      </a:r>
                      <a:r>
                        <a:rPr sz="2000" spc="-5" dirty="0"/>
                        <a:t> </a:t>
                      </a:r>
                      <a:r>
                        <a:rPr sz="2000" dirty="0"/>
                        <a:t>of</a:t>
                      </a:r>
                      <a:r>
                        <a:rPr sz="2000" spc="55" dirty="0"/>
                        <a:t> </a:t>
                      </a:r>
                      <a:r>
                        <a:rPr sz="2000" spc="-125" dirty="0"/>
                        <a:t>advertisement</a:t>
                      </a:r>
                      <a:r>
                        <a:rPr sz="2000" spc="-40" dirty="0"/>
                        <a:t> </a:t>
                      </a:r>
                      <a:r>
                        <a:rPr sz="2000" spc="-125" dirty="0"/>
                        <a:t>in</a:t>
                      </a:r>
                      <a:r>
                        <a:rPr sz="2000" spc="15" dirty="0"/>
                        <a:t> </a:t>
                      </a:r>
                      <a:r>
                        <a:rPr sz="2000" dirty="0"/>
                        <a:t>a</a:t>
                      </a:r>
                      <a:r>
                        <a:rPr sz="2000" spc="-15" dirty="0"/>
                        <a:t> </a:t>
                      </a:r>
                      <a:r>
                        <a:rPr sz="2000" spc="-100" dirty="0"/>
                        <a:t>State</a:t>
                      </a:r>
                      <a:r>
                        <a:rPr sz="2000" spc="-40" dirty="0"/>
                        <a:t> </a:t>
                      </a:r>
                      <a:r>
                        <a:rPr sz="2000" spc="-25" dirty="0"/>
                        <a:t>is </a:t>
                      </a:r>
                      <a:r>
                        <a:rPr sz="2000" spc="-10" dirty="0"/>
                        <a:t>to</a:t>
                      </a:r>
                      <a:r>
                        <a:rPr sz="2000" spc="-130" dirty="0"/>
                        <a:t> </a:t>
                      </a:r>
                      <a:r>
                        <a:rPr sz="2000" spc="-20" dirty="0"/>
                        <a:t>be</a:t>
                      </a:r>
                      <a:r>
                        <a:rPr sz="2000" spc="-70" dirty="0"/>
                        <a:t> </a:t>
                      </a:r>
                      <a:r>
                        <a:rPr sz="2000" spc="-100" dirty="0"/>
                        <a:t>based</a:t>
                      </a:r>
                      <a:r>
                        <a:rPr sz="2000" spc="-35" dirty="0"/>
                        <a:t> </a:t>
                      </a:r>
                      <a:r>
                        <a:rPr sz="2000" spc="-180" dirty="0"/>
                        <a:t>on</a:t>
                      </a:r>
                      <a:r>
                        <a:rPr sz="2000" spc="-15" dirty="0"/>
                        <a:t> </a:t>
                      </a:r>
                      <a:r>
                        <a:rPr sz="2000" spc="-125" dirty="0"/>
                        <a:t>the</a:t>
                      </a:r>
                      <a:r>
                        <a:rPr sz="2000" spc="-15" dirty="0"/>
                        <a:t> </a:t>
                      </a:r>
                      <a:r>
                        <a:rPr sz="2000" spc="-175" dirty="0">
                          <a:solidFill>
                            <a:srgbClr val="FF0000"/>
                          </a:solidFill>
                        </a:rPr>
                        <a:t>amount</a:t>
                      </a:r>
                      <a:r>
                        <a:rPr sz="2000" dirty="0">
                          <a:solidFill>
                            <a:srgbClr val="FF0000"/>
                          </a:solidFill>
                        </a:rPr>
                        <a:t> </a:t>
                      </a:r>
                      <a:r>
                        <a:rPr sz="2000" spc="-40" dirty="0">
                          <a:solidFill>
                            <a:srgbClr val="FF0000"/>
                          </a:solidFill>
                        </a:rPr>
                        <a:t>payable</a:t>
                      </a:r>
                      <a:r>
                        <a:rPr sz="2000" spc="-45" dirty="0">
                          <a:solidFill>
                            <a:srgbClr val="FF0000"/>
                          </a:solidFill>
                        </a:rPr>
                        <a:t> </a:t>
                      </a:r>
                      <a:r>
                        <a:rPr sz="2000" spc="-10" dirty="0">
                          <a:solidFill>
                            <a:srgbClr val="FF0000"/>
                          </a:solidFill>
                        </a:rPr>
                        <a:t>to</a:t>
                      </a:r>
                      <a:r>
                        <a:rPr sz="2000" spc="-45" dirty="0">
                          <a:solidFill>
                            <a:srgbClr val="FF0000"/>
                          </a:solidFill>
                        </a:rPr>
                        <a:t> </a:t>
                      </a:r>
                      <a:r>
                        <a:rPr sz="2000" dirty="0">
                          <a:solidFill>
                            <a:srgbClr val="FF0000"/>
                          </a:solidFill>
                        </a:rPr>
                        <a:t>a</a:t>
                      </a:r>
                      <a:r>
                        <a:rPr sz="2000" spc="-25" dirty="0">
                          <a:solidFill>
                            <a:srgbClr val="FF0000"/>
                          </a:solidFill>
                        </a:rPr>
                        <a:t> </a:t>
                      </a:r>
                      <a:r>
                        <a:rPr sz="2000" spc="-170" dirty="0">
                          <a:solidFill>
                            <a:srgbClr val="FF0000"/>
                          </a:solidFill>
                        </a:rPr>
                        <a:t>cinema</a:t>
                      </a:r>
                      <a:r>
                        <a:rPr sz="2000" spc="20" dirty="0">
                          <a:solidFill>
                            <a:srgbClr val="FF0000"/>
                          </a:solidFill>
                        </a:rPr>
                        <a:t> </a:t>
                      </a:r>
                      <a:r>
                        <a:rPr sz="2000" spc="-110" dirty="0">
                          <a:solidFill>
                            <a:srgbClr val="FF0000"/>
                          </a:solidFill>
                        </a:rPr>
                        <a:t>hall</a:t>
                      </a:r>
                      <a:r>
                        <a:rPr sz="2000" spc="-110" dirty="0"/>
                        <a:t>/screens</a:t>
                      </a:r>
                      <a:r>
                        <a:rPr sz="2000" spc="-30" dirty="0"/>
                        <a:t> </a:t>
                      </a:r>
                      <a:r>
                        <a:rPr sz="2000" spc="-125" dirty="0"/>
                        <a:t>in</a:t>
                      </a:r>
                      <a:r>
                        <a:rPr sz="2000" spc="-10" dirty="0"/>
                        <a:t> </a:t>
                      </a:r>
                      <a:r>
                        <a:rPr sz="2000" spc="-50" dirty="0"/>
                        <a:t>a </a:t>
                      </a:r>
                      <a:r>
                        <a:rPr sz="2000" spc="-95" dirty="0"/>
                        <a:t>multiplex</a:t>
                      </a:r>
                      <a:r>
                        <a:rPr sz="2000" spc="-45" dirty="0"/>
                        <a:t> </a:t>
                      </a:r>
                      <a:r>
                        <a:rPr sz="2000" spc="-135" dirty="0"/>
                        <a:t>in</a:t>
                      </a:r>
                      <a:r>
                        <a:rPr sz="2000" spc="-20" dirty="0"/>
                        <a:t> </a:t>
                      </a:r>
                      <a:r>
                        <a:rPr sz="2000" spc="-254" dirty="0"/>
                        <a:t>such</a:t>
                      </a:r>
                      <a:r>
                        <a:rPr sz="2000" spc="10" dirty="0"/>
                        <a:t> </a:t>
                      </a:r>
                      <a:r>
                        <a:rPr sz="2000" spc="-100" dirty="0"/>
                        <a:t>State</a:t>
                      </a:r>
                      <a:r>
                        <a:rPr sz="2000" spc="-45" dirty="0"/>
                        <a:t> </a:t>
                      </a:r>
                      <a:r>
                        <a:rPr sz="2000" dirty="0"/>
                        <a:t>or</a:t>
                      </a:r>
                      <a:r>
                        <a:rPr sz="2000" spc="-35" dirty="0"/>
                        <a:t> </a:t>
                      </a:r>
                      <a:r>
                        <a:rPr sz="2000" spc="-330" dirty="0"/>
                        <a:t>UT.</a:t>
                      </a:r>
                      <a:endParaRPr sz="2000" dirty="0">
                        <a:latin typeface="Arial MT"/>
                        <a:cs typeface="Arial MT"/>
                      </a:endParaRPr>
                    </a:p>
                  </a:txBody>
                  <a:tcPr marL="0" marR="0" marT="34925" marB="0"/>
                </a:tc>
                <a:extLst>
                  <a:ext uri="{0D108BD9-81ED-4DB2-BD59-A6C34878D82A}">
                    <a16:rowId xmlns:a16="http://schemas.microsoft.com/office/drawing/2014/main" val="10004"/>
                  </a:ext>
                </a:extLst>
              </a:tr>
              <a:tr h="1012825">
                <a:tc>
                  <a:txBody>
                    <a:bodyPr/>
                    <a:lstStyle/>
                    <a:p>
                      <a:pPr marL="91440">
                        <a:lnSpc>
                          <a:spcPct val="100000"/>
                        </a:lnSpc>
                        <a:spcBef>
                          <a:spcPts val="275"/>
                        </a:spcBef>
                      </a:pPr>
                      <a:r>
                        <a:rPr sz="2000" spc="-125" dirty="0"/>
                        <a:t>Advertisement</a:t>
                      </a:r>
                      <a:r>
                        <a:rPr sz="2000" spc="-15" dirty="0"/>
                        <a:t> </a:t>
                      </a:r>
                      <a:r>
                        <a:rPr sz="2000" spc="-65" dirty="0"/>
                        <a:t>Over</a:t>
                      </a:r>
                      <a:r>
                        <a:rPr sz="2000" spc="-60" dirty="0"/>
                        <a:t> </a:t>
                      </a:r>
                      <a:r>
                        <a:rPr sz="2000" spc="-10" dirty="0"/>
                        <a:t>Internet</a:t>
                      </a:r>
                      <a:endParaRPr sz="2000">
                        <a:latin typeface="Arial MT"/>
                        <a:cs typeface="Arial MT"/>
                      </a:endParaRPr>
                    </a:p>
                  </a:txBody>
                  <a:tcPr marL="0" marR="0" marT="34925" marB="0"/>
                </a:tc>
                <a:tc>
                  <a:txBody>
                    <a:bodyPr/>
                    <a:lstStyle/>
                    <a:p>
                      <a:pPr marL="92075" marR="94615">
                        <a:lnSpc>
                          <a:spcPct val="100000"/>
                        </a:lnSpc>
                        <a:spcBef>
                          <a:spcPts val="275"/>
                        </a:spcBef>
                      </a:pPr>
                      <a:r>
                        <a:rPr sz="2000" spc="-254" dirty="0"/>
                        <a:t>The</a:t>
                      </a:r>
                      <a:r>
                        <a:rPr sz="2000" spc="30" dirty="0"/>
                        <a:t> </a:t>
                      </a:r>
                      <a:r>
                        <a:rPr sz="2000" spc="-114" dirty="0"/>
                        <a:t>value</a:t>
                      </a:r>
                      <a:r>
                        <a:rPr sz="2000" spc="10" dirty="0"/>
                        <a:t> </a:t>
                      </a:r>
                      <a:r>
                        <a:rPr sz="2000" spc="-40" dirty="0"/>
                        <a:t>attributable </a:t>
                      </a:r>
                      <a:r>
                        <a:rPr sz="2000" spc="-10" dirty="0"/>
                        <a:t>to</a:t>
                      </a:r>
                      <a:r>
                        <a:rPr sz="2000" spc="-15" dirty="0"/>
                        <a:t> </a:t>
                      </a:r>
                      <a:r>
                        <a:rPr sz="2000" spc="-150" dirty="0"/>
                        <a:t>dissemination</a:t>
                      </a:r>
                      <a:r>
                        <a:rPr sz="2000" spc="-5" dirty="0"/>
                        <a:t> </a:t>
                      </a:r>
                      <a:r>
                        <a:rPr sz="2000" dirty="0"/>
                        <a:t>of</a:t>
                      </a:r>
                      <a:r>
                        <a:rPr sz="2000" spc="55" dirty="0"/>
                        <a:t> </a:t>
                      </a:r>
                      <a:r>
                        <a:rPr sz="2000" spc="-125" dirty="0"/>
                        <a:t>advertisement</a:t>
                      </a:r>
                      <a:r>
                        <a:rPr sz="2000" spc="-40" dirty="0"/>
                        <a:t> </a:t>
                      </a:r>
                      <a:r>
                        <a:rPr sz="2000" spc="-125" dirty="0"/>
                        <a:t>in</a:t>
                      </a:r>
                      <a:r>
                        <a:rPr sz="2000" spc="15" dirty="0"/>
                        <a:t> </a:t>
                      </a:r>
                      <a:r>
                        <a:rPr sz="2000" dirty="0"/>
                        <a:t>a</a:t>
                      </a:r>
                      <a:r>
                        <a:rPr sz="2000" spc="-15" dirty="0"/>
                        <a:t> </a:t>
                      </a:r>
                      <a:r>
                        <a:rPr sz="2000" spc="-100" dirty="0"/>
                        <a:t>State</a:t>
                      </a:r>
                      <a:r>
                        <a:rPr sz="2000" spc="-40" dirty="0"/>
                        <a:t> </a:t>
                      </a:r>
                      <a:r>
                        <a:rPr sz="2000" spc="-25" dirty="0"/>
                        <a:t>is </a:t>
                      </a:r>
                      <a:r>
                        <a:rPr sz="2000" spc="-10" dirty="0"/>
                        <a:t>to</a:t>
                      </a:r>
                      <a:r>
                        <a:rPr sz="2000" spc="-25" dirty="0"/>
                        <a:t> </a:t>
                      </a:r>
                      <a:r>
                        <a:rPr sz="2000" spc="-20" dirty="0"/>
                        <a:t>be </a:t>
                      </a:r>
                      <a:r>
                        <a:rPr sz="2000" spc="-105" dirty="0"/>
                        <a:t>based</a:t>
                      </a:r>
                      <a:r>
                        <a:rPr sz="2000" spc="-25" dirty="0"/>
                        <a:t> </a:t>
                      </a:r>
                      <a:r>
                        <a:rPr sz="2000" spc="-190" dirty="0"/>
                        <a:t>on</a:t>
                      </a:r>
                      <a:r>
                        <a:rPr sz="2000" spc="-20" dirty="0"/>
                        <a:t> </a:t>
                      </a:r>
                      <a:r>
                        <a:rPr sz="2000" spc="-125" dirty="0"/>
                        <a:t>the</a:t>
                      </a:r>
                      <a:r>
                        <a:rPr sz="2000" dirty="0"/>
                        <a:t> </a:t>
                      </a:r>
                      <a:r>
                        <a:rPr sz="2000" spc="-155" dirty="0"/>
                        <a:t>basis</a:t>
                      </a:r>
                      <a:r>
                        <a:rPr sz="2000" spc="-30" dirty="0"/>
                        <a:t> </a:t>
                      </a:r>
                      <a:r>
                        <a:rPr sz="2000" dirty="0"/>
                        <a:t>of</a:t>
                      </a:r>
                      <a:r>
                        <a:rPr sz="2000" spc="25" dirty="0"/>
                        <a:t> </a:t>
                      </a:r>
                      <a:r>
                        <a:rPr sz="2000" spc="-105" dirty="0"/>
                        <a:t>the</a:t>
                      </a:r>
                      <a:r>
                        <a:rPr sz="2000" spc="45" dirty="0"/>
                        <a:t> </a:t>
                      </a:r>
                      <a:r>
                        <a:rPr sz="2000" spc="-100" dirty="0">
                          <a:solidFill>
                            <a:srgbClr val="FF0000"/>
                          </a:solidFill>
                        </a:rPr>
                        <a:t>internet</a:t>
                      </a:r>
                      <a:r>
                        <a:rPr sz="2000" spc="-45" dirty="0">
                          <a:solidFill>
                            <a:srgbClr val="FF0000"/>
                          </a:solidFill>
                        </a:rPr>
                        <a:t> </a:t>
                      </a:r>
                      <a:r>
                        <a:rPr sz="2000" spc="-160" dirty="0">
                          <a:solidFill>
                            <a:srgbClr val="FF0000"/>
                          </a:solidFill>
                        </a:rPr>
                        <a:t>subscribers</a:t>
                      </a:r>
                      <a:r>
                        <a:rPr sz="2000" spc="-20" dirty="0">
                          <a:solidFill>
                            <a:srgbClr val="FF0000"/>
                          </a:solidFill>
                        </a:rPr>
                        <a:t> </a:t>
                      </a:r>
                      <a:r>
                        <a:rPr sz="2000" spc="-135" dirty="0"/>
                        <a:t>in</a:t>
                      </a:r>
                      <a:r>
                        <a:rPr sz="2000" dirty="0"/>
                        <a:t> </a:t>
                      </a:r>
                      <a:r>
                        <a:rPr sz="2000" spc="-254" dirty="0"/>
                        <a:t>such</a:t>
                      </a:r>
                      <a:r>
                        <a:rPr sz="2000" spc="5" dirty="0"/>
                        <a:t> </a:t>
                      </a:r>
                      <a:r>
                        <a:rPr sz="2000" spc="-100" dirty="0"/>
                        <a:t>state</a:t>
                      </a:r>
                      <a:r>
                        <a:rPr sz="2000" spc="-45" dirty="0"/>
                        <a:t> </a:t>
                      </a:r>
                      <a:r>
                        <a:rPr sz="2000" spc="-25" dirty="0"/>
                        <a:t>or </a:t>
                      </a:r>
                      <a:r>
                        <a:rPr sz="2000" spc="-330" dirty="0"/>
                        <a:t>UT.</a:t>
                      </a:r>
                      <a:endParaRPr sz="2000" dirty="0">
                        <a:latin typeface="Arial MT"/>
                        <a:cs typeface="Arial MT"/>
                      </a:endParaRPr>
                    </a:p>
                  </a:txBody>
                  <a:tcPr marL="0" marR="0" marT="34925" marB="0"/>
                </a:tc>
                <a:extLst>
                  <a:ext uri="{0D108BD9-81ED-4DB2-BD59-A6C34878D82A}">
                    <a16:rowId xmlns:a16="http://schemas.microsoft.com/office/drawing/2014/main" val="10005"/>
                  </a:ext>
                </a:extLst>
              </a:tr>
            </a:tbl>
          </a:graphicData>
        </a:graphic>
      </p:graphicFrame>
      <p:sp>
        <p:nvSpPr>
          <p:cNvPr id="9" name="object 2">
            <a:extLst>
              <a:ext uri="{FF2B5EF4-FFF2-40B4-BE49-F238E27FC236}">
                <a16:creationId xmlns:a16="http://schemas.microsoft.com/office/drawing/2014/main" id="{D256E273-772A-14BF-52F8-D96DAB80BB8E}"/>
              </a:ext>
            </a:extLst>
          </p:cNvPr>
          <p:cNvSpPr txBox="1"/>
          <p:nvPr/>
        </p:nvSpPr>
        <p:spPr>
          <a:xfrm>
            <a:off x="1405104" y="426816"/>
            <a:ext cx="9063843" cy="505267"/>
          </a:xfrm>
          <a:prstGeom prst="rect">
            <a:avLst/>
          </a:prstGeom>
        </p:spPr>
        <p:txBody>
          <a:bodyPr vert="horz" wrap="square" lIns="0" tIns="12700" rIns="0" bIns="0" rtlCol="0">
            <a:spAutoFit/>
          </a:bodyPr>
          <a:lstStyle/>
          <a:p>
            <a:pPr marL="12700">
              <a:lnSpc>
                <a:spcPct val="100000"/>
              </a:lnSpc>
              <a:spcBef>
                <a:spcPts val="100"/>
              </a:spcBef>
            </a:pPr>
            <a:r>
              <a:rPr sz="3200" spc="35" dirty="0">
                <a:solidFill>
                  <a:schemeClr val="bg1"/>
                </a:solidFill>
                <a:latin typeface="+mj-lt"/>
                <a:cs typeface="Arial MT"/>
              </a:rPr>
              <a:t> </a:t>
            </a:r>
            <a:r>
              <a:rPr sz="3200" b="1" spc="-60" dirty="0">
                <a:solidFill>
                  <a:schemeClr val="bg1"/>
                </a:solidFill>
                <a:latin typeface="+mj-lt"/>
                <a:cs typeface="Arial MT"/>
              </a:rPr>
              <a:t>Notification</a:t>
            </a:r>
            <a:r>
              <a:rPr sz="3200" b="1" spc="55" dirty="0">
                <a:solidFill>
                  <a:schemeClr val="bg1"/>
                </a:solidFill>
                <a:latin typeface="+mj-lt"/>
                <a:cs typeface="Arial MT"/>
              </a:rPr>
              <a:t> </a:t>
            </a:r>
            <a:r>
              <a:rPr sz="3200" b="1" spc="-125" dirty="0">
                <a:solidFill>
                  <a:schemeClr val="bg1"/>
                </a:solidFill>
                <a:latin typeface="+mj-lt"/>
                <a:cs typeface="Arial MT"/>
              </a:rPr>
              <a:t>No.</a:t>
            </a:r>
            <a:r>
              <a:rPr sz="3200" b="1" spc="15" dirty="0">
                <a:solidFill>
                  <a:schemeClr val="bg1"/>
                </a:solidFill>
                <a:latin typeface="+mj-lt"/>
                <a:cs typeface="Arial MT"/>
              </a:rPr>
              <a:t> </a:t>
            </a:r>
            <a:r>
              <a:rPr sz="3200" b="1" dirty="0">
                <a:solidFill>
                  <a:schemeClr val="bg1"/>
                </a:solidFill>
                <a:latin typeface="+mj-lt"/>
                <a:cs typeface="Arial MT"/>
              </a:rPr>
              <a:t>12/2017-</a:t>
            </a:r>
            <a:r>
              <a:rPr sz="3200" b="1" spc="-200" dirty="0">
                <a:solidFill>
                  <a:schemeClr val="bg1"/>
                </a:solidFill>
                <a:latin typeface="+mj-lt"/>
                <a:cs typeface="Arial MT"/>
              </a:rPr>
              <a:t>IGST</a:t>
            </a:r>
            <a:r>
              <a:rPr sz="3200" b="1" spc="30" dirty="0">
                <a:solidFill>
                  <a:schemeClr val="bg1"/>
                </a:solidFill>
                <a:latin typeface="+mj-lt"/>
                <a:cs typeface="Arial MT"/>
              </a:rPr>
              <a:t> </a:t>
            </a:r>
            <a:r>
              <a:rPr sz="3200" b="1" spc="-20" dirty="0">
                <a:solidFill>
                  <a:schemeClr val="bg1"/>
                </a:solidFill>
                <a:latin typeface="+mj-lt"/>
                <a:cs typeface="Arial MT"/>
              </a:rPr>
              <a:t>dated</a:t>
            </a:r>
            <a:r>
              <a:rPr sz="3200" b="1" spc="15" dirty="0">
                <a:solidFill>
                  <a:schemeClr val="bg1"/>
                </a:solidFill>
                <a:latin typeface="+mj-lt"/>
                <a:cs typeface="Arial MT"/>
              </a:rPr>
              <a:t> </a:t>
            </a:r>
            <a:r>
              <a:rPr sz="3200" b="1" spc="-10" dirty="0">
                <a:solidFill>
                  <a:schemeClr val="bg1"/>
                </a:solidFill>
                <a:latin typeface="+mj-lt"/>
                <a:cs typeface="Arial MT"/>
              </a:rPr>
              <a:t>15.11.2017</a:t>
            </a:r>
            <a:endParaRPr sz="3200" b="1" dirty="0">
              <a:solidFill>
                <a:schemeClr val="bg1"/>
              </a:solidFill>
              <a:latin typeface="+mj-lt"/>
              <a:cs typeface="Arial MT"/>
            </a:endParaRPr>
          </a:p>
        </p:txBody>
      </p:sp>
    </p:spTree>
    <p:extLst>
      <p:ext uri="{BB962C8B-B14F-4D97-AF65-F5344CB8AC3E}">
        <p14:creationId xmlns:p14="http://schemas.microsoft.com/office/powerpoint/2010/main" val="335714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C4CAC-8159-360C-EBE7-3A56B721F107}"/>
              </a:ext>
            </a:extLst>
          </p:cNvPr>
          <p:cNvSpPr>
            <a:spLocks noGrp="1"/>
          </p:cNvSpPr>
          <p:nvPr>
            <p:ph type="title"/>
          </p:nvPr>
        </p:nvSpPr>
        <p:spPr>
          <a:xfrm>
            <a:off x="1420592" y="266100"/>
            <a:ext cx="8761413" cy="826700"/>
          </a:xfrm>
        </p:spPr>
        <p:txBody>
          <a:bodyPr/>
          <a:lstStyle/>
          <a:p>
            <a:r>
              <a:rPr lang="en-US" b="1" dirty="0"/>
              <a:t>Section 12(2) –General Clause</a:t>
            </a:r>
            <a:endParaRPr lang="en-IN" b="1" dirty="0"/>
          </a:p>
        </p:txBody>
      </p:sp>
      <p:sp>
        <p:nvSpPr>
          <p:cNvPr id="5" name="Slide Number Placeholder 4">
            <a:extLst>
              <a:ext uri="{FF2B5EF4-FFF2-40B4-BE49-F238E27FC236}">
                <a16:creationId xmlns:a16="http://schemas.microsoft.com/office/drawing/2014/main" id="{B27CFC31-4DD6-8C87-ADE9-FD33B99CE63E}"/>
              </a:ext>
            </a:extLst>
          </p:cNvPr>
          <p:cNvSpPr>
            <a:spLocks noGrp="1"/>
          </p:cNvSpPr>
          <p:nvPr>
            <p:ph type="sldNum" sz="quarter" idx="12"/>
          </p:nvPr>
        </p:nvSpPr>
        <p:spPr/>
        <p:txBody>
          <a:bodyPr/>
          <a:lstStyle/>
          <a:p>
            <a:fld id="{2AC1C4F3-0758-4693-96D4-8901426768B0}" type="slidenum">
              <a:rPr lang="en-IN" altLang="en-US" smtClean="0"/>
              <a:pPr/>
              <a:t>49</a:t>
            </a:fld>
            <a:endParaRPr lang="en-IN" altLang="en-US"/>
          </a:p>
        </p:txBody>
      </p:sp>
      <p:grpSp>
        <p:nvGrpSpPr>
          <p:cNvPr id="6" name="object 3">
            <a:extLst>
              <a:ext uri="{FF2B5EF4-FFF2-40B4-BE49-F238E27FC236}">
                <a16:creationId xmlns:a16="http://schemas.microsoft.com/office/drawing/2014/main" id="{85630905-1C1E-0EEB-CF99-62E2EF34BE75}"/>
              </a:ext>
            </a:extLst>
          </p:cNvPr>
          <p:cNvGrpSpPr/>
          <p:nvPr/>
        </p:nvGrpSpPr>
        <p:grpSpPr>
          <a:xfrm>
            <a:off x="586359" y="2658745"/>
            <a:ext cx="3526790" cy="2505710"/>
            <a:chOff x="585216" y="2581655"/>
            <a:chExt cx="3526790" cy="2505710"/>
          </a:xfrm>
        </p:grpSpPr>
        <p:sp>
          <p:nvSpPr>
            <p:cNvPr id="7" name="object 4">
              <a:extLst>
                <a:ext uri="{FF2B5EF4-FFF2-40B4-BE49-F238E27FC236}">
                  <a16:creationId xmlns:a16="http://schemas.microsoft.com/office/drawing/2014/main" id="{227C4D54-FA68-B714-FB8F-A6E03D3A3DEF}"/>
                </a:ext>
              </a:extLst>
            </p:cNvPr>
            <p:cNvSpPr/>
            <p:nvPr/>
          </p:nvSpPr>
          <p:spPr>
            <a:xfrm>
              <a:off x="592836" y="2589275"/>
              <a:ext cx="3511550" cy="2490470"/>
            </a:xfrm>
            <a:custGeom>
              <a:avLst/>
              <a:gdLst/>
              <a:ahLst/>
              <a:cxnLst/>
              <a:rect l="l" t="t" r="r" b="b"/>
              <a:pathLst>
                <a:path w="3511550" h="2490470">
                  <a:moveTo>
                    <a:pt x="3262249" y="0"/>
                  </a:moveTo>
                  <a:lnTo>
                    <a:pt x="249021" y="0"/>
                  </a:lnTo>
                  <a:lnTo>
                    <a:pt x="204260" y="4012"/>
                  </a:lnTo>
                  <a:lnTo>
                    <a:pt x="162130" y="15581"/>
                  </a:lnTo>
                  <a:lnTo>
                    <a:pt x="123336" y="34003"/>
                  </a:lnTo>
                  <a:lnTo>
                    <a:pt x="88581" y="58574"/>
                  </a:lnTo>
                  <a:lnTo>
                    <a:pt x="58567" y="88590"/>
                  </a:lnTo>
                  <a:lnTo>
                    <a:pt x="33999" y="123349"/>
                  </a:lnTo>
                  <a:lnTo>
                    <a:pt x="15579" y="162147"/>
                  </a:lnTo>
                  <a:lnTo>
                    <a:pt x="4012" y="204281"/>
                  </a:lnTo>
                  <a:lnTo>
                    <a:pt x="0" y="249047"/>
                  </a:lnTo>
                  <a:lnTo>
                    <a:pt x="0" y="2241169"/>
                  </a:lnTo>
                  <a:lnTo>
                    <a:pt x="4012" y="2285934"/>
                  </a:lnTo>
                  <a:lnTo>
                    <a:pt x="15579" y="2328068"/>
                  </a:lnTo>
                  <a:lnTo>
                    <a:pt x="33999" y="2366866"/>
                  </a:lnTo>
                  <a:lnTo>
                    <a:pt x="58567" y="2401625"/>
                  </a:lnTo>
                  <a:lnTo>
                    <a:pt x="88581" y="2431641"/>
                  </a:lnTo>
                  <a:lnTo>
                    <a:pt x="123336" y="2456212"/>
                  </a:lnTo>
                  <a:lnTo>
                    <a:pt x="162130" y="2474634"/>
                  </a:lnTo>
                  <a:lnTo>
                    <a:pt x="204260" y="2486203"/>
                  </a:lnTo>
                  <a:lnTo>
                    <a:pt x="249021" y="2490216"/>
                  </a:lnTo>
                  <a:lnTo>
                    <a:pt x="3262249" y="2490216"/>
                  </a:lnTo>
                  <a:lnTo>
                    <a:pt x="3307014" y="2486203"/>
                  </a:lnTo>
                  <a:lnTo>
                    <a:pt x="3349148" y="2474634"/>
                  </a:lnTo>
                  <a:lnTo>
                    <a:pt x="3387946" y="2456212"/>
                  </a:lnTo>
                  <a:lnTo>
                    <a:pt x="3422705" y="2431641"/>
                  </a:lnTo>
                  <a:lnTo>
                    <a:pt x="3452721" y="2401625"/>
                  </a:lnTo>
                  <a:lnTo>
                    <a:pt x="3477292" y="2366866"/>
                  </a:lnTo>
                  <a:lnTo>
                    <a:pt x="3495714" y="2328068"/>
                  </a:lnTo>
                  <a:lnTo>
                    <a:pt x="3507283" y="2285934"/>
                  </a:lnTo>
                  <a:lnTo>
                    <a:pt x="3511296" y="2241169"/>
                  </a:lnTo>
                  <a:lnTo>
                    <a:pt x="3511296" y="249047"/>
                  </a:lnTo>
                  <a:lnTo>
                    <a:pt x="3507283" y="204281"/>
                  </a:lnTo>
                  <a:lnTo>
                    <a:pt x="3495714" y="162147"/>
                  </a:lnTo>
                  <a:lnTo>
                    <a:pt x="3477292" y="123349"/>
                  </a:lnTo>
                  <a:lnTo>
                    <a:pt x="3452721" y="88590"/>
                  </a:lnTo>
                  <a:lnTo>
                    <a:pt x="3422705" y="58574"/>
                  </a:lnTo>
                  <a:lnTo>
                    <a:pt x="3387946" y="34003"/>
                  </a:lnTo>
                  <a:lnTo>
                    <a:pt x="3349148" y="15581"/>
                  </a:lnTo>
                  <a:lnTo>
                    <a:pt x="3307014" y="4012"/>
                  </a:lnTo>
                  <a:lnTo>
                    <a:pt x="3262249" y="0"/>
                  </a:lnTo>
                  <a:close/>
                </a:path>
              </a:pathLst>
            </a:custGeom>
            <a:solidFill>
              <a:srgbClr val="FFFFFF"/>
            </a:solidFill>
          </p:spPr>
          <p:txBody>
            <a:bodyPr wrap="square" lIns="0" tIns="0" rIns="0" bIns="0" rtlCol="0"/>
            <a:lstStyle/>
            <a:p>
              <a:endParaRPr/>
            </a:p>
          </p:txBody>
        </p:sp>
        <p:sp>
          <p:nvSpPr>
            <p:cNvPr id="8" name="object 5">
              <a:extLst>
                <a:ext uri="{FF2B5EF4-FFF2-40B4-BE49-F238E27FC236}">
                  <a16:creationId xmlns:a16="http://schemas.microsoft.com/office/drawing/2014/main" id="{C1819D02-1ACF-BD8F-DE67-608F58388B74}"/>
                </a:ext>
              </a:extLst>
            </p:cNvPr>
            <p:cNvSpPr/>
            <p:nvPr/>
          </p:nvSpPr>
          <p:spPr>
            <a:xfrm>
              <a:off x="592836" y="2589275"/>
              <a:ext cx="3511550" cy="2490470"/>
            </a:xfrm>
            <a:custGeom>
              <a:avLst/>
              <a:gdLst/>
              <a:ahLst/>
              <a:cxnLst/>
              <a:rect l="l" t="t" r="r" b="b"/>
              <a:pathLst>
                <a:path w="3511550" h="2490470">
                  <a:moveTo>
                    <a:pt x="0" y="249047"/>
                  </a:moveTo>
                  <a:lnTo>
                    <a:pt x="4012" y="204281"/>
                  </a:lnTo>
                  <a:lnTo>
                    <a:pt x="15579" y="162147"/>
                  </a:lnTo>
                  <a:lnTo>
                    <a:pt x="33999" y="123349"/>
                  </a:lnTo>
                  <a:lnTo>
                    <a:pt x="58567" y="88590"/>
                  </a:lnTo>
                  <a:lnTo>
                    <a:pt x="88581" y="58574"/>
                  </a:lnTo>
                  <a:lnTo>
                    <a:pt x="123336" y="34003"/>
                  </a:lnTo>
                  <a:lnTo>
                    <a:pt x="162130" y="15581"/>
                  </a:lnTo>
                  <a:lnTo>
                    <a:pt x="204260" y="4012"/>
                  </a:lnTo>
                  <a:lnTo>
                    <a:pt x="249021" y="0"/>
                  </a:lnTo>
                  <a:lnTo>
                    <a:pt x="3262249" y="0"/>
                  </a:lnTo>
                  <a:lnTo>
                    <a:pt x="3307014" y="4012"/>
                  </a:lnTo>
                  <a:lnTo>
                    <a:pt x="3349148" y="15581"/>
                  </a:lnTo>
                  <a:lnTo>
                    <a:pt x="3387946" y="34003"/>
                  </a:lnTo>
                  <a:lnTo>
                    <a:pt x="3422705" y="58574"/>
                  </a:lnTo>
                  <a:lnTo>
                    <a:pt x="3452721" y="88590"/>
                  </a:lnTo>
                  <a:lnTo>
                    <a:pt x="3477292" y="123349"/>
                  </a:lnTo>
                  <a:lnTo>
                    <a:pt x="3495714" y="162147"/>
                  </a:lnTo>
                  <a:lnTo>
                    <a:pt x="3507283" y="204281"/>
                  </a:lnTo>
                  <a:lnTo>
                    <a:pt x="3511296" y="249047"/>
                  </a:lnTo>
                  <a:lnTo>
                    <a:pt x="3511296" y="2241169"/>
                  </a:lnTo>
                  <a:lnTo>
                    <a:pt x="3507283" y="2285934"/>
                  </a:lnTo>
                  <a:lnTo>
                    <a:pt x="3495714" y="2328068"/>
                  </a:lnTo>
                  <a:lnTo>
                    <a:pt x="3477292" y="2366866"/>
                  </a:lnTo>
                  <a:lnTo>
                    <a:pt x="3452721" y="2401625"/>
                  </a:lnTo>
                  <a:lnTo>
                    <a:pt x="3422705" y="2431641"/>
                  </a:lnTo>
                  <a:lnTo>
                    <a:pt x="3387946" y="2456212"/>
                  </a:lnTo>
                  <a:lnTo>
                    <a:pt x="3349148" y="2474634"/>
                  </a:lnTo>
                  <a:lnTo>
                    <a:pt x="3307014" y="2486203"/>
                  </a:lnTo>
                  <a:lnTo>
                    <a:pt x="3262249" y="2490216"/>
                  </a:lnTo>
                  <a:lnTo>
                    <a:pt x="249021" y="2490216"/>
                  </a:lnTo>
                  <a:lnTo>
                    <a:pt x="204260" y="2486203"/>
                  </a:lnTo>
                  <a:lnTo>
                    <a:pt x="162130" y="2474634"/>
                  </a:lnTo>
                  <a:lnTo>
                    <a:pt x="123336" y="2456212"/>
                  </a:lnTo>
                  <a:lnTo>
                    <a:pt x="88581" y="2431641"/>
                  </a:lnTo>
                  <a:lnTo>
                    <a:pt x="58567" y="2401625"/>
                  </a:lnTo>
                  <a:lnTo>
                    <a:pt x="33999" y="2366866"/>
                  </a:lnTo>
                  <a:lnTo>
                    <a:pt x="15579" y="2328068"/>
                  </a:lnTo>
                  <a:lnTo>
                    <a:pt x="4012" y="2285934"/>
                  </a:lnTo>
                  <a:lnTo>
                    <a:pt x="0" y="2241169"/>
                  </a:lnTo>
                  <a:lnTo>
                    <a:pt x="0" y="249047"/>
                  </a:lnTo>
                  <a:close/>
                </a:path>
              </a:pathLst>
            </a:custGeom>
            <a:ln w="15239">
              <a:solidFill>
                <a:srgbClr val="D99C3E"/>
              </a:solidFill>
            </a:ln>
          </p:spPr>
          <p:txBody>
            <a:bodyPr wrap="square" lIns="0" tIns="0" rIns="0" bIns="0" rtlCol="0"/>
            <a:lstStyle/>
            <a:p>
              <a:endParaRPr/>
            </a:p>
          </p:txBody>
        </p:sp>
      </p:grpSp>
      <p:sp>
        <p:nvSpPr>
          <p:cNvPr id="10" name="TextBox 9">
            <a:extLst>
              <a:ext uri="{FF2B5EF4-FFF2-40B4-BE49-F238E27FC236}">
                <a16:creationId xmlns:a16="http://schemas.microsoft.com/office/drawing/2014/main" id="{E6177417-48D8-F8F2-C6BA-93178A345202}"/>
              </a:ext>
            </a:extLst>
          </p:cNvPr>
          <p:cNvSpPr txBox="1"/>
          <p:nvPr/>
        </p:nvSpPr>
        <p:spPr>
          <a:xfrm>
            <a:off x="753447" y="3306801"/>
            <a:ext cx="3090765" cy="1426031"/>
          </a:xfrm>
          <a:prstGeom prst="rect">
            <a:avLst/>
          </a:prstGeom>
          <a:noFill/>
        </p:spPr>
        <p:txBody>
          <a:bodyPr wrap="square">
            <a:spAutoFit/>
          </a:bodyPr>
          <a:lstStyle/>
          <a:p>
            <a:pPr marL="12700" marR="5080" algn="ctr">
              <a:lnSpc>
                <a:spcPts val="2620"/>
              </a:lnSpc>
              <a:spcBef>
                <a:spcPts val="405"/>
              </a:spcBef>
            </a:pPr>
            <a:r>
              <a:rPr lang="en-US" sz="2800" spc="-200" dirty="0">
                <a:solidFill>
                  <a:srgbClr val="355070"/>
                </a:solidFill>
                <a:latin typeface="Arial MT"/>
                <a:cs typeface="Arial MT"/>
              </a:rPr>
              <a:t>For</a:t>
            </a:r>
            <a:r>
              <a:rPr lang="en-US" sz="2800" spc="-5" dirty="0">
                <a:solidFill>
                  <a:srgbClr val="355070"/>
                </a:solidFill>
                <a:latin typeface="Arial MT"/>
                <a:cs typeface="Arial MT"/>
              </a:rPr>
              <a:t> </a:t>
            </a:r>
            <a:r>
              <a:rPr lang="en-US" sz="2800" spc="-125" dirty="0">
                <a:solidFill>
                  <a:srgbClr val="355070"/>
                </a:solidFill>
                <a:latin typeface="Arial MT"/>
                <a:cs typeface="Arial MT"/>
              </a:rPr>
              <a:t>Supply</a:t>
            </a:r>
            <a:r>
              <a:rPr lang="en-US" sz="2800" spc="-45" dirty="0">
                <a:solidFill>
                  <a:srgbClr val="355070"/>
                </a:solidFill>
                <a:latin typeface="Arial MT"/>
                <a:cs typeface="Arial MT"/>
              </a:rPr>
              <a:t> </a:t>
            </a:r>
            <a:r>
              <a:rPr lang="en-US" sz="2800" dirty="0">
                <a:solidFill>
                  <a:srgbClr val="355070"/>
                </a:solidFill>
                <a:latin typeface="Arial MT"/>
                <a:cs typeface="Arial MT"/>
              </a:rPr>
              <a:t>of</a:t>
            </a:r>
            <a:r>
              <a:rPr lang="en-US" sz="2800" spc="45" dirty="0">
                <a:solidFill>
                  <a:srgbClr val="355070"/>
                </a:solidFill>
                <a:latin typeface="Arial MT"/>
                <a:cs typeface="Arial MT"/>
              </a:rPr>
              <a:t> </a:t>
            </a:r>
            <a:r>
              <a:rPr lang="en-US" sz="2800" spc="-120" dirty="0">
                <a:solidFill>
                  <a:srgbClr val="355070"/>
                </a:solidFill>
                <a:latin typeface="Arial MT"/>
                <a:cs typeface="Arial MT"/>
              </a:rPr>
              <a:t>any</a:t>
            </a:r>
            <a:r>
              <a:rPr lang="en-US" sz="2800" spc="-15" dirty="0">
                <a:solidFill>
                  <a:srgbClr val="355070"/>
                </a:solidFill>
                <a:latin typeface="Arial MT"/>
                <a:cs typeface="Arial MT"/>
              </a:rPr>
              <a:t> </a:t>
            </a:r>
            <a:r>
              <a:rPr lang="en-US" sz="2800" spc="-105" dirty="0">
                <a:solidFill>
                  <a:srgbClr val="355070"/>
                </a:solidFill>
                <a:latin typeface="Arial MT"/>
                <a:cs typeface="Arial MT"/>
              </a:rPr>
              <a:t>other </a:t>
            </a:r>
            <a:r>
              <a:rPr lang="en-US" sz="2800" spc="-50" dirty="0">
                <a:solidFill>
                  <a:srgbClr val="355070"/>
                </a:solidFill>
                <a:latin typeface="Arial MT"/>
                <a:cs typeface="Arial MT"/>
              </a:rPr>
              <a:t>Service,</a:t>
            </a:r>
            <a:endParaRPr lang="en-US" sz="2800" dirty="0">
              <a:latin typeface="Arial MT"/>
              <a:cs typeface="Arial MT"/>
            </a:endParaRPr>
          </a:p>
          <a:p>
            <a:pPr algn="ctr">
              <a:lnSpc>
                <a:spcPts val="2415"/>
              </a:lnSpc>
            </a:pPr>
            <a:r>
              <a:rPr lang="en-US" sz="2800" spc="-175" dirty="0">
                <a:solidFill>
                  <a:srgbClr val="355070"/>
                </a:solidFill>
                <a:latin typeface="Arial MT"/>
                <a:cs typeface="Arial MT"/>
              </a:rPr>
              <a:t>Place</a:t>
            </a:r>
            <a:r>
              <a:rPr lang="en-US" sz="2800" dirty="0">
                <a:solidFill>
                  <a:srgbClr val="355070"/>
                </a:solidFill>
                <a:latin typeface="Arial MT"/>
                <a:cs typeface="Arial MT"/>
              </a:rPr>
              <a:t> of</a:t>
            </a:r>
            <a:r>
              <a:rPr lang="en-US" sz="2800" spc="40" dirty="0">
                <a:solidFill>
                  <a:srgbClr val="355070"/>
                </a:solidFill>
                <a:latin typeface="Arial MT"/>
                <a:cs typeface="Arial MT"/>
              </a:rPr>
              <a:t> </a:t>
            </a:r>
            <a:r>
              <a:rPr lang="en-US" sz="2800" spc="-125" dirty="0">
                <a:solidFill>
                  <a:srgbClr val="355070"/>
                </a:solidFill>
                <a:latin typeface="Arial MT"/>
                <a:cs typeface="Arial MT"/>
              </a:rPr>
              <a:t>supply</a:t>
            </a:r>
            <a:r>
              <a:rPr lang="en-US" sz="2800" spc="-15" dirty="0">
                <a:solidFill>
                  <a:srgbClr val="355070"/>
                </a:solidFill>
                <a:latin typeface="Arial MT"/>
                <a:cs typeface="Arial MT"/>
              </a:rPr>
              <a:t> </a:t>
            </a:r>
            <a:r>
              <a:rPr lang="en-US" sz="2800" spc="-25" dirty="0">
                <a:solidFill>
                  <a:srgbClr val="355070"/>
                </a:solidFill>
                <a:latin typeface="Arial MT"/>
                <a:cs typeface="Arial MT"/>
              </a:rPr>
              <a:t>is:</a:t>
            </a:r>
            <a:endParaRPr lang="en-US" sz="2800" dirty="0">
              <a:latin typeface="Arial MT"/>
              <a:cs typeface="Arial MT"/>
            </a:endParaRPr>
          </a:p>
          <a:p>
            <a:pPr algn="ctr">
              <a:lnSpc>
                <a:spcPts val="2750"/>
              </a:lnSpc>
            </a:pPr>
            <a:r>
              <a:rPr lang="en-US" sz="2800" spc="-100" dirty="0">
                <a:solidFill>
                  <a:srgbClr val="355070"/>
                </a:solidFill>
                <a:latin typeface="Arial MT"/>
                <a:cs typeface="Arial MT"/>
              </a:rPr>
              <a:t>(</a:t>
            </a:r>
            <a:r>
              <a:rPr lang="en-US" sz="2800" spc="-100" dirty="0">
                <a:solidFill>
                  <a:srgbClr val="FF0000"/>
                </a:solidFill>
                <a:latin typeface="Arial MT"/>
                <a:cs typeface="Arial MT"/>
              </a:rPr>
              <a:t>General</a:t>
            </a:r>
            <a:r>
              <a:rPr lang="en-US" sz="2800" spc="-40" dirty="0">
                <a:solidFill>
                  <a:srgbClr val="FF0000"/>
                </a:solidFill>
                <a:latin typeface="Arial MT"/>
                <a:cs typeface="Arial MT"/>
              </a:rPr>
              <a:t> </a:t>
            </a:r>
            <a:r>
              <a:rPr lang="en-US" sz="2800" spc="-35" dirty="0">
                <a:solidFill>
                  <a:srgbClr val="FF0000"/>
                </a:solidFill>
                <a:latin typeface="Arial MT"/>
                <a:cs typeface="Arial MT"/>
              </a:rPr>
              <a:t>Rule</a:t>
            </a:r>
            <a:r>
              <a:rPr lang="en-US" sz="2800" spc="-35" dirty="0">
                <a:solidFill>
                  <a:srgbClr val="355070"/>
                </a:solidFill>
                <a:latin typeface="Arial MT"/>
                <a:cs typeface="Arial MT"/>
              </a:rPr>
              <a:t>)</a:t>
            </a:r>
            <a:endParaRPr lang="en-US" sz="2800" dirty="0">
              <a:latin typeface="Arial MT"/>
              <a:cs typeface="Arial MT"/>
            </a:endParaRPr>
          </a:p>
        </p:txBody>
      </p:sp>
      <p:grpSp>
        <p:nvGrpSpPr>
          <p:cNvPr id="11" name="object 7">
            <a:extLst>
              <a:ext uri="{FF2B5EF4-FFF2-40B4-BE49-F238E27FC236}">
                <a16:creationId xmlns:a16="http://schemas.microsoft.com/office/drawing/2014/main" id="{A651AFAE-1E29-C396-49B6-0770B5AF7488}"/>
              </a:ext>
            </a:extLst>
          </p:cNvPr>
          <p:cNvGrpSpPr/>
          <p:nvPr/>
        </p:nvGrpSpPr>
        <p:grpSpPr>
          <a:xfrm>
            <a:off x="4093908" y="1770888"/>
            <a:ext cx="7519034" cy="2070100"/>
            <a:chOff x="4093908" y="1770888"/>
            <a:chExt cx="7519034" cy="2070100"/>
          </a:xfrm>
        </p:grpSpPr>
        <p:sp>
          <p:nvSpPr>
            <p:cNvPr id="12" name="object 8">
              <a:extLst>
                <a:ext uri="{FF2B5EF4-FFF2-40B4-BE49-F238E27FC236}">
                  <a16:creationId xmlns:a16="http://schemas.microsoft.com/office/drawing/2014/main" id="{E0D0E7BA-E543-9346-969F-73A246966DFF}"/>
                </a:ext>
              </a:extLst>
            </p:cNvPr>
            <p:cNvSpPr/>
            <p:nvPr/>
          </p:nvSpPr>
          <p:spPr>
            <a:xfrm>
              <a:off x="4101846" y="2615184"/>
              <a:ext cx="831850" cy="1217930"/>
            </a:xfrm>
            <a:custGeom>
              <a:avLst/>
              <a:gdLst/>
              <a:ahLst/>
              <a:cxnLst/>
              <a:rect l="l" t="t" r="r" b="b"/>
              <a:pathLst>
                <a:path w="831850" h="1217929">
                  <a:moveTo>
                    <a:pt x="0" y="1217802"/>
                  </a:moveTo>
                  <a:lnTo>
                    <a:pt x="831850" y="0"/>
                  </a:lnTo>
                </a:path>
              </a:pathLst>
            </a:custGeom>
            <a:ln w="15875">
              <a:solidFill>
                <a:srgbClr val="283D58"/>
              </a:solidFill>
            </a:ln>
          </p:spPr>
          <p:txBody>
            <a:bodyPr wrap="square" lIns="0" tIns="0" rIns="0" bIns="0" rtlCol="0"/>
            <a:lstStyle/>
            <a:p>
              <a:endParaRPr/>
            </a:p>
          </p:txBody>
        </p:sp>
        <p:sp>
          <p:nvSpPr>
            <p:cNvPr id="13" name="object 9">
              <a:extLst>
                <a:ext uri="{FF2B5EF4-FFF2-40B4-BE49-F238E27FC236}">
                  <a16:creationId xmlns:a16="http://schemas.microsoft.com/office/drawing/2014/main" id="{CD0C5A69-BCB8-7787-4195-E5BBAA6948F2}"/>
                </a:ext>
              </a:extLst>
            </p:cNvPr>
            <p:cNvSpPr/>
            <p:nvPr/>
          </p:nvSpPr>
          <p:spPr>
            <a:xfrm>
              <a:off x="4936236" y="1778508"/>
              <a:ext cx="6669405" cy="1676400"/>
            </a:xfrm>
            <a:custGeom>
              <a:avLst/>
              <a:gdLst/>
              <a:ahLst/>
              <a:cxnLst/>
              <a:rect l="l" t="t" r="r" b="b"/>
              <a:pathLst>
                <a:path w="6669405" h="1676400">
                  <a:moveTo>
                    <a:pt x="6501384" y="0"/>
                  </a:moveTo>
                  <a:lnTo>
                    <a:pt x="167639" y="0"/>
                  </a:lnTo>
                  <a:lnTo>
                    <a:pt x="123075" y="5988"/>
                  </a:lnTo>
                  <a:lnTo>
                    <a:pt x="83029" y="22888"/>
                  </a:lnTo>
                  <a:lnTo>
                    <a:pt x="49101" y="49101"/>
                  </a:lnTo>
                  <a:lnTo>
                    <a:pt x="22888" y="83029"/>
                  </a:lnTo>
                  <a:lnTo>
                    <a:pt x="5988" y="123075"/>
                  </a:lnTo>
                  <a:lnTo>
                    <a:pt x="0" y="167639"/>
                  </a:lnTo>
                  <a:lnTo>
                    <a:pt x="0" y="1508759"/>
                  </a:lnTo>
                  <a:lnTo>
                    <a:pt x="5988" y="1553324"/>
                  </a:lnTo>
                  <a:lnTo>
                    <a:pt x="22888" y="1593370"/>
                  </a:lnTo>
                  <a:lnTo>
                    <a:pt x="49101" y="1627298"/>
                  </a:lnTo>
                  <a:lnTo>
                    <a:pt x="83029" y="1653511"/>
                  </a:lnTo>
                  <a:lnTo>
                    <a:pt x="123075" y="1670411"/>
                  </a:lnTo>
                  <a:lnTo>
                    <a:pt x="167639" y="1676400"/>
                  </a:lnTo>
                  <a:lnTo>
                    <a:pt x="6501384" y="1676400"/>
                  </a:lnTo>
                  <a:lnTo>
                    <a:pt x="6545948" y="1670411"/>
                  </a:lnTo>
                  <a:lnTo>
                    <a:pt x="6585994" y="1653511"/>
                  </a:lnTo>
                  <a:lnTo>
                    <a:pt x="6619922" y="1627298"/>
                  </a:lnTo>
                  <a:lnTo>
                    <a:pt x="6646135" y="1593370"/>
                  </a:lnTo>
                  <a:lnTo>
                    <a:pt x="6663035" y="1553324"/>
                  </a:lnTo>
                  <a:lnTo>
                    <a:pt x="6669023" y="1508759"/>
                  </a:lnTo>
                  <a:lnTo>
                    <a:pt x="6669023" y="167639"/>
                  </a:lnTo>
                  <a:lnTo>
                    <a:pt x="6663035" y="123075"/>
                  </a:lnTo>
                  <a:lnTo>
                    <a:pt x="6646135" y="83029"/>
                  </a:lnTo>
                  <a:lnTo>
                    <a:pt x="6619922" y="49101"/>
                  </a:lnTo>
                  <a:lnTo>
                    <a:pt x="6585994" y="22888"/>
                  </a:lnTo>
                  <a:lnTo>
                    <a:pt x="6545948" y="5988"/>
                  </a:lnTo>
                  <a:lnTo>
                    <a:pt x="6501384" y="0"/>
                  </a:lnTo>
                  <a:close/>
                </a:path>
              </a:pathLst>
            </a:custGeom>
            <a:solidFill>
              <a:srgbClr val="D9D9D9"/>
            </a:solidFill>
          </p:spPr>
          <p:txBody>
            <a:bodyPr wrap="square" lIns="0" tIns="0" rIns="0" bIns="0" rtlCol="0"/>
            <a:lstStyle/>
            <a:p>
              <a:endParaRPr/>
            </a:p>
          </p:txBody>
        </p:sp>
        <p:sp>
          <p:nvSpPr>
            <p:cNvPr id="14" name="object 10">
              <a:extLst>
                <a:ext uri="{FF2B5EF4-FFF2-40B4-BE49-F238E27FC236}">
                  <a16:creationId xmlns:a16="http://schemas.microsoft.com/office/drawing/2014/main" id="{7C86EF91-7EE0-26E3-85CB-DCC225BEF59B}"/>
                </a:ext>
              </a:extLst>
            </p:cNvPr>
            <p:cNvSpPr/>
            <p:nvPr/>
          </p:nvSpPr>
          <p:spPr>
            <a:xfrm>
              <a:off x="4936236" y="1778508"/>
              <a:ext cx="6669405" cy="1676400"/>
            </a:xfrm>
            <a:custGeom>
              <a:avLst/>
              <a:gdLst/>
              <a:ahLst/>
              <a:cxnLst/>
              <a:rect l="l" t="t" r="r" b="b"/>
              <a:pathLst>
                <a:path w="6669405" h="1676400">
                  <a:moveTo>
                    <a:pt x="0" y="167639"/>
                  </a:moveTo>
                  <a:lnTo>
                    <a:pt x="5988" y="123075"/>
                  </a:lnTo>
                  <a:lnTo>
                    <a:pt x="22888" y="83029"/>
                  </a:lnTo>
                  <a:lnTo>
                    <a:pt x="49101" y="49101"/>
                  </a:lnTo>
                  <a:lnTo>
                    <a:pt x="83029" y="22888"/>
                  </a:lnTo>
                  <a:lnTo>
                    <a:pt x="123075" y="5988"/>
                  </a:lnTo>
                  <a:lnTo>
                    <a:pt x="167639" y="0"/>
                  </a:lnTo>
                  <a:lnTo>
                    <a:pt x="6501384" y="0"/>
                  </a:lnTo>
                  <a:lnTo>
                    <a:pt x="6545948" y="5988"/>
                  </a:lnTo>
                  <a:lnTo>
                    <a:pt x="6585994" y="22888"/>
                  </a:lnTo>
                  <a:lnTo>
                    <a:pt x="6619922" y="49101"/>
                  </a:lnTo>
                  <a:lnTo>
                    <a:pt x="6646135" y="83029"/>
                  </a:lnTo>
                  <a:lnTo>
                    <a:pt x="6663035" y="123075"/>
                  </a:lnTo>
                  <a:lnTo>
                    <a:pt x="6669023" y="167639"/>
                  </a:lnTo>
                  <a:lnTo>
                    <a:pt x="6669023" y="1508759"/>
                  </a:lnTo>
                  <a:lnTo>
                    <a:pt x="6663035" y="1553324"/>
                  </a:lnTo>
                  <a:lnTo>
                    <a:pt x="6646135" y="1593370"/>
                  </a:lnTo>
                  <a:lnTo>
                    <a:pt x="6619922" y="1627298"/>
                  </a:lnTo>
                  <a:lnTo>
                    <a:pt x="6585994" y="1653511"/>
                  </a:lnTo>
                  <a:lnTo>
                    <a:pt x="6545948" y="1670411"/>
                  </a:lnTo>
                  <a:lnTo>
                    <a:pt x="6501384" y="1676400"/>
                  </a:lnTo>
                  <a:lnTo>
                    <a:pt x="167639" y="1676400"/>
                  </a:lnTo>
                  <a:lnTo>
                    <a:pt x="123075" y="1670411"/>
                  </a:lnTo>
                  <a:lnTo>
                    <a:pt x="83029" y="1653511"/>
                  </a:lnTo>
                  <a:lnTo>
                    <a:pt x="49101" y="1627298"/>
                  </a:lnTo>
                  <a:lnTo>
                    <a:pt x="22888" y="1593370"/>
                  </a:lnTo>
                  <a:lnTo>
                    <a:pt x="5988" y="1553324"/>
                  </a:lnTo>
                  <a:lnTo>
                    <a:pt x="0" y="1508759"/>
                  </a:lnTo>
                  <a:lnTo>
                    <a:pt x="0" y="167639"/>
                  </a:lnTo>
                  <a:close/>
                </a:path>
              </a:pathLst>
            </a:custGeom>
            <a:ln w="15240">
              <a:solidFill>
                <a:srgbClr val="2E4766"/>
              </a:solidFill>
            </a:ln>
          </p:spPr>
          <p:txBody>
            <a:bodyPr wrap="square" lIns="0" tIns="0" rIns="0" bIns="0" rtlCol="0"/>
            <a:lstStyle/>
            <a:p>
              <a:endParaRPr/>
            </a:p>
          </p:txBody>
        </p:sp>
      </p:grpSp>
      <p:grpSp>
        <p:nvGrpSpPr>
          <p:cNvPr id="15" name="object 12">
            <a:extLst>
              <a:ext uri="{FF2B5EF4-FFF2-40B4-BE49-F238E27FC236}">
                <a16:creationId xmlns:a16="http://schemas.microsoft.com/office/drawing/2014/main" id="{FBF8A596-BBC9-ECBE-F7FE-766480262983}"/>
              </a:ext>
            </a:extLst>
          </p:cNvPr>
          <p:cNvGrpSpPr/>
          <p:nvPr/>
        </p:nvGrpSpPr>
        <p:grpSpPr>
          <a:xfrm>
            <a:off x="4093908" y="3602735"/>
            <a:ext cx="7470775" cy="2295525"/>
            <a:chOff x="4093908" y="3602735"/>
            <a:chExt cx="7470775" cy="2295525"/>
          </a:xfrm>
        </p:grpSpPr>
        <p:sp>
          <p:nvSpPr>
            <p:cNvPr id="16" name="object 13">
              <a:extLst>
                <a:ext uri="{FF2B5EF4-FFF2-40B4-BE49-F238E27FC236}">
                  <a16:creationId xmlns:a16="http://schemas.microsoft.com/office/drawing/2014/main" id="{895874CC-ABFB-7C18-7089-9C050C46B8BF}"/>
                </a:ext>
              </a:extLst>
            </p:cNvPr>
            <p:cNvSpPr/>
            <p:nvPr/>
          </p:nvSpPr>
          <p:spPr>
            <a:xfrm>
              <a:off x="4101846" y="3832986"/>
              <a:ext cx="831850" cy="915669"/>
            </a:xfrm>
            <a:custGeom>
              <a:avLst/>
              <a:gdLst/>
              <a:ahLst/>
              <a:cxnLst/>
              <a:rect l="l" t="t" r="r" b="b"/>
              <a:pathLst>
                <a:path w="831850" h="915670">
                  <a:moveTo>
                    <a:pt x="0" y="0"/>
                  </a:moveTo>
                  <a:lnTo>
                    <a:pt x="831850" y="915288"/>
                  </a:lnTo>
                </a:path>
              </a:pathLst>
            </a:custGeom>
            <a:ln w="15875">
              <a:solidFill>
                <a:srgbClr val="283D58"/>
              </a:solidFill>
            </a:ln>
          </p:spPr>
          <p:txBody>
            <a:bodyPr wrap="square" lIns="0" tIns="0" rIns="0" bIns="0" rtlCol="0"/>
            <a:lstStyle/>
            <a:p>
              <a:endParaRPr/>
            </a:p>
          </p:txBody>
        </p:sp>
        <p:sp>
          <p:nvSpPr>
            <p:cNvPr id="17" name="object 14">
              <a:extLst>
                <a:ext uri="{FF2B5EF4-FFF2-40B4-BE49-F238E27FC236}">
                  <a16:creationId xmlns:a16="http://schemas.microsoft.com/office/drawing/2014/main" id="{3B48D0C6-AAED-D034-31B7-5BE55AE56DAA}"/>
                </a:ext>
              </a:extLst>
            </p:cNvPr>
            <p:cNvSpPr/>
            <p:nvPr/>
          </p:nvSpPr>
          <p:spPr>
            <a:xfrm>
              <a:off x="4936236" y="3610355"/>
              <a:ext cx="6620509" cy="2280285"/>
            </a:xfrm>
            <a:custGeom>
              <a:avLst/>
              <a:gdLst/>
              <a:ahLst/>
              <a:cxnLst/>
              <a:rect l="l" t="t" r="r" b="b"/>
              <a:pathLst>
                <a:path w="6620509" h="2280285">
                  <a:moveTo>
                    <a:pt x="6392291" y="0"/>
                  </a:moveTo>
                  <a:lnTo>
                    <a:pt x="227964" y="0"/>
                  </a:lnTo>
                  <a:lnTo>
                    <a:pt x="182034" y="4633"/>
                  </a:lnTo>
                  <a:lnTo>
                    <a:pt x="139249" y="17920"/>
                  </a:lnTo>
                  <a:lnTo>
                    <a:pt x="100527" y="38944"/>
                  </a:lnTo>
                  <a:lnTo>
                    <a:pt x="66786" y="66786"/>
                  </a:lnTo>
                  <a:lnTo>
                    <a:pt x="38944" y="100527"/>
                  </a:lnTo>
                  <a:lnTo>
                    <a:pt x="17920" y="139249"/>
                  </a:lnTo>
                  <a:lnTo>
                    <a:pt x="4633" y="182034"/>
                  </a:lnTo>
                  <a:lnTo>
                    <a:pt x="0" y="227965"/>
                  </a:lnTo>
                  <a:lnTo>
                    <a:pt x="0" y="2051913"/>
                  </a:lnTo>
                  <a:lnTo>
                    <a:pt x="4633" y="2097863"/>
                  </a:lnTo>
                  <a:lnTo>
                    <a:pt x="17920" y="2140659"/>
                  </a:lnTo>
                  <a:lnTo>
                    <a:pt x="38944" y="2179387"/>
                  </a:lnTo>
                  <a:lnTo>
                    <a:pt x="66786" y="2213128"/>
                  </a:lnTo>
                  <a:lnTo>
                    <a:pt x="100527" y="2240968"/>
                  </a:lnTo>
                  <a:lnTo>
                    <a:pt x="139249" y="2261988"/>
                  </a:lnTo>
                  <a:lnTo>
                    <a:pt x="182034" y="2275272"/>
                  </a:lnTo>
                  <a:lnTo>
                    <a:pt x="227964" y="2279904"/>
                  </a:lnTo>
                  <a:lnTo>
                    <a:pt x="6392291" y="2279904"/>
                  </a:lnTo>
                  <a:lnTo>
                    <a:pt x="6438221" y="2275272"/>
                  </a:lnTo>
                  <a:lnTo>
                    <a:pt x="6481006" y="2261988"/>
                  </a:lnTo>
                  <a:lnTo>
                    <a:pt x="6519728" y="2240968"/>
                  </a:lnTo>
                  <a:lnTo>
                    <a:pt x="6553469" y="2213128"/>
                  </a:lnTo>
                  <a:lnTo>
                    <a:pt x="6581311" y="2179387"/>
                  </a:lnTo>
                  <a:lnTo>
                    <a:pt x="6602335" y="2140659"/>
                  </a:lnTo>
                  <a:lnTo>
                    <a:pt x="6615622" y="2097863"/>
                  </a:lnTo>
                  <a:lnTo>
                    <a:pt x="6620256" y="2051913"/>
                  </a:lnTo>
                  <a:lnTo>
                    <a:pt x="6620256" y="227965"/>
                  </a:lnTo>
                  <a:lnTo>
                    <a:pt x="6615622" y="182034"/>
                  </a:lnTo>
                  <a:lnTo>
                    <a:pt x="6602335" y="139249"/>
                  </a:lnTo>
                  <a:lnTo>
                    <a:pt x="6581311" y="100527"/>
                  </a:lnTo>
                  <a:lnTo>
                    <a:pt x="6553469" y="66786"/>
                  </a:lnTo>
                  <a:lnTo>
                    <a:pt x="6519728" y="38944"/>
                  </a:lnTo>
                  <a:lnTo>
                    <a:pt x="6481006" y="17920"/>
                  </a:lnTo>
                  <a:lnTo>
                    <a:pt x="6438221" y="4633"/>
                  </a:lnTo>
                  <a:lnTo>
                    <a:pt x="6392291" y="0"/>
                  </a:lnTo>
                  <a:close/>
                </a:path>
              </a:pathLst>
            </a:custGeom>
            <a:solidFill>
              <a:srgbClr val="D9D9D9"/>
            </a:solidFill>
          </p:spPr>
          <p:txBody>
            <a:bodyPr wrap="square" lIns="0" tIns="0" rIns="0" bIns="0" rtlCol="0"/>
            <a:lstStyle/>
            <a:p>
              <a:endParaRPr/>
            </a:p>
          </p:txBody>
        </p:sp>
        <p:sp>
          <p:nvSpPr>
            <p:cNvPr id="18" name="object 15">
              <a:extLst>
                <a:ext uri="{FF2B5EF4-FFF2-40B4-BE49-F238E27FC236}">
                  <a16:creationId xmlns:a16="http://schemas.microsoft.com/office/drawing/2014/main" id="{56D31E95-3104-4DA8-09D8-9604644EC572}"/>
                </a:ext>
              </a:extLst>
            </p:cNvPr>
            <p:cNvSpPr/>
            <p:nvPr/>
          </p:nvSpPr>
          <p:spPr>
            <a:xfrm>
              <a:off x="4936236" y="3610355"/>
              <a:ext cx="6620509" cy="2280285"/>
            </a:xfrm>
            <a:custGeom>
              <a:avLst/>
              <a:gdLst/>
              <a:ahLst/>
              <a:cxnLst/>
              <a:rect l="l" t="t" r="r" b="b"/>
              <a:pathLst>
                <a:path w="6620509" h="2280285">
                  <a:moveTo>
                    <a:pt x="0" y="227965"/>
                  </a:moveTo>
                  <a:lnTo>
                    <a:pt x="4633" y="182034"/>
                  </a:lnTo>
                  <a:lnTo>
                    <a:pt x="17920" y="139249"/>
                  </a:lnTo>
                  <a:lnTo>
                    <a:pt x="38944" y="100527"/>
                  </a:lnTo>
                  <a:lnTo>
                    <a:pt x="66786" y="66786"/>
                  </a:lnTo>
                  <a:lnTo>
                    <a:pt x="100527" y="38944"/>
                  </a:lnTo>
                  <a:lnTo>
                    <a:pt x="139249" y="17920"/>
                  </a:lnTo>
                  <a:lnTo>
                    <a:pt x="182034" y="4633"/>
                  </a:lnTo>
                  <a:lnTo>
                    <a:pt x="227964" y="0"/>
                  </a:lnTo>
                  <a:lnTo>
                    <a:pt x="6392291" y="0"/>
                  </a:lnTo>
                  <a:lnTo>
                    <a:pt x="6438221" y="4633"/>
                  </a:lnTo>
                  <a:lnTo>
                    <a:pt x="6481006" y="17920"/>
                  </a:lnTo>
                  <a:lnTo>
                    <a:pt x="6519728" y="38944"/>
                  </a:lnTo>
                  <a:lnTo>
                    <a:pt x="6553469" y="66786"/>
                  </a:lnTo>
                  <a:lnTo>
                    <a:pt x="6581311" y="100527"/>
                  </a:lnTo>
                  <a:lnTo>
                    <a:pt x="6602335" y="139249"/>
                  </a:lnTo>
                  <a:lnTo>
                    <a:pt x="6615622" y="182034"/>
                  </a:lnTo>
                  <a:lnTo>
                    <a:pt x="6620256" y="227965"/>
                  </a:lnTo>
                  <a:lnTo>
                    <a:pt x="6620256" y="2051913"/>
                  </a:lnTo>
                  <a:lnTo>
                    <a:pt x="6615622" y="2097863"/>
                  </a:lnTo>
                  <a:lnTo>
                    <a:pt x="6602335" y="2140659"/>
                  </a:lnTo>
                  <a:lnTo>
                    <a:pt x="6581311" y="2179387"/>
                  </a:lnTo>
                  <a:lnTo>
                    <a:pt x="6553469" y="2213128"/>
                  </a:lnTo>
                  <a:lnTo>
                    <a:pt x="6519728" y="2240968"/>
                  </a:lnTo>
                  <a:lnTo>
                    <a:pt x="6481006" y="2261988"/>
                  </a:lnTo>
                  <a:lnTo>
                    <a:pt x="6438221" y="2275272"/>
                  </a:lnTo>
                  <a:lnTo>
                    <a:pt x="6392291" y="2279904"/>
                  </a:lnTo>
                  <a:lnTo>
                    <a:pt x="227964" y="2279904"/>
                  </a:lnTo>
                  <a:lnTo>
                    <a:pt x="182034" y="2275272"/>
                  </a:lnTo>
                  <a:lnTo>
                    <a:pt x="139249" y="2261988"/>
                  </a:lnTo>
                  <a:lnTo>
                    <a:pt x="100527" y="2240968"/>
                  </a:lnTo>
                  <a:lnTo>
                    <a:pt x="66786" y="2213128"/>
                  </a:lnTo>
                  <a:lnTo>
                    <a:pt x="38944" y="2179387"/>
                  </a:lnTo>
                  <a:lnTo>
                    <a:pt x="17920" y="2140659"/>
                  </a:lnTo>
                  <a:lnTo>
                    <a:pt x="4633" y="2097863"/>
                  </a:lnTo>
                  <a:lnTo>
                    <a:pt x="0" y="2051913"/>
                  </a:lnTo>
                  <a:lnTo>
                    <a:pt x="0" y="227965"/>
                  </a:lnTo>
                  <a:close/>
                </a:path>
              </a:pathLst>
            </a:custGeom>
            <a:ln w="15240">
              <a:solidFill>
                <a:srgbClr val="2E4766"/>
              </a:solidFill>
            </a:ln>
          </p:spPr>
          <p:txBody>
            <a:bodyPr wrap="square" lIns="0" tIns="0" rIns="0" bIns="0" rtlCol="0"/>
            <a:lstStyle/>
            <a:p>
              <a:endParaRPr/>
            </a:p>
          </p:txBody>
        </p:sp>
      </p:grpSp>
      <p:sp>
        <p:nvSpPr>
          <p:cNvPr id="19" name="object 11">
            <a:extLst>
              <a:ext uri="{FF2B5EF4-FFF2-40B4-BE49-F238E27FC236}">
                <a16:creationId xmlns:a16="http://schemas.microsoft.com/office/drawing/2014/main" id="{0865155B-BE87-C528-C4B7-9380606E2766}"/>
              </a:ext>
            </a:extLst>
          </p:cNvPr>
          <p:cNvSpPr txBox="1"/>
          <p:nvPr/>
        </p:nvSpPr>
        <p:spPr>
          <a:xfrm>
            <a:off x="5486146" y="2164842"/>
            <a:ext cx="5571490" cy="840740"/>
          </a:xfrm>
          <a:prstGeom prst="rect">
            <a:avLst/>
          </a:prstGeom>
        </p:spPr>
        <p:txBody>
          <a:bodyPr vert="horz" wrap="square" lIns="0" tIns="13335" rIns="0" bIns="0" rtlCol="0">
            <a:spAutoFit/>
          </a:bodyPr>
          <a:lstStyle/>
          <a:p>
            <a:pPr algn="ctr">
              <a:lnSpc>
                <a:spcPts val="3204"/>
              </a:lnSpc>
              <a:spcBef>
                <a:spcPts val="105"/>
              </a:spcBef>
            </a:pPr>
            <a:r>
              <a:rPr sz="2800" b="1" spc="-280" dirty="0">
                <a:solidFill>
                  <a:srgbClr val="355070"/>
                </a:solidFill>
                <a:latin typeface="Arial"/>
                <a:cs typeface="Arial"/>
              </a:rPr>
              <a:t>Section</a:t>
            </a:r>
            <a:r>
              <a:rPr sz="2800" b="1" spc="5" dirty="0">
                <a:solidFill>
                  <a:srgbClr val="355070"/>
                </a:solidFill>
                <a:latin typeface="Arial"/>
                <a:cs typeface="Arial"/>
              </a:rPr>
              <a:t> </a:t>
            </a:r>
            <a:r>
              <a:rPr sz="2800" b="1" spc="-90" dirty="0">
                <a:solidFill>
                  <a:srgbClr val="355070"/>
                </a:solidFill>
                <a:latin typeface="Arial"/>
                <a:cs typeface="Arial"/>
              </a:rPr>
              <a:t>12(2)(a):</a:t>
            </a:r>
            <a:r>
              <a:rPr sz="2800" b="1" spc="-35" dirty="0">
                <a:solidFill>
                  <a:srgbClr val="355070"/>
                </a:solidFill>
                <a:latin typeface="Arial"/>
                <a:cs typeface="Arial"/>
              </a:rPr>
              <a:t> </a:t>
            </a:r>
            <a:r>
              <a:rPr sz="2800" u="sng" spc="-180" dirty="0">
                <a:solidFill>
                  <a:srgbClr val="FF0000"/>
                </a:solidFill>
                <a:uFill>
                  <a:solidFill>
                    <a:srgbClr val="FF0000"/>
                  </a:solidFill>
                </a:uFill>
                <a:latin typeface="Arial MT"/>
                <a:cs typeface="Arial MT"/>
              </a:rPr>
              <a:t>Registered</a:t>
            </a:r>
            <a:r>
              <a:rPr sz="2800" u="sng" spc="-25" dirty="0">
                <a:solidFill>
                  <a:srgbClr val="355070"/>
                </a:solidFill>
                <a:uFill>
                  <a:solidFill>
                    <a:srgbClr val="355070"/>
                  </a:solidFill>
                </a:uFill>
                <a:latin typeface="Arial MT"/>
                <a:cs typeface="Arial MT"/>
              </a:rPr>
              <a:t> </a:t>
            </a:r>
            <a:r>
              <a:rPr sz="2800" u="sng" spc="-85" dirty="0">
                <a:solidFill>
                  <a:srgbClr val="355070"/>
                </a:solidFill>
                <a:uFill>
                  <a:solidFill>
                    <a:srgbClr val="355070"/>
                  </a:solidFill>
                </a:uFill>
                <a:latin typeface="Arial MT"/>
                <a:cs typeface="Arial MT"/>
              </a:rPr>
              <a:t>recipient:</a:t>
            </a:r>
            <a:endParaRPr sz="2800" dirty="0">
              <a:latin typeface="Arial MT"/>
              <a:cs typeface="Arial MT"/>
            </a:endParaRPr>
          </a:p>
          <a:p>
            <a:pPr algn="ctr">
              <a:lnSpc>
                <a:spcPts val="3204"/>
              </a:lnSpc>
            </a:pPr>
            <a:r>
              <a:rPr sz="2800" b="1" spc="-254" dirty="0">
                <a:solidFill>
                  <a:srgbClr val="355070"/>
                </a:solidFill>
                <a:latin typeface="Arial"/>
                <a:cs typeface="Arial"/>
              </a:rPr>
              <a:t>Location</a:t>
            </a:r>
            <a:r>
              <a:rPr sz="2800" b="1" spc="-40" dirty="0">
                <a:solidFill>
                  <a:srgbClr val="355070"/>
                </a:solidFill>
                <a:latin typeface="Arial"/>
                <a:cs typeface="Arial"/>
              </a:rPr>
              <a:t> </a:t>
            </a:r>
            <a:r>
              <a:rPr sz="2800" b="1" dirty="0">
                <a:solidFill>
                  <a:srgbClr val="355070"/>
                </a:solidFill>
                <a:latin typeface="Arial"/>
                <a:cs typeface="Arial"/>
              </a:rPr>
              <a:t>of</a:t>
            </a:r>
            <a:r>
              <a:rPr sz="2800" b="1" spc="-90" dirty="0">
                <a:solidFill>
                  <a:srgbClr val="355070"/>
                </a:solidFill>
                <a:latin typeface="Arial"/>
                <a:cs typeface="Arial"/>
              </a:rPr>
              <a:t> </a:t>
            </a:r>
            <a:r>
              <a:rPr sz="2800" b="1" spc="-95" dirty="0">
                <a:solidFill>
                  <a:srgbClr val="355070"/>
                </a:solidFill>
                <a:latin typeface="Arial"/>
                <a:cs typeface="Arial"/>
              </a:rPr>
              <a:t>recipient</a:t>
            </a:r>
            <a:endParaRPr sz="2800" dirty="0">
              <a:latin typeface="Arial"/>
              <a:cs typeface="Arial"/>
            </a:endParaRPr>
          </a:p>
        </p:txBody>
      </p:sp>
      <p:sp>
        <p:nvSpPr>
          <p:cNvPr id="20" name="object 16">
            <a:extLst>
              <a:ext uri="{FF2B5EF4-FFF2-40B4-BE49-F238E27FC236}">
                <a16:creationId xmlns:a16="http://schemas.microsoft.com/office/drawing/2014/main" id="{F59CDEB1-5BF2-71B7-916C-0FD4131A42CC}"/>
              </a:ext>
            </a:extLst>
          </p:cNvPr>
          <p:cNvSpPr txBox="1"/>
          <p:nvPr/>
        </p:nvSpPr>
        <p:spPr>
          <a:xfrm>
            <a:off x="5058536" y="3911600"/>
            <a:ext cx="6379845" cy="1615440"/>
          </a:xfrm>
          <a:prstGeom prst="rect">
            <a:avLst/>
          </a:prstGeom>
        </p:spPr>
        <p:txBody>
          <a:bodyPr vert="horz" wrap="square" lIns="0" tIns="13335" rIns="0" bIns="0" rtlCol="0">
            <a:spAutoFit/>
          </a:bodyPr>
          <a:lstStyle/>
          <a:p>
            <a:pPr marL="466090" indent="-317500">
              <a:lnSpc>
                <a:spcPts val="3204"/>
              </a:lnSpc>
              <a:spcBef>
                <a:spcPts val="105"/>
              </a:spcBef>
              <a:buSzPct val="96428"/>
              <a:buFont typeface="Wingdings"/>
              <a:buChar char=""/>
              <a:tabLst>
                <a:tab pos="466090" algn="l"/>
              </a:tabLst>
            </a:pPr>
            <a:r>
              <a:rPr sz="2800" b="1" spc="-280" dirty="0">
                <a:solidFill>
                  <a:srgbClr val="355070"/>
                </a:solidFill>
                <a:latin typeface="Arial"/>
                <a:cs typeface="Arial"/>
              </a:rPr>
              <a:t>Section</a:t>
            </a:r>
            <a:r>
              <a:rPr sz="2800" b="1" spc="-25" dirty="0">
                <a:solidFill>
                  <a:srgbClr val="355070"/>
                </a:solidFill>
                <a:latin typeface="Arial"/>
                <a:cs typeface="Arial"/>
              </a:rPr>
              <a:t> </a:t>
            </a:r>
            <a:r>
              <a:rPr sz="2800" b="1" spc="-105" dirty="0">
                <a:solidFill>
                  <a:srgbClr val="355070"/>
                </a:solidFill>
                <a:latin typeface="Arial"/>
                <a:cs typeface="Arial"/>
              </a:rPr>
              <a:t>12(2)(b):</a:t>
            </a:r>
            <a:r>
              <a:rPr sz="2800" b="1" spc="-75" dirty="0">
                <a:solidFill>
                  <a:srgbClr val="355070"/>
                </a:solidFill>
                <a:latin typeface="Arial"/>
                <a:cs typeface="Arial"/>
              </a:rPr>
              <a:t> </a:t>
            </a:r>
            <a:r>
              <a:rPr sz="2800" u="sng" spc="-145" dirty="0">
                <a:solidFill>
                  <a:srgbClr val="FF0000"/>
                </a:solidFill>
                <a:uFill>
                  <a:solidFill>
                    <a:srgbClr val="FF0000"/>
                  </a:solidFill>
                </a:uFill>
                <a:latin typeface="Arial MT"/>
                <a:cs typeface="Arial MT"/>
              </a:rPr>
              <a:t>Unregistered</a:t>
            </a:r>
            <a:r>
              <a:rPr sz="2800" u="sng" spc="15" dirty="0">
                <a:solidFill>
                  <a:srgbClr val="355070"/>
                </a:solidFill>
                <a:uFill>
                  <a:solidFill>
                    <a:srgbClr val="355070"/>
                  </a:solidFill>
                </a:uFill>
                <a:latin typeface="Arial MT"/>
                <a:cs typeface="Arial MT"/>
              </a:rPr>
              <a:t> </a:t>
            </a:r>
            <a:r>
              <a:rPr sz="2800" u="sng" spc="-10" dirty="0">
                <a:solidFill>
                  <a:srgbClr val="355070"/>
                </a:solidFill>
                <a:uFill>
                  <a:solidFill>
                    <a:srgbClr val="355070"/>
                  </a:solidFill>
                </a:uFill>
                <a:latin typeface="Arial MT"/>
                <a:cs typeface="Arial MT"/>
              </a:rPr>
              <a:t>recipient:</a:t>
            </a:r>
            <a:endParaRPr sz="2800" dirty="0">
              <a:latin typeface="Arial MT"/>
              <a:cs typeface="Arial MT"/>
            </a:endParaRPr>
          </a:p>
          <a:p>
            <a:pPr marL="959485" marR="640080" lvl="1" indent="-317500">
              <a:lnSpc>
                <a:spcPts val="3050"/>
              </a:lnSpc>
              <a:spcBef>
                <a:spcPts val="204"/>
              </a:spcBef>
              <a:buSzPct val="96428"/>
              <a:buFont typeface="Wingdings"/>
              <a:buChar char=""/>
              <a:tabLst>
                <a:tab pos="1957705" algn="l"/>
              </a:tabLst>
            </a:pPr>
            <a:r>
              <a:rPr sz="2800" spc="-200" dirty="0">
                <a:solidFill>
                  <a:srgbClr val="355070"/>
                </a:solidFill>
                <a:latin typeface="Arial MT"/>
                <a:cs typeface="Arial MT"/>
              </a:rPr>
              <a:t>Location</a:t>
            </a:r>
            <a:r>
              <a:rPr sz="2800" spc="-60" dirty="0">
                <a:solidFill>
                  <a:srgbClr val="355070"/>
                </a:solidFill>
                <a:latin typeface="Arial MT"/>
                <a:cs typeface="Arial MT"/>
              </a:rPr>
              <a:t> </a:t>
            </a:r>
            <a:r>
              <a:rPr sz="2800" dirty="0">
                <a:solidFill>
                  <a:srgbClr val="355070"/>
                </a:solidFill>
                <a:latin typeface="Arial MT"/>
                <a:cs typeface="Arial MT"/>
              </a:rPr>
              <a:t>of</a:t>
            </a:r>
            <a:r>
              <a:rPr sz="2800" spc="114" dirty="0">
                <a:solidFill>
                  <a:srgbClr val="355070"/>
                </a:solidFill>
                <a:latin typeface="Arial MT"/>
                <a:cs typeface="Arial MT"/>
              </a:rPr>
              <a:t> </a:t>
            </a:r>
            <a:r>
              <a:rPr sz="2800" b="1" spc="-215" dirty="0">
                <a:solidFill>
                  <a:srgbClr val="355070"/>
                </a:solidFill>
                <a:latin typeface="Arial"/>
                <a:cs typeface="Arial"/>
              </a:rPr>
              <a:t>recipient</a:t>
            </a:r>
            <a:r>
              <a:rPr sz="2800" b="1" spc="10" dirty="0">
                <a:solidFill>
                  <a:srgbClr val="355070"/>
                </a:solidFill>
                <a:latin typeface="Arial"/>
                <a:cs typeface="Arial"/>
              </a:rPr>
              <a:t> </a:t>
            </a:r>
            <a:r>
              <a:rPr sz="2800" spc="70" dirty="0">
                <a:solidFill>
                  <a:srgbClr val="355070"/>
                </a:solidFill>
                <a:latin typeface="Arial MT"/>
                <a:cs typeface="Arial MT"/>
              </a:rPr>
              <a:t>if</a:t>
            </a:r>
            <a:r>
              <a:rPr sz="2800" spc="100" dirty="0">
                <a:solidFill>
                  <a:srgbClr val="355070"/>
                </a:solidFill>
                <a:latin typeface="Arial MT"/>
                <a:cs typeface="Arial MT"/>
              </a:rPr>
              <a:t> </a:t>
            </a:r>
            <a:r>
              <a:rPr sz="2800" spc="-170" dirty="0">
                <a:solidFill>
                  <a:srgbClr val="355070"/>
                </a:solidFill>
                <a:latin typeface="Arial MT"/>
                <a:cs typeface="Arial MT"/>
              </a:rPr>
              <a:t>address</a:t>
            </a:r>
            <a:r>
              <a:rPr sz="2800" spc="-50" dirty="0">
                <a:solidFill>
                  <a:srgbClr val="355070"/>
                </a:solidFill>
                <a:latin typeface="Arial MT"/>
                <a:cs typeface="Arial MT"/>
              </a:rPr>
              <a:t> </a:t>
            </a:r>
            <a:r>
              <a:rPr sz="2800" spc="-45" dirty="0">
                <a:solidFill>
                  <a:srgbClr val="355070"/>
                </a:solidFill>
                <a:latin typeface="Arial MT"/>
                <a:cs typeface="Arial MT"/>
              </a:rPr>
              <a:t>in 	</a:t>
            </a:r>
            <a:r>
              <a:rPr sz="2800" spc="-165" dirty="0">
                <a:solidFill>
                  <a:srgbClr val="355070"/>
                </a:solidFill>
                <a:latin typeface="Arial MT"/>
                <a:cs typeface="Arial MT"/>
              </a:rPr>
              <a:t>supplier’s</a:t>
            </a:r>
            <a:r>
              <a:rPr sz="2800" spc="-35" dirty="0">
                <a:solidFill>
                  <a:srgbClr val="355070"/>
                </a:solidFill>
                <a:latin typeface="Arial MT"/>
                <a:cs typeface="Arial MT"/>
              </a:rPr>
              <a:t> </a:t>
            </a:r>
            <a:r>
              <a:rPr sz="2800" spc="-20" dirty="0">
                <a:solidFill>
                  <a:srgbClr val="355070"/>
                </a:solidFill>
                <a:latin typeface="Arial MT"/>
                <a:cs typeface="Arial MT"/>
              </a:rPr>
              <a:t>records</a:t>
            </a:r>
            <a:endParaRPr sz="2800" dirty="0">
              <a:latin typeface="Arial MT"/>
              <a:cs typeface="Arial MT"/>
            </a:endParaRPr>
          </a:p>
          <a:p>
            <a:pPr marL="12700">
              <a:lnSpc>
                <a:spcPts val="3000"/>
              </a:lnSpc>
            </a:pPr>
            <a:r>
              <a:rPr sz="2800" spc="-200" dirty="0">
                <a:solidFill>
                  <a:srgbClr val="355070"/>
                </a:solidFill>
                <a:latin typeface="Arial MT"/>
                <a:cs typeface="Arial MT"/>
              </a:rPr>
              <a:t>Location</a:t>
            </a:r>
            <a:r>
              <a:rPr sz="2800" spc="-70" dirty="0">
                <a:solidFill>
                  <a:srgbClr val="355070"/>
                </a:solidFill>
                <a:latin typeface="Arial MT"/>
                <a:cs typeface="Arial MT"/>
              </a:rPr>
              <a:t> </a:t>
            </a:r>
            <a:r>
              <a:rPr sz="2800" dirty="0">
                <a:solidFill>
                  <a:srgbClr val="355070"/>
                </a:solidFill>
                <a:latin typeface="Arial MT"/>
                <a:cs typeface="Arial MT"/>
              </a:rPr>
              <a:t>of</a:t>
            </a:r>
            <a:r>
              <a:rPr sz="2800" spc="105" dirty="0">
                <a:solidFill>
                  <a:srgbClr val="355070"/>
                </a:solidFill>
                <a:latin typeface="Arial MT"/>
                <a:cs typeface="Arial MT"/>
              </a:rPr>
              <a:t> </a:t>
            </a:r>
            <a:r>
              <a:rPr sz="2800" b="1" spc="-210" dirty="0">
                <a:solidFill>
                  <a:srgbClr val="355070"/>
                </a:solidFill>
                <a:latin typeface="Arial"/>
                <a:cs typeface="Arial"/>
              </a:rPr>
              <a:t>supplier</a:t>
            </a:r>
            <a:r>
              <a:rPr sz="2800" b="1" spc="-5" dirty="0">
                <a:solidFill>
                  <a:srgbClr val="355070"/>
                </a:solidFill>
                <a:latin typeface="Arial"/>
                <a:cs typeface="Arial"/>
              </a:rPr>
              <a:t> </a:t>
            </a:r>
            <a:r>
              <a:rPr sz="2800" spc="70" dirty="0">
                <a:solidFill>
                  <a:srgbClr val="355070"/>
                </a:solidFill>
                <a:latin typeface="Arial MT"/>
                <a:cs typeface="Arial MT"/>
              </a:rPr>
              <a:t>if</a:t>
            </a:r>
            <a:r>
              <a:rPr sz="2800" spc="95" dirty="0">
                <a:solidFill>
                  <a:srgbClr val="355070"/>
                </a:solidFill>
                <a:latin typeface="Arial MT"/>
                <a:cs typeface="Arial MT"/>
              </a:rPr>
              <a:t> </a:t>
            </a:r>
            <a:r>
              <a:rPr sz="2800" spc="-170" dirty="0">
                <a:solidFill>
                  <a:srgbClr val="355070"/>
                </a:solidFill>
                <a:latin typeface="Arial MT"/>
                <a:cs typeface="Arial MT"/>
              </a:rPr>
              <a:t>address</a:t>
            </a:r>
            <a:r>
              <a:rPr sz="2800" spc="-60" dirty="0">
                <a:solidFill>
                  <a:srgbClr val="355070"/>
                </a:solidFill>
                <a:latin typeface="Arial MT"/>
                <a:cs typeface="Arial MT"/>
              </a:rPr>
              <a:t> </a:t>
            </a:r>
            <a:r>
              <a:rPr sz="2800" spc="-160" dirty="0">
                <a:solidFill>
                  <a:srgbClr val="355070"/>
                </a:solidFill>
                <a:latin typeface="Arial MT"/>
                <a:cs typeface="Arial MT"/>
              </a:rPr>
              <a:t>not</a:t>
            </a:r>
            <a:r>
              <a:rPr sz="2800" spc="25" dirty="0">
                <a:solidFill>
                  <a:srgbClr val="355070"/>
                </a:solidFill>
                <a:latin typeface="Arial MT"/>
                <a:cs typeface="Arial MT"/>
              </a:rPr>
              <a:t> </a:t>
            </a:r>
            <a:r>
              <a:rPr sz="2800" spc="-10" dirty="0">
                <a:solidFill>
                  <a:srgbClr val="355070"/>
                </a:solidFill>
                <a:latin typeface="Arial MT"/>
                <a:cs typeface="Arial MT"/>
              </a:rPr>
              <a:t>available</a:t>
            </a:r>
            <a:endParaRPr sz="2800" dirty="0">
              <a:latin typeface="Arial MT"/>
              <a:cs typeface="Arial MT"/>
            </a:endParaRPr>
          </a:p>
        </p:txBody>
      </p:sp>
    </p:spTree>
    <p:extLst>
      <p:ext uri="{BB962C8B-B14F-4D97-AF65-F5344CB8AC3E}">
        <p14:creationId xmlns:p14="http://schemas.microsoft.com/office/powerpoint/2010/main" val="700649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6915A-B8B5-C0E5-84E6-DE57D5F78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5C0E5-99F1-A08F-27DE-6D1963C616F4}"/>
              </a:ext>
            </a:extLst>
          </p:cNvPr>
          <p:cNvSpPr>
            <a:spLocks noGrp="1"/>
          </p:cNvSpPr>
          <p:nvPr>
            <p:ph type="title"/>
          </p:nvPr>
        </p:nvSpPr>
        <p:spPr>
          <a:xfrm>
            <a:off x="528638" y="1670027"/>
            <a:ext cx="5239454" cy="1502183"/>
          </a:xfrm>
        </p:spPr>
        <p:txBody>
          <a:bodyPr>
            <a:normAutofit/>
          </a:bodyPr>
          <a:lstStyle/>
          <a:p>
            <a:r>
              <a:rPr lang="en-US" sz="4400" b="1" dirty="0"/>
              <a:t>Section 13 IGST Act </a:t>
            </a:r>
            <a:endParaRPr lang="en-IN" sz="4400" b="1" dirty="0"/>
          </a:p>
        </p:txBody>
      </p:sp>
      <p:sp>
        <p:nvSpPr>
          <p:cNvPr id="4" name="Text Placeholder 3">
            <a:extLst>
              <a:ext uri="{FF2B5EF4-FFF2-40B4-BE49-F238E27FC236}">
                <a16:creationId xmlns:a16="http://schemas.microsoft.com/office/drawing/2014/main" id="{479A5376-8B1B-BE56-10E8-5A2F84E45310}"/>
              </a:ext>
            </a:extLst>
          </p:cNvPr>
          <p:cNvSpPr>
            <a:spLocks noGrp="1"/>
          </p:cNvSpPr>
          <p:nvPr>
            <p:ph type="body" sz="half" idx="2"/>
          </p:nvPr>
        </p:nvSpPr>
        <p:spPr>
          <a:xfrm>
            <a:off x="545356" y="3709118"/>
            <a:ext cx="5550644" cy="1879922"/>
          </a:xfrm>
        </p:spPr>
        <p:txBody>
          <a:bodyPr>
            <a:normAutofit fontScale="92500" lnSpcReduction="10000"/>
          </a:bodyPr>
          <a:lstStyle/>
          <a:p>
            <a:r>
              <a:rPr lang="en-US" sz="4000" b="1" dirty="0"/>
              <a:t>POS OF SERVICES</a:t>
            </a:r>
          </a:p>
          <a:p>
            <a:r>
              <a:rPr lang="en-US" sz="4000" b="1" dirty="0"/>
              <a:t>Where either </a:t>
            </a:r>
            <a:r>
              <a:rPr lang="en-US" sz="4000" b="1" dirty="0" err="1"/>
              <a:t>LoS</a:t>
            </a:r>
            <a:r>
              <a:rPr lang="en-US" sz="4000" b="1" dirty="0"/>
              <a:t> or </a:t>
            </a:r>
            <a:r>
              <a:rPr lang="en-US" sz="4000" b="1" dirty="0" err="1"/>
              <a:t>LoR</a:t>
            </a:r>
            <a:r>
              <a:rPr lang="en-US" sz="4000" b="1" dirty="0"/>
              <a:t> is Outside India</a:t>
            </a:r>
          </a:p>
        </p:txBody>
      </p:sp>
      <p:sp>
        <p:nvSpPr>
          <p:cNvPr id="6" name="Slide Number Placeholder 5">
            <a:extLst>
              <a:ext uri="{FF2B5EF4-FFF2-40B4-BE49-F238E27FC236}">
                <a16:creationId xmlns:a16="http://schemas.microsoft.com/office/drawing/2014/main" id="{CF62E3CF-5901-69A9-64F7-7A404100FA08}"/>
              </a:ext>
            </a:extLst>
          </p:cNvPr>
          <p:cNvSpPr>
            <a:spLocks noGrp="1"/>
          </p:cNvSpPr>
          <p:nvPr>
            <p:ph type="sldNum" sz="quarter" idx="12"/>
          </p:nvPr>
        </p:nvSpPr>
        <p:spPr/>
        <p:txBody>
          <a:bodyPr/>
          <a:lstStyle/>
          <a:p>
            <a:fld id="{7FA5A3D0-E251-454C-9ACE-E788CF250EC8}" type="slidenum">
              <a:rPr lang="en-IN" altLang="en-US" smtClean="0"/>
              <a:pPr/>
              <a:t>50</a:t>
            </a:fld>
            <a:endParaRPr lang="en-IN" altLang="en-US"/>
          </a:p>
        </p:txBody>
      </p:sp>
      <p:pic>
        <p:nvPicPr>
          <p:cNvPr id="3074" name="Picture 2" descr="GST Place of Supply – Service - Sec 13 - Made Easy - Infinite On Tax">
            <a:extLst>
              <a:ext uri="{FF2B5EF4-FFF2-40B4-BE49-F238E27FC236}">
                <a16:creationId xmlns:a16="http://schemas.microsoft.com/office/drawing/2014/main" id="{9EFC5FD8-38AC-F246-C919-2DC24FBE39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307" b="9417"/>
          <a:stretch>
            <a:fillRect/>
          </a:stretch>
        </p:blipFill>
        <p:spPr bwMode="auto">
          <a:xfrm>
            <a:off x="5958347" y="1383172"/>
            <a:ext cx="5938685" cy="5248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982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B7BB673-79BB-F89F-0450-FC9599E64A5F}"/>
              </a:ext>
            </a:extLst>
          </p:cNvPr>
          <p:cNvSpPr>
            <a:spLocks noGrp="1"/>
          </p:cNvSpPr>
          <p:nvPr>
            <p:ph type="sldNum" sz="quarter" idx="12"/>
          </p:nvPr>
        </p:nvSpPr>
        <p:spPr/>
        <p:txBody>
          <a:bodyPr/>
          <a:lstStyle/>
          <a:p>
            <a:fld id="{2AC1C4F3-0758-4693-96D4-8901426768B0}" type="slidenum">
              <a:rPr lang="en-IN" altLang="en-US" smtClean="0">
                <a:latin typeface="+mj-lt"/>
              </a:rPr>
              <a:pPr/>
              <a:t>51</a:t>
            </a:fld>
            <a:endParaRPr lang="en-IN" altLang="en-US">
              <a:latin typeface="+mj-lt"/>
            </a:endParaRPr>
          </a:p>
        </p:txBody>
      </p:sp>
      <p:sp>
        <p:nvSpPr>
          <p:cNvPr id="59" name="object 2">
            <a:extLst>
              <a:ext uri="{FF2B5EF4-FFF2-40B4-BE49-F238E27FC236}">
                <a16:creationId xmlns:a16="http://schemas.microsoft.com/office/drawing/2014/main" id="{B4485BFD-AE52-8070-C6CD-83F97791C522}"/>
              </a:ext>
            </a:extLst>
          </p:cNvPr>
          <p:cNvSpPr txBox="1">
            <a:spLocks noGrp="1"/>
          </p:cNvSpPr>
          <p:nvPr>
            <p:ph type="title"/>
          </p:nvPr>
        </p:nvSpPr>
        <p:spPr>
          <a:xfrm>
            <a:off x="1309242" y="412596"/>
            <a:ext cx="9131713" cy="526876"/>
          </a:xfrm>
          <a:prstGeom prst="rect">
            <a:avLst/>
          </a:prstGeom>
        </p:spPr>
        <p:txBody>
          <a:bodyPr vert="horz" wrap="square" lIns="0" tIns="66675" rIns="0" bIns="0" rtlCol="0">
            <a:spAutoFit/>
          </a:bodyPr>
          <a:lstStyle/>
          <a:p>
            <a:pPr marL="12700" marR="5080" indent="356235">
              <a:lnSpc>
                <a:spcPts val="3460"/>
              </a:lnSpc>
              <a:spcBef>
                <a:spcPts val="525"/>
              </a:spcBef>
            </a:pPr>
            <a:r>
              <a:rPr lang="en-US" sz="3200" b="1" spc="-60" dirty="0">
                <a:solidFill>
                  <a:schemeClr val="bg1"/>
                </a:solidFill>
                <a:ea typeface="+mn-ea"/>
              </a:rPr>
              <a:t>Sec 13(3) to 13(8) IGST </a:t>
            </a:r>
          </a:p>
        </p:txBody>
      </p:sp>
      <p:sp>
        <p:nvSpPr>
          <p:cNvPr id="60" name="object 3">
            <a:extLst>
              <a:ext uri="{FF2B5EF4-FFF2-40B4-BE49-F238E27FC236}">
                <a16:creationId xmlns:a16="http://schemas.microsoft.com/office/drawing/2014/main" id="{F1ECFD5C-7733-9D39-2A8F-67F59E8394F7}"/>
              </a:ext>
            </a:extLst>
          </p:cNvPr>
          <p:cNvSpPr/>
          <p:nvPr/>
        </p:nvSpPr>
        <p:spPr>
          <a:xfrm>
            <a:off x="430211" y="1290574"/>
            <a:ext cx="2673350" cy="4676140"/>
          </a:xfrm>
          <a:custGeom>
            <a:avLst/>
            <a:gdLst/>
            <a:ahLst/>
            <a:cxnLst/>
            <a:rect l="l" t="t" r="r" b="b"/>
            <a:pathLst>
              <a:path w="2673350" h="4676140">
                <a:moveTo>
                  <a:pt x="2405761" y="0"/>
                </a:moveTo>
                <a:lnTo>
                  <a:pt x="267309" y="0"/>
                </a:lnTo>
                <a:lnTo>
                  <a:pt x="219261" y="4305"/>
                </a:lnTo>
                <a:lnTo>
                  <a:pt x="174039" y="16718"/>
                </a:lnTo>
                <a:lnTo>
                  <a:pt x="132396" y="36486"/>
                </a:lnTo>
                <a:lnTo>
                  <a:pt x="95087" y="62855"/>
                </a:lnTo>
                <a:lnTo>
                  <a:pt x="62869" y="95071"/>
                </a:lnTo>
                <a:lnTo>
                  <a:pt x="36496" y="132381"/>
                </a:lnTo>
                <a:lnTo>
                  <a:pt x="16724" y="174030"/>
                </a:lnTo>
                <a:lnTo>
                  <a:pt x="4306" y="219266"/>
                </a:lnTo>
                <a:lnTo>
                  <a:pt x="0" y="267335"/>
                </a:lnTo>
                <a:lnTo>
                  <a:pt x="0" y="4408297"/>
                </a:lnTo>
                <a:lnTo>
                  <a:pt x="4306" y="4456352"/>
                </a:lnTo>
                <a:lnTo>
                  <a:pt x="16724" y="4501580"/>
                </a:lnTo>
                <a:lnTo>
                  <a:pt x="36496" y="4543228"/>
                </a:lnTo>
                <a:lnTo>
                  <a:pt x="62869" y="4580539"/>
                </a:lnTo>
                <a:lnTo>
                  <a:pt x="95087" y="4612759"/>
                </a:lnTo>
                <a:lnTo>
                  <a:pt x="132396" y="4639134"/>
                </a:lnTo>
                <a:lnTo>
                  <a:pt x="174039" y="4658907"/>
                </a:lnTo>
                <a:lnTo>
                  <a:pt x="219261" y="4671325"/>
                </a:lnTo>
                <a:lnTo>
                  <a:pt x="267309" y="4675632"/>
                </a:lnTo>
                <a:lnTo>
                  <a:pt x="2405761" y="4675632"/>
                </a:lnTo>
                <a:lnTo>
                  <a:pt x="2453829" y="4671325"/>
                </a:lnTo>
                <a:lnTo>
                  <a:pt x="2499065" y="4658907"/>
                </a:lnTo>
                <a:lnTo>
                  <a:pt x="2540714" y="4639134"/>
                </a:lnTo>
                <a:lnTo>
                  <a:pt x="2578024" y="4612759"/>
                </a:lnTo>
                <a:lnTo>
                  <a:pt x="2610240" y="4580539"/>
                </a:lnTo>
                <a:lnTo>
                  <a:pt x="2636609" y="4543228"/>
                </a:lnTo>
                <a:lnTo>
                  <a:pt x="2656377" y="4501580"/>
                </a:lnTo>
                <a:lnTo>
                  <a:pt x="2668790" y="4456352"/>
                </a:lnTo>
                <a:lnTo>
                  <a:pt x="2673096" y="4408297"/>
                </a:lnTo>
                <a:lnTo>
                  <a:pt x="2673096" y="267335"/>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1" y="0"/>
                </a:lnTo>
                <a:close/>
              </a:path>
            </a:pathLst>
          </a:custGeom>
          <a:solidFill>
            <a:srgbClr val="CED0D4"/>
          </a:solidFill>
        </p:spPr>
        <p:txBody>
          <a:bodyPr wrap="square" lIns="0" tIns="0" rIns="0" bIns="0" rtlCol="0"/>
          <a:lstStyle/>
          <a:p>
            <a:endParaRPr>
              <a:latin typeface="+mj-lt"/>
            </a:endParaRPr>
          </a:p>
        </p:txBody>
      </p:sp>
      <p:sp>
        <p:nvSpPr>
          <p:cNvPr id="61" name="object 4">
            <a:extLst>
              <a:ext uri="{FF2B5EF4-FFF2-40B4-BE49-F238E27FC236}">
                <a16:creationId xmlns:a16="http://schemas.microsoft.com/office/drawing/2014/main" id="{BE8E8A42-18DD-7C7F-F3B0-FE0B6F982FC1}"/>
              </a:ext>
            </a:extLst>
          </p:cNvPr>
          <p:cNvSpPr txBox="1"/>
          <p:nvPr/>
        </p:nvSpPr>
        <p:spPr>
          <a:xfrm>
            <a:off x="591108" y="1340866"/>
            <a:ext cx="2334895" cy="2156460"/>
          </a:xfrm>
          <a:prstGeom prst="rect">
            <a:avLst/>
          </a:prstGeom>
        </p:spPr>
        <p:txBody>
          <a:bodyPr vert="horz" wrap="square" lIns="0" tIns="38100" rIns="0" bIns="0" rtlCol="0">
            <a:spAutoFit/>
          </a:bodyPr>
          <a:lstStyle/>
          <a:p>
            <a:pPr marL="12065" marR="5080" indent="3810" algn="ctr">
              <a:lnSpc>
                <a:spcPct val="90900"/>
              </a:lnSpc>
              <a:spcBef>
                <a:spcPts val="300"/>
              </a:spcBef>
            </a:pPr>
            <a:r>
              <a:rPr sz="1900" spc="-155" dirty="0">
                <a:latin typeface="+mj-lt"/>
                <a:cs typeface="Arial MT"/>
              </a:rPr>
              <a:t>Services</a:t>
            </a:r>
            <a:r>
              <a:rPr sz="1900" spc="25" dirty="0">
                <a:latin typeface="+mj-lt"/>
                <a:cs typeface="Arial MT"/>
              </a:rPr>
              <a:t> </a:t>
            </a:r>
            <a:r>
              <a:rPr sz="1900" spc="-180" dirty="0">
                <a:latin typeface="+mj-lt"/>
                <a:cs typeface="Arial MT"/>
              </a:rPr>
              <a:t>when</a:t>
            </a:r>
            <a:r>
              <a:rPr sz="1900" spc="45" dirty="0">
                <a:latin typeface="+mj-lt"/>
                <a:cs typeface="Arial MT"/>
              </a:rPr>
              <a:t> </a:t>
            </a:r>
            <a:r>
              <a:rPr sz="1900" b="1" spc="-10" dirty="0">
                <a:solidFill>
                  <a:srgbClr val="FF0000"/>
                </a:solidFill>
                <a:latin typeface="+mj-lt"/>
                <a:cs typeface="Arial MT"/>
              </a:rPr>
              <a:t>goods</a:t>
            </a:r>
            <a:r>
              <a:rPr sz="1900" spc="-10" dirty="0">
                <a:solidFill>
                  <a:srgbClr val="FF0000"/>
                </a:solidFill>
                <a:latin typeface="+mj-lt"/>
                <a:cs typeface="Arial MT"/>
              </a:rPr>
              <a:t> </a:t>
            </a:r>
            <a:r>
              <a:rPr sz="1900" spc="-70" dirty="0">
                <a:latin typeface="+mj-lt"/>
                <a:cs typeface="Arial MT"/>
              </a:rPr>
              <a:t>required</a:t>
            </a:r>
            <a:r>
              <a:rPr sz="1900" spc="-65" dirty="0">
                <a:latin typeface="+mj-lt"/>
                <a:cs typeface="Arial MT"/>
              </a:rPr>
              <a:t> </a:t>
            </a:r>
            <a:r>
              <a:rPr sz="1900" spc="-20" dirty="0">
                <a:latin typeface="+mj-lt"/>
                <a:cs typeface="Arial MT"/>
              </a:rPr>
              <a:t>to</a:t>
            </a:r>
            <a:r>
              <a:rPr sz="1900" spc="-75" dirty="0">
                <a:latin typeface="+mj-lt"/>
                <a:cs typeface="Arial MT"/>
              </a:rPr>
              <a:t> </a:t>
            </a:r>
            <a:r>
              <a:rPr sz="1900" spc="-20" dirty="0">
                <a:latin typeface="+mj-lt"/>
                <a:cs typeface="Arial MT"/>
              </a:rPr>
              <a:t>be</a:t>
            </a:r>
            <a:r>
              <a:rPr sz="1900" spc="-80" dirty="0">
                <a:latin typeface="+mj-lt"/>
                <a:cs typeface="Arial MT"/>
              </a:rPr>
              <a:t> </a:t>
            </a:r>
            <a:r>
              <a:rPr sz="1900" spc="-20" dirty="0">
                <a:latin typeface="+mj-lt"/>
                <a:cs typeface="Arial MT"/>
              </a:rPr>
              <a:t>made </a:t>
            </a:r>
            <a:r>
              <a:rPr sz="1900" b="1" spc="-130" dirty="0">
                <a:solidFill>
                  <a:srgbClr val="FF0000"/>
                </a:solidFill>
                <a:latin typeface="+mj-lt"/>
                <a:cs typeface="Arial"/>
              </a:rPr>
              <a:t>physically</a:t>
            </a:r>
            <a:r>
              <a:rPr sz="1900" b="1" spc="-20" dirty="0">
                <a:solidFill>
                  <a:srgbClr val="FF0000"/>
                </a:solidFill>
                <a:latin typeface="+mj-lt"/>
                <a:cs typeface="Arial"/>
              </a:rPr>
              <a:t> </a:t>
            </a:r>
            <a:r>
              <a:rPr sz="1900" spc="-40" dirty="0">
                <a:latin typeface="+mj-lt"/>
                <a:cs typeface="Arial MT"/>
              </a:rPr>
              <a:t>available</a:t>
            </a:r>
            <a:r>
              <a:rPr sz="1900" spc="5" dirty="0">
                <a:latin typeface="+mj-lt"/>
                <a:cs typeface="Arial MT"/>
              </a:rPr>
              <a:t> </a:t>
            </a:r>
            <a:r>
              <a:rPr sz="1900" spc="-25" dirty="0">
                <a:latin typeface="+mj-lt"/>
                <a:cs typeface="Arial MT"/>
              </a:rPr>
              <a:t>by </a:t>
            </a:r>
            <a:r>
              <a:rPr sz="1900" spc="-90" dirty="0">
                <a:latin typeface="+mj-lt"/>
                <a:cs typeface="Arial MT"/>
              </a:rPr>
              <a:t>recipient</a:t>
            </a:r>
            <a:r>
              <a:rPr sz="1900" spc="10" dirty="0">
                <a:latin typeface="+mj-lt"/>
                <a:cs typeface="Arial MT"/>
              </a:rPr>
              <a:t> </a:t>
            </a:r>
            <a:r>
              <a:rPr sz="1900" spc="-25" dirty="0">
                <a:latin typeface="+mj-lt"/>
                <a:cs typeface="Arial MT"/>
              </a:rPr>
              <a:t>or</a:t>
            </a:r>
            <a:endParaRPr sz="1900" dirty="0">
              <a:latin typeface="+mj-lt"/>
              <a:cs typeface="Arial MT"/>
            </a:endParaRPr>
          </a:p>
          <a:p>
            <a:pPr algn="ctr">
              <a:lnSpc>
                <a:spcPts val="1955"/>
              </a:lnSpc>
            </a:pPr>
            <a:r>
              <a:rPr sz="1900" spc="-75" dirty="0">
                <a:latin typeface="+mj-lt"/>
                <a:cs typeface="Arial MT"/>
              </a:rPr>
              <a:t>requiring</a:t>
            </a:r>
            <a:r>
              <a:rPr sz="1900" dirty="0">
                <a:latin typeface="+mj-lt"/>
                <a:cs typeface="Arial MT"/>
              </a:rPr>
              <a:t> </a:t>
            </a:r>
            <a:r>
              <a:rPr sz="1900" b="1" spc="-20" dirty="0">
                <a:latin typeface="+mj-lt"/>
                <a:cs typeface="Arial"/>
              </a:rPr>
              <a:t>physical</a:t>
            </a:r>
            <a:endParaRPr sz="1900" dirty="0">
              <a:latin typeface="+mj-lt"/>
              <a:cs typeface="Arial"/>
            </a:endParaRPr>
          </a:p>
          <a:p>
            <a:pPr marL="79375" marR="71120" algn="ctr">
              <a:lnSpc>
                <a:spcPct val="91100"/>
              </a:lnSpc>
              <a:spcBef>
                <a:spcPts val="100"/>
              </a:spcBef>
            </a:pPr>
            <a:r>
              <a:rPr sz="1900" b="1" spc="-190" dirty="0">
                <a:latin typeface="+mj-lt"/>
                <a:cs typeface="Arial"/>
              </a:rPr>
              <a:t>presence</a:t>
            </a:r>
            <a:r>
              <a:rPr sz="1900" b="1" spc="-20" dirty="0">
                <a:latin typeface="+mj-lt"/>
                <a:cs typeface="Arial"/>
              </a:rPr>
              <a:t> </a:t>
            </a:r>
            <a:r>
              <a:rPr sz="1900" dirty="0">
                <a:latin typeface="+mj-lt"/>
                <a:cs typeface="Arial MT"/>
              </a:rPr>
              <a:t>of</a:t>
            </a:r>
            <a:r>
              <a:rPr sz="1900" spc="60" dirty="0">
                <a:latin typeface="+mj-lt"/>
                <a:cs typeface="Arial MT"/>
              </a:rPr>
              <a:t> </a:t>
            </a:r>
            <a:r>
              <a:rPr sz="1900" spc="-100" dirty="0">
                <a:latin typeface="+mj-lt"/>
                <a:cs typeface="Arial MT"/>
              </a:rPr>
              <a:t>receiver</a:t>
            </a:r>
            <a:r>
              <a:rPr sz="1900" spc="5" dirty="0">
                <a:latin typeface="+mj-lt"/>
                <a:cs typeface="Arial MT"/>
              </a:rPr>
              <a:t> </a:t>
            </a:r>
            <a:r>
              <a:rPr sz="1900" spc="370" dirty="0">
                <a:latin typeface="+mj-lt"/>
                <a:cs typeface="Arial MT"/>
              </a:rPr>
              <a:t>/ </a:t>
            </a:r>
            <a:r>
              <a:rPr sz="1900" spc="-145" dirty="0">
                <a:latin typeface="+mj-lt"/>
                <a:cs typeface="Arial MT"/>
              </a:rPr>
              <a:t>person</a:t>
            </a:r>
            <a:r>
              <a:rPr sz="1900" spc="-10" dirty="0">
                <a:latin typeface="+mj-lt"/>
                <a:cs typeface="Arial MT"/>
              </a:rPr>
              <a:t> </a:t>
            </a:r>
            <a:r>
              <a:rPr sz="1900" spc="-90" dirty="0">
                <a:latin typeface="+mj-lt"/>
                <a:cs typeface="Arial MT"/>
              </a:rPr>
              <a:t>acting</a:t>
            </a:r>
            <a:r>
              <a:rPr sz="1900" spc="10" dirty="0">
                <a:latin typeface="+mj-lt"/>
                <a:cs typeface="Arial MT"/>
              </a:rPr>
              <a:t> </a:t>
            </a:r>
            <a:r>
              <a:rPr sz="1900" spc="-175" dirty="0">
                <a:latin typeface="+mj-lt"/>
                <a:cs typeface="Arial MT"/>
              </a:rPr>
              <a:t>on</a:t>
            </a:r>
            <a:r>
              <a:rPr sz="1900" spc="-10" dirty="0">
                <a:latin typeface="+mj-lt"/>
                <a:cs typeface="Arial MT"/>
              </a:rPr>
              <a:t> </a:t>
            </a:r>
            <a:r>
              <a:rPr sz="1900" spc="-25" dirty="0">
                <a:latin typeface="+mj-lt"/>
                <a:cs typeface="Arial MT"/>
              </a:rPr>
              <a:t>his </a:t>
            </a:r>
            <a:r>
              <a:rPr sz="1900" spc="-10" dirty="0">
                <a:latin typeface="+mj-lt"/>
                <a:cs typeface="Arial MT"/>
              </a:rPr>
              <a:t>behalf</a:t>
            </a:r>
            <a:endParaRPr sz="1900" dirty="0">
              <a:latin typeface="+mj-lt"/>
              <a:cs typeface="Arial MT"/>
            </a:endParaRPr>
          </a:p>
        </p:txBody>
      </p:sp>
      <p:grpSp>
        <p:nvGrpSpPr>
          <p:cNvPr id="62" name="object 5">
            <a:extLst>
              <a:ext uri="{FF2B5EF4-FFF2-40B4-BE49-F238E27FC236}">
                <a16:creationId xmlns:a16="http://schemas.microsoft.com/office/drawing/2014/main" id="{5BED8F09-4168-10D8-3084-4D8ABE90910E}"/>
              </a:ext>
            </a:extLst>
          </p:cNvPr>
          <p:cNvGrpSpPr/>
          <p:nvPr/>
        </p:nvGrpSpPr>
        <p:grpSpPr>
          <a:xfrm>
            <a:off x="627887" y="3697223"/>
            <a:ext cx="2161540" cy="2014855"/>
            <a:chOff x="627887" y="3697223"/>
            <a:chExt cx="2161540" cy="2014855"/>
          </a:xfrm>
        </p:grpSpPr>
        <p:sp>
          <p:nvSpPr>
            <p:cNvPr id="63" name="object 6">
              <a:extLst>
                <a:ext uri="{FF2B5EF4-FFF2-40B4-BE49-F238E27FC236}">
                  <a16:creationId xmlns:a16="http://schemas.microsoft.com/office/drawing/2014/main" id="{5974343E-AFE8-9A77-390C-C910CD66F5B2}"/>
                </a:ext>
              </a:extLst>
            </p:cNvPr>
            <p:cNvSpPr/>
            <p:nvPr/>
          </p:nvSpPr>
          <p:spPr>
            <a:xfrm>
              <a:off x="638555" y="3707891"/>
              <a:ext cx="2139950" cy="1993900"/>
            </a:xfrm>
            <a:custGeom>
              <a:avLst/>
              <a:gdLst/>
              <a:ahLst/>
              <a:cxnLst/>
              <a:rect l="l" t="t" r="r" b="b"/>
              <a:pathLst>
                <a:path w="2139950" h="1993900">
                  <a:moveTo>
                    <a:pt x="1940306" y="0"/>
                  </a:moveTo>
                  <a:lnTo>
                    <a:pt x="199339" y="0"/>
                  </a:lnTo>
                  <a:lnTo>
                    <a:pt x="153631" y="5266"/>
                  </a:lnTo>
                  <a:lnTo>
                    <a:pt x="111672" y="20268"/>
                  </a:lnTo>
                  <a:lnTo>
                    <a:pt x="74660" y="43807"/>
                  </a:lnTo>
                  <a:lnTo>
                    <a:pt x="43791" y="74686"/>
                  </a:lnTo>
                  <a:lnTo>
                    <a:pt x="20260" y="111708"/>
                  </a:lnTo>
                  <a:lnTo>
                    <a:pt x="5264" y="153675"/>
                  </a:lnTo>
                  <a:lnTo>
                    <a:pt x="0" y="199389"/>
                  </a:lnTo>
                  <a:lnTo>
                    <a:pt x="0" y="1794001"/>
                  </a:lnTo>
                  <a:lnTo>
                    <a:pt x="5264" y="1839728"/>
                  </a:lnTo>
                  <a:lnTo>
                    <a:pt x="20260" y="1881700"/>
                  </a:lnTo>
                  <a:lnTo>
                    <a:pt x="43791" y="1918721"/>
                  </a:lnTo>
                  <a:lnTo>
                    <a:pt x="74660" y="1949596"/>
                  </a:lnTo>
                  <a:lnTo>
                    <a:pt x="111672" y="1973130"/>
                  </a:lnTo>
                  <a:lnTo>
                    <a:pt x="153631" y="1988127"/>
                  </a:lnTo>
                  <a:lnTo>
                    <a:pt x="199339" y="1993391"/>
                  </a:lnTo>
                  <a:lnTo>
                    <a:pt x="1940306" y="1993391"/>
                  </a:lnTo>
                  <a:lnTo>
                    <a:pt x="1986020" y="1988127"/>
                  </a:lnTo>
                  <a:lnTo>
                    <a:pt x="2027987" y="1973130"/>
                  </a:lnTo>
                  <a:lnTo>
                    <a:pt x="2065009" y="1949596"/>
                  </a:lnTo>
                  <a:lnTo>
                    <a:pt x="2095888" y="1918721"/>
                  </a:lnTo>
                  <a:lnTo>
                    <a:pt x="2119427" y="1881700"/>
                  </a:lnTo>
                  <a:lnTo>
                    <a:pt x="2134429" y="1839728"/>
                  </a:lnTo>
                  <a:lnTo>
                    <a:pt x="2139696" y="1794001"/>
                  </a:lnTo>
                  <a:lnTo>
                    <a:pt x="2139696" y="199389"/>
                  </a:lnTo>
                  <a:lnTo>
                    <a:pt x="2134429" y="153675"/>
                  </a:lnTo>
                  <a:lnTo>
                    <a:pt x="2119427" y="111708"/>
                  </a:lnTo>
                  <a:lnTo>
                    <a:pt x="2095888" y="74686"/>
                  </a:lnTo>
                  <a:lnTo>
                    <a:pt x="2065009" y="43807"/>
                  </a:lnTo>
                  <a:lnTo>
                    <a:pt x="2027987" y="20268"/>
                  </a:lnTo>
                  <a:lnTo>
                    <a:pt x="1986020" y="5266"/>
                  </a:lnTo>
                  <a:lnTo>
                    <a:pt x="1940306" y="0"/>
                  </a:lnTo>
                  <a:close/>
                </a:path>
              </a:pathLst>
            </a:custGeom>
            <a:solidFill>
              <a:srgbClr val="FFFFFF"/>
            </a:solidFill>
          </p:spPr>
          <p:txBody>
            <a:bodyPr wrap="square" lIns="0" tIns="0" rIns="0" bIns="0" rtlCol="0"/>
            <a:lstStyle/>
            <a:p>
              <a:endParaRPr>
                <a:latin typeface="+mj-lt"/>
              </a:endParaRPr>
            </a:p>
          </p:txBody>
        </p:sp>
        <p:sp>
          <p:nvSpPr>
            <p:cNvPr id="64" name="object 7">
              <a:extLst>
                <a:ext uri="{FF2B5EF4-FFF2-40B4-BE49-F238E27FC236}">
                  <a16:creationId xmlns:a16="http://schemas.microsoft.com/office/drawing/2014/main" id="{9CFCA9FA-29AF-F043-70F9-DB7C192D5B2F}"/>
                </a:ext>
              </a:extLst>
            </p:cNvPr>
            <p:cNvSpPr/>
            <p:nvPr/>
          </p:nvSpPr>
          <p:spPr>
            <a:xfrm>
              <a:off x="638555" y="3707891"/>
              <a:ext cx="2139950" cy="1993900"/>
            </a:xfrm>
            <a:custGeom>
              <a:avLst/>
              <a:gdLst/>
              <a:ahLst/>
              <a:cxnLst/>
              <a:rect l="l" t="t" r="r" b="b"/>
              <a:pathLst>
                <a:path w="2139950" h="1993900">
                  <a:moveTo>
                    <a:pt x="0" y="199389"/>
                  </a:moveTo>
                  <a:lnTo>
                    <a:pt x="5264" y="153675"/>
                  </a:lnTo>
                  <a:lnTo>
                    <a:pt x="20260" y="111708"/>
                  </a:lnTo>
                  <a:lnTo>
                    <a:pt x="43791" y="74686"/>
                  </a:lnTo>
                  <a:lnTo>
                    <a:pt x="74660" y="43807"/>
                  </a:lnTo>
                  <a:lnTo>
                    <a:pt x="111672" y="20268"/>
                  </a:lnTo>
                  <a:lnTo>
                    <a:pt x="153631" y="5266"/>
                  </a:lnTo>
                  <a:lnTo>
                    <a:pt x="199339" y="0"/>
                  </a:lnTo>
                  <a:lnTo>
                    <a:pt x="1940306" y="0"/>
                  </a:lnTo>
                  <a:lnTo>
                    <a:pt x="1986020" y="5266"/>
                  </a:lnTo>
                  <a:lnTo>
                    <a:pt x="2027987" y="20268"/>
                  </a:lnTo>
                  <a:lnTo>
                    <a:pt x="2065009" y="43807"/>
                  </a:lnTo>
                  <a:lnTo>
                    <a:pt x="2095888" y="74686"/>
                  </a:lnTo>
                  <a:lnTo>
                    <a:pt x="2119427" y="111708"/>
                  </a:lnTo>
                  <a:lnTo>
                    <a:pt x="2134429" y="153675"/>
                  </a:lnTo>
                  <a:lnTo>
                    <a:pt x="2139696" y="199389"/>
                  </a:lnTo>
                  <a:lnTo>
                    <a:pt x="2139696" y="1794001"/>
                  </a:lnTo>
                  <a:lnTo>
                    <a:pt x="2134429" y="1839728"/>
                  </a:lnTo>
                  <a:lnTo>
                    <a:pt x="2119427" y="1881700"/>
                  </a:lnTo>
                  <a:lnTo>
                    <a:pt x="2095888" y="1918721"/>
                  </a:lnTo>
                  <a:lnTo>
                    <a:pt x="2065009" y="1949596"/>
                  </a:lnTo>
                  <a:lnTo>
                    <a:pt x="2027987" y="1973130"/>
                  </a:lnTo>
                  <a:lnTo>
                    <a:pt x="1986020" y="1988127"/>
                  </a:lnTo>
                  <a:lnTo>
                    <a:pt x="1940306" y="1993391"/>
                  </a:lnTo>
                  <a:lnTo>
                    <a:pt x="199339" y="1993391"/>
                  </a:lnTo>
                  <a:lnTo>
                    <a:pt x="153631" y="1988127"/>
                  </a:lnTo>
                  <a:lnTo>
                    <a:pt x="111672" y="1973130"/>
                  </a:lnTo>
                  <a:lnTo>
                    <a:pt x="74660" y="1949596"/>
                  </a:lnTo>
                  <a:lnTo>
                    <a:pt x="43791" y="1918721"/>
                  </a:lnTo>
                  <a:lnTo>
                    <a:pt x="20260" y="1881700"/>
                  </a:lnTo>
                  <a:lnTo>
                    <a:pt x="5264" y="1839728"/>
                  </a:lnTo>
                  <a:lnTo>
                    <a:pt x="0" y="1794001"/>
                  </a:lnTo>
                  <a:lnTo>
                    <a:pt x="0" y="199389"/>
                  </a:lnTo>
                  <a:close/>
                </a:path>
              </a:pathLst>
            </a:custGeom>
            <a:ln w="21336">
              <a:solidFill>
                <a:srgbClr val="2E4766"/>
              </a:solidFill>
            </a:ln>
          </p:spPr>
          <p:txBody>
            <a:bodyPr wrap="square" lIns="0" tIns="0" rIns="0" bIns="0" rtlCol="0"/>
            <a:lstStyle/>
            <a:p>
              <a:endParaRPr>
                <a:latin typeface="+mj-lt"/>
              </a:endParaRPr>
            </a:p>
          </p:txBody>
        </p:sp>
      </p:grpSp>
      <p:sp>
        <p:nvSpPr>
          <p:cNvPr id="65" name="object 8">
            <a:extLst>
              <a:ext uri="{FF2B5EF4-FFF2-40B4-BE49-F238E27FC236}">
                <a16:creationId xmlns:a16="http://schemas.microsoft.com/office/drawing/2014/main" id="{D0381391-711F-30E7-F100-778DEA48912A}"/>
              </a:ext>
            </a:extLst>
          </p:cNvPr>
          <p:cNvSpPr txBox="1"/>
          <p:nvPr/>
        </p:nvSpPr>
        <p:spPr>
          <a:xfrm>
            <a:off x="784047" y="4072890"/>
            <a:ext cx="1842770" cy="1197828"/>
          </a:xfrm>
          <a:prstGeom prst="rect">
            <a:avLst/>
          </a:prstGeom>
        </p:spPr>
        <p:txBody>
          <a:bodyPr vert="horz" wrap="square" lIns="0" tIns="13335" rIns="0" bIns="0" rtlCol="0">
            <a:spAutoFit/>
          </a:bodyPr>
          <a:lstStyle/>
          <a:p>
            <a:pPr algn="ctr">
              <a:lnSpc>
                <a:spcPts val="2400"/>
              </a:lnSpc>
              <a:spcBef>
                <a:spcPts val="105"/>
              </a:spcBef>
            </a:pPr>
            <a:r>
              <a:rPr sz="1800" b="1" u="sng" spc="-204" dirty="0">
                <a:solidFill>
                  <a:srgbClr val="355070"/>
                </a:solidFill>
                <a:uFill>
                  <a:solidFill>
                    <a:srgbClr val="355070"/>
                  </a:solidFill>
                </a:uFill>
                <a:latin typeface="+mj-lt"/>
                <a:cs typeface="Arial MT"/>
              </a:rPr>
              <a:t>Sec</a:t>
            </a:r>
            <a:r>
              <a:rPr sz="1800" b="1" u="sng" dirty="0">
                <a:solidFill>
                  <a:srgbClr val="355070"/>
                </a:solidFill>
                <a:uFill>
                  <a:solidFill>
                    <a:srgbClr val="355070"/>
                  </a:solidFill>
                </a:uFill>
                <a:latin typeface="+mj-lt"/>
                <a:cs typeface="Arial MT"/>
              </a:rPr>
              <a:t> </a:t>
            </a:r>
            <a:r>
              <a:rPr sz="1800" b="1" u="sng" spc="-10" dirty="0">
                <a:solidFill>
                  <a:srgbClr val="355070"/>
                </a:solidFill>
                <a:uFill>
                  <a:solidFill>
                    <a:srgbClr val="355070"/>
                  </a:solidFill>
                </a:uFill>
                <a:latin typeface="+mj-lt"/>
                <a:cs typeface="Arial MT"/>
              </a:rPr>
              <a:t>13(3)(a</a:t>
            </a:r>
            <a:r>
              <a:rPr sz="2200" b="1" u="sng" spc="-10" dirty="0">
                <a:solidFill>
                  <a:srgbClr val="355070"/>
                </a:solidFill>
                <a:uFill>
                  <a:solidFill>
                    <a:srgbClr val="355070"/>
                  </a:solidFill>
                </a:uFill>
                <a:latin typeface="+mj-lt"/>
                <a:cs typeface="Arial MT"/>
              </a:rPr>
              <a:t>)</a:t>
            </a:r>
            <a:endParaRPr sz="2200" b="1" dirty="0">
              <a:latin typeface="+mj-lt"/>
              <a:cs typeface="Arial MT"/>
            </a:endParaRPr>
          </a:p>
          <a:p>
            <a:pPr marL="12065" marR="5080" indent="3810" algn="ctr">
              <a:lnSpc>
                <a:spcPts val="2160"/>
              </a:lnSpc>
              <a:spcBef>
                <a:spcPts val="235"/>
              </a:spcBef>
            </a:pPr>
            <a:r>
              <a:rPr sz="2200" spc="-155" dirty="0">
                <a:solidFill>
                  <a:srgbClr val="355070"/>
                </a:solidFill>
                <a:latin typeface="+mj-lt"/>
                <a:cs typeface="Arial MT"/>
              </a:rPr>
              <a:t>Location</a:t>
            </a:r>
            <a:r>
              <a:rPr sz="2200" spc="15" dirty="0">
                <a:solidFill>
                  <a:srgbClr val="355070"/>
                </a:solidFill>
                <a:latin typeface="+mj-lt"/>
                <a:cs typeface="Arial MT"/>
              </a:rPr>
              <a:t> </a:t>
            </a:r>
            <a:r>
              <a:rPr sz="2200" spc="-10" dirty="0">
                <a:solidFill>
                  <a:srgbClr val="355070"/>
                </a:solidFill>
                <a:latin typeface="+mj-lt"/>
                <a:cs typeface="Arial MT"/>
              </a:rPr>
              <a:t>where </a:t>
            </a:r>
            <a:r>
              <a:rPr sz="2200" spc="-170" dirty="0">
                <a:solidFill>
                  <a:srgbClr val="355070"/>
                </a:solidFill>
                <a:latin typeface="+mj-lt"/>
                <a:cs typeface="Arial MT"/>
              </a:rPr>
              <a:t>services</a:t>
            </a:r>
            <a:r>
              <a:rPr sz="2200" spc="15" dirty="0">
                <a:solidFill>
                  <a:srgbClr val="355070"/>
                </a:solidFill>
                <a:latin typeface="+mj-lt"/>
                <a:cs typeface="Arial MT"/>
              </a:rPr>
              <a:t> </a:t>
            </a:r>
            <a:r>
              <a:rPr sz="2200" spc="-75" dirty="0">
                <a:solidFill>
                  <a:srgbClr val="FF0000"/>
                </a:solidFill>
                <a:latin typeface="+mj-lt"/>
                <a:cs typeface="Arial MT"/>
              </a:rPr>
              <a:t>actually </a:t>
            </a:r>
            <a:r>
              <a:rPr sz="2200" spc="-10" dirty="0">
                <a:solidFill>
                  <a:srgbClr val="355070"/>
                </a:solidFill>
                <a:latin typeface="+mj-lt"/>
                <a:cs typeface="Arial MT"/>
              </a:rPr>
              <a:t>performed</a:t>
            </a:r>
            <a:endParaRPr sz="2200" dirty="0">
              <a:latin typeface="+mj-lt"/>
              <a:cs typeface="Arial MT"/>
            </a:endParaRPr>
          </a:p>
        </p:txBody>
      </p:sp>
      <p:sp>
        <p:nvSpPr>
          <p:cNvPr id="66" name="object 9">
            <a:extLst>
              <a:ext uri="{FF2B5EF4-FFF2-40B4-BE49-F238E27FC236}">
                <a16:creationId xmlns:a16="http://schemas.microsoft.com/office/drawing/2014/main" id="{FB08AED0-5F86-206B-8275-EF76E2BEA621}"/>
              </a:ext>
            </a:extLst>
          </p:cNvPr>
          <p:cNvSpPr/>
          <p:nvPr/>
        </p:nvSpPr>
        <p:spPr>
          <a:xfrm>
            <a:off x="3356088" y="1302699"/>
            <a:ext cx="2673350" cy="4676140"/>
          </a:xfrm>
          <a:custGeom>
            <a:avLst/>
            <a:gdLst/>
            <a:ahLst/>
            <a:cxnLst/>
            <a:rect l="l" t="t" r="r" b="b"/>
            <a:pathLst>
              <a:path w="2673350" h="4676140">
                <a:moveTo>
                  <a:pt x="2405761" y="0"/>
                </a:moveTo>
                <a:lnTo>
                  <a:pt x="267335" y="0"/>
                </a:lnTo>
                <a:lnTo>
                  <a:pt x="219266" y="4305"/>
                </a:lnTo>
                <a:lnTo>
                  <a:pt x="174030" y="16718"/>
                </a:lnTo>
                <a:lnTo>
                  <a:pt x="132381" y="36486"/>
                </a:lnTo>
                <a:lnTo>
                  <a:pt x="95071" y="62855"/>
                </a:lnTo>
                <a:lnTo>
                  <a:pt x="62855" y="95071"/>
                </a:lnTo>
                <a:lnTo>
                  <a:pt x="36486" y="132381"/>
                </a:lnTo>
                <a:lnTo>
                  <a:pt x="16718" y="174030"/>
                </a:lnTo>
                <a:lnTo>
                  <a:pt x="4305" y="219266"/>
                </a:lnTo>
                <a:lnTo>
                  <a:pt x="0" y="267335"/>
                </a:lnTo>
                <a:lnTo>
                  <a:pt x="0" y="4408297"/>
                </a:lnTo>
                <a:lnTo>
                  <a:pt x="4305" y="4456352"/>
                </a:lnTo>
                <a:lnTo>
                  <a:pt x="16718" y="4501580"/>
                </a:lnTo>
                <a:lnTo>
                  <a:pt x="36486" y="4543228"/>
                </a:lnTo>
                <a:lnTo>
                  <a:pt x="62855" y="4580539"/>
                </a:lnTo>
                <a:lnTo>
                  <a:pt x="95071" y="4612759"/>
                </a:lnTo>
                <a:lnTo>
                  <a:pt x="132381" y="4639134"/>
                </a:lnTo>
                <a:lnTo>
                  <a:pt x="174030" y="4658907"/>
                </a:lnTo>
                <a:lnTo>
                  <a:pt x="219266" y="4671325"/>
                </a:lnTo>
                <a:lnTo>
                  <a:pt x="267335" y="4675632"/>
                </a:lnTo>
                <a:lnTo>
                  <a:pt x="2405761" y="4675632"/>
                </a:lnTo>
                <a:lnTo>
                  <a:pt x="2453829" y="4671325"/>
                </a:lnTo>
                <a:lnTo>
                  <a:pt x="2499065" y="4658907"/>
                </a:lnTo>
                <a:lnTo>
                  <a:pt x="2540714" y="4639134"/>
                </a:lnTo>
                <a:lnTo>
                  <a:pt x="2578024" y="4612759"/>
                </a:lnTo>
                <a:lnTo>
                  <a:pt x="2610240" y="4580539"/>
                </a:lnTo>
                <a:lnTo>
                  <a:pt x="2636609" y="4543228"/>
                </a:lnTo>
                <a:lnTo>
                  <a:pt x="2656377" y="4501580"/>
                </a:lnTo>
                <a:lnTo>
                  <a:pt x="2668790" y="4456352"/>
                </a:lnTo>
                <a:lnTo>
                  <a:pt x="2673096" y="4408297"/>
                </a:lnTo>
                <a:lnTo>
                  <a:pt x="2673096" y="267335"/>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1" y="0"/>
                </a:lnTo>
                <a:close/>
              </a:path>
            </a:pathLst>
          </a:custGeom>
          <a:solidFill>
            <a:srgbClr val="CED0D4"/>
          </a:solidFill>
        </p:spPr>
        <p:txBody>
          <a:bodyPr wrap="square" lIns="0" tIns="0" rIns="0" bIns="0" rtlCol="0"/>
          <a:lstStyle/>
          <a:p>
            <a:endParaRPr>
              <a:latin typeface="+mj-lt"/>
            </a:endParaRPr>
          </a:p>
        </p:txBody>
      </p:sp>
      <p:sp>
        <p:nvSpPr>
          <p:cNvPr id="67" name="object 10">
            <a:extLst>
              <a:ext uri="{FF2B5EF4-FFF2-40B4-BE49-F238E27FC236}">
                <a16:creationId xmlns:a16="http://schemas.microsoft.com/office/drawing/2014/main" id="{0DEE562F-1C30-210D-0E52-009A95039E4B}"/>
              </a:ext>
            </a:extLst>
          </p:cNvPr>
          <p:cNvSpPr txBox="1"/>
          <p:nvPr/>
        </p:nvSpPr>
        <p:spPr>
          <a:xfrm>
            <a:off x="3519932" y="1593545"/>
            <a:ext cx="2225675" cy="1601272"/>
          </a:xfrm>
          <a:prstGeom prst="rect">
            <a:avLst/>
          </a:prstGeom>
        </p:spPr>
        <p:txBody>
          <a:bodyPr vert="horz" wrap="square" lIns="0" tIns="80010" rIns="0" bIns="0" rtlCol="0">
            <a:spAutoFit/>
          </a:bodyPr>
          <a:lstStyle/>
          <a:p>
            <a:pPr marL="12065" marR="5080" indent="635" algn="ctr">
              <a:lnSpc>
                <a:spcPct val="81700"/>
              </a:lnSpc>
              <a:spcBef>
                <a:spcPts val="630"/>
              </a:spcBef>
            </a:pPr>
            <a:r>
              <a:rPr sz="2400" spc="-195" dirty="0">
                <a:latin typeface="+mj-lt"/>
                <a:cs typeface="Arial MT"/>
              </a:rPr>
              <a:t>Services</a:t>
            </a:r>
            <a:r>
              <a:rPr sz="2400" spc="60" dirty="0">
                <a:latin typeface="+mj-lt"/>
                <a:cs typeface="Arial MT"/>
              </a:rPr>
              <a:t> </a:t>
            </a:r>
            <a:r>
              <a:rPr sz="2400" spc="-10" dirty="0">
                <a:latin typeface="+mj-lt"/>
                <a:cs typeface="Arial MT"/>
              </a:rPr>
              <a:t>supplied </a:t>
            </a:r>
            <a:r>
              <a:rPr sz="2400" spc="-50" dirty="0">
                <a:latin typeface="+mj-lt"/>
                <a:cs typeface="Arial MT"/>
              </a:rPr>
              <a:t>directly</a:t>
            </a:r>
            <a:r>
              <a:rPr sz="2400" spc="-110" dirty="0">
                <a:latin typeface="+mj-lt"/>
                <a:cs typeface="Arial MT"/>
              </a:rPr>
              <a:t> </a:t>
            </a:r>
            <a:r>
              <a:rPr sz="2400" spc="-125" dirty="0">
                <a:latin typeface="+mj-lt"/>
                <a:cs typeface="Arial MT"/>
              </a:rPr>
              <a:t>in</a:t>
            </a:r>
            <a:r>
              <a:rPr sz="2400" spc="-40" dirty="0">
                <a:latin typeface="+mj-lt"/>
                <a:cs typeface="Arial MT"/>
              </a:rPr>
              <a:t> </a:t>
            </a:r>
            <a:r>
              <a:rPr sz="2400" spc="-85" dirty="0">
                <a:latin typeface="+mj-lt"/>
                <a:cs typeface="Arial MT"/>
              </a:rPr>
              <a:t>relation </a:t>
            </a:r>
            <a:r>
              <a:rPr sz="2400" dirty="0">
                <a:latin typeface="+mj-lt"/>
                <a:cs typeface="Arial MT"/>
              </a:rPr>
              <a:t>to</a:t>
            </a:r>
            <a:r>
              <a:rPr sz="2400" spc="-160" dirty="0">
                <a:latin typeface="+mj-lt"/>
                <a:cs typeface="Arial MT"/>
              </a:rPr>
              <a:t> </a:t>
            </a:r>
            <a:r>
              <a:rPr sz="2400" b="1" spc="-50" dirty="0">
                <a:solidFill>
                  <a:srgbClr val="FF0000"/>
                </a:solidFill>
                <a:latin typeface="+mj-lt"/>
                <a:cs typeface="Arial"/>
              </a:rPr>
              <a:t>immovable </a:t>
            </a:r>
            <a:r>
              <a:rPr sz="2400" b="1" spc="-50" dirty="0">
                <a:latin typeface="+mj-lt"/>
                <a:cs typeface="Arial"/>
              </a:rPr>
              <a:t>property</a:t>
            </a:r>
            <a:endParaRPr sz="2400">
              <a:latin typeface="+mj-lt"/>
              <a:cs typeface="Arial"/>
            </a:endParaRPr>
          </a:p>
        </p:txBody>
      </p:sp>
      <p:grpSp>
        <p:nvGrpSpPr>
          <p:cNvPr id="68" name="object 11">
            <a:extLst>
              <a:ext uri="{FF2B5EF4-FFF2-40B4-BE49-F238E27FC236}">
                <a16:creationId xmlns:a16="http://schemas.microsoft.com/office/drawing/2014/main" id="{6E7D43A1-CED9-35BF-1AB2-507F9C2ED11E}"/>
              </a:ext>
            </a:extLst>
          </p:cNvPr>
          <p:cNvGrpSpPr/>
          <p:nvPr/>
        </p:nvGrpSpPr>
        <p:grpSpPr>
          <a:xfrm>
            <a:off x="3529584" y="3636264"/>
            <a:ext cx="2414270" cy="2131060"/>
            <a:chOff x="3529584" y="3636264"/>
            <a:chExt cx="2414270" cy="2131060"/>
          </a:xfrm>
        </p:grpSpPr>
        <p:sp>
          <p:nvSpPr>
            <p:cNvPr id="69" name="object 12">
              <a:extLst>
                <a:ext uri="{FF2B5EF4-FFF2-40B4-BE49-F238E27FC236}">
                  <a16:creationId xmlns:a16="http://schemas.microsoft.com/office/drawing/2014/main" id="{1C0985D1-76CB-93DD-D0CA-1E6F0B7C1AAA}"/>
                </a:ext>
              </a:extLst>
            </p:cNvPr>
            <p:cNvSpPr/>
            <p:nvPr/>
          </p:nvSpPr>
          <p:spPr>
            <a:xfrm>
              <a:off x="3540252" y="3646932"/>
              <a:ext cx="2392680" cy="2109470"/>
            </a:xfrm>
            <a:custGeom>
              <a:avLst/>
              <a:gdLst/>
              <a:ahLst/>
              <a:cxnLst/>
              <a:rect l="l" t="t" r="r" b="b"/>
              <a:pathLst>
                <a:path w="2392679" h="2109470">
                  <a:moveTo>
                    <a:pt x="2181733" y="0"/>
                  </a:moveTo>
                  <a:lnTo>
                    <a:pt x="210947" y="0"/>
                  </a:lnTo>
                  <a:lnTo>
                    <a:pt x="162592" y="5573"/>
                  </a:lnTo>
                  <a:lnTo>
                    <a:pt x="118197" y="21448"/>
                  </a:lnTo>
                  <a:lnTo>
                    <a:pt x="79028" y="46356"/>
                  </a:lnTo>
                  <a:lnTo>
                    <a:pt x="46356" y="79028"/>
                  </a:lnTo>
                  <a:lnTo>
                    <a:pt x="21448" y="118197"/>
                  </a:lnTo>
                  <a:lnTo>
                    <a:pt x="5573" y="162592"/>
                  </a:lnTo>
                  <a:lnTo>
                    <a:pt x="0" y="210947"/>
                  </a:lnTo>
                  <a:lnTo>
                    <a:pt x="0" y="1898269"/>
                  </a:lnTo>
                  <a:lnTo>
                    <a:pt x="5573" y="1946639"/>
                  </a:lnTo>
                  <a:lnTo>
                    <a:pt x="21448" y="1991041"/>
                  </a:lnTo>
                  <a:lnTo>
                    <a:pt x="46356" y="2030208"/>
                  </a:lnTo>
                  <a:lnTo>
                    <a:pt x="79028" y="2062875"/>
                  </a:lnTo>
                  <a:lnTo>
                    <a:pt x="118197" y="2087776"/>
                  </a:lnTo>
                  <a:lnTo>
                    <a:pt x="162592" y="2103645"/>
                  </a:lnTo>
                  <a:lnTo>
                    <a:pt x="210947" y="2109216"/>
                  </a:lnTo>
                  <a:lnTo>
                    <a:pt x="2181733" y="2109216"/>
                  </a:lnTo>
                  <a:lnTo>
                    <a:pt x="2230087" y="2103645"/>
                  </a:lnTo>
                  <a:lnTo>
                    <a:pt x="2274482" y="2087776"/>
                  </a:lnTo>
                  <a:lnTo>
                    <a:pt x="2313651" y="2062875"/>
                  </a:lnTo>
                  <a:lnTo>
                    <a:pt x="2346323" y="2030208"/>
                  </a:lnTo>
                  <a:lnTo>
                    <a:pt x="2371231" y="1991041"/>
                  </a:lnTo>
                  <a:lnTo>
                    <a:pt x="2387106" y="1946639"/>
                  </a:lnTo>
                  <a:lnTo>
                    <a:pt x="2392680" y="1898269"/>
                  </a:lnTo>
                  <a:lnTo>
                    <a:pt x="2392680" y="210947"/>
                  </a:lnTo>
                  <a:lnTo>
                    <a:pt x="2387106" y="162592"/>
                  </a:lnTo>
                  <a:lnTo>
                    <a:pt x="2371231" y="118197"/>
                  </a:lnTo>
                  <a:lnTo>
                    <a:pt x="2346323" y="79028"/>
                  </a:lnTo>
                  <a:lnTo>
                    <a:pt x="2313651" y="46356"/>
                  </a:lnTo>
                  <a:lnTo>
                    <a:pt x="2274482" y="21448"/>
                  </a:lnTo>
                  <a:lnTo>
                    <a:pt x="2230087" y="5573"/>
                  </a:lnTo>
                  <a:lnTo>
                    <a:pt x="2181733" y="0"/>
                  </a:lnTo>
                  <a:close/>
                </a:path>
              </a:pathLst>
            </a:custGeom>
            <a:solidFill>
              <a:srgbClr val="FFFFFF"/>
            </a:solidFill>
          </p:spPr>
          <p:txBody>
            <a:bodyPr wrap="square" lIns="0" tIns="0" rIns="0" bIns="0" rtlCol="0"/>
            <a:lstStyle/>
            <a:p>
              <a:endParaRPr>
                <a:latin typeface="+mj-lt"/>
              </a:endParaRPr>
            </a:p>
          </p:txBody>
        </p:sp>
        <p:sp>
          <p:nvSpPr>
            <p:cNvPr id="70" name="object 13">
              <a:extLst>
                <a:ext uri="{FF2B5EF4-FFF2-40B4-BE49-F238E27FC236}">
                  <a16:creationId xmlns:a16="http://schemas.microsoft.com/office/drawing/2014/main" id="{6B213232-ADC6-F52F-001D-CB746DD35B50}"/>
                </a:ext>
              </a:extLst>
            </p:cNvPr>
            <p:cNvSpPr/>
            <p:nvPr/>
          </p:nvSpPr>
          <p:spPr>
            <a:xfrm>
              <a:off x="3540252" y="3646932"/>
              <a:ext cx="2392680" cy="2109470"/>
            </a:xfrm>
            <a:custGeom>
              <a:avLst/>
              <a:gdLst/>
              <a:ahLst/>
              <a:cxnLst/>
              <a:rect l="l" t="t" r="r" b="b"/>
              <a:pathLst>
                <a:path w="2392679" h="2109470">
                  <a:moveTo>
                    <a:pt x="0" y="210947"/>
                  </a:moveTo>
                  <a:lnTo>
                    <a:pt x="5573" y="162592"/>
                  </a:lnTo>
                  <a:lnTo>
                    <a:pt x="21448" y="118197"/>
                  </a:lnTo>
                  <a:lnTo>
                    <a:pt x="46356" y="79028"/>
                  </a:lnTo>
                  <a:lnTo>
                    <a:pt x="79028" y="46356"/>
                  </a:lnTo>
                  <a:lnTo>
                    <a:pt x="118197" y="21448"/>
                  </a:lnTo>
                  <a:lnTo>
                    <a:pt x="162592" y="5573"/>
                  </a:lnTo>
                  <a:lnTo>
                    <a:pt x="210947" y="0"/>
                  </a:lnTo>
                  <a:lnTo>
                    <a:pt x="2181733" y="0"/>
                  </a:lnTo>
                  <a:lnTo>
                    <a:pt x="2230087" y="5573"/>
                  </a:lnTo>
                  <a:lnTo>
                    <a:pt x="2274482" y="21448"/>
                  </a:lnTo>
                  <a:lnTo>
                    <a:pt x="2313651" y="46356"/>
                  </a:lnTo>
                  <a:lnTo>
                    <a:pt x="2346323" y="79028"/>
                  </a:lnTo>
                  <a:lnTo>
                    <a:pt x="2371231" y="118197"/>
                  </a:lnTo>
                  <a:lnTo>
                    <a:pt x="2387106" y="162592"/>
                  </a:lnTo>
                  <a:lnTo>
                    <a:pt x="2392680" y="210947"/>
                  </a:lnTo>
                  <a:lnTo>
                    <a:pt x="2392680" y="1898269"/>
                  </a:lnTo>
                  <a:lnTo>
                    <a:pt x="2387106" y="1946639"/>
                  </a:lnTo>
                  <a:lnTo>
                    <a:pt x="2371231" y="1991041"/>
                  </a:lnTo>
                  <a:lnTo>
                    <a:pt x="2346323" y="2030208"/>
                  </a:lnTo>
                  <a:lnTo>
                    <a:pt x="2313651" y="2062875"/>
                  </a:lnTo>
                  <a:lnTo>
                    <a:pt x="2274482" y="2087776"/>
                  </a:lnTo>
                  <a:lnTo>
                    <a:pt x="2230087" y="2103645"/>
                  </a:lnTo>
                  <a:lnTo>
                    <a:pt x="2181733" y="2109216"/>
                  </a:lnTo>
                  <a:lnTo>
                    <a:pt x="210947" y="2109216"/>
                  </a:lnTo>
                  <a:lnTo>
                    <a:pt x="162592" y="2103645"/>
                  </a:lnTo>
                  <a:lnTo>
                    <a:pt x="118197" y="2087776"/>
                  </a:lnTo>
                  <a:lnTo>
                    <a:pt x="79028" y="2062875"/>
                  </a:lnTo>
                  <a:lnTo>
                    <a:pt x="46356" y="2030208"/>
                  </a:lnTo>
                  <a:lnTo>
                    <a:pt x="21448" y="1991041"/>
                  </a:lnTo>
                  <a:lnTo>
                    <a:pt x="5573" y="1946639"/>
                  </a:lnTo>
                  <a:lnTo>
                    <a:pt x="0" y="1898269"/>
                  </a:lnTo>
                  <a:lnTo>
                    <a:pt x="0" y="210947"/>
                  </a:lnTo>
                  <a:close/>
                </a:path>
              </a:pathLst>
            </a:custGeom>
            <a:ln w="21336">
              <a:solidFill>
                <a:srgbClr val="2E4766"/>
              </a:solidFill>
            </a:ln>
          </p:spPr>
          <p:txBody>
            <a:bodyPr wrap="square" lIns="0" tIns="0" rIns="0" bIns="0" rtlCol="0"/>
            <a:lstStyle/>
            <a:p>
              <a:endParaRPr>
                <a:latin typeface="+mj-lt"/>
              </a:endParaRPr>
            </a:p>
          </p:txBody>
        </p:sp>
      </p:grpSp>
      <p:sp>
        <p:nvSpPr>
          <p:cNvPr id="71" name="object 14">
            <a:extLst>
              <a:ext uri="{FF2B5EF4-FFF2-40B4-BE49-F238E27FC236}">
                <a16:creationId xmlns:a16="http://schemas.microsoft.com/office/drawing/2014/main" id="{CF30E8C8-AD85-398A-2215-1491DA04749F}"/>
              </a:ext>
            </a:extLst>
          </p:cNvPr>
          <p:cNvSpPr txBox="1"/>
          <p:nvPr/>
        </p:nvSpPr>
        <p:spPr>
          <a:xfrm>
            <a:off x="3640328" y="4003294"/>
            <a:ext cx="2181860" cy="1326515"/>
          </a:xfrm>
          <a:prstGeom prst="rect">
            <a:avLst/>
          </a:prstGeom>
        </p:spPr>
        <p:txBody>
          <a:bodyPr vert="horz" wrap="square" lIns="0" tIns="66675" rIns="0" bIns="0" rtlCol="0">
            <a:spAutoFit/>
          </a:bodyPr>
          <a:lstStyle/>
          <a:p>
            <a:pPr marL="12065" marR="5080" algn="ctr">
              <a:lnSpc>
                <a:spcPct val="81800"/>
              </a:lnSpc>
              <a:spcBef>
                <a:spcPts val="525"/>
              </a:spcBef>
            </a:pPr>
            <a:r>
              <a:rPr sz="2000" u="sng" spc="-240" dirty="0">
                <a:solidFill>
                  <a:srgbClr val="355070"/>
                </a:solidFill>
                <a:uFill>
                  <a:solidFill>
                    <a:srgbClr val="355070"/>
                  </a:solidFill>
                </a:uFill>
                <a:latin typeface="+mj-lt"/>
                <a:cs typeface="Arial MT"/>
              </a:rPr>
              <a:t>Sec</a:t>
            </a:r>
            <a:r>
              <a:rPr sz="2000" u="sng" spc="-25" dirty="0">
                <a:solidFill>
                  <a:srgbClr val="355070"/>
                </a:solidFill>
                <a:uFill>
                  <a:solidFill>
                    <a:srgbClr val="355070"/>
                  </a:solidFill>
                </a:uFill>
                <a:latin typeface="+mj-lt"/>
                <a:cs typeface="Arial MT"/>
              </a:rPr>
              <a:t> </a:t>
            </a:r>
            <a:r>
              <a:rPr sz="2000" u="sng" spc="-40" dirty="0">
                <a:solidFill>
                  <a:srgbClr val="355070"/>
                </a:solidFill>
                <a:uFill>
                  <a:solidFill>
                    <a:srgbClr val="355070"/>
                  </a:solidFill>
                </a:uFill>
                <a:latin typeface="+mj-lt"/>
                <a:cs typeface="Arial MT"/>
              </a:rPr>
              <a:t>13(4</a:t>
            </a:r>
            <a:r>
              <a:rPr sz="2000" spc="-40" dirty="0">
                <a:solidFill>
                  <a:srgbClr val="355070"/>
                </a:solidFill>
                <a:latin typeface="+mj-lt"/>
                <a:cs typeface="Arial MT"/>
              </a:rPr>
              <a:t>)</a:t>
            </a:r>
            <a:r>
              <a:rPr sz="2000" spc="10" dirty="0">
                <a:solidFill>
                  <a:srgbClr val="355070"/>
                </a:solidFill>
                <a:latin typeface="+mj-lt"/>
                <a:cs typeface="Arial MT"/>
              </a:rPr>
              <a:t> </a:t>
            </a:r>
            <a:r>
              <a:rPr sz="2000" spc="-145" dirty="0">
                <a:solidFill>
                  <a:srgbClr val="355070"/>
                </a:solidFill>
                <a:latin typeface="+mj-lt"/>
                <a:cs typeface="Arial MT"/>
              </a:rPr>
              <a:t>Location</a:t>
            </a:r>
            <a:r>
              <a:rPr sz="2000" spc="-40" dirty="0">
                <a:solidFill>
                  <a:srgbClr val="355070"/>
                </a:solidFill>
                <a:latin typeface="+mj-lt"/>
                <a:cs typeface="Arial MT"/>
              </a:rPr>
              <a:t> </a:t>
            </a:r>
            <a:r>
              <a:rPr sz="2000" spc="-25" dirty="0">
                <a:solidFill>
                  <a:srgbClr val="355070"/>
                </a:solidFill>
                <a:latin typeface="+mj-lt"/>
                <a:cs typeface="Arial MT"/>
              </a:rPr>
              <a:t>of </a:t>
            </a:r>
            <a:r>
              <a:rPr sz="2000" spc="-254" dirty="0">
                <a:solidFill>
                  <a:srgbClr val="355070"/>
                </a:solidFill>
                <a:latin typeface="+mj-lt"/>
                <a:cs typeface="Arial MT"/>
              </a:rPr>
              <a:t>such</a:t>
            </a:r>
            <a:r>
              <a:rPr sz="2000" spc="20" dirty="0">
                <a:solidFill>
                  <a:srgbClr val="355070"/>
                </a:solidFill>
                <a:latin typeface="+mj-lt"/>
                <a:cs typeface="Arial MT"/>
              </a:rPr>
              <a:t> </a:t>
            </a:r>
            <a:r>
              <a:rPr sz="2000" spc="-30" dirty="0">
                <a:solidFill>
                  <a:srgbClr val="355070"/>
                </a:solidFill>
                <a:latin typeface="+mj-lt"/>
                <a:cs typeface="Arial MT"/>
              </a:rPr>
              <a:t>immovable property</a:t>
            </a:r>
            <a:r>
              <a:rPr sz="2000" spc="-75" dirty="0">
                <a:solidFill>
                  <a:srgbClr val="355070"/>
                </a:solidFill>
                <a:latin typeface="+mj-lt"/>
                <a:cs typeface="Arial MT"/>
              </a:rPr>
              <a:t> </a:t>
            </a:r>
            <a:r>
              <a:rPr sz="2000" spc="-60" dirty="0">
                <a:solidFill>
                  <a:srgbClr val="355070"/>
                </a:solidFill>
                <a:latin typeface="+mj-lt"/>
                <a:cs typeface="Arial MT"/>
              </a:rPr>
              <a:t>(or</a:t>
            </a:r>
            <a:r>
              <a:rPr sz="2000" spc="-50" dirty="0">
                <a:solidFill>
                  <a:srgbClr val="355070"/>
                </a:solidFill>
                <a:latin typeface="+mj-lt"/>
                <a:cs typeface="Arial MT"/>
              </a:rPr>
              <a:t> </a:t>
            </a:r>
            <a:r>
              <a:rPr sz="2000" spc="-125" dirty="0">
                <a:solidFill>
                  <a:srgbClr val="355070"/>
                </a:solidFill>
                <a:latin typeface="+mj-lt"/>
                <a:cs typeface="Arial MT"/>
              </a:rPr>
              <a:t>where</a:t>
            </a:r>
            <a:r>
              <a:rPr sz="2000" spc="-10" dirty="0">
                <a:solidFill>
                  <a:srgbClr val="355070"/>
                </a:solidFill>
                <a:latin typeface="+mj-lt"/>
                <a:cs typeface="Arial MT"/>
              </a:rPr>
              <a:t> </a:t>
            </a:r>
            <a:r>
              <a:rPr sz="2000" spc="-25" dirty="0">
                <a:solidFill>
                  <a:srgbClr val="355070"/>
                </a:solidFill>
                <a:latin typeface="+mj-lt"/>
                <a:cs typeface="Arial MT"/>
              </a:rPr>
              <a:t>it </a:t>
            </a:r>
            <a:r>
              <a:rPr sz="2000" spc="-190" dirty="0">
                <a:solidFill>
                  <a:srgbClr val="355070"/>
                </a:solidFill>
                <a:latin typeface="+mj-lt"/>
                <a:cs typeface="Arial MT"/>
              </a:rPr>
              <a:t>is</a:t>
            </a:r>
            <a:r>
              <a:rPr sz="2000" spc="-5" dirty="0">
                <a:solidFill>
                  <a:srgbClr val="355070"/>
                </a:solidFill>
                <a:latin typeface="+mj-lt"/>
                <a:cs typeface="Arial MT"/>
              </a:rPr>
              <a:t> </a:t>
            </a:r>
            <a:r>
              <a:rPr sz="2000" spc="-100" dirty="0">
                <a:solidFill>
                  <a:srgbClr val="355070"/>
                </a:solidFill>
                <a:latin typeface="+mj-lt"/>
                <a:cs typeface="Arial MT"/>
              </a:rPr>
              <a:t>intended</a:t>
            </a:r>
            <a:r>
              <a:rPr sz="2000" spc="-40" dirty="0">
                <a:solidFill>
                  <a:srgbClr val="355070"/>
                </a:solidFill>
                <a:latin typeface="+mj-lt"/>
                <a:cs typeface="Arial MT"/>
              </a:rPr>
              <a:t> </a:t>
            </a:r>
            <a:r>
              <a:rPr sz="2000" spc="-10" dirty="0">
                <a:solidFill>
                  <a:srgbClr val="355070"/>
                </a:solidFill>
                <a:latin typeface="+mj-lt"/>
                <a:cs typeface="Arial MT"/>
              </a:rPr>
              <a:t>to</a:t>
            </a:r>
            <a:r>
              <a:rPr sz="2000" spc="-70" dirty="0">
                <a:solidFill>
                  <a:srgbClr val="355070"/>
                </a:solidFill>
                <a:latin typeface="+mj-lt"/>
                <a:cs typeface="Arial MT"/>
              </a:rPr>
              <a:t> </a:t>
            </a:r>
            <a:r>
              <a:rPr sz="2000" spc="-25" dirty="0">
                <a:solidFill>
                  <a:srgbClr val="355070"/>
                </a:solidFill>
                <a:latin typeface="+mj-lt"/>
                <a:cs typeface="Arial MT"/>
              </a:rPr>
              <a:t>be </a:t>
            </a:r>
            <a:r>
              <a:rPr sz="2000" spc="-10" dirty="0">
                <a:solidFill>
                  <a:srgbClr val="355070"/>
                </a:solidFill>
                <a:latin typeface="+mj-lt"/>
                <a:cs typeface="Arial MT"/>
              </a:rPr>
              <a:t>located)</a:t>
            </a:r>
            <a:endParaRPr sz="2000">
              <a:latin typeface="+mj-lt"/>
              <a:cs typeface="Arial MT"/>
            </a:endParaRPr>
          </a:p>
        </p:txBody>
      </p:sp>
      <p:sp>
        <p:nvSpPr>
          <p:cNvPr id="72" name="object 15">
            <a:extLst>
              <a:ext uri="{FF2B5EF4-FFF2-40B4-BE49-F238E27FC236}">
                <a16:creationId xmlns:a16="http://schemas.microsoft.com/office/drawing/2014/main" id="{24EF76CD-A3B4-9B50-E801-A6ED6BED5195}"/>
              </a:ext>
            </a:extLst>
          </p:cNvPr>
          <p:cNvSpPr/>
          <p:nvPr/>
        </p:nvSpPr>
        <p:spPr>
          <a:xfrm>
            <a:off x="6175692" y="1290574"/>
            <a:ext cx="2673350" cy="4676140"/>
          </a:xfrm>
          <a:custGeom>
            <a:avLst/>
            <a:gdLst/>
            <a:ahLst/>
            <a:cxnLst/>
            <a:rect l="l" t="t" r="r" b="b"/>
            <a:pathLst>
              <a:path w="2673350" h="4676140">
                <a:moveTo>
                  <a:pt x="2405761" y="0"/>
                </a:moveTo>
                <a:lnTo>
                  <a:pt x="267335" y="0"/>
                </a:lnTo>
                <a:lnTo>
                  <a:pt x="219266" y="4305"/>
                </a:lnTo>
                <a:lnTo>
                  <a:pt x="174030" y="16718"/>
                </a:lnTo>
                <a:lnTo>
                  <a:pt x="132381" y="36486"/>
                </a:lnTo>
                <a:lnTo>
                  <a:pt x="95071" y="62855"/>
                </a:lnTo>
                <a:lnTo>
                  <a:pt x="62855" y="95071"/>
                </a:lnTo>
                <a:lnTo>
                  <a:pt x="36486" y="132381"/>
                </a:lnTo>
                <a:lnTo>
                  <a:pt x="16718" y="174030"/>
                </a:lnTo>
                <a:lnTo>
                  <a:pt x="4305" y="219266"/>
                </a:lnTo>
                <a:lnTo>
                  <a:pt x="0" y="267335"/>
                </a:lnTo>
                <a:lnTo>
                  <a:pt x="0" y="4408297"/>
                </a:lnTo>
                <a:lnTo>
                  <a:pt x="4305" y="4456352"/>
                </a:lnTo>
                <a:lnTo>
                  <a:pt x="16718" y="4501580"/>
                </a:lnTo>
                <a:lnTo>
                  <a:pt x="36486" y="4543228"/>
                </a:lnTo>
                <a:lnTo>
                  <a:pt x="62855" y="4580539"/>
                </a:lnTo>
                <a:lnTo>
                  <a:pt x="95071" y="4612759"/>
                </a:lnTo>
                <a:lnTo>
                  <a:pt x="132381" y="4639134"/>
                </a:lnTo>
                <a:lnTo>
                  <a:pt x="174030" y="4658907"/>
                </a:lnTo>
                <a:lnTo>
                  <a:pt x="219266" y="4671325"/>
                </a:lnTo>
                <a:lnTo>
                  <a:pt x="267335" y="4675632"/>
                </a:lnTo>
                <a:lnTo>
                  <a:pt x="2405761" y="4675632"/>
                </a:lnTo>
                <a:lnTo>
                  <a:pt x="2453829" y="4671325"/>
                </a:lnTo>
                <a:lnTo>
                  <a:pt x="2499065" y="4658907"/>
                </a:lnTo>
                <a:lnTo>
                  <a:pt x="2540714" y="4639134"/>
                </a:lnTo>
                <a:lnTo>
                  <a:pt x="2578024" y="4612759"/>
                </a:lnTo>
                <a:lnTo>
                  <a:pt x="2610240" y="4580539"/>
                </a:lnTo>
                <a:lnTo>
                  <a:pt x="2636609" y="4543228"/>
                </a:lnTo>
                <a:lnTo>
                  <a:pt x="2656377" y="4501580"/>
                </a:lnTo>
                <a:lnTo>
                  <a:pt x="2668790" y="4456352"/>
                </a:lnTo>
                <a:lnTo>
                  <a:pt x="2673096" y="4408297"/>
                </a:lnTo>
                <a:lnTo>
                  <a:pt x="2673096" y="267335"/>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1" y="0"/>
                </a:lnTo>
                <a:close/>
              </a:path>
            </a:pathLst>
          </a:custGeom>
          <a:solidFill>
            <a:srgbClr val="CED0D4"/>
          </a:solidFill>
        </p:spPr>
        <p:txBody>
          <a:bodyPr wrap="square" lIns="0" tIns="0" rIns="0" bIns="0" rtlCol="0"/>
          <a:lstStyle/>
          <a:p>
            <a:endParaRPr>
              <a:latin typeface="+mj-lt"/>
            </a:endParaRPr>
          </a:p>
        </p:txBody>
      </p:sp>
      <p:sp>
        <p:nvSpPr>
          <p:cNvPr id="73" name="object 16">
            <a:extLst>
              <a:ext uri="{FF2B5EF4-FFF2-40B4-BE49-F238E27FC236}">
                <a16:creationId xmlns:a16="http://schemas.microsoft.com/office/drawing/2014/main" id="{17F563D9-D439-84E8-5EB3-440D1770991A}"/>
              </a:ext>
            </a:extLst>
          </p:cNvPr>
          <p:cNvSpPr txBox="1"/>
          <p:nvPr/>
        </p:nvSpPr>
        <p:spPr>
          <a:xfrm>
            <a:off x="6387846" y="1444497"/>
            <a:ext cx="2229485" cy="1586865"/>
          </a:xfrm>
          <a:prstGeom prst="rect">
            <a:avLst/>
          </a:prstGeom>
        </p:spPr>
        <p:txBody>
          <a:bodyPr vert="horz" wrap="square" lIns="0" tIns="79375" rIns="0" bIns="0" rtlCol="0">
            <a:spAutoFit/>
          </a:bodyPr>
          <a:lstStyle/>
          <a:p>
            <a:pPr marL="12700" marR="5080" algn="ctr">
              <a:lnSpc>
                <a:spcPct val="81700"/>
              </a:lnSpc>
              <a:spcBef>
                <a:spcPts val="625"/>
              </a:spcBef>
            </a:pPr>
            <a:r>
              <a:rPr sz="2400" spc="-155" dirty="0">
                <a:latin typeface="+mj-lt"/>
                <a:cs typeface="Arial MT"/>
              </a:rPr>
              <a:t>Service</a:t>
            </a:r>
            <a:r>
              <a:rPr sz="2400" spc="-15" dirty="0">
                <a:latin typeface="+mj-lt"/>
                <a:cs typeface="Arial MT"/>
              </a:rPr>
              <a:t> </a:t>
            </a:r>
            <a:r>
              <a:rPr sz="2400" dirty="0">
                <a:latin typeface="+mj-lt"/>
                <a:cs typeface="Arial MT"/>
              </a:rPr>
              <a:t>by</a:t>
            </a:r>
            <a:r>
              <a:rPr sz="2400" spc="-105" dirty="0">
                <a:latin typeface="+mj-lt"/>
                <a:cs typeface="Arial MT"/>
              </a:rPr>
              <a:t> </a:t>
            </a:r>
            <a:r>
              <a:rPr sz="2400" spc="-85" dirty="0">
                <a:latin typeface="+mj-lt"/>
                <a:cs typeface="Arial MT"/>
              </a:rPr>
              <a:t>way</a:t>
            </a:r>
            <a:r>
              <a:rPr sz="2400" spc="-70" dirty="0">
                <a:latin typeface="+mj-lt"/>
                <a:cs typeface="Arial MT"/>
              </a:rPr>
              <a:t> </a:t>
            </a:r>
            <a:r>
              <a:rPr sz="2400" spc="-25" dirty="0">
                <a:latin typeface="+mj-lt"/>
                <a:cs typeface="Arial MT"/>
              </a:rPr>
              <a:t>of </a:t>
            </a:r>
            <a:r>
              <a:rPr sz="2400" b="1" spc="-190" dirty="0">
                <a:solidFill>
                  <a:srgbClr val="FF0000"/>
                </a:solidFill>
                <a:latin typeface="+mj-lt"/>
                <a:cs typeface="Arial"/>
              </a:rPr>
              <a:t>admission</a:t>
            </a:r>
            <a:r>
              <a:rPr sz="2400" b="1" spc="-50" dirty="0">
                <a:solidFill>
                  <a:srgbClr val="FF0000"/>
                </a:solidFill>
                <a:latin typeface="+mj-lt"/>
                <a:cs typeface="Arial"/>
              </a:rPr>
              <a:t> </a:t>
            </a:r>
            <a:r>
              <a:rPr sz="2400" dirty="0">
                <a:latin typeface="+mj-lt"/>
                <a:cs typeface="Arial MT"/>
              </a:rPr>
              <a:t>to</a:t>
            </a:r>
            <a:r>
              <a:rPr sz="2400" spc="-90" dirty="0">
                <a:latin typeface="+mj-lt"/>
                <a:cs typeface="Arial MT"/>
              </a:rPr>
              <a:t> </a:t>
            </a:r>
            <a:r>
              <a:rPr sz="2400" spc="484" dirty="0">
                <a:latin typeface="+mj-lt"/>
                <a:cs typeface="Arial MT"/>
              </a:rPr>
              <a:t>/ </a:t>
            </a:r>
            <a:r>
              <a:rPr sz="2400" b="1" spc="-170" dirty="0">
                <a:solidFill>
                  <a:srgbClr val="FF0000"/>
                </a:solidFill>
                <a:latin typeface="+mj-lt"/>
                <a:cs typeface="Arial"/>
              </a:rPr>
              <a:t>organising</a:t>
            </a:r>
            <a:r>
              <a:rPr sz="2400" b="1" spc="55" dirty="0">
                <a:solidFill>
                  <a:srgbClr val="FF0000"/>
                </a:solidFill>
                <a:latin typeface="+mj-lt"/>
                <a:cs typeface="Arial"/>
              </a:rPr>
              <a:t> </a:t>
            </a:r>
            <a:r>
              <a:rPr sz="2400" spc="-25" dirty="0">
                <a:latin typeface="+mj-lt"/>
                <a:cs typeface="Arial MT"/>
              </a:rPr>
              <a:t>an </a:t>
            </a:r>
            <a:r>
              <a:rPr sz="2400" spc="-165" dirty="0">
                <a:latin typeface="+mj-lt"/>
                <a:cs typeface="Arial MT"/>
              </a:rPr>
              <a:t>event,</a:t>
            </a:r>
            <a:r>
              <a:rPr sz="2400" spc="-5" dirty="0">
                <a:latin typeface="+mj-lt"/>
                <a:cs typeface="Arial MT"/>
              </a:rPr>
              <a:t> </a:t>
            </a:r>
            <a:r>
              <a:rPr sz="2400" spc="-155" dirty="0">
                <a:latin typeface="+mj-lt"/>
                <a:cs typeface="Arial MT"/>
              </a:rPr>
              <a:t>etc.</a:t>
            </a:r>
            <a:r>
              <a:rPr sz="2400" spc="20" dirty="0">
                <a:latin typeface="+mj-lt"/>
                <a:cs typeface="Arial MT"/>
              </a:rPr>
              <a:t> </a:t>
            </a:r>
            <a:r>
              <a:rPr sz="2400" spc="-25" dirty="0">
                <a:latin typeface="+mj-lt"/>
                <a:cs typeface="Arial MT"/>
              </a:rPr>
              <a:t>and </a:t>
            </a:r>
            <a:r>
              <a:rPr sz="2400" spc="-70" dirty="0">
                <a:latin typeface="+mj-lt"/>
                <a:cs typeface="Arial MT"/>
              </a:rPr>
              <a:t>ancillary</a:t>
            </a:r>
            <a:r>
              <a:rPr sz="2400" spc="-25" dirty="0">
                <a:latin typeface="+mj-lt"/>
                <a:cs typeface="Arial MT"/>
              </a:rPr>
              <a:t> </a:t>
            </a:r>
            <a:r>
              <a:rPr sz="2400" spc="-65" dirty="0">
                <a:latin typeface="+mj-lt"/>
                <a:cs typeface="Arial MT"/>
              </a:rPr>
              <a:t>services</a:t>
            </a:r>
            <a:endParaRPr sz="2400">
              <a:latin typeface="+mj-lt"/>
              <a:cs typeface="Arial MT"/>
            </a:endParaRPr>
          </a:p>
        </p:txBody>
      </p:sp>
      <p:grpSp>
        <p:nvGrpSpPr>
          <p:cNvPr id="74" name="object 17">
            <a:extLst>
              <a:ext uri="{FF2B5EF4-FFF2-40B4-BE49-F238E27FC236}">
                <a16:creationId xmlns:a16="http://schemas.microsoft.com/office/drawing/2014/main" id="{810B9768-6CF0-C05F-8DF4-A8E693A86DB3}"/>
              </a:ext>
            </a:extLst>
          </p:cNvPr>
          <p:cNvGrpSpPr/>
          <p:nvPr/>
        </p:nvGrpSpPr>
        <p:grpSpPr>
          <a:xfrm>
            <a:off x="6428232" y="3617976"/>
            <a:ext cx="2161540" cy="2014855"/>
            <a:chOff x="6428232" y="3617976"/>
            <a:chExt cx="2161540" cy="2014855"/>
          </a:xfrm>
        </p:grpSpPr>
        <p:sp>
          <p:nvSpPr>
            <p:cNvPr id="75" name="object 18">
              <a:extLst>
                <a:ext uri="{FF2B5EF4-FFF2-40B4-BE49-F238E27FC236}">
                  <a16:creationId xmlns:a16="http://schemas.microsoft.com/office/drawing/2014/main" id="{DFD266EC-63F5-2142-7FBA-EEA896DFA694}"/>
                </a:ext>
              </a:extLst>
            </p:cNvPr>
            <p:cNvSpPr/>
            <p:nvPr/>
          </p:nvSpPr>
          <p:spPr>
            <a:xfrm>
              <a:off x="6438900" y="3628644"/>
              <a:ext cx="2139950" cy="1993900"/>
            </a:xfrm>
            <a:custGeom>
              <a:avLst/>
              <a:gdLst/>
              <a:ahLst/>
              <a:cxnLst/>
              <a:rect l="l" t="t" r="r" b="b"/>
              <a:pathLst>
                <a:path w="2139950" h="1993900">
                  <a:moveTo>
                    <a:pt x="1940305" y="0"/>
                  </a:moveTo>
                  <a:lnTo>
                    <a:pt x="199390" y="0"/>
                  </a:lnTo>
                  <a:lnTo>
                    <a:pt x="153675" y="5266"/>
                  </a:lnTo>
                  <a:lnTo>
                    <a:pt x="111708" y="20268"/>
                  </a:lnTo>
                  <a:lnTo>
                    <a:pt x="74686" y="43807"/>
                  </a:lnTo>
                  <a:lnTo>
                    <a:pt x="43807" y="74686"/>
                  </a:lnTo>
                  <a:lnTo>
                    <a:pt x="20268" y="111708"/>
                  </a:lnTo>
                  <a:lnTo>
                    <a:pt x="5266" y="153675"/>
                  </a:lnTo>
                  <a:lnTo>
                    <a:pt x="0" y="199389"/>
                  </a:lnTo>
                  <a:lnTo>
                    <a:pt x="0" y="1794002"/>
                  </a:lnTo>
                  <a:lnTo>
                    <a:pt x="5266" y="1839716"/>
                  </a:lnTo>
                  <a:lnTo>
                    <a:pt x="20268" y="1881683"/>
                  </a:lnTo>
                  <a:lnTo>
                    <a:pt x="43807" y="1918705"/>
                  </a:lnTo>
                  <a:lnTo>
                    <a:pt x="74686" y="1949584"/>
                  </a:lnTo>
                  <a:lnTo>
                    <a:pt x="111708" y="1973123"/>
                  </a:lnTo>
                  <a:lnTo>
                    <a:pt x="153675" y="1988125"/>
                  </a:lnTo>
                  <a:lnTo>
                    <a:pt x="199390" y="1993391"/>
                  </a:lnTo>
                  <a:lnTo>
                    <a:pt x="1940305" y="1993391"/>
                  </a:lnTo>
                  <a:lnTo>
                    <a:pt x="1986020" y="1988125"/>
                  </a:lnTo>
                  <a:lnTo>
                    <a:pt x="2027987" y="1973123"/>
                  </a:lnTo>
                  <a:lnTo>
                    <a:pt x="2065009" y="1949584"/>
                  </a:lnTo>
                  <a:lnTo>
                    <a:pt x="2095888" y="1918705"/>
                  </a:lnTo>
                  <a:lnTo>
                    <a:pt x="2119427" y="1881683"/>
                  </a:lnTo>
                  <a:lnTo>
                    <a:pt x="2134429" y="1839716"/>
                  </a:lnTo>
                  <a:lnTo>
                    <a:pt x="2139696" y="1794002"/>
                  </a:lnTo>
                  <a:lnTo>
                    <a:pt x="2139696" y="199389"/>
                  </a:lnTo>
                  <a:lnTo>
                    <a:pt x="2134429" y="153675"/>
                  </a:lnTo>
                  <a:lnTo>
                    <a:pt x="2119427" y="111708"/>
                  </a:lnTo>
                  <a:lnTo>
                    <a:pt x="2095888" y="74686"/>
                  </a:lnTo>
                  <a:lnTo>
                    <a:pt x="2065009" y="43807"/>
                  </a:lnTo>
                  <a:lnTo>
                    <a:pt x="2027987" y="20268"/>
                  </a:lnTo>
                  <a:lnTo>
                    <a:pt x="1986020" y="5266"/>
                  </a:lnTo>
                  <a:lnTo>
                    <a:pt x="1940305" y="0"/>
                  </a:lnTo>
                  <a:close/>
                </a:path>
              </a:pathLst>
            </a:custGeom>
            <a:solidFill>
              <a:srgbClr val="FFFFFF"/>
            </a:solidFill>
          </p:spPr>
          <p:txBody>
            <a:bodyPr wrap="square" lIns="0" tIns="0" rIns="0" bIns="0" rtlCol="0"/>
            <a:lstStyle/>
            <a:p>
              <a:endParaRPr>
                <a:latin typeface="+mj-lt"/>
              </a:endParaRPr>
            </a:p>
          </p:txBody>
        </p:sp>
        <p:sp>
          <p:nvSpPr>
            <p:cNvPr id="76" name="object 19">
              <a:extLst>
                <a:ext uri="{FF2B5EF4-FFF2-40B4-BE49-F238E27FC236}">
                  <a16:creationId xmlns:a16="http://schemas.microsoft.com/office/drawing/2014/main" id="{17814B5C-5ECD-FA79-6A9D-8D1669EFC81C}"/>
                </a:ext>
              </a:extLst>
            </p:cNvPr>
            <p:cNvSpPr/>
            <p:nvPr/>
          </p:nvSpPr>
          <p:spPr>
            <a:xfrm>
              <a:off x="6438900" y="3628644"/>
              <a:ext cx="2139950" cy="1993900"/>
            </a:xfrm>
            <a:custGeom>
              <a:avLst/>
              <a:gdLst/>
              <a:ahLst/>
              <a:cxnLst/>
              <a:rect l="l" t="t" r="r" b="b"/>
              <a:pathLst>
                <a:path w="2139950" h="1993900">
                  <a:moveTo>
                    <a:pt x="0" y="199389"/>
                  </a:moveTo>
                  <a:lnTo>
                    <a:pt x="5266" y="153675"/>
                  </a:lnTo>
                  <a:lnTo>
                    <a:pt x="20268" y="111708"/>
                  </a:lnTo>
                  <a:lnTo>
                    <a:pt x="43807" y="74686"/>
                  </a:lnTo>
                  <a:lnTo>
                    <a:pt x="74686" y="43807"/>
                  </a:lnTo>
                  <a:lnTo>
                    <a:pt x="111708" y="20268"/>
                  </a:lnTo>
                  <a:lnTo>
                    <a:pt x="153675" y="5266"/>
                  </a:lnTo>
                  <a:lnTo>
                    <a:pt x="199390" y="0"/>
                  </a:lnTo>
                  <a:lnTo>
                    <a:pt x="1940305" y="0"/>
                  </a:lnTo>
                  <a:lnTo>
                    <a:pt x="1986020" y="5266"/>
                  </a:lnTo>
                  <a:lnTo>
                    <a:pt x="2027987" y="20268"/>
                  </a:lnTo>
                  <a:lnTo>
                    <a:pt x="2065009" y="43807"/>
                  </a:lnTo>
                  <a:lnTo>
                    <a:pt x="2095888" y="74686"/>
                  </a:lnTo>
                  <a:lnTo>
                    <a:pt x="2119427" y="111708"/>
                  </a:lnTo>
                  <a:lnTo>
                    <a:pt x="2134429" y="153675"/>
                  </a:lnTo>
                  <a:lnTo>
                    <a:pt x="2139696" y="199389"/>
                  </a:lnTo>
                  <a:lnTo>
                    <a:pt x="2139696" y="1794002"/>
                  </a:lnTo>
                  <a:lnTo>
                    <a:pt x="2134429" y="1839716"/>
                  </a:lnTo>
                  <a:lnTo>
                    <a:pt x="2119427" y="1881683"/>
                  </a:lnTo>
                  <a:lnTo>
                    <a:pt x="2095888" y="1918705"/>
                  </a:lnTo>
                  <a:lnTo>
                    <a:pt x="2065009" y="1949584"/>
                  </a:lnTo>
                  <a:lnTo>
                    <a:pt x="2027987" y="1973123"/>
                  </a:lnTo>
                  <a:lnTo>
                    <a:pt x="1986020" y="1988125"/>
                  </a:lnTo>
                  <a:lnTo>
                    <a:pt x="1940305" y="1993391"/>
                  </a:lnTo>
                  <a:lnTo>
                    <a:pt x="199390" y="1993391"/>
                  </a:lnTo>
                  <a:lnTo>
                    <a:pt x="153675" y="1988125"/>
                  </a:lnTo>
                  <a:lnTo>
                    <a:pt x="111708" y="1973123"/>
                  </a:lnTo>
                  <a:lnTo>
                    <a:pt x="74686" y="1949584"/>
                  </a:lnTo>
                  <a:lnTo>
                    <a:pt x="43807" y="1918705"/>
                  </a:lnTo>
                  <a:lnTo>
                    <a:pt x="20268" y="1881683"/>
                  </a:lnTo>
                  <a:lnTo>
                    <a:pt x="5266" y="1839716"/>
                  </a:lnTo>
                  <a:lnTo>
                    <a:pt x="0" y="1794002"/>
                  </a:lnTo>
                  <a:lnTo>
                    <a:pt x="0" y="199389"/>
                  </a:lnTo>
                  <a:close/>
                </a:path>
              </a:pathLst>
            </a:custGeom>
            <a:ln w="21336">
              <a:solidFill>
                <a:srgbClr val="2E4766"/>
              </a:solidFill>
            </a:ln>
          </p:spPr>
          <p:txBody>
            <a:bodyPr wrap="square" lIns="0" tIns="0" rIns="0" bIns="0" rtlCol="0"/>
            <a:lstStyle/>
            <a:p>
              <a:endParaRPr>
                <a:latin typeface="+mj-lt"/>
              </a:endParaRPr>
            </a:p>
          </p:txBody>
        </p:sp>
      </p:grpSp>
      <p:sp>
        <p:nvSpPr>
          <p:cNvPr id="77" name="object 20">
            <a:extLst>
              <a:ext uri="{FF2B5EF4-FFF2-40B4-BE49-F238E27FC236}">
                <a16:creationId xmlns:a16="http://schemas.microsoft.com/office/drawing/2014/main" id="{C9246544-A66B-C53A-12EC-06301B047D78}"/>
              </a:ext>
            </a:extLst>
          </p:cNvPr>
          <p:cNvSpPr txBox="1"/>
          <p:nvPr/>
        </p:nvSpPr>
        <p:spPr>
          <a:xfrm>
            <a:off x="6713601" y="3939997"/>
            <a:ext cx="1586230" cy="1620828"/>
          </a:xfrm>
          <a:prstGeom prst="rect">
            <a:avLst/>
          </a:prstGeom>
        </p:spPr>
        <p:txBody>
          <a:bodyPr vert="horz" wrap="square" lIns="0" tIns="12700" rIns="0" bIns="0" rtlCol="0">
            <a:spAutoFit/>
          </a:bodyPr>
          <a:lstStyle/>
          <a:p>
            <a:pPr marL="207645" algn="just">
              <a:lnSpc>
                <a:spcPts val="2615"/>
              </a:lnSpc>
              <a:spcBef>
                <a:spcPts val="100"/>
              </a:spcBef>
            </a:pPr>
            <a:r>
              <a:rPr sz="2400" u="sng" spc="-280" dirty="0">
                <a:solidFill>
                  <a:srgbClr val="355070"/>
                </a:solidFill>
                <a:uFill>
                  <a:solidFill>
                    <a:srgbClr val="355070"/>
                  </a:solidFill>
                </a:uFill>
                <a:latin typeface="+mj-lt"/>
                <a:cs typeface="Arial MT"/>
              </a:rPr>
              <a:t>Sec</a:t>
            </a:r>
            <a:r>
              <a:rPr sz="2400" u="sng" spc="-10" dirty="0">
                <a:solidFill>
                  <a:srgbClr val="355070"/>
                </a:solidFill>
                <a:uFill>
                  <a:solidFill>
                    <a:srgbClr val="355070"/>
                  </a:solidFill>
                </a:uFill>
                <a:latin typeface="+mj-lt"/>
                <a:cs typeface="Arial MT"/>
              </a:rPr>
              <a:t> </a:t>
            </a:r>
            <a:r>
              <a:rPr sz="2400" u="sng" spc="-20" dirty="0">
                <a:solidFill>
                  <a:srgbClr val="355070"/>
                </a:solidFill>
                <a:uFill>
                  <a:solidFill>
                    <a:srgbClr val="355070"/>
                  </a:solidFill>
                </a:uFill>
                <a:latin typeface="+mj-lt"/>
                <a:cs typeface="Arial MT"/>
              </a:rPr>
              <a:t>13(5</a:t>
            </a:r>
            <a:r>
              <a:rPr sz="2400" spc="-20" dirty="0">
                <a:solidFill>
                  <a:srgbClr val="355070"/>
                </a:solidFill>
                <a:latin typeface="+mj-lt"/>
                <a:cs typeface="Arial MT"/>
              </a:rPr>
              <a:t>)</a:t>
            </a:r>
            <a:endParaRPr sz="2400">
              <a:latin typeface="+mj-lt"/>
              <a:cs typeface="Arial MT"/>
            </a:endParaRPr>
          </a:p>
          <a:p>
            <a:pPr marL="12700" marR="5080" indent="39370" algn="just">
              <a:lnSpc>
                <a:spcPts val="2350"/>
              </a:lnSpc>
              <a:spcBef>
                <a:spcPts val="259"/>
              </a:spcBef>
            </a:pPr>
            <a:r>
              <a:rPr sz="2400" spc="-175" dirty="0">
                <a:solidFill>
                  <a:srgbClr val="355070"/>
                </a:solidFill>
                <a:latin typeface="+mj-lt"/>
                <a:cs typeface="Arial MT"/>
              </a:rPr>
              <a:t>Place</a:t>
            </a:r>
            <a:r>
              <a:rPr sz="2400" spc="10" dirty="0">
                <a:solidFill>
                  <a:srgbClr val="355070"/>
                </a:solidFill>
                <a:latin typeface="+mj-lt"/>
                <a:cs typeface="Arial MT"/>
              </a:rPr>
              <a:t> </a:t>
            </a:r>
            <a:r>
              <a:rPr sz="2400" spc="-90" dirty="0">
                <a:solidFill>
                  <a:srgbClr val="355070"/>
                </a:solidFill>
                <a:latin typeface="+mj-lt"/>
                <a:cs typeface="Arial MT"/>
              </a:rPr>
              <a:t>where </a:t>
            </a:r>
            <a:r>
              <a:rPr sz="2400" spc="-145" dirty="0">
                <a:solidFill>
                  <a:srgbClr val="355070"/>
                </a:solidFill>
                <a:latin typeface="+mj-lt"/>
                <a:cs typeface="Arial MT"/>
              </a:rPr>
              <a:t>the</a:t>
            </a:r>
            <a:r>
              <a:rPr sz="2400" spc="-5" dirty="0">
                <a:solidFill>
                  <a:srgbClr val="355070"/>
                </a:solidFill>
                <a:latin typeface="+mj-lt"/>
                <a:cs typeface="Arial MT"/>
              </a:rPr>
              <a:t> </a:t>
            </a:r>
            <a:r>
              <a:rPr sz="2400" spc="-165" dirty="0">
                <a:solidFill>
                  <a:srgbClr val="355070"/>
                </a:solidFill>
                <a:latin typeface="+mj-lt"/>
                <a:cs typeface="Arial MT"/>
              </a:rPr>
              <a:t>event</a:t>
            </a:r>
            <a:r>
              <a:rPr sz="2400" spc="20" dirty="0">
                <a:solidFill>
                  <a:srgbClr val="355070"/>
                </a:solidFill>
                <a:latin typeface="+mj-lt"/>
                <a:cs typeface="Arial MT"/>
              </a:rPr>
              <a:t> </a:t>
            </a:r>
            <a:r>
              <a:rPr sz="2400" spc="-25" dirty="0">
                <a:solidFill>
                  <a:srgbClr val="355070"/>
                </a:solidFill>
                <a:latin typeface="+mj-lt"/>
                <a:cs typeface="Arial MT"/>
              </a:rPr>
              <a:t>is </a:t>
            </a:r>
            <a:r>
              <a:rPr sz="2400" spc="-80" dirty="0">
                <a:solidFill>
                  <a:srgbClr val="355070"/>
                </a:solidFill>
                <a:latin typeface="+mj-lt"/>
                <a:cs typeface="Arial MT"/>
              </a:rPr>
              <a:t>actually</a:t>
            </a:r>
            <a:r>
              <a:rPr sz="2400" spc="-20" dirty="0">
                <a:solidFill>
                  <a:srgbClr val="355070"/>
                </a:solidFill>
                <a:latin typeface="+mj-lt"/>
                <a:cs typeface="Arial MT"/>
              </a:rPr>
              <a:t> </a:t>
            </a:r>
            <a:r>
              <a:rPr sz="2400" spc="-120" dirty="0">
                <a:solidFill>
                  <a:srgbClr val="355070"/>
                </a:solidFill>
                <a:latin typeface="+mj-lt"/>
                <a:cs typeface="Arial MT"/>
              </a:rPr>
              <a:t>held</a:t>
            </a:r>
            <a:endParaRPr sz="2400">
              <a:latin typeface="+mj-lt"/>
              <a:cs typeface="Arial MT"/>
            </a:endParaRPr>
          </a:p>
        </p:txBody>
      </p:sp>
      <p:sp>
        <p:nvSpPr>
          <p:cNvPr id="78" name="object 21">
            <a:extLst>
              <a:ext uri="{FF2B5EF4-FFF2-40B4-BE49-F238E27FC236}">
                <a16:creationId xmlns:a16="http://schemas.microsoft.com/office/drawing/2014/main" id="{A81BBC35-F2E0-06FA-F378-2CFFEB626693}"/>
              </a:ext>
            </a:extLst>
          </p:cNvPr>
          <p:cNvSpPr/>
          <p:nvPr/>
        </p:nvSpPr>
        <p:spPr>
          <a:xfrm>
            <a:off x="9051703" y="1314823"/>
            <a:ext cx="2673350" cy="4676140"/>
          </a:xfrm>
          <a:custGeom>
            <a:avLst/>
            <a:gdLst/>
            <a:ahLst/>
            <a:cxnLst/>
            <a:rect l="l" t="t" r="r" b="b"/>
            <a:pathLst>
              <a:path w="2673350" h="4676140">
                <a:moveTo>
                  <a:pt x="2405760" y="0"/>
                </a:moveTo>
                <a:lnTo>
                  <a:pt x="267334" y="0"/>
                </a:lnTo>
                <a:lnTo>
                  <a:pt x="219266" y="4305"/>
                </a:lnTo>
                <a:lnTo>
                  <a:pt x="174030" y="16718"/>
                </a:lnTo>
                <a:lnTo>
                  <a:pt x="132381" y="36486"/>
                </a:lnTo>
                <a:lnTo>
                  <a:pt x="95071" y="62855"/>
                </a:lnTo>
                <a:lnTo>
                  <a:pt x="62855" y="95071"/>
                </a:lnTo>
                <a:lnTo>
                  <a:pt x="36486" y="132381"/>
                </a:lnTo>
                <a:lnTo>
                  <a:pt x="16718" y="174030"/>
                </a:lnTo>
                <a:lnTo>
                  <a:pt x="4305" y="219266"/>
                </a:lnTo>
                <a:lnTo>
                  <a:pt x="0" y="267335"/>
                </a:lnTo>
                <a:lnTo>
                  <a:pt x="0" y="4408297"/>
                </a:lnTo>
                <a:lnTo>
                  <a:pt x="4305" y="4456352"/>
                </a:lnTo>
                <a:lnTo>
                  <a:pt x="16718" y="4501580"/>
                </a:lnTo>
                <a:lnTo>
                  <a:pt x="36486" y="4543228"/>
                </a:lnTo>
                <a:lnTo>
                  <a:pt x="62855" y="4580539"/>
                </a:lnTo>
                <a:lnTo>
                  <a:pt x="95071" y="4612759"/>
                </a:lnTo>
                <a:lnTo>
                  <a:pt x="132381" y="4639134"/>
                </a:lnTo>
                <a:lnTo>
                  <a:pt x="174030" y="4658907"/>
                </a:lnTo>
                <a:lnTo>
                  <a:pt x="219266" y="4671325"/>
                </a:lnTo>
                <a:lnTo>
                  <a:pt x="267334" y="4675632"/>
                </a:lnTo>
                <a:lnTo>
                  <a:pt x="2405760" y="4675632"/>
                </a:lnTo>
                <a:lnTo>
                  <a:pt x="2453829" y="4671325"/>
                </a:lnTo>
                <a:lnTo>
                  <a:pt x="2499065" y="4658907"/>
                </a:lnTo>
                <a:lnTo>
                  <a:pt x="2540714" y="4639134"/>
                </a:lnTo>
                <a:lnTo>
                  <a:pt x="2578024" y="4612759"/>
                </a:lnTo>
                <a:lnTo>
                  <a:pt x="2610240" y="4580539"/>
                </a:lnTo>
                <a:lnTo>
                  <a:pt x="2636609" y="4543228"/>
                </a:lnTo>
                <a:lnTo>
                  <a:pt x="2656377" y="4501580"/>
                </a:lnTo>
                <a:lnTo>
                  <a:pt x="2668790" y="4456352"/>
                </a:lnTo>
                <a:lnTo>
                  <a:pt x="2673095" y="4408297"/>
                </a:lnTo>
                <a:lnTo>
                  <a:pt x="2673095" y="267335"/>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0" y="0"/>
                </a:lnTo>
                <a:close/>
              </a:path>
            </a:pathLst>
          </a:custGeom>
          <a:solidFill>
            <a:srgbClr val="CED0D4"/>
          </a:solidFill>
        </p:spPr>
        <p:txBody>
          <a:bodyPr wrap="square" lIns="0" tIns="0" rIns="0" bIns="0" rtlCol="0"/>
          <a:lstStyle/>
          <a:p>
            <a:endParaRPr>
              <a:latin typeface="+mj-lt"/>
            </a:endParaRPr>
          </a:p>
        </p:txBody>
      </p:sp>
      <p:sp>
        <p:nvSpPr>
          <p:cNvPr id="79" name="object 22">
            <a:extLst>
              <a:ext uri="{FF2B5EF4-FFF2-40B4-BE49-F238E27FC236}">
                <a16:creationId xmlns:a16="http://schemas.microsoft.com/office/drawing/2014/main" id="{8197FF34-F14C-980F-E822-23C1329DE40D}"/>
              </a:ext>
            </a:extLst>
          </p:cNvPr>
          <p:cNvSpPr txBox="1"/>
          <p:nvPr/>
        </p:nvSpPr>
        <p:spPr>
          <a:xfrm>
            <a:off x="9136760" y="1499361"/>
            <a:ext cx="2492375" cy="1917700"/>
          </a:xfrm>
          <a:prstGeom prst="rect">
            <a:avLst/>
          </a:prstGeom>
        </p:spPr>
        <p:txBody>
          <a:bodyPr vert="horz" wrap="square" lIns="0" tIns="72390" rIns="0" bIns="0" rtlCol="0">
            <a:spAutoFit/>
          </a:bodyPr>
          <a:lstStyle/>
          <a:p>
            <a:pPr marL="12700" marR="5080" indent="-5715" algn="ctr">
              <a:lnSpc>
                <a:spcPct val="81800"/>
              </a:lnSpc>
              <a:spcBef>
                <a:spcPts val="570"/>
              </a:spcBef>
            </a:pPr>
            <a:r>
              <a:rPr sz="2100" spc="-145" dirty="0">
                <a:latin typeface="+mj-lt"/>
                <a:cs typeface="Arial MT"/>
              </a:rPr>
              <a:t>Banking</a:t>
            </a:r>
            <a:r>
              <a:rPr sz="2100" spc="35" dirty="0">
                <a:latin typeface="+mj-lt"/>
                <a:cs typeface="Arial MT"/>
              </a:rPr>
              <a:t> </a:t>
            </a:r>
            <a:r>
              <a:rPr sz="2100" spc="-165" dirty="0">
                <a:latin typeface="+mj-lt"/>
                <a:cs typeface="Arial MT"/>
              </a:rPr>
              <a:t>services</a:t>
            </a:r>
            <a:r>
              <a:rPr sz="2100" spc="-30" dirty="0">
                <a:latin typeface="+mj-lt"/>
                <a:cs typeface="Arial MT"/>
              </a:rPr>
              <a:t> </a:t>
            </a:r>
            <a:r>
              <a:rPr sz="2100" spc="-25" dirty="0">
                <a:latin typeface="+mj-lt"/>
                <a:cs typeface="Arial MT"/>
              </a:rPr>
              <a:t>to </a:t>
            </a:r>
            <a:r>
              <a:rPr sz="2100" spc="-160" dirty="0">
                <a:solidFill>
                  <a:srgbClr val="FF0000"/>
                </a:solidFill>
                <a:latin typeface="+mj-lt"/>
                <a:cs typeface="Arial MT"/>
              </a:rPr>
              <a:t>account</a:t>
            </a:r>
            <a:r>
              <a:rPr sz="2100" spc="-40" dirty="0">
                <a:solidFill>
                  <a:srgbClr val="FF0000"/>
                </a:solidFill>
                <a:latin typeface="+mj-lt"/>
                <a:cs typeface="Arial MT"/>
              </a:rPr>
              <a:t> </a:t>
            </a:r>
            <a:r>
              <a:rPr sz="2100" spc="-10" dirty="0">
                <a:solidFill>
                  <a:srgbClr val="FF0000"/>
                </a:solidFill>
                <a:latin typeface="+mj-lt"/>
                <a:cs typeface="Arial MT"/>
              </a:rPr>
              <a:t>holders</a:t>
            </a:r>
            <a:r>
              <a:rPr sz="2100" spc="-10" dirty="0">
                <a:latin typeface="+mj-lt"/>
                <a:cs typeface="Arial MT"/>
              </a:rPr>
              <a:t>, </a:t>
            </a:r>
            <a:r>
              <a:rPr sz="2100" spc="-70" dirty="0">
                <a:solidFill>
                  <a:srgbClr val="FF0000"/>
                </a:solidFill>
                <a:latin typeface="+mj-lt"/>
                <a:cs typeface="Arial MT"/>
              </a:rPr>
              <a:t>intermediary</a:t>
            </a:r>
            <a:r>
              <a:rPr sz="2100" spc="-40" dirty="0">
                <a:solidFill>
                  <a:srgbClr val="FF0000"/>
                </a:solidFill>
                <a:latin typeface="+mj-lt"/>
                <a:cs typeface="Arial MT"/>
              </a:rPr>
              <a:t> </a:t>
            </a:r>
            <a:r>
              <a:rPr sz="2100" spc="-50" dirty="0">
                <a:latin typeface="+mj-lt"/>
                <a:cs typeface="Arial MT"/>
              </a:rPr>
              <a:t>services, </a:t>
            </a:r>
            <a:r>
              <a:rPr sz="2100" spc="-80" dirty="0">
                <a:latin typeface="+mj-lt"/>
                <a:cs typeface="Arial MT"/>
              </a:rPr>
              <a:t>hiring</a:t>
            </a:r>
            <a:r>
              <a:rPr sz="2100" spc="-25" dirty="0">
                <a:latin typeface="+mj-lt"/>
                <a:cs typeface="Arial MT"/>
              </a:rPr>
              <a:t> </a:t>
            </a:r>
            <a:r>
              <a:rPr sz="2100" dirty="0">
                <a:latin typeface="+mj-lt"/>
                <a:cs typeface="Arial MT"/>
              </a:rPr>
              <a:t>of</a:t>
            </a:r>
            <a:r>
              <a:rPr sz="2100" spc="40" dirty="0">
                <a:latin typeface="+mj-lt"/>
                <a:cs typeface="Arial MT"/>
              </a:rPr>
              <a:t> </a:t>
            </a:r>
            <a:r>
              <a:rPr sz="2100" spc="-220" dirty="0">
                <a:latin typeface="+mj-lt"/>
                <a:cs typeface="Arial MT"/>
              </a:rPr>
              <a:t>means</a:t>
            </a:r>
            <a:r>
              <a:rPr sz="2100" spc="-65" dirty="0">
                <a:latin typeface="+mj-lt"/>
                <a:cs typeface="Arial MT"/>
              </a:rPr>
              <a:t> </a:t>
            </a:r>
            <a:r>
              <a:rPr sz="2100" spc="-25" dirty="0">
                <a:latin typeface="+mj-lt"/>
                <a:cs typeface="Arial MT"/>
              </a:rPr>
              <a:t>of </a:t>
            </a:r>
            <a:r>
              <a:rPr sz="2100" spc="-80" dirty="0">
                <a:latin typeface="+mj-lt"/>
                <a:cs typeface="Arial MT"/>
              </a:rPr>
              <a:t>transport</a:t>
            </a:r>
            <a:r>
              <a:rPr sz="2100" spc="-30" dirty="0">
                <a:latin typeface="+mj-lt"/>
                <a:cs typeface="Arial MT"/>
              </a:rPr>
              <a:t> </a:t>
            </a:r>
            <a:r>
              <a:rPr sz="2100" spc="-110" dirty="0">
                <a:latin typeface="+mj-lt"/>
                <a:cs typeface="Arial MT"/>
              </a:rPr>
              <a:t>(other</a:t>
            </a:r>
            <a:r>
              <a:rPr sz="2100" spc="-45" dirty="0">
                <a:latin typeface="+mj-lt"/>
                <a:cs typeface="Arial MT"/>
              </a:rPr>
              <a:t> </a:t>
            </a:r>
            <a:r>
              <a:rPr sz="2100" spc="-20" dirty="0">
                <a:latin typeface="+mj-lt"/>
                <a:cs typeface="Arial MT"/>
              </a:rPr>
              <a:t>than aircraft</a:t>
            </a:r>
            <a:r>
              <a:rPr sz="2100" spc="-45" dirty="0">
                <a:latin typeface="+mj-lt"/>
                <a:cs typeface="Arial MT"/>
              </a:rPr>
              <a:t> </a:t>
            </a:r>
            <a:r>
              <a:rPr sz="2100" spc="-70" dirty="0">
                <a:latin typeface="+mj-lt"/>
                <a:cs typeface="Arial MT"/>
              </a:rPr>
              <a:t>and</a:t>
            </a:r>
            <a:r>
              <a:rPr sz="2100" spc="-60" dirty="0">
                <a:latin typeface="+mj-lt"/>
                <a:cs typeface="Arial MT"/>
              </a:rPr>
              <a:t> </a:t>
            </a:r>
            <a:r>
              <a:rPr sz="2100" spc="-210" dirty="0">
                <a:latin typeface="+mj-lt"/>
                <a:cs typeface="Arial MT"/>
              </a:rPr>
              <a:t>vessels)</a:t>
            </a:r>
            <a:r>
              <a:rPr sz="2100" spc="-20" dirty="0">
                <a:latin typeface="+mj-lt"/>
                <a:cs typeface="Arial MT"/>
              </a:rPr>
              <a:t> </a:t>
            </a:r>
            <a:r>
              <a:rPr sz="2100" spc="-65" dirty="0">
                <a:solidFill>
                  <a:srgbClr val="FF0000"/>
                </a:solidFill>
                <a:latin typeface="+mj-lt"/>
                <a:cs typeface="Arial MT"/>
              </a:rPr>
              <a:t>up </a:t>
            </a:r>
            <a:r>
              <a:rPr sz="2100" dirty="0">
                <a:solidFill>
                  <a:srgbClr val="FF0000"/>
                </a:solidFill>
                <a:latin typeface="+mj-lt"/>
                <a:cs typeface="Arial MT"/>
              </a:rPr>
              <a:t>to</a:t>
            </a:r>
            <a:r>
              <a:rPr sz="2100" spc="-65" dirty="0">
                <a:solidFill>
                  <a:srgbClr val="FF0000"/>
                </a:solidFill>
                <a:latin typeface="+mj-lt"/>
                <a:cs typeface="Arial MT"/>
              </a:rPr>
              <a:t> </a:t>
            </a:r>
            <a:r>
              <a:rPr sz="2100" dirty="0">
                <a:solidFill>
                  <a:srgbClr val="FF0000"/>
                </a:solidFill>
                <a:latin typeface="+mj-lt"/>
                <a:cs typeface="Arial MT"/>
              </a:rPr>
              <a:t>1</a:t>
            </a:r>
            <a:r>
              <a:rPr sz="2100" spc="-90" dirty="0">
                <a:solidFill>
                  <a:srgbClr val="FF0000"/>
                </a:solidFill>
                <a:latin typeface="+mj-lt"/>
                <a:cs typeface="Arial MT"/>
              </a:rPr>
              <a:t> </a:t>
            </a:r>
            <a:r>
              <a:rPr sz="2100" spc="-20" dirty="0">
                <a:solidFill>
                  <a:srgbClr val="FF0000"/>
                </a:solidFill>
                <a:latin typeface="+mj-lt"/>
                <a:cs typeface="Arial MT"/>
              </a:rPr>
              <a:t>month</a:t>
            </a:r>
            <a:endParaRPr sz="2100" dirty="0">
              <a:latin typeface="+mj-lt"/>
              <a:cs typeface="Arial MT"/>
            </a:endParaRPr>
          </a:p>
        </p:txBody>
      </p:sp>
      <p:grpSp>
        <p:nvGrpSpPr>
          <p:cNvPr id="80" name="object 23">
            <a:extLst>
              <a:ext uri="{FF2B5EF4-FFF2-40B4-BE49-F238E27FC236}">
                <a16:creationId xmlns:a16="http://schemas.microsoft.com/office/drawing/2014/main" id="{3BD12EEE-DEB1-F49B-D307-2168D71E24D9}"/>
              </a:ext>
            </a:extLst>
          </p:cNvPr>
          <p:cNvGrpSpPr/>
          <p:nvPr/>
        </p:nvGrpSpPr>
        <p:grpSpPr>
          <a:xfrm>
            <a:off x="9317735" y="3730752"/>
            <a:ext cx="2161540" cy="1789430"/>
            <a:chOff x="9317735" y="3730752"/>
            <a:chExt cx="2161540" cy="1789430"/>
          </a:xfrm>
        </p:grpSpPr>
        <p:sp>
          <p:nvSpPr>
            <p:cNvPr id="81" name="object 24">
              <a:extLst>
                <a:ext uri="{FF2B5EF4-FFF2-40B4-BE49-F238E27FC236}">
                  <a16:creationId xmlns:a16="http://schemas.microsoft.com/office/drawing/2014/main" id="{BA16692D-2A0A-8A15-9790-277D02BFF8B6}"/>
                </a:ext>
              </a:extLst>
            </p:cNvPr>
            <p:cNvSpPr/>
            <p:nvPr/>
          </p:nvSpPr>
          <p:spPr>
            <a:xfrm>
              <a:off x="9328403" y="3741420"/>
              <a:ext cx="2139950" cy="1767839"/>
            </a:xfrm>
            <a:custGeom>
              <a:avLst/>
              <a:gdLst/>
              <a:ahLst/>
              <a:cxnLst/>
              <a:rect l="l" t="t" r="r" b="b"/>
              <a:pathLst>
                <a:path w="2139950" h="1767839">
                  <a:moveTo>
                    <a:pt x="1962912" y="0"/>
                  </a:moveTo>
                  <a:lnTo>
                    <a:pt x="176784" y="0"/>
                  </a:lnTo>
                  <a:lnTo>
                    <a:pt x="129778" y="6312"/>
                  </a:lnTo>
                  <a:lnTo>
                    <a:pt x="87545" y="24129"/>
                  </a:lnTo>
                  <a:lnTo>
                    <a:pt x="51768" y="51768"/>
                  </a:lnTo>
                  <a:lnTo>
                    <a:pt x="24129" y="87545"/>
                  </a:lnTo>
                  <a:lnTo>
                    <a:pt x="6312" y="129778"/>
                  </a:lnTo>
                  <a:lnTo>
                    <a:pt x="0" y="176783"/>
                  </a:lnTo>
                  <a:lnTo>
                    <a:pt x="0" y="1591055"/>
                  </a:lnTo>
                  <a:lnTo>
                    <a:pt x="6312" y="1638061"/>
                  </a:lnTo>
                  <a:lnTo>
                    <a:pt x="24129" y="1680294"/>
                  </a:lnTo>
                  <a:lnTo>
                    <a:pt x="51768" y="1716071"/>
                  </a:lnTo>
                  <a:lnTo>
                    <a:pt x="87545" y="1743709"/>
                  </a:lnTo>
                  <a:lnTo>
                    <a:pt x="129778" y="1761527"/>
                  </a:lnTo>
                  <a:lnTo>
                    <a:pt x="176784" y="1767839"/>
                  </a:lnTo>
                  <a:lnTo>
                    <a:pt x="1962912" y="1767839"/>
                  </a:lnTo>
                  <a:lnTo>
                    <a:pt x="2009917" y="1761527"/>
                  </a:lnTo>
                  <a:lnTo>
                    <a:pt x="2052150" y="1743709"/>
                  </a:lnTo>
                  <a:lnTo>
                    <a:pt x="2087927" y="1716071"/>
                  </a:lnTo>
                  <a:lnTo>
                    <a:pt x="2115566" y="1680294"/>
                  </a:lnTo>
                  <a:lnTo>
                    <a:pt x="2133383" y="1638061"/>
                  </a:lnTo>
                  <a:lnTo>
                    <a:pt x="2139696" y="1591055"/>
                  </a:lnTo>
                  <a:lnTo>
                    <a:pt x="2139696" y="176783"/>
                  </a:lnTo>
                  <a:lnTo>
                    <a:pt x="2133383" y="129778"/>
                  </a:lnTo>
                  <a:lnTo>
                    <a:pt x="2115566" y="87545"/>
                  </a:lnTo>
                  <a:lnTo>
                    <a:pt x="2087927" y="51768"/>
                  </a:lnTo>
                  <a:lnTo>
                    <a:pt x="2052150" y="24129"/>
                  </a:lnTo>
                  <a:lnTo>
                    <a:pt x="2009917" y="6312"/>
                  </a:lnTo>
                  <a:lnTo>
                    <a:pt x="1962912" y="0"/>
                  </a:lnTo>
                  <a:close/>
                </a:path>
              </a:pathLst>
            </a:custGeom>
            <a:solidFill>
              <a:srgbClr val="FFFFFF"/>
            </a:solidFill>
          </p:spPr>
          <p:txBody>
            <a:bodyPr wrap="square" lIns="0" tIns="0" rIns="0" bIns="0" rtlCol="0"/>
            <a:lstStyle/>
            <a:p>
              <a:endParaRPr>
                <a:latin typeface="+mj-lt"/>
              </a:endParaRPr>
            </a:p>
          </p:txBody>
        </p:sp>
        <p:sp>
          <p:nvSpPr>
            <p:cNvPr id="82" name="object 25">
              <a:extLst>
                <a:ext uri="{FF2B5EF4-FFF2-40B4-BE49-F238E27FC236}">
                  <a16:creationId xmlns:a16="http://schemas.microsoft.com/office/drawing/2014/main" id="{72CA61D6-6C7C-A5A3-5B0A-B11044AFE6AD}"/>
                </a:ext>
              </a:extLst>
            </p:cNvPr>
            <p:cNvSpPr/>
            <p:nvPr/>
          </p:nvSpPr>
          <p:spPr>
            <a:xfrm>
              <a:off x="9328403" y="3741420"/>
              <a:ext cx="2139950" cy="1767839"/>
            </a:xfrm>
            <a:custGeom>
              <a:avLst/>
              <a:gdLst/>
              <a:ahLst/>
              <a:cxnLst/>
              <a:rect l="l" t="t" r="r" b="b"/>
              <a:pathLst>
                <a:path w="2139950" h="1767839">
                  <a:moveTo>
                    <a:pt x="0" y="176783"/>
                  </a:moveTo>
                  <a:lnTo>
                    <a:pt x="6312" y="129778"/>
                  </a:lnTo>
                  <a:lnTo>
                    <a:pt x="24129" y="87545"/>
                  </a:lnTo>
                  <a:lnTo>
                    <a:pt x="51768" y="51768"/>
                  </a:lnTo>
                  <a:lnTo>
                    <a:pt x="87545" y="24129"/>
                  </a:lnTo>
                  <a:lnTo>
                    <a:pt x="129778" y="6312"/>
                  </a:lnTo>
                  <a:lnTo>
                    <a:pt x="176784" y="0"/>
                  </a:lnTo>
                  <a:lnTo>
                    <a:pt x="1962912" y="0"/>
                  </a:lnTo>
                  <a:lnTo>
                    <a:pt x="2009917" y="6312"/>
                  </a:lnTo>
                  <a:lnTo>
                    <a:pt x="2052150" y="24129"/>
                  </a:lnTo>
                  <a:lnTo>
                    <a:pt x="2087927" y="51768"/>
                  </a:lnTo>
                  <a:lnTo>
                    <a:pt x="2115566" y="87545"/>
                  </a:lnTo>
                  <a:lnTo>
                    <a:pt x="2133383" y="129778"/>
                  </a:lnTo>
                  <a:lnTo>
                    <a:pt x="2139696" y="176783"/>
                  </a:lnTo>
                  <a:lnTo>
                    <a:pt x="2139696" y="1591055"/>
                  </a:lnTo>
                  <a:lnTo>
                    <a:pt x="2133383" y="1638061"/>
                  </a:lnTo>
                  <a:lnTo>
                    <a:pt x="2115566" y="1680294"/>
                  </a:lnTo>
                  <a:lnTo>
                    <a:pt x="2087927" y="1716071"/>
                  </a:lnTo>
                  <a:lnTo>
                    <a:pt x="2052150" y="1743709"/>
                  </a:lnTo>
                  <a:lnTo>
                    <a:pt x="2009917" y="1761527"/>
                  </a:lnTo>
                  <a:lnTo>
                    <a:pt x="1962912" y="1767839"/>
                  </a:lnTo>
                  <a:lnTo>
                    <a:pt x="176784" y="1767839"/>
                  </a:lnTo>
                  <a:lnTo>
                    <a:pt x="129778" y="1761527"/>
                  </a:lnTo>
                  <a:lnTo>
                    <a:pt x="87545" y="1743709"/>
                  </a:lnTo>
                  <a:lnTo>
                    <a:pt x="51768" y="1716071"/>
                  </a:lnTo>
                  <a:lnTo>
                    <a:pt x="24129" y="1680294"/>
                  </a:lnTo>
                  <a:lnTo>
                    <a:pt x="6312" y="1638061"/>
                  </a:lnTo>
                  <a:lnTo>
                    <a:pt x="0" y="1591055"/>
                  </a:lnTo>
                  <a:lnTo>
                    <a:pt x="0" y="176783"/>
                  </a:lnTo>
                  <a:close/>
                </a:path>
              </a:pathLst>
            </a:custGeom>
            <a:ln w="21336">
              <a:solidFill>
                <a:srgbClr val="2E4766"/>
              </a:solidFill>
            </a:ln>
          </p:spPr>
          <p:txBody>
            <a:bodyPr wrap="square" lIns="0" tIns="0" rIns="0" bIns="0" rtlCol="0"/>
            <a:lstStyle/>
            <a:p>
              <a:endParaRPr>
                <a:latin typeface="+mj-lt"/>
              </a:endParaRPr>
            </a:p>
          </p:txBody>
        </p:sp>
      </p:grpSp>
      <p:sp>
        <p:nvSpPr>
          <p:cNvPr id="83" name="object 26">
            <a:extLst>
              <a:ext uri="{FF2B5EF4-FFF2-40B4-BE49-F238E27FC236}">
                <a16:creationId xmlns:a16="http://schemas.microsoft.com/office/drawing/2014/main" id="{B72F67C5-2B9E-7AFD-88D3-35421F932961}"/>
              </a:ext>
            </a:extLst>
          </p:cNvPr>
          <p:cNvSpPr txBox="1"/>
          <p:nvPr/>
        </p:nvSpPr>
        <p:spPr>
          <a:xfrm>
            <a:off x="9717151" y="4089907"/>
            <a:ext cx="1355725" cy="989330"/>
          </a:xfrm>
          <a:prstGeom prst="rect">
            <a:avLst/>
          </a:prstGeom>
        </p:spPr>
        <p:txBody>
          <a:bodyPr vert="horz" wrap="square" lIns="0" tIns="12700" rIns="0" bIns="0" rtlCol="0">
            <a:spAutoFit/>
          </a:bodyPr>
          <a:lstStyle/>
          <a:p>
            <a:pPr marL="94615">
              <a:lnSpc>
                <a:spcPts val="2615"/>
              </a:lnSpc>
              <a:spcBef>
                <a:spcPts val="100"/>
              </a:spcBef>
            </a:pPr>
            <a:r>
              <a:rPr sz="2400" u="sng" spc="-285" dirty="0">
                <a:solidFill>
                  <a:srgbClr val="355070"/>
                </a:solidFill>
                <a:uFill>
                  <a:solidFill>
                    <a:srgbClr val="355070"/>
                  </a:solidFill>
                </a:uFill>
                <a:latin typeface="+mj-lt"/>
                <a:cs typeface="Arial MT"/>
              </a:rPr>
              <a:t>Sec</a:t>
            </a:r>
            <a:r>
              <a:rPr sz="2400" u="sng" spc="-5" dirty="0">
                <a:solidFill>
                  <a:srgbClr val="355070"/>
                </a:solidFill>
                <a:uFill>
                  <a:solidFill>
                    <a:srgbClr val="355070"/>
                  </a:solidFill>
                </a:uFill>
                <a:latin typeface="+mj-lt"/>
                <a:cs typeface="Arial MT"/>
              </a:rPr>
              <a:t> </a:t>
            </a:r>
            <a:r>
              <a:rPr sz="2400" u="sng" spc="-20" dirty="0">
                <a:solidFill>
                  <a:srgbClr val="355070"/>
                </a:solidFill>
                <a:uFill>
                  <a:solidFill>
                    <a:srgbClr val="355070"/>
                  </a:solidFill>
                </a:uFill>
                <a:latin typeface="+mj-lt"/>
                <a:cs typeface="Arial MT"/>
              </a:rPr>
              <a:t>13(8</a:t>
            </a:r>
            <a:r>
              <a:rPr sz="2400" spc="-20" dirty="0">
                <a:solidFill>
                  <a:srgbClr val="355070"/>
                </a:solidFill>
                <a:latin typeface="+mj-lt"/>
                <a:cs typeface="Arial MT"/>
              </a:rPr>
              <a:t>)</a:t>
            </a:r>
            <a:endParaRPr sz="2400">
              <a:latin typeface="+mj-lt"/>
              <a:cs typeface="Arial MT"/>
            </a:endParaRPr>
          </a:p>
          <a:p>
            <a:pPr marL="12700">
              <a:lnSpc>
                <a:spcPts val="2355"/>
              </a:lnSpc>
            </a:pPr>
            <a:r>
              <a:rPr sz="2400" spc="-175" dirty="0">
                <a:solidFill>
                  <a:srgbClr val="355070"/>
                </a:solidFill>
                <a:latin typeface="+mj-lt"/>
                <a:cs typeface="Arial MT"/>
              </a:rPr>
              <a:t>Location</a:t>
            </a:r>
            <a:r>
              <a:rPr sz="2400" spc="50" dirty="0">
                <a:solidFill>
                  <a:srgbClr val="355070"/>
                </a:solidFill>
                <a:latin typeface="+mj-lt"/>
                <a:cs typeface="Arial MT"/>
              </a:rPr>
              <a:t> </a:t>
            </a:r>
            <a:r>
              <a:rPr sz="2400" spc="-25" dirty="0">
                <a:solidFill>
                  <a:srgbClr val="355070"/>
                </a:solidFill>
                <a:latin typeface="+mj-lt"/>
                <a:cs typeface="Arial MT"/>
              </a:rPr>
              <a:t>of</a:t>
            </a:r>
            <a:endParaRPr sz="2400">
              <a:latin typeface="+mj-lt"/>
              <a:cs typeface="Arial MT"/>
            </a:endParaRPr>
          </a:p>
          <a:p>
            <a:pPr marL="204470">
              <a:lnSpc>
                <a:spcPts val="2615"/>
              </a:lnSpc>
            </a:pPr>
            <a:r>
              <a:rPr sz="2400" spc="-10" dirty="0">
                <a:solidFill>
                  <a:srgbClr val="FF0000"/>
                </a:solidFill>
                <a:latin typeface="+mj-lt"/>
                <a:cs typeface="Arial MT"/>
              </a:rPr>
              <a:t>supplier</a:t>
            </a:r>
            <a:endParaRPr sz="2400">
              <a:latin typeface="+mj-lt"/>
              <a:cs typeface="Arial MT"/>
            </a:endParaRPr>
          </a:p>
        </p:txBody>
      </p:sp>
      <p:sp>
        <p:nvSpPr>
          <p:cNvPr id="84" name="object 27">
            <a:extLst>
              <a:ext uri="{FF2B5EF4-FFF2-40B4-BE49-F238E27FC236}">
                <a16:creationId xmlns:a16="http://schemas.microsoft.com/office/drawing/2014/main" id="{C34A9793-3652-B1B5-652C-1535E1C3403C}"/>
              </a:ext>
            </a:extLst>
          </p:cNvPr>
          <p:cNvSpPr txBox="1"/>
          <p:nvPr/>
        </p:nvSpPr>
        <p:spPr>
          <a:xfrm>
            <a:off x="499668" y="5990963"/>
            <a:ext cx="10702290" cy="650875"/>
          </a:xfrm>
          <a:prstGeom prst="rect">
            <a:avLst/>
          </a:prstGeom>
        </p:spPr>
        <p:txBody>
          <a:bodyPr vert="horz" wrap="square" lIns="0" tIns="12700" rIns="0" bIns="0" rtlCol="0">
            <a:spAutoFit/>
          </a:bodyPr>
          <a:lstStyle/>
          <a:p>
            <a:pPr marL="12700">
              <a:lnSpc>
                <a:spcPts val="2460"/>
              </a:lnSpc>
              <a:spcBef>
                <a:spcPts val="100"/>
              </a:spcBef>
            </a:pPr>
            <a:r>
              <a:rPr sz="2000" b="1" i="1" dirty="0">
                <a:latin typeface="+mj-lt"/>
                <a:cs typeface="Arial"/>
              </a:rPr>
              <a:t>1 </a:t>
            </a:r>
            <a:r>
              <a:rPr sz="2000" b="1" i="1" spc="-195" dirty="0">
                <a:latin typeface="+mj-lt"/>
                <a:cs typeface="Arial"/>
              </a:rPr>
              <a:t>to</a:t>
            </a:r>
            <a:r>
              <a:rPr sz="2000" b="1" i="1" spc="5" dirty="0">
                <a:latin typeface="+mj-lt"/>
                <a:cs typeface="Arial"/>
              </a:rPr>
              <a:t> </a:t>
            </a:r>
            <a:r>
              <a:rPr sz="2000" b="1" i="1" dirty="0">
                <a:latin typeface="+mj-lt"/>
                <a:cs typeface="Arial"/>
              </a:rPr>
              <a:t>3</a:t>
            </a:r>
            <a:r>
              <a:rPr sz="2000" b="1" i="1" spc="-30" dirty="0">
                <a:latin typeface="+mj-lt"/>
                <a:cs typeface="Arial"/>
              </a:rPr>
              <a:t> </a:t>
            </a:r>
            <a:r>
              <a:rPr sz="2100" dirty="0">
                <a:latin typeface="+mj-lt"/>
                <a:cs typeface="Wingdings"/>
              </a:rPr>
              <a:t></a:t>
            </a:r>
            <a:r>
              <a:rPr sz="2100" spc="20" dirty="0">
                <a:latin typeface="+mj-lt"/>
                <a:cs typeface="Times New Roman"/>
              </a:rPr>
              <a:t> </a:t>
            </a:r>
            <a:r>
              <a:rPr sz="2000" b="1" i="1" spc="-315" dirty="0">
                <a:latin typeface="+mj-lt"/>
                <a:cs typeface="Arial"/>
              </a:rPr>
              <a:t>When</a:t>
            </a:r>
            <a:r>
              <a:rPr sz="2000" b="1" i="1" spc="20" dirty="0">
                <a:latin typeface="+mj-lt"/>
                <a:cs typeface="Arial"/>
              </a:rPr>
              <a:t> </a:t>
            </a:r>
            <a:r>
              <a:rPr sz="2000" b="1" i="1" spc="-260" dirty="0">
                <a:latin typeface="+mj-lt"/>
                <a:cs typeface="Arial"/>
              </a:rPr>
              <a:t>supplied</a:t>
            </a:r>
            <a:r>
              <a:rPr sz="2000" b="1" i="1" spc="15" dirty="0">
                <a:latin typeface="+mj-lt"/>
                <a:cs typeface="Arial"/>
              </a:rPr>
              <a:t> </a:t>
            </a:r>
            <a:r>
              <a:rPr sz="2000" b="1" i="1" spc="-114" dirty="0">
                <a:latin typeface="+mj-lt"/>
                <a:cs typeface="Arial"/>
              </a:rPr>
              <a:t>at</a:t>
            </a:r>
            <a:r>
              <a:rPr sz="2000" b="1" i="1" spc="-35" dirty="0">
                <a:latin typeface="+mj-lt"/>
                <a:cs typeface="Arial"/>
              </a:rPr>
              <a:t> </a:t>
            </a:r>
            <a:r>
              <a:rPr sz="2000" b="1" i="1" dirty="0">
                <a:latin typeface="+mj-lt"/>
                <a:cs typeface="Arial"/>
              </a:rPr>
              <a:t>&gt;1</a:t>
            </a:r>
            <a:r>
              <a:rPr sz="2000" b="1" i="1" spc="20" dirty="0">
                <a:latin typeface="+mj-lt"/>
                <a:cs typeface="Arial"/>
              </a:rPr>
              <a:t> </a:t>
            </a:r>
            <a:r>
              <a:rPr sz="2000" b="1" i="1" spc="-225" dirty="0">
                <a:latin typeface="+mj-lt"/>
                <a:cs typeface="Arial"/>
              </a:rPr>
              <a:t>location</a:t>
            </a:r>
            <a:r>
              <a:rPr sz="2000" b="1" i="1" spc="25" dirty="0">
                <a:latin typeface="+mj-lt"/>
                <a:cs typeface="Arial"/>
              </a:rPr>
              <a:t> </a:t>
            </a:r>
            <a:r>
              <a:rPr sz="2000" b="1" i="1" spc="-245" dirty="0">
                <a:latin typeface="+mj-lt"/>
                <a:cs typeface="Arial"/>
              </a:rPr>
              <a:t>(including</a:t>
            </a:r>
            <a:r>
              <a:rPr sz="2000" b="1" i="1" spc="35" dirty="0">
                <a:latin typeface="+mj-lt"/>
                <a:cs typeface="Arial"/>
              </a:rPr>
              <a:t> </a:t>
            </a:r>
            <a:r>
              <a:rPr sz="2000" b="1" i="1" spc="-170" dirty="0">
                <a:solidFill>
                  <a:srgbClr val="FF0000"/>
                </a:solidFill>
                <a:latin typeface="+mj-lt"/>
                <a:cs typeface="Arial"/>
              </a:rPr>
              <a:t>taxable</a:t>
            </a:r>
            <a:r>
              <a:rPr sz="2000" b="1" i="1" dirty="0">
                <a:solidFill>
                  <a:srgbClr val="FF0000"/>
                </a:solidFill>
                <a:latin typeface="+mj-lt"/>
                <a:cs typeface="Arial"/>
              </a:rPr>
              <a:t> </a:t>
            </a:r>
            <a:r>
              <a:rPr sz="2000" b="1" i="1" spc="-150" dirty="0">
                <a:latin typeface="+mj-lt"/>
                <a:cs typeface="Arial"/>
              </a:rPr>
              <a:t>territory)</a:t>
            </a:r>
            <a:r>
              <a:rPr sz="2000" b="1" i="1" spc="25" dirty="0">
                <a:latin typeface="+mj-lt"/>
                <a:cs typeface="Arial"/>
              </a:rPr>
              <a:t> </a:t>
            </a:r>
            <a:r>
              <a:rPr sz="2100" dirty="0">
                <a:latin typeface="+mj-lt"/>
                <a:cs typeface="Wingdings"/>
              </a:rPr>
              <a:t></a:t>
            </a:r>
            <a:r>
              <a:rPr sz="2100" spc="20" dirty="0">
                <a:latin typeface="+mj-lt"/>
                <a:cs typeface="Times New Roman"/>
              </a:rPr>
              <a:t> </a:t>
            </a:r>
            <a:r>
              <a:rPr sz="2000" b="1" i="1" spc="-254" dirty="0">
                <a:latin typeface="+mj-lt"/>
                <a:cs typeface="Arial"/>
              </a:rPr>
              <a:t>Deemed</a:t>
            </a:r>
            <a:r>
              <a:rPr sz="2000" b="1" i="1" spc="5" dirty="0">
                <a:latin typeface="+mj-lt"/>
                <a:cs typeface="Arial"/>
              </a:rPr>
              <a:t> </a:t>
            </a:r>
            <a:r>
              <a:rPr sz="2000" b="1" i="1" spc="-225" dirty="0">
                <a:latin typeface="+mj-lt"/>
                <a:cs typeface="Arial"/>
              </a:rPr>
              <a:t>location</a:t>
            </a:r>
            <a:r>
              <a:rPr sz="2000" b="1" i="1" spc="25" dirty="0">
                <a:latin typeface="+mj-lt"/>
                <a:cs typeface="Arial"/>
              </a:rPr>
              <a:t> </a:t>
            </a:r>
            <a:r>
              <a:rPr sz="2000" b="1" i="1" spc="-270" dirty="0">
                <a:latin typeface="+mj-lt"/>
                <a:cs typeface="Arial"/>
              </a:rPr>
              <a:t>in</a:t>
            </a:r>
            <a:r>
              <a:rPr sz="2000" b="1" i="1" spc="-5" dirty="0">
                <a:latin typeface="+mj-lt"/>
                <a:cs typeface="Arial"/>
              </a:rPr>
              <a:t> </a:t>
            </a:r>
            <a:r>
              <a:rPr sz="2000" b="1" i="1" spc="-220" dirty="0">
                <a:latin typeface="+mj-lt"/>
                <a:cs typeface="Arial"/>
              </a:rPr>
              <a:t>India.</a:t>
            </a:r>
            <a:r>
              <a:rPr sz="2000" b="1" i="1" spc="15" dirty="0">
                <a:latin typeface="+mj-lt"/>
                <a:cs typeface="Arial"/>
              </a:rPr>
              <a:t> </a:t>
            </a:r>
            <a:r>
              <a:rPr sz="2000" b="1" i="1" spc="-130" dirty="0">
                <a:latin typeface="+mj-lt"/>
                <a:cs typeface="Arial"/>
              </a:rPr>
              <a:t>–</a:t>
            </a:r>
            <a:r>
              <a:rPr sz="2000" b="1" i="1" spc="-15" dirty="0">
                <a:latin typeface="+mj-lt"/>
                <a:cs typeface="Arial"/>
              </a:rPr>
              <a:t> </a:t>
            </a:r>
            <a:r>
              <a:rPr sz="2000" b="1" i="1" spc="-315" dirty="0">
                <a:latin typeface="+mj-lt"/>
                <a:cs typeface="Arial"/>
              </a:rPr>
              <a:t>Sec</a:t>
            </a:r>
            <a:r>
              <a:rPr sz="2000" b="1" i="1" spc="-5" dirty="0">
                <a:latin typeface="+mj-lt"/>
                <a:cs typeface="Arial"/>
              </a:rPr>
              <a:t> </a:t>
            </a:r>
            <a:r>
              <a:rPr sz="2000" b="1" i="1" spc="-10" dirty="0">
                <a:latin typeface="+mj-lt"/>
                <a:cs typeface="Arial"/>
              </a:rPr>
              <a:t>13(6)</a:t>
            </a:r>
            <a:endParaRPr sz="2000">
              <a:latin typeface="+mj-lt"/>
              <a:cs typeface="Arial"/>
            </a:endParaRPr>
          </a:p>
          <a:p>
            <a:pPr marL="469900">
              <a:lnSpc>
                <a:spcPts val="2460"/>
              </a:lnSpc>
            </a:pPr>
            <a:r>
              <a:rPr sz="2000" b="1" i="1" spc="-315" dirty="0">
                <a:latin typeface="+mj-lt"/>
                <a:cs typeface="Arial"/>
              </a:rPr>
              <a:t>When</a:t>
            </a:r>
            <a:r>
              <a:rPr sz="2000" b="1" i="1" spc="-5" dirty="0">
                <a:latin typeface="+mj-lt"/>
                <a:cs typeface="Arial"/>
              </a:rPr>
              <a:t> </a:t>
            </a:r>
            <a:r>
              <a:rPr sz="2000" b="1" i="1" spc="-260" dirty="0">
                <a:latin typeface="+mj-lt"/>
                <a:cs typeface="Arial"/>
              </a:rPr>
              <a:t>supplied</a:t>
            </a:r>
            <a:r>
              <a:rPr sz="2000" b="1" i="1" spc="10" dirty="0">
                <a:latin typeface="+mj-lt"/>
                <a:cs typeface="Arial"/>
              </a:rPr>
              <a:t> </a:t>
            </a:r>
            <a:r>
              <a:rPr sz="2000" b="1" i="1" spc="-250" dirty="0">
                <a:latin typeface="+mj-lt"/>
                <a:cs typeface="Arial"/>
              </a:rPr>
              <a:t>from</a:t>
            </a:r>
            <a:r>
              <a:rPr sz="2000" b="1" i="1" dirty="0">
                <a:latin typeface="+mj-lt"/>
                <a:cs typeface="Arial"/>
              </a:rPr>
              <a:t> &gt;1</a:t>
            </a:r>
            <a:r>
              <a:rPr sz="2000" b="1" i="1" spc="-5" dirty="0">
                <a:latin typeface="+mj-lt"/>
                <a:cs typeface="Arial"/>
              </a:rPr>
              <a:t> </a:t>
            </a:r>
            <a:r>
              <a:rPr sz="2000" b="1" i="1" spc="-210" dirty="0">
                <a:solidFill>
                  <a:srgbClr val="FF0000"/>
                </a:solidFill>
                <a:latin typeface="+mj-lt"/>
                <a:cs typeface="Arial"/>
              </a:rPr>
              <a:t>state</a:t>
            </a:r>
            <a:r>
              <a:rPr sz="2000" b="1" i="1" dirty="0">
                <a:solidFill>
                  <a:srgbClr val="FF0000"/>
                </a:solidFill>
                <a:latin typeface="+mj-lt"/>
                <a:cs typeface="Arial"/>
              </a:rPr>
              <a:t> </a:t>
            </a:r>
            <a:r>
              <a:rPr sz="2000" b="1" i="1" spc="175" dirty="0">
                <a:latin typeface="+mj-lt"/>
                <a:cs typeface="Arial"/>
              </a:rPr>
              <a:t>/</a:t>
            </a:r>
            <a:r>
              <a:rPr sz="2000" b="1" i="1" spc="-15" dirty="0">
                <a:latin typeface="+mj-lt"/>
                <a:cs typeface="Arial"/>
              </a:rPr>
              <a:t> </a:t>
            </a:r>
            <a:r>
              <a:rPr sz="2000" b="1" i="1" spc="-340" dirty="0">
                <a:latin typeface="+mj-lt"/>
                <a:cs typeface="Arial"/>
              </a:rPr>
              <a:t>UT</a:t>
            </a:r>
            <a:r>
              <a:rPr sz="2000" b="1" i="1" spc="-15" dirty="0">
                <a:latin typeface="+mj-lt"/>
                <a:cs typeface="Arial"/>
              </a:rPr>
              <a:t> </a:t>
            </a:r>
            <a:r>
              <a:rPr sz="2100" dirty="0">
                <a:latin typeface="+mj-lt"/>
                <a:cs typeface="Wingdings"/>
              </a:rPr>
              <a:t></a:t>
            </a:r>
            <a:r>
              <a:rPr sz="2100" spc="15" dirty="0">
                <a:latin typeface="+mj-lt"/>
                <a:cs typeface="Times New Roman"/>
              </a:rPr>
              <a:t> </a:t>
            </a:r>
            <a:r>
              <a:rPr sz="2000" b="1" i="1" spc="-275" dirty="0">
                <a:latin typeface="+mj-lt"/>
                <a:cs typeface="Arial"/>
              </a:rPr>
              <a:t>In</a:t>
            </a:r>
            <a:r>
              <a:rPr sz="2000" b="1" i="1" spc="-10" dirty="0">
                <a:latin typeface="+mj-lt"/>
                <a:cs typeface="Arial"/>
              </a:rPr>
              <a:t> </a:t>
            </a:r>
            <a:r>
              <a:rPr sz="2000" b="1" i="1" spc="-235" dirty="0">
                <a:latin typeface="+mj-lt"/>
                <a:cs typeface="Arial"/>
              </a:rPr>
              <a:t>proportion</a:t>
            </a:r>
            <a:r>
              <a:rPr sz="2000" b="1" i="1" spc="30" dirty="0">
                <a:latin typeface="+mj-lt"/>
                <a:cs typeface="Arial"/>
              </a:rPr>
              <a:t> </a:t>
            </a:r>
            <a:r>
              <a:rPr sz="2000" b="1" i="1" spc="-195" dirty="0">
                <a:latin typeface="+mj-lt"/>
                <a:cs typeface="Arial"/>
              </a:rPr>
              <a:t>to</a:t>
            </a:r>
            <a:r>
              <a:rPr sz="2000" b="1" i="1" dirty="0">
                <a:latin typeface="+mj-lt"/>
                <a:cs typeface="Arial"/>
              </a:rPr>
              <a:t> </a:t>
            </a:r>
            <a:r>
              <a:rPr sz="2000" b="1" i="1" spc="-235" dirty="0">
                <a:latin typeface="+mj-lt"/>
                <a:cs typeface="Arial"/>
              </a:rPr>
              <a:t>the</a:t>
            </a:r>
            <a:r>
              <a:rPr sz="2000" b="1" i="1" spc="-5" dirty="0">
                <a:latin typeface="+mj-lt"/>
                <a:cs typeface="Arial"/>
              </a:rPr>
              <a:t> </a:t>
            </a:r>
            <a:r>
              <a:rPr sz="2000" b="1" i="1" spc="-200" dirty="0">
                <a:latin typeface="+mj-lt"/>
                <a:cs typeface="Arial"/>
              </a:rPr>
              <a:t>value</a:t>
            </a:r>
            <a:r>
              <a:rPr sz="2000" b="1" i="1" spc="10" dirty="0">
                <a:latin typeface="+mj-lt"/>
                <a:cs typeface="Arial"/>
              </a:rPr>
              <a:t> </a:t>
            </a:r>
            <a:r>
              <a:rPr sz="2000" b="1" i="1" spc="-85" dirty="0">
                <a:latin typeface="+mj-lt"/>
                <a:cs typeface="Arial"/>
              </a:rPr>
              <a:t>of</a:t>
            </a:r>
            <a:r>
              <a:rPr sz="2000" b="1" i="1" spc="220" dirty="0">
                <a:latin typeface="+mj-lt"/>
                <a:cs typeface="Arial"/>
              </a:rPr>
              <a:t> </a:t>
            </a:r>
            <a:r>
              <a:rPr sz="2000" b="1" i="1" spc="-260" dirty="0">
                <a:latin typeface="+mj-lt"/>
                <a:cs typeface="Arial"/>
              </a:rPr>
              <a:t>services</a:t>
            </a:r>
            <a:r>
              <a:rPr sz="2000" b="1" i="1" spc="5" dirty="0">
                <a:latin typeface="+mj-lt"/>
                <a:cs typeface="Arial"/>
              </a:rPr>
              <a:t> </a:t>
            </a:r>
            <a:r>
              <a:rPr sz="2000" b="1" i="1" spc="-130" dirty="0">
                <a:latin typeface="+mj-lt"/>
                <a:cs typeface="Arial"/>
              </a:rPr>
              <a:t>–</a:t>
            </a:r>
            <a:r>
              <a:rPr sz="2000" b="1" i="1" spc="-20" dirty="0">
                <a:latin typeface="+mj-lt"/>
                <a:cs typeface="Arial"/>
              </a:rPr>
              <a:t> </a:t>
            </a:r>
            <a:r>
              <a:rPr sz="2000" b="1" i="1" spc="-310" dirty="0">
                <a:latin typeface="+mj-lt"/>
                <a:cs typeface="Arial"/>
              </a:rPr>
              <a:t>Sec</a:t>
            </a:r>
            <a:r>
              <a:rPr sz="2000" b="1" i="1" spc="-10" dirty="0">
                <a:latin typeface="+mj-lt"/>
                <a:cs typeface="Arial"/>
              </a:rPr>
              <a:t> 13(7)</a:t>
            </a:r>
            <a:endParaRPr sz="2000">
              <a:latin typeface="+mj-lt"/>
              <a:cs typeface="Arial"/>
            </a:endParaRPr>
          </a:p>
        </p:txBody>
      </p:sp>
    </p:spTree>
    <p:extLst>
      <p:ext uri="{BB962C8B-B14F-4D97-AF65-F5344CB8AC3E}">
        <p14:creationId xmlns:p14="http://schemas.microsoft.com/office/powerpoint/2010/main" val="1967161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53B3B2D-2284-C4F1-CC71-9201BD47FE55}"/>
              </a:ext>
            </a:extLst>
          </p:cNvPr>
          <p:cNvSpPr>
            <a:spLocks noGrp="1"/>
          </p:cNvSpPr>
          <p:nvPr>
            <p:ph type="sldNum" sz="quarter" idx="12"/>
          </p:nvPr>
        </p:nvSpPr>
        <p:spPr/>
        <p:txBody>
          <a:bodyPr/>
          <a:lstStyle/>
          <a:p>
            <a:fld id="{2AC1C4F3-0758-4693-96D4-8901426768B0}" type="slidenum">
              <a:rPr lang="en-IN" altLang="en-US" smtClean="0"/>
              <a:pPr/>
              <a:t>52</a:t>
            </a:fld>
            <a:endParaRPr lang="en-IN" altLang="en-US"/>
          </a:p>
        </p:txBody>
      </p:sp>
      <p:sp>
        <p:nvSpPr>
          <p:cNvPr id="6" name="object 2">
            <a:extLst>
              <a:ext uri="{FF2B5EF4-FFF2-40B4-BE49-F238E27FC236}">
                <a16:creationId xmlns:a16="http://schemas.microsoft.com/office/drawing/2014/main" id="{56B0FCCE-6C4E-E742-6295-E318006BA54B}"/>
              </a:ext>
            </a:extLst>
          </p:cNvPr>
          <p:cNvSpPr txBox="1">
            <a:spLocks noGrp="1"/>
          </p:cNvSpPr>
          <p:nvPr>
            <p:ph idx="1"/>
          </p:nvPr>
        </p:nvSpPr>
        <p:spPr>
          <a:xfrm>
            <a:off x="511277" y="1681686"/>
            <a:ext cx="11152036" cy="2414379"/>
          </a:xfrm>
          <a:prstGeom prst="rect">
            <a:avLst/>
          </a:prstGeom>
        </p:spPr>
        <p:txBody>
          <a:bodyPr vert="horz" wrap="square" lIns="0" tIns="12065" rIns="0" bIns="0" rtlCol="0">
            <a:spAutoFit/>
          </a:bodyPr>
          <a:lstStyle/>
          <a:p>
            <a:pPr marL="0" marR="5080" indent="0" algn="just" defTabSz="914400" eaLnBrk="1" hangingPunct="1">
              <a:lnSpc>
                <a:spcPct val="120100"/>
              </a:lnSpc>
              <a:spcBef>
                <a:spcPts val="95"/>
              </a:spcBef>
              <a:buNone/>
              <a:tabLst>
                <a:tab pos="241300" algn="l"/>
              </a:tabLst>
            </a:pPr>
            <a:r>
              <a:rPr sz="2200" dirty="0"/>
              <a:t>To determine the place of supply of services supplied in respect of goods</a:t>
            </a:r>
            <a:r>
              <a:rPr lang="en-US" sz="2200" dirty="0"/>
              <a:t> </a:t>
            </a:r>
            <a:r>
              <a:rPr sz="2200" dirty="0"/>
              <a:t>which are </a:t>
            </a:r>
            <a:r>
              <a:rPr lang="en-US" sz="2200" b="1" u="sng" dirty="0">
                <a:solidFill>
                  <a:srgbClr val="FF0000"/>
                </a:solidFill>
                <a:highlight>
                  <a:srgbClr val="FFFF00"/>
                </a:highlight>
              </a:rPr>
              <a:t>TEMPORARILY IMPORTED IN TO INDIA </a:t>
            </a:r>
            <a:r>
              <a:rPr sz="2200" dirty="0"/>
              <a:t>for repairs or for any other</a:t>
            </a:r>
            <a:r>
              <a:rPr lang="en-US" sz="2200" dirty="0"/>
              <a:t> </a:t>
            </a:r>
            <a:r>
              <a:rPr sz="2200" dirty="0"/>
              <a:t>treatment or processes and </a:t>
            </a:r>
            <a:r>
              <a:rPr lang="en-US" sz="2200" b="1" u="sng" dirty="0">
                <a:solidFill>
                  <a:srgbClr val="FF0000"/>
                </a:solidFill>
                <a:highlight>
                  <a:srgbClr val="FFFF00"/>
                </a:highlight>
              </a:rPr>
              <a:t>ARE EXPORTED AFTER SUCH REPAIRS </a:t>
            </a:r>
            <a:r>
              <a:rPr sz="2200" dirty="0"/>
              <a:t>or treatment or processes without being to put to use in India, other than that which is</a:t>
            </a:r>
            <a:r>
              <a:rPr lang="en-US" sz="2200" dirty="0"/>
              <a:t> </a:t>
            </a:r>
            <a:r>
              <a:rPr sz="2200" dirty="0"/>
              <a:t>required for such repairs or treatment or process, the provisions of section</a:t>
            </a:r>
            <a:r>
              <a:rPr lang="en-US" sz="2200" dirty="0"/>
              <a:t> </a:t>
            </a:r>
            <a:r>
              <a:rPr sz="2200" b="1" u="sng" dirty="0"/>
              <a:t>13(3)(a) will not be applicable</a:t>
            </a:r>
            <a:r>
              <a:rPr sz="2200" dirty="0"/>
              <a:t> and place of supply shall be determined as</a:t>
            </a:r>
            <a:r>
              <a:rPr lang="en-US" sz="2200" dirty="0"/>
              <a:t> </a:t>
            </a:r>
            <a:r>
              <a:rPr sz="2200" dirty="0"/>
              <a:t>per section 13(2) , the general provision [i.e. Location of recipient of</a:t>
            </a:r>
            <a:r>
              <a:rPr lang="en-US" sz="2200" dirty="0"/>
              <a:t> </a:t>
            </a:r>
            <a:r>
              <a:rPr sz="2200" dirty="0"/>
              <a:t>service]</a:t>
            </a:r>
          </a:p>
        </p:txBody>
      </p:sp>
      <p:sp>
        <p:nvSpPr>
          <p:cNvPr id="7" name="object 3">
            <a:extLst>
              <a:ext uri="{FF2B5EF4-FFF2-40B4-BE49-F238E27FC236}">
                <a16:creationId xmlns:a16="http://schemas.microsoft.com/office/drawing/2014/main" id="{F786ED4D-CF30-86E0-2B25-A0E6F5219485}"/>
              </a:ext>
            </a:extLst>
          </p:cNvPr>
          <p:cNvSpPr txBox="1">
            <a:spLocks noGrp="1"/>
          </p:cNvSpPr>
          <p:nvPr>
            <p:ph type="title"/>
          </p:nvPr>
        </p:nvSpPr>
        <p:spPr>
          <a:xfrm>
            <a:off x="1253348" y="91724"/>
            <a:ext cx="8761413" cy="1060162"/>
          </a:xfrm>
          <a:prstGeom prst="rect">
            <a:avLst/>
          </a:prstGeom>
        </p:spPr>
        <p:txBody>
          <a:bodyPr vert="horz" wrap="square" lIns="0" tIns="74930" rIns="0" bIns="0" rtlCol="0">
            <a:spAutoFit/>
          </a:bodyPr>
          <a:lstStyle/>
          <a:p>
            <a:pPr marL="1186180" marR="5080" indent="-1174115">
              <a:lnSpc>
                <a:spcPts val="3890"/>
              </a:lnSpc>
              <a:spcBef>
                <a:spcPts val="590"/>
              </a:spcBef>
            </a:pPr>
            <a:r>
              <a:rPr sz="3200" b="1" spc="-60" dirty="0">
                <a:solidFill>
                  <a:schemeClr val="bg1"/>
                </a:solidFill>
                <a:ea typeface="+mn-ea"/>
              </a:rPr>
              <a:t>IGST [</a:t>
            </a:r>
            <a:r>
              <a:rPr lang="en-IN" sz="3200" b="1" spc="-60" dirty="0">
                <a:solidFill>
                  <a:schemeClr val="bg1"/>
                </a:solidFill>
                <a:ea typeface="+mn-ea"/>
              </a:rPr>
              <a:t>Amendment</a:t>
            </a:r>
            <a:r>
              <a:rPr sz="3200" b="1" spc="-60" dirty="0">
                <a:solidFill>
                  <a:schemeClr val="bg1"/>
                </a:solidFill>
                <a:ea typeface="+mn-ea"/>
              </a:rPr>
              <a:t>] A</a:t>
            </a:r>
            <a:r>
              <a:rPr lang="en-US" sz="3200" b="1" spc="-60" dirty="0">
                <a:solidFill>
                  <a:schemeClr val="bg1"/>
                </a:solidFill>
                <a:ea typeface="+mn-ea"/>
              </a:rPr>
              <a:t>ct</a:t>
            </a:r>
            <a:r>
              <a:rPr sz="3200" b="1" spc="-60" dirty="0">
                <a:solidFill>
                  <a:schemeClr val="bg1"/>
                </a:solidFill>
                <a:ea typeface="+mn-ea"/>
              </a:rPr>
              <a:t> 2018, </a:t>
            </a:r>
            <a:r>
              <a:rPr sz="3200" b="1" spc="-60" dirty="0" err="1">
                <a:solidFill>
                  <a:schemeClr val="bg1"/>
                </a:solidFill>
                <a:ea typeface="+mn-ea"/>
              </a:rPr>
              <a:t>W.</a:t>
            </a:r>
            <a:r>
              <a:rPr lang="en-US" sz="3200" b="1" spc="-60" dirty="0" err="1">
                <a:solidFill>
                  <a:schemeClr val="bg1"/>
                </a:solidFill>
                <a:ea typeface="+mn-ea"/>
              </a:rPr>
              <a:t>e.f</a:t>
            </a:r>
            <a:r>
              <a:rPr sz="3200" b="1" spc="-60" dirty="0">
                <a:solidFill>
                  <a:schemeClr val="bg1"/>
                </a:solidFill>
                <a:ea typeface="+mn-ea"/>
              </a:rPr>
              <a:t> 1-2-2019 </a:t>
            </a:r>
            <a:r>
              <a:rPr lang="en-IN" sz="3200" b="1" spc="-60" dirty="0">
                <a:solidFill>
                  <a:schemeClr val="bg1"/>
                </a:solidFill>
                <a:ea typeface="+mn-ea"/>
              </a:rPr>
              <a:t>amendment to section</a:t>
            </a:r>
            <a:r>
              <a:rPr sz="3200" b="1" spc="-60" dirty="0">
                <a:solidFill>
                  <a:schemeClr val="bg1"/>
                </a:solidFill>
                <a:ea typeface="+mn-ea"/>
              </a:rPr>
              <a:t> 13(3)(a)</a:t>
            </a:r>
          </a:p>
        </p:txBody>
      </p:sp>
      <p:sp>
        <p:nvSpPr>
          <p:cNvPr id="3" name="TextBox 2">
            <a:extLst>
              <a:ext uri="{FF2B5EF4-FFF2-40B4-BE49-F238E27FC236}">
                <a16:creationId xmlns:a16="http://schemas.microsoft.com/office/drawing/2014/main" id="{91BB1DB4-A2B4-B711-DEA9-F447851131DA}"/>
              </a:ext>
            </a:extLst>
          </p:cNvPr>
          <p:cNvSpPr txBox="1"/>
          <p:nvPr/>
        </p:nvSpPr>
        <p:spPr>
          <a:xfrm>
            <a:off x="511277" y="4668482"/>
            <a:ext cx="11152036" cy="1200329"/>
          </a:xfrm>
          <a:prstGeom prst="rect">
            <a:avLst/>
          </a:prstGeom>
          <a:noFill/>
        </p:spPr>
        <p:txBody>
          <a:bodyPr wrap="square">
            <a:spAutoFit/>
          </a:bodyPr>
          <a:lstStyle/>
          <a:p>
            <a:r>
              <a:rPr lang="en-US" sz="2400" b="1" dirty="0"/>
              <a:t>Further, where Services are supplied in respect of goods but from a remote location by way of electronic means, the </a:t>
            </a:r>
            <a:r>
              <a:rPr lang="en-US" sz="2400" b="1" dirty="0" err="1"/>
              <a:t>PoS</a:t>
            </a:r>
            <a:r>
              <a:rPr lang="en-US" sz="2400" b="1" dirty="0"/>
              <a:t> shall be the Location where the goods are situated at the time of supply of services  </a:t>
            </a:r>
            <a:endParaRPr lang="en-IN" sz="2400" b="1" dirty="0"/>
          </a:p>
        </p:txBody>
      </p:sp>
    </p:spTree>
    <p:extLst>
      <p:ext uri="{BB962C8B-B14F-4D97-AF65-F5344CB8AC3E}">
        <p14:creationId xmlns:p14="http://schemas.microsoft.com/office/powerpoint/2010/main" val="19806159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6A1C-45BB-74D0-3A09-CE59827EB4A2}"/>
              </a:ext>
            </a:extLst>
          </p:cNvPr>
          <p:cNvSpPr>
            <a:spLocks noGrp="1"/>
          </p:cNvSpPr>
          <p:nvPr>
            <p:ph type="title"/>
          </p:nvPr>
        </p:nvSpPr>
        <p:spPr>
          <a:xfrm>
            <a:off x="1439522" y="295275"/>
            <a:ext cx="8761413" cy="826700"/>
          </a:xfrm>
        </p:spPr>
        <p:txBody>
          <a:bodyPr/>
          <a:lstStyle/>
          <a:p>
            <a:r>
              <a:rPr lang="en-US" b="1" dirty="0"/>
              <a:t>Intermediary Services</a:t>
            </a:r>
            <a:endParaRPr lang="en-IN" b="1" dirty="0"/>
          </a:p>
        </p:txBody>
      </p:sp>
      <p:sp>
        <p:nvSpPr>
          <p:cNvPr id="5" name="Slide Number Placeholder 4">
            <a:extLst>
              <a:ext uri="{FF2B5EF4-FFF2-40B4-BE49-F238E27FC236}">
                <a16:creationId xmlns:a16="http://schemas.microsoft.com/office/drawing/2014/main" id="{8B574A05-984E-D16F-6604-26A805BEC839}"/>
              </a:ext>
            </a:extLst>
          </p:cNvPr>
          <p:cNvSpPr>
            <a:spLocks noGrp="1"/>
          </p:cNvSpPr>
          <p:nvPr>
            <p:ph type="sldNum" sz="quarter" idx="12"/>
          </p:nvPr>
        </p:nvSpPr>
        <p:spPr/>
        <p:txBody>
          <a:bodyPr/>
          <a:lstStyle/>
          <a:p>
            <a:fld id="{2AC1C4F3-0758-4693-96D4-8901426768B0}" type="slidenum">
              <a:rPr lang="en-IN" altLang="en-US" smtClean="0"/>
              <a:pPr/>
              <a:t>53</a:t>
            </a:fld>
            <a:endParaRPr lang="en-IN" altLang="en-US"/>
          </a:p>
        </p:txBody>
      </p:sp>
      <p:sp>
        <p:nvSpPr>
          <p:cNvPr id="6" name="Rectangle 5">
            <a:extLst>
              <a:ext uri="{FF2B5EF4-FFF2-40B4-BE49-F238E27FC236}">
                <a16:creationId xmlns:a16="http://schemas.microsoft.com/office/drawing/2014/main" id="{C810C59C-BE5F-49FF-C6B7-F0AEACE6BAA5}"/>
              </a:ext>
            </a:extLst>
          </p:cNvPr>
          <p:cNvSpPr/>
          <p:nvPr/>
        </p:nvSpPr>
        <p:spPr>
          <a:xfrm>
            <a:off x="363794" y="2090172"/>
            <a:ext cx="5565058" cy="3416320"/>
          </a:xfrm>
          <a:prstGeom prst="rect">
            <a:avLst/>
          </a:prstGeom>
          <a:solidFill>
            <a:schemeClr val="accent5">
              <a:lumMod val="40000"/>
              <a:lumOff val="60000"/>
            </a:schemeClr>
          </a:solidFill>
          <a:ln>
            <a:solidFill>
              <a:schemeClr val="tx1"/>
            </a:solidFill>
          </a:ln>
        </p:spPr>
        <p:txBody>
          <a:bodyPr wrap="square">
            <a:spAutoFit/>
          </a:bodyPr>
          <a:lstStyle/>
          <a:p>
            <a:pPr algn="just"/>
            <a:r>
              <a:rPr lang="en-US" sz="2400" b="1" dirty="0"/>
              <a:t>Section 2(13) of the IGST Act, 2017, an “Intermediary” </a:t>
            </a:r>
            <a:r>
              <a:rPr lang="en-US" sz="2400" dirty="0"/>
              <a:t>means a broker, </a:t>
            </a:r>
            <a:r>
              <a:rPr lang="en-US" sz="2400" b="1" dirty="0"/>
              <a:t>an agent </a:t>
            </a:r>
            <a:r>
              <a:rPr lang="en-US" sz="2400" dirty="0"/>
              <a:t>or any other person, by whatever name called, who arranges or facilitates the supply of goods or services or both or securities, between two or more persons, but does not include a person who supplies such goods or services or both or securities on his own account </a:t>
            </a:r>
          </a:p>
        </p:txBody>
      </p:sp>
      <p:sp>
        <p:nvSpPr>
          <p:cNvPr id="8" name="Rectangle 7">
            <a:extLst>
              <a:ext uri="{FF2B5EF4-FFF2-40B4-BE49-F238E27FC236}">
                <a16:creationId xmlns:a16="http://schemas.microsoft.com/office/drawing/2014/main" id="{195D9D70-1CF2-47C7-7ADC-5E2532CD7909}"/>
              </a:ext>
            </a:extLst>
          </p:cNvPr>
          <p:cNvSpPr/>
          <p:nvPr/>
        </p:nvSpPr>
        <p:spPr>
          <a:xfrm>
            <a:off x="6902246" y="2090172"/>
            <a:ext cx="5119852" cy="3416320"/>
          </a:xfrm>
          <a:prstGeom prst="rect">
            <a:avLst/>
          </a:prstGeom>
          <a:solidFill>
            <a:schemeClr val="accent2"/>
          </a:solidFill>
        </p:spPr>
        <p:txBody>
          <a:bodyPr wrap="square">
            <a:spAutoFit/>
          </a:bodyPr>
          <a:lstStyle/>
          <a:p>
            <a:pPr algn="just"/>
            <a:r>
              <a:rPr lang="en-US" sz="2400" b="1" dirty="0"/>
              <a:t>Section 2(5) of CGST Act “agent”</a:t>
            </a:r>
            <a:r>
              <a:rPr lang="en-US" sz="2400" dirty="0"/>
              <a:t> means a person, including a factor, broker, commission agent, </a:t>
            </a:r>
            <a:r>
              <a:rPr lang="en-US" sz="2400" dirty="0" err="1"/>
              <a:t>arhatia</a:t>
            </a:r>
            <a:r>
              <a:rPr lang="en-US" sz="2400" dirty="0"/>
              <a:t>, del </a:t>
            </a:r>
            <a:r>
              <a:rPr lang="en-US" sz="2400" dirty="0" err="1"/>
              <a:t>credere</a:t>
            </a:r>
            <a:r>
              <a:rPr lang="en-US" sz="2400" dirty="0"/>
              <a:t> agent, an auctioneer or any other mercantile agent, by whatever name called, who carries on the business of supply or receipt of goods or services or both on behalf of another;</a:t>
            </a:r>
          </a:p>
        </p:txBody>
      </p:sp>
      <p:sp>
        <p:nvSpPr>
          <p:cNvPr id="14" name="Arrow: Right 13">
            <a:extLst>
              <a:ext uri="{FF2B5EF4-FFF2-40B4-BE49-F238E27FC236}">
                <a16:creationId xmlns:a16="http://schemas.microsoft.com/office/drawing/2014/main" id="{BFBC3716-A3DD-F434-8EC0-7251464A74B9}"/>
              </a:ext>
            </a:extLst>
          </p:cNvPr>
          <p:cNvSpPr/>
          <p:nvPr/>
        </p:nvSpPr>
        <p:spPr>
          <a:xfrm>
            <a:off x="5928852" y="2177845"/>
            <a:ext cx="973394" cy="1052052"/>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399208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03433-2DA0-3BB3-E941-B59671B1C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538303-712D-D78F-D66A-E5256E27A2B5}"/>
              </a:ext>
            </a:extLst>
          </p:cNvPr>
          <p:cNvSpPr>
            <a:spLocks noGrp="1"/>
          </p:cNvSpPr>
          <p:nvPr>
            <p:ph type="title"/>
          </p:nvPr>
        </p:nvSpPr>
        <p:spPr>
          <a:xfrm>
            <a:off x="1439522" y="295275"/>
            <a:ext cx="8761413" cy="826700"/>
          </a:xfrm>
        </p:spPr>
        <p:txBody>
          <a:bodyPr/>
          <a:lstStyle/>
          <a:p>
            <a:r>
              <a:rPr lang="en-US" b="1" dirty="0"/>
              <a:t>Circulars and Amendment</a:t>
            </a:r>
            <a:endParaRPr lang="en-IN" b="1" dirty="0"/>
          </a:p>
        </p:txBody>
      </p:sp>
      <p:sp>
        <p:nvSpPr>
          <p:cNvPr id="3" name="Content Placeholder 2">
            <a:extLst>
              <a:ext uri="{FF2B5EF4-FFF2-40B4-BE49-F238E27FC236}">
                <a16:creationId xmlns:a16="http://schemas.microsoft.com/office/drawing/2014/main" id="{EBF1E020-8753-BB43-2392-B36E11434465}"/>
              </a:ext>
            </a:extLst>
          </p:cNvPr>
          <p:cNvSpPr>
            <a:spLocks noGrp="1"/>
          </p:cNvSpPr>
          <p:nvPr>
            <p:ph idx="1"/>
          </p:nvPr>
        </p:nvSpPr>
        <p:spPr>
          <a:xfrm>
            <a:off x="398497" y="4773979"/>
            <a:ext cx="11395006" cy="1970950"/>
          </a:xfrm>
          <a:ln>
            <a:solidFill>
              <a:schemeClr val="tx1"/>
            </a:solidFill>
          </a:ln>
        </p:spPr>
        <p:txBody>
          <a:bodyPr/>
          <a:lstStyle/>
          <a:p>
            <a:pPr marL="0" indent="0" algn="just">
              <a:buNone/>
            </a:pPr>
            <a:r>
              <a:rPr lang="en-US" sz="2400" b="1" dirty="0">
                <a:solidFill>
                  <a:srgbClr val="FF0000"/>
                </a:solidFill>
              </a:rPr>
              <a:t>The 56</a:t>
            </a:r>
            <a:r>
              <a:rPr lang="en-US" sz="2400" b="1" baseline="30000" dirty="0">
                <a:solidFill>
                  <a:srgbClr val="FF0000"/>
                </a:solidFill>
              </a:rPr>
              <a:t>th</a:t>
            </a:r>
            <a:r>
              <a:rPr lang="en-US" sz="2400" b="1" dirty="0">
                <a:solidFill>
                  <a:srgbClr val="FF0000"/>
                </a:solidFill>
              </a:rPr>
              <a:t> GST Council Meeting has recommended omission of section 13(8)(b). Accordingly, after the said law amendment, the </a:t>
            </a:r>
            <a:r>
              <a:rPr lang="en-US" sz="2400" b="1" dirty="0" err="1">
                <a:solidFill>
                  <a:srgbClr val="FF0000"/>
                </a:solidFill>
              </a:rPr>
              <a:t>PoS</a:t>
            </a:r>
            <a:r>
              <a:rPr lang="en-US" sz="2400" b="1" dirty="0">
                <a:solidFill>
                  <a:srgbClr val="FF0000"/>
                </a:solidFill>
              </a:rPr>
              <a:t> for “intermediary services” will be determined as per the default provision under section 13(2) of the IGST Act i.e. the location of the recipient of such services. This will help Indian exporters of such services to claim export benefits. </a:t>
            </a:r>
            <a:endParaRPr lang="en-IN" sz="2400" b="1" dirty="0">
              <a:solidFill>
                <a:srgbClr val="FF0000"/>
              </a:solidFill>
            </a:endParaRPr>
          </a:p>
        </p:txBody>
      </p:sp>
      <p:sp>
        <p:nvSpPr>
          <p:cNvPr id="5" name="Slide Number Placeholder 4">
            <a:extLst>
              <a:ext uri="{FF2B5EF4-FFF2-40B4-BE49-F238E27FC236}">
                <a16:creationId xmlns:a16="http://schemas.microsoft.com/office/drawing/2014/main" id="{495EB6A7-E283-6323-577B-41A6FB7408A2}"/>
              </a:ext>
            </a:extLst>
          </p:cNvPr>
          <p:cNvSpPr>
            <a:spLocks noGrp="1"/>
          </p:cNvSpPr>
          <p:nvPr>
            <p:ph type="sldNum" sz="quarter" idx="12"/>
          </p:nvPr>
        </p:nvSpPr>
        <p:spPr/>
        <p:txBody>
          <a:bodyPr/>
          <a:lstStyle/>
          <a:p>
            <a:fld id="{2AC1C4F3-0758-4693-96D4-8901426768B0}" type="slidenum">
              <a:rPr lang="en-IN" altLang="en-US" smtClean="0"/>
              <a:pPr/>
              <a:t>54</a:t>
            </a:fld>
            <a:endParaRPr lang="en-IN" altLang="en-US"/>
          </a:p>
        </p:txBody>
      </p:sp>
      <p:sp>
        <p:nvSpPr>
          <p:cNvPr id="10" name="TextBox 9">
            <a:extLst>
              <a:ext uri="{FF2B5EF4-FFF2-40B4-BE49-F238E27FC236}">
                <a16:creationId xmlns:a16="http://schemas.microsoft.com/office/drawing/2014/main" id="{7A5AD861-BE9D-A886-E73B-0580E1CAA4FF}"/>
              </a:ext>
            </a:extLst>
          </p:cNvPr>
          <p:cNvSpPr txBox="1"/>
          <p:nvPr/>
        </p:nvSpPr>
        <p:spPr>
          <a:xfrm>
            <a:off x="604973" y="1563021"/>
            <a:ext cx="10741451" cy="707886"/>
          </a:xfrm>
          <a:prstGeom prst="rect">
            <a:avLst/>
          </a:prstGeom>
          <a:noFill/>
        </p:spPr>
        <p:txBody>
          <a:bodyPr wrap="square">
            <a:spAutoFit/>
          </a:bodyPr>
          <a:lstStyle/>
          <a:p>
            <a:r>
              <a:rPr lang="en-IN" sz="2000" b="1" dirty="0">
                <a:solidFill>
                  <a:srgbClr val="002060"/>
                </a:solidFill>
              </a:rPr>
              <a:t>Important Circular No. 230/24/2024 dated 10/Sept/24</a:t>
            </a:r>
            <a:r>
              <a:rPr lang="en-IN" sz="2000" b="1" dirty="0">
                <a:solidFill>
                  <a:srgbClr val="FFC000"/>
                </a:solidFill>
              </a:rPr>
              <a:t> </a:t>
            </a:r>
            <a:r>
              <a:rPr lang="en-IN" sz="2000" b="1" dirty="0">
                <a:solidFill>
                  <a:srgbClr val="00B050"/>
                </a:solidFill>
              </a:rPr>
              <a:t>for intermediary services in relation to advertisement services </a:t>
            </a:r>
          </a:p>
        </p:txBody>
      </p:sp>
      <p:sp>
        <p:nvSpPr>
          <p:cNvPr id="4" name="TextBox 3">
            <a:extLst>
              <a:ext uri="{FF2B5EF4-FFF2-40B4-BE49-F238E27FC236}">
                <a16:creationId xmlns:a16="http://schemas.microsoft.com/office/drawing/2014/main" id="{02B58CA7-C3A2-825F-47DA-2D7537F59A0F}"/>
              </a:ext>
            </a:extLst>
          </p:cNvPr>
          <p:cNvSpPr txBox="1"/>
          <p:nvPr/>
        </p:nvSpPr>
        <p:spPr>
          <a:xfrm>
            <a:off x="604973" y="3816395"/>
            <a:ext cx="10741451" cy="707886"/>
          </a:xfrm>
          <a:prstGeom prst="rect">
            <a:avLst/>
          </a:prstGeom>
          <a:noFill/>
        </p:spPr>
        <p:txBody>
          <a:bodyPr wrap="square">
            <a:spAutoFit/>
          </a:bodyPr>
          <a:lstStyle/>
          <a:p>
            <a:r>
              <a:rPr lang="en-IN" sz="2000" b="1" dirty="0">
                <a:solidFill>
                  <a:srgbClr val="002060"/>
                </a:solidFill>
              </a:rPr>
              <a:t>Important Circular No. 242/36/2024 dated 31/Dec/24</a:t>
            </a:r>
            <a:r>
              <a:rPr lang="en-IN" sz="2000" b="1" dirty="0">
                <a:solidFill>
                  <a:srgbClr val="FFC000"/>
                </a:solidFill>
              </a:rPr>
              <a:t> </a:t>
            </a:r>
            <a:r>
              <a:rPr lang="en-IN" sz="2000" b="1" dirty="0">
                <a:solidFill>
                  <a:srgbClr val="00B050"/>
                </a:solidFill>
              </a:rPr>
              <a:t>for cl</a:t>
            </a:r>
            <a:r>
              <a:rPr lang="en-US" sz="2000" b="1" dirty="0" err="1">
                <a:solidFill>
                  <a:srgbClr val="00B050"/>
                </a:solidFill>
              </a:rPr>
              <a:t>arification</a:t>
            </a:r>
            <a:r>
              <a:rPr lang="en-US" sz="2000" b="1" dirty="0">
                <a:solidFill>
                  <a:srgbClr val="00B050"/>
                </a:solidFill>
              </a:rPr>
              <a:t> on place of supply of Online Services supplied by the suppliers of services to unregistered recipients</a:t>
            </a:r>
            <a:r>
              <a:rPr lang="en-IN" sz="2000" b="1" dirty="0">
                <a:solidFill>
                  <a:srgbClr val="00B050"/>
                </a:solidFill>
              </a:rPr>
              <a:t> </a:t>
            </a:r>
          </a:p>
        </p:txBody>
      </p:sp>
      <p:sp>
        <p:nvSpPr>
          <p:cNvPr id="7" name="TextBox 6">
            <a:extLst>
              <a:ext uri="{FF2B5EF4-FFF2-40B4-BE49-F238E27FC236}">
                <a16:creationId xmlns:a16="http://schemas.microsoft.com/office/drawing/2014/main" id="{60C93B8E-8FB9-AFEC-8E52-362EE3B9DA73}"/>
              </a:ext>
            </a:extLst>
          </p:cNvPr>
          <p:cNvSpPr txBox="1"/>
          <p:nvPr/>
        </p:nvSpPr>
        <p:spPr>
          <a:xfrm>
            <a:off x="604974" y="2551034"/>
            <a:ext cx="10741451" cy="1015663"/>
          </a:xfrm>
          <a:prstGeom prst="rect">
            <a:avLst/>
          </a:prstGeom>
          <a:noFill/>
        </p:spPr>
        <p:txBody>
          <a:bodyPr wrap="square">
            <a:spAutoFit/>
          </a:bodyPr>
          <a:lstStyle/>
          <a:p>
            <a:r>
              <a:rPr lang="en-IN" sz="2000" b="1" dirty="0">
                <a:solidFill>
                  <a:srgbClr val="002060"/>
                </a:solidFill>
              </a:rPr>
              <a:t>Important Circular No. 232/26/2024 dated 10/Sept/24</a:t>
            </a:r>
            <a:r>
              <a:rPr lang="en-IN" sz="2000" b="1" dirty="0">
                <a:solidFill>
                  <a:srgbClr val="FFC000"/>
                </a:solidFill>
              </a:rPr>
              <a:t> </a:t>
            </a:r>
            <a:r>
              <a:rPr lang="en-IN" sz="2000" b="1" dirty="0">
                <a:solidFill>
                  <a:srgbClr val="00B050"/>
                </a:solidFill>
              </a:rPr>
              <a:t>for </a:t>
            </a:r>
            <a:r>
              <a:rPr lang="en-US" sz="2000" b="1" dirty="0">
                <a:solidFill>
                  <a:srgbClr val="00B050"/>
                </a:solidFill>
              </a:rPr>
              <a:t>clarification on place of supply of data hosting services provided by service providers located in India to cloud computing service providers located outside India</a:t>
            </a:r>
            <a:endParaRPr lang="en-IN" sz="2000" b="1" dirty="0">
              <a:solidFill>
                <a:srgbClr val="00B050"/>
              </a:solidFill>
            </a:endParaRPr>
          </a:p>
        </p:txBody>
      </p:sp>
    </p:spTree>
    <p:extLst>
      <p:ext uri="{BB962C8B-B14F-4D97-AF65-F5344CB8AC3E}">
        <p14:creationId xmlns:p14="http://schemas.microsoft.com/office/powerpoint/2010/main" val="908875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D9263C-51F9-BCD1-6B61-AFD8D3241E72}"/>
              </a:ext>
            </a:extLst>
          </p:cNvPr>
          <p:cNvSpPr>
            <a:spLocks noGrp="1"/>
          </p:cNvSpPr>
          <p:nvPr>
            <p:ph type="sldNum" sz="quarter" idx="12"/>
          </p:nvPr>
        </p:nvSpPr>
        <p:spPr/>
        <p:txBody>
          <a:bodyPr/>
          <a:lstStyle/>
          <a:p>
            <a:fld id="{2AC1C4F3-0758-4693-96D4-8901426768B0}" type="slidenum">
              <a:rPr lang="en-IN" altLang="en-US" smtClean="0"/>
              <a:pPr/>
              <a:t>55</a:t>
            </a:fld>
            <a:endParaRPr lang="en-IN" altLang="en-US"/>
          </a:p>
        </p:txBody>
      </p:sp>
      <p:sp>
        <p:nvSpPr>
          <p:cNvPr id="6" name="object 2">
            <a:extLst>
              <a:ext uri="{FF2B5EF4-FFF2-40B4-BE49-F238E27FC236}">
                <a16:creationId xmlns:a16="http://schemas.microsoft.com/office/drawing/2014/main" id="{3732431C-18F7-2EC7-9F2B-9760A532187F}"/>
              </a:ext>
            </a:extLst>
          </p:cNvPr>
          <p:cNvSpPr/>
          <p:nvPr/>
        </p:nvSpPr>
        <p:spPr>
          <a:xfrm>
            <a:off x="355309" y="1590745"/>
            <a:ext cx="2673350" cy="4785360"/>
          </a:xfrm>
          <a:custGeom>
            <a:avLst/>
            <a:gdLst/>
            <a:ahLst/>
            <a:cxnLst/>
            <a:rect l="l" t="t" r="r" b="b"/>
            <a:pathLst>
              <a:path w="2673350" h="4785360">
                <a:moveTo>
                  <a:pt x="2405761" y="0"/>
                </a:moveTo>
                <a:lnTo>
                  <a:pt x="267309" y="0"/>
                </a:lnTo>
                <a:lnTo>
                  <a:pt x="219258" y="4305"/>
                </a:lnTo>
                <a:lnTo>
                  <a:pt x="174034" y="16718"/>
                </a:lnTo>
                <a:lnTo>
                  <a:pt x="132390" y="36486"/>
                </a:lnTo>
                <a:lnTo>
                  <a:pt x="95082" y="62855"/>
                </a:lnTo>
                <a:lnTo>
                  <a:pt x="62865" y="95071"/>
                </a:lnTo>
                <a:lnTo>
                  <a:pt x="36494" y="132381"/>
                </a:lnTo>
                <a:lnTo>
                  <a:pt x="16722" y="174030"/>
                </a:lnTo>
                <a:lnTo>
                  <a:pt x="4306" y="219266"/>
                </a:lnTo>
                <a:lnTo>
                  <a:pt x="0" y="267334"/>
                </a:lnTo>
                <a:lnTo>
                  <a:pt x="0" y="4518050"/>
                </a:lnTo>
                <a:lnTo>
                  <a:pt x="4306" y="4566101"/>
                </a:lnTo>
                <a:lnTo>
                  <a:pt x="16722" y="4611325"/>
                </a:lnTo>
                <a:lnTo>
                  <a:pt x="36494" y="4652969"/>
                </a:lnTo>
                <a:lnTo>
                  <a:pt x="62865" y="4690277"/>
                </a:lnTo>
                <a:lnTo>
                  <a:pt x="95082" y="4722494"/>
                </a:lnTo>
                <a:lnTo>
                  <a:pt x="132390" y="4748865"/>
                </a:lnTo>
                <a:lnTo>
                  <a:pt x="174034" y="4768637"/>
                </a:lnTo>
                <a:lnTo>
                  <a:pt x="219258" y="4781053"/>
                </a:lnTo>
                <a:lnTo>
                  <a:pt x="267309" y="4785359"/>
                </a:lnTo>
                <a:lnTo>
                  <a:pt x="2405761" y="4785359"/>
                </a:lnTo>
                <a:lnTo>
                  <a:pt x="2453829" y="4781053"/>
                </a:lnTo>
                <a:lnTo>
                  <a:pt x="2499065" y="4768637"/>
                </a:lnTo>
                <a:lnTo>
                  <a:pt x="2540714" y="4748865"/>
                </a:lnTo>
                <a:lnTo>
                  <a:pt x="2578024" y="4722494"/>
                </a:lnTo>
                <a:lnTo>
                  <a:pt x="2610240" y="4690277"/>
                </a:lnTo>
                <a:lnTo>
                  <a:pt x="2636609" y="4652969"/>
                </a:lnTo>
                <a:lnTo>
                  <a:pt x="2656377" y="4611325"/>
                </a:lnTo>
                <a:lnTo>
                  <a:pt x="2668790" y="4566101"/>
                </a:lnTo>
                <a:lnTo>
                  <a:pt x="2673096" y="4518050"/>
                </a:lnTo>
                <a:lnTo>
                  <a:pt x="2673096" y="267334"/>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1" y="0"/>
                </a:lnTo>
                <a:close/>
              </a:path>
            </a:pathLst>
          </a:custGeom>
          <a:solidFill>
            <a:srgbClr val="CED0D4"/>
          </a:solidFill>
        </p:spPr>
        <p:txBody>
          <a:bodyPr wrap="square" lIns="0" tIns="0" rIns="0" bIns="0" rtlCol="0"/>
          <a:lstStyle/>
          <a:p>
            <a:endParaRPr/>
          </a:p>
        </p:txBody>
      </p:sp>
      <p:sp>
        <p:nvSpPr>
          <p:cNvPr id="7" name="object 3">
            <a:extLst>
              <a:ext uri="{FF2B5EF4-FFF2-40B4-BE49-F238E27FC236}">
                <a16:creationId xmlns:a16="http://schemas.microsoft.com/office/drawing/2014/main" id="{9328CEE4-6186-1F86-E8E1-4BEDBF3C33DA}"/>
              </a:ext>
            </a:extLst>
          </p:cNvPr>
          <p:cNvSpPr txBox="1">
            <a:spLocks/>
          </p:cNvSpPr>
          <p:nvPr/>
        </p:nvSpPr>
        <p:spPr bwMode="gray">
          <a:xfrm>
            <a:off x="355309" y="1797403"/>
            <a:ext cx="2682176" cy="989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79375"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065" marR="5080" indent="1905">
              <a:lnSpc>
                <a:spcPct val="81700"/>
              </a:lnSpc>
              <a:spcBef>
                <a:spcPts val="625"/>
              </a:spcBef>
            </a:pPr>
            <a:r>
              <a:rPr lang="en-IN" sz="2400" b="1" spc="-125" dirty="0">
                <a:solidFill>
                  <a:schemeClr val="tx1"/>
                </a:solidFill>
              </a:rPr>
              <a:t>Passenger </a:t>
            </a:r>
            <a:r>
              <a:rPr lang="en-IN" sz="2400" b="1" spc="-105" dirty="0">
                <a:solidFill>
                  <a:schemeClr val="tx1"/>
                </a:solidFill>
              </a:rPr>
              <a:t>transportation </a:t>
            </a:r>
            <a:r>
              <a:rPr lang="en-IN" sz="2400" b="1" spc="-20" dirty="0">
                <a:solidFill>
                  <a:schemeClr val="tx1"/>
                </a:solidFill>
              </a:rPr>
              <a:t>service</a:t>
            </a:r>
            <a:endParaRPr lang="en-IN" sz="2400" b="1" dirty="0">
              <a:solidFill>
                <a:schemeClr val="tx1"/>
              </a:solidFill>
            </a:endParaRPr>
          </a:p>
        </p:txBody>
      </p:sp>
      <p:grpSp>
        <p:nvGrpSpPr>
          <p:cNvPr id="8" name="object 4">
            <a:extLst>
              <a:ext uri="{FF2B5EF4-FFF2-40B4-BE49-F238E27FC236}">
                <a16:creationId xmlns:a16="http://schemas.microsoft.com/office/drawing/2014/main" id="{E38072E1-460F-5907-3F98-411FE6B145BC}"/>
              </a:ext>
            </a:extLst>
          </p:cNvPr>
          <p:cNvGrpSpPr/>
          <p:nvPr/>
        </p:nvGrpSpPr>
        <p:grpSpPr>
          <a:xfrm>
            <a:off x="607977" y="3025469"/>
            <a:ext cx="2310765" cy="3130550"/>
            <a:chOff x="576072" y="2968751"/>
            <a:chExt cx="2310765" cy="3130550"/>
          </a:xfrm>
        </p:grpSpPr>
        <p:sp>
          <p:nvSpPr>
            <p:cNvPr id="9" name="object 5">
              <a:extLst>
                <a:ext uri="{FF2B5EF4-FFF2-40B4-BE49-F238E27FC236}">
                  <a16:creationId xmlns:a16="http://schemas.microsoft.com/office/drawing/2014/main" id="{117821E9-08E5-C861-DCEF-16F27424144A}"/>
                </a:ext>
              </a:extLst>
            </p:cNvPr>
            <p:cNvSpPr/>
            <p:nvPr/>
          </p:nvSpPr>
          <p:spPr>
            <a:xfrm>
              <a:off x="586740" y="2979419"/>
              <a:ext cx="2289175" cy="3108960"/>
            </a:xfrm>
            <a:custGeom>
              <a:avLst/>
              <a:gdLst/>
              <a:ahLst/>
              <a:cxnLst/>
              <a:rect l="l" t="t" r="r" b="b"/>
              <a:pathLst>
                <a:path w="2289175" h="3108960">
                  <a:moveTo>
                    <a:pt x="2060193" y="0"/>
                  </a:moveTo>
                  <a:lnTo>
                    <a:pt x="228904" y="0"/>
                  </a:lnTo>
                  <a:lnTo>
                    <a:pt x="182773" y="4650"/>
                  </a:lnTo>
                  <a:lnTo>
                    <a:pt x="139806" y="17988"/>
                  </a:lnTo>
                  <a:lnTo>
                    <a:pt x="100924" y="39091"/>
                  </a:lnTo>
                  <a:lnTo>
                    <a:pt x="67046" y="67040"/>
                  </a:lnTo>
                  <a:lnTo>
                    <a:pt x="39094" y="100911"/>
                  </a:lnTo>
                  <a:lnTo>
                    <a:pt x="17989" y="139785"/>
                  </a:lnTo>
                  <a:lnTo>
                    <a:pt x="4650" y="182739"/>
                  </a:lnTo>
                  <a:lnTo>
                    <a:pt x="0" y="228853"/>
                  </a:lnTo>
                  <a:lnTo>
                    <a:pt x="0" y="2880055"/>
                  </a:lnTo>
                  <a:lnTo>
                    <a:pt x="4650" y="2926186"/>
                  </a:lnTo>
                  <a:lnTo>
                    <a:pt x="17989" y="2969153"/>
                  </a:lnTo>
                  <a:lnTo>
                    <a:pt x="39094" y="3008035"/>
                  </a:lnTo>
                  <a:lnTo>
                    <a:pt x="67046" y="3041913"/>
                  </a:lnTo>
                  <a:lnTo>
                    <a:pt x="100924" y="3069865"/>
                  </a:lnTo>
                  <a:lnTo>
                    <a:pt x="139806" y="3090970"/>
                  </a:lnTo>
                  <a:lnTo>
                    <a:pt x="182773" y="3104309"/>
                  </a:lnTo>
                  <a:lnTo>
                    <a:pt x="228904" y="3108960"/>
                  </a:lnTo>
                  <a:lnTo>
                    <a:pt x="2060193" y="3108960"/>
                  </a:lnTo>
                  <a:lnTo>
                    <a:pt x="2106308" y="3104309"/>
                  </a:lnTo>
                  <a:lnTo>
                    <a:pt x="2149262" y="3090970"/>
                  </a:lnTo>
                  <a:lnTo>
                    <a:pt x="2188136" y="3069865"/>
                  </a:lnTo>
                  <a:lnTo>
                    <a:pt x="2222007" y="3041913"/>
                  </a:lnTo>
                  <a:lnTo>
                    <a:pt x="2249956" y="3008035"/>
                  </a:lnTo>
                  <a:lnTo>
                    <a:pt x="2271059" y="2969153"/>
                  </a:lnTo>
                  <a:lnTo>
                    <a:pt x="2284397" y="2926186"/>
                  </a:lnTo>
                  <a:lnTo>
                    <a:pt x="2289048" y="2880055"/>
                  </a:lnTo>
                  <a:lnTo>
                    <a:pt x="2289048" y="228853"/>
                  </a:lnTo>
                  <a:lnTo>
                    <a:pt x="2284397" y="182739"/>
                  </a:lnTo>
                  <a:lnTo>
                    <a:pt x="2271059" y="139785"/>
                  </a:lnTo>
                  <a:lnTo>
                    <a:pt x="2249956" y="100911"/>
                  </a:lnTo>
                  <a:lnTo>
                    <a:pt x="2222007" y="67040"/>
                  </a:lnTo>
                  <a:lnTo>
                    <a:pt x="2188136" y="39091"/>
                  </a:lnTo>
                  <a:lnTo>
                    <a:pt x="2149262" y="17988"/>
                  </a:lnTo>
                  <a:lnTo>
                    <a:pt x="2106308" y="4650"/>
                  </a:lnTo>
                  <a:lnTo>
                    <a:pt x="2060193" y="0"/>
                  </a:lnTo>
                  <a:close/>
                </a:path>
              </a:pathLst>
            </a:custGeom>
            <a:solidFill>
              <a:srgbClr val="FFFFFF"/>
            </a:solidFill>
          </p:spPr>
          <p:txBody>
            <a:bodyPr wrap="square" lIns="0" tIns="0" rIns="0" bIns="0" rtlCol="0"/>
            <a:lstStyle/>
            <a:p>
              <a:endParaRPr/>
            </a:p>
          </p:txBody>
        </p:sp>
        <p:sp>
          <p:nvSpPr>
            <p:cNvPr id="10" name="object 6">
              <a:extLst>
                <a:ext uri="{FF2B5EF4-FFF2-40B4-BE49-F238E27FC236}">
                  <a16:creationId xmlns:a16="http://schemas.microsoft.com/office/drawing/2014/main" id="{AF096CF9-C822-0434-94F4-FE713E4FFDC3}"/>
                </a:ext>
              </a:extLst>
            </p:cNvPr>
            <p:cNvSpPr/>
            <p:nvPr/>
          </p:nvSpPr>
          <p:spPr>
            <a:xfrm>
              <a:off x="586740" y="2979419"/>
              <a:ext cx="2289175" cy="3108960"/>
            </a:xfrm>
            <a:custGeom>
              <a:avLst/>
              <a:gdLst/>
              <a:ahLst/>
              <a:cxnLst/>
              <a:rect l="l" t="t" r="r" b="b"/>
              <a:pathLst>
                <a:path w="2289175" h="3108960">
                  <a:moveTo>
                    <a:pt x="0" y="228853"/>
                  </a:moveTo>
                  <a:lnTo>
                    <a:pt x="4650" y="182739"/>
                  </a:lnTo>
                  <a:lnTo>
                    <a:pt x="17989" y="139785"/>
                  </a:lnTo>
                  <a:lnTo>
                    <a:pt x="39094" y="100911"/>
                  </a:lnTo>
                  <a:lnTo>
                    <a:pt x="67046" y="67040"/>
                  </a:lnTo>
                  <a:lnTo>
                    <a:pt x="100924" y="39091"/>
                  </a:lnTo>
                  <a:lnTo>
                    <a:pt x="139806" y="17988"/>
                  </a:lnTo>
                  <a:lnTo>
                    <a:pt x="182773" y="4650"/>
                  </a:lnTo>
                  <a:lnTo>
                    <a:pt x="228904" y="0"/>
                  </a:lnTo>
                  <a:lnTo>
                    <a:pt x="2060193" y="0"/>
                  </a:lnTo>
                  <a:lnTo>
                    <a:pt x="2106308" y="4650"/>
                  </a:lnTo>
                  <a:lnTo>
                    <a:pt x="2149262" y="17988"/>
                  </a:lnTo>
                  <a:lnTo>
                    <a:pt x="2188136" y="39091"/>
                  </a:lnTo>
                  <a:lnTo>
                    <a:pt x="2222007" y="67040"/>
                  </a:lnTo>
                  <a:lnTo>
                    <a:pt x="2249956" y="100911"/>
                  </a:lnTo>
                  <a:lnTo>
                    <a:pt x="2271059" y="139785"/>
                  </a:lnTo>
                  <a:lnTo>
                    <a:pt x="2284397" y="182739"/>
                  </a:lnTo>
                  <a:lnTo>
                    <a:pt x="2289048" y="228853"/>
                  </a:lnTo>
                  <a:lnTo>
                    <a:pt x="2289048" y="2880055"/>
                  </a:lnTo>
                  <a:lnTo>
                    <a:pt x="2284397" y="2926186"/>
                  </a:lnTo>
                  <a:lnTo>
                    <a:pt x="2271059" y="2969153"/>
                  </a:lnTo>
                  <a:lnTo>
                    <a:pt x="2249956" y="3008035"/>
                  </a:lnTo>
                  <a:lnTo>
                    <a:pt x="2222007" y="3041913"/>
                  </a:lnTo>
                  <a:lnTo>
                    <a:pt x="2188136" y="3069865"/>
                  </a:lnTo>
                  <a:lnTo>
                    <a:pt x="2149262" y="3090970"/>
                  </a:lnTo>
                  <a:lnTo>
                    <a:pt x="2106308" y="3104309"/>
                  </a:lnTo>
                  <a:lnTo>
                    <a:pt x="2060193" y="3108960"/>
                  </a:lnTo>
                  <a:lnTo>
                    <a:pt x="228904" y="3108960"/>
                  </a:lnTo>
                  <a:lnTo>
                    <a:pt x="182773" y="3104309"/>
                  </a:lnTo>
                  <a:lnTo>
                    <a:pt x="139806" y="3090970"/>
                  </a:lnTo>
                  <a:lnTo>
                    <a:pt x="100924" y="3069865"/>
                  </a:lnTo>
                  <a:lnTo>
                    <a:pt x="67046" y="3041913"/>
                  </a:lnTo>
                  <a:lnTo>
                    <a:pt x="39094" y="3008035"/>
                  </a:lnTo>
                  <a:lnTo>
                    <a:pt x="17989" y="2969153"/>
                  </a:lnTo>
                  <a:lnTo>
                    <a:pt x="4650" y="2926186"/>
                  </a:lnTo>
                  <a:lnTo>
                    <a:pt x="0" y="2880055"/>
                  </a:lnTo>
                  <a:lnTo>
                    <a:pt x="0" y="228853"/>
                  </a:lnTo>
                  <a:close/>
                </a:path>
              </a:pathLst>
            </a:custGeom>
            <a:ln w="21336">
              <a:solidFill>
                <a:srgbClr val="2E4766"/>
              </a:solidFill>
            </a:ln>
          </p:spPr>
          <p:txBody>
            <a:bodyPr wrap="square" lIns="0" tIns="0" rIns="0" bIns="0" rtlCol="0"/>
            <a:lstStyle/>
            <a:p>
              <a:endParaRPr/>
            </a:p>
          </p:txBody>
        </p:sp>
      </p:grpSp>
      <p:sp>
        <p:nvSpPr>
          <p:cNvPr id="11" name="object 7">
            <a:extLst>
              <a:ext uri="{FF2B5EF4-FFF2-40B4-BE49-F238E27FC236}">
                <a16:creationId xmlns:a16="http://schemas.microsoft.com/office/drawing/2014/main" id="{89E4D9A1-DEF0-1458-1094-32E5EE895585}"/>
              </a:ext>
            </a:extLst>
          </p:cNvPr>
          <p:cNvSpPr txBox="1"/>
          <p:nvPr/>
        </p:nvSpPr>
        <p:spPr>
          <a:xfrm>
            <a:off x="779563" y="3498099"/>
            <a:ext cx="1882139" cy="2185035"/>
          </a:xfrm>
          <a:prstGeom prst="rect">
            <a:avLst/>
          </a:prstGeom>
        </p:spPr>
        <p:txBody>
          <a:bodyPr vert="horz" wrap="square" lIns="0" tIns="12700" rIns="0" bIns="0" rtlCol="0">
            <a:spAutoFit/>
          </a:bodyPr>
          <a:lstStyle/>
          <a:p>
            <a:pPr algn="ctr">
              <a:lnSpc>
                <a:spcPts val="2615"/>
              </a:lnSpc>
              <a:spcBef>
                <a:spcPts val="100"/>
              </a:spcBef>
            </a:pPr>
            <a:r>
              <a:rPr sz="2400" u="sng" spc="-280" dirty="0">
                <a:solidFill>
                  <a:srgbClr val="355070"/>
                </a:solidFill>
                <a:uFill>
                  <a:solidFill>
                    <a:srgbClr val="355070"/>
                  </a:solidFill>
                </a:uFill>
                <a:latin typeface="Arial MT"/>
                <a:cs typeface="Arial MT"/>
              </a:rPr>
              <a:t>Sec</a:t>
            </a:r>
            <a:r>
              <a:rPr sz="2400" u="sng" spc="-10" dirty="0">
                <a:solidFill>
                  <a:srgbClr val="355070"/>
                </a:solidFill>
                <a:uFill>
                  <a:solidFill>
                    <a:srgbClr val="355070"/>
                  </a:solidFill>
                </a:uFill>
                <a:latin typeface="Arial MT"/>
                <a:cs typeface="Arial MT"/>
              </a:rPr>
              <a:t> 13(10</a:t>
            </a:r>
            <a:r>
              <a:rPr sz="2400" spc="-10" dirty="0">
                <a:solidFill>
                  <a:srgbClr val="355070"/>
                </a:solidFill>
                <a:latin typeface="Arial MT"/>
                <a:cs typeface="Arial MT"/>
              </a:rPr>
              <a:t>)</a:t>
            </a:r>
            <a:endParaRPr sz="2400" dirty="0">
              <a:latin typeface="Arial MT"/>
              <a:cs typeface="Arial MT"/>
            </a:endParaRPr>
          </a:p>
          <a:p>
            <a:pPr marL="12065" marR="5080" indent="-635" algn="ctr">
              <a:lnSpc>
                <a:spcPct val="81700"/>
              </a:lnSpc>
              <a:spcBef>
                <a:spcPts val="265"/>
              </a:spcBef>
            </a:pPr>
            <a:r>
              <a:rPr sz="2400" spc="-175" dirty="0">
                <a:solidFill>
                  <a:srgbClr val="355070"/>
                </a:solidFill>
                <a:latin typeface="Arial MT"/>
                <a:cs typeface="Arial MT"/>
              </a:rPr>
              <a:t>Place</a:t>
            </a:r>
            <a:r>
              <a:rPr sz="2400" spc="10" dirty="0">
                <a:solidFill>
                  <a:srgbClr val="355070"/>
                </a:solidFill>
                <a:latin typeface="Arial MT"/>
                <a:cs typeface="Arial MT"/>
              </a:rPr>
              <a:t> </a:t>
            </a:r>
            <a:r>
              <a:rPr sz="2400" spc="-10" dirty="0">
                <a:solidFill>
                  <a:srgbClr val="355070"/>
                </a:solidFill>
                <a:latin typeface="Arial MT"/>
                <a:cs typeface="Arial MT"/>
              </a:rPr>
              <a:t>where </a:t>
            </a:r>
            <a:r>
              <a:rPr sz="2400" spc="-65" dirty="0">
                <a:solidFill>
                  <a:srgbClr val="355070"/>
                </a:solidFill>
                <a:latin typeface="Arial MT"/>
                <a:cs typeface="Arial MT"/>
              </a:rPr>
              <a:t>passenger </a:t>
            </a:r>
            <a:r>
              <a:rPr sz="2400" spc="-165" dirty="0">
                <a:solidFill>
                  <a:srgbClr val="FF0000"/>
                </a:solidFill>
                <a:latin typeface="Arial MT"/>
                <a:cs typeface="Arial MT"/>
              </a:rPr>
              <a:t>embarks</a:t>
            </a:r>
            <a:r>
              <a:rPr sz="2400" spc="15" dirty="0">
                <a:solidFill>
                  <a:srgbClr val="FF0000"/>
                </a:solidFill>
                <a:latin typeface="Arial MT"/>
                <a:cs typeface="Arial MT"/>
              </a:rPr>
              <a:t> </a:t>
            </a:r>
            <a:r>
              <a:rPr sz="2400" spc="-220" dirty="0">
                <a:solidFill>
                  <a:srgbClr val="355070"/>
                </a:solidFill>
                <a:latin typeface="Arial MT"/>
                <a:cs typeface="Arial MT"/>
              </a:rPr>
              <a:t>on</a:t>
            </a:r>
            <a:r>
              <a:rPr sz="2400" dirty="0">
                <a:solidFill>
                  <a:srgbClr val="355070"/>
                </a:solidFill>
                <a:latin typeface="Arial MT"/>
                <a:cs typeface="Arial MT"/>
              </a:rPr>
              <a:t> </a:t>
            </a:r>
            <a:r>
              <a:rPr sz="2400" spc="-135" dirty="0">
                <a:solidFill>
                  <a:srgbClr val="355070"/>
                </a:solidFill>
                <a:latin typeface="Arial MT"/>
                <a:cs typeface="Arial MT"/>
              </a:rPr>
              <a:t>the </a:t>
            </a:r>
            <a:r>
              <a:rPr sz="2400" spc="-210" dirty="0">
                <a:solidFill>
                  <a:srgbClr val="355070"/>
                </a:solidFill>
                <a:latin typeface="Arial MT"/>
                <a:cs typeface="Arial MT"/>
              </a:rPr>
              <a:t>conveyance</a:t>
            </a:r>
            <a:r>
              <a:rPr sz="2400" spc="85" dirty="0">
                <a:solidFill>
                  <a:srgbClr val="355070"/>
                </a:solidFill>
                <a:latin typeface="Arial MT"/>
                <a:cs typeface="Arial MT"/>
              </a:rPr>
              <a:t> </a:t>
            </a:r>
            <a:r>
              <a:rPr sz="2400" spc="-25" dirty="0">
                <a:solidFill>
                  <a:srgbClr val="355070"/>
                </a:solidFill>
                <a:latin typeface="Arial MT"/>
                <a:cs typeface="Arial MT"/>
              </a:rPr>
              <a:t>for </a:t>
            </a:r>
            <a:r>
              <a:rPr sz="2400" dirty="0">
                <a:solidFill>
                  <a:srgbClr val="355070"/>
                </a:solidFill>
                <a:latin typeface="Arial MT"/>
                <a:cs typeface="Arial MT"/>
              </a:rPr>
              <a:t>a</a:t>
            </a:r>
            <a:r>
              <a:rPr sz="2400" spc="-20" dirty="0">
                <a:solidFill>
                  <a:srgbClr val="355070"/>
                </a:solidFill>
                <a:latin typeface="Arial MT"/>
                <a:cs typeface="Arial MT"/>
              </a:rPr>
              <a:t> </a:t>
            </a:r>
            <a:r>
              <a:rPr sz="2400" spc="-125" dirty="0">
                <a:solidFill>
                  <a:srgbClr val="355070"/>
                </a:solidFill>
                <a:latin typeface="Arial MT"/>
                <a:cs typeface="Arial MT"/>
              </a:rPr>
              <a:t>continuous </a:t>
            </a:r>
            <a:r>
              <a:rPr sz="2400" spc="-10" dirty="0">
                <a:solidFill>
                  <a:srgbClr val="355070"/>
                </a:solidFill>
                <a:latin typeface="Arial MT"/>
                <a:cs typeface="Arial MT"/>
              </a:rPr>
              <a:t>journey</a:t>
            </a:r>
            <a:endParaRPr sz="2400" dirty="0">
              <a:latin typeface="Arial MT"/>
              <a:cs typeface="Arial MT"/>
            </a:endParaRPr>
          </a:p>
        </p:txBody>
      </p:sp>
      <p:sp>
        <p:nvSpPr>
          <p:cNvPr id="12" name="object 8">
            <a:extLst>
              <a:ext uri="{FF2B5EF4-FFF2-40B4-BE49-F238E27FC236}">
                <a16:creationId xmlns:a16="http://schemas.microsoft.com/office/drawing/2014/main" id="{1ED6A064-D3B4-9921-1F33-1400721FE0A5}"/>
              </a:ext>
            </a:extLst>
          </p:cNvPr>
          <p:cNvSpPr/>
          <p:nvPr/>
        </p:nvSpPr>
        <p:spPr>
          <a:xfrm>
            <a:off x="3229574" y="1590745"/>
            <a:ext cx="2670175" cy="4785360"/>
          </a:xfrm>
          <a:custGeom>
            <a:avLst/>
            <a:gdLst/>
            <a:ahLst/>
            <a:cxnLst/>
            <a:rect l="l" t="t" r="r" b="b"/>
            <a:pathLst>
              <a:path w="2670175" h="4785360">
                <a:moveTo>
                  <a:pt x="2403094" y="0"/>
                </a:moveTo>
                <a:lnTo>
                  <a:pt x="266953" y="0"/>
                </a:lnTo>
                <a:lnTo>
                  <a:pt x="218965" y="4300"/>
                </a:lnTo>
                <a:lnTo>
                  <a:pt x="173800" y="16699"/>
                </a:lnTo>
                <a:lnTo>
                  <a:pt x="132211" y="36444"/>
                </a:lnTo>
                <a:lnTo>
                  <a:pt x="94953" y="62780"/>
                </a:lnTo>
                <a:lnTo>
                  <a:pt x="62780" y="94953"/>
                </a:lnTo>
                <a:lnTo>
                  <a:pt x="36444" y="132211"/>
                </a:lnTo>
                <a:lnTo>
                  <a:pt x="16699" y="173800"/>
                </a:lnTo>
                <a:lnTo>
                  <a:pt x="4300" y="218965"/>
                </a:lnTo>
                <a:lnTo>
                  <a:pt x="0" y="266953"/>
                </a:lnTo>
                <a:lnTo>
                  <a:pt x="0" y="4518355"/>
                </a:lnTo>
                <a:lnTo>
                  <a:pt x="4300" y="4566348"/>
                </a:lnTo>
                <a:lnTo>
                  <a:pt x="16699" y="4611520"/>
                </a:lnTo>
                <a:lnTo>
                  <a:pt x="36444" y="4653116"/>
                </a:lnTo>
                <a:lnTo>
                  <a:pt x="62780" y="4690381"/>
                </a:lnTo>
                <a:lnTo>
                  <a:pt x="94953" y="4722562"/>
                </a:lnTo>
                <a:lnTo>
                  <a:pt x="132211" y="4748905"/>
                </a:lnTo>
                <a:lnTo>
                  <a:pt x="173800" y="4768655"/>
                </a:lnTo>
                <a:lnTo>
                  <a:pt x="218965" y="4781058"/>
                </a:lnTo>
                <a:lnTo>
                  <a:pt x="266953" y="4785359"/>
                </a:lnTo>
                <a:lnTo>
                  <a:pt x="2403094" y="4785359"/>
                </a:lnTo>
                <a:lnTo>
                  <a:pt x="2451082" y="4781058"/>
                </a:lnTo>
                <a:lnTo>
                  <a:pt x="2496247" y="4768655"/>
                </a:lnTo>
                <a:lnTo>
                  <a:pt x="2537836" y="4748905"/>
                </a:lnTo>
                <a:lnTo>
                  <a:pt x="2575094" y="4722562"/>
                </a:lnTo>
                <a:lnTo>
                  <a:pt x="2607267" y="4690381"/>
                </a:lnTo>
                <a:lnTo>
                  <a:pt x="2633603" y="4653116"/>
                </a:lnTo>
                <a:lnTo>
                  <a:pt x="2653348" y="4611520"/>
                </a:lnTo>
                <a:lnTo>
                  <a:pt x="2665747" y="4566348"/>
                </a:lnTo>
                <a:lnTo>
                  <a:pt x="2670048" y="4518355"/>
                </a:lnTo>
                <a:lnTo>
                  <a:pt x="2670048" y="266953"/>
                </a:lnTo>
                <a:lnTo>
                  <a:pt x="2665747" y="218965"/>
                </a:lnTo>
                <a:lnTo>
                  <a:pt x="2653348" y="173800"/>
                </a:lnTo>
                <a:lnTo>
                  <a:pt x="2633603" y="132211"/>
                </a:lnTo>
                <a:lnTo>
                  <a:pt x="2607267" y="94953"/>
                </a:lnTo>
                <a:lnTo>
                  <a:pt x="2575094" y="62780"/>
                </a:lnTo>
                <a:lnTo>
                  <a:pt x="2537836" y="36444"/>
                </a:lnTo>
                <a:lnTo>
                  <a:pt x="2496247" y="16699"/>
                </a:lnTo>
                <a:lnTo>
                  <a:pt x="2451082" y="4300"/>
                </a:lnTo>
                <a:lnTo>
                  <a:pt x="2403094" y="0"/>
                </a:lnTo>
                <a:close/>
              </a:path>
            </a:pathLst>
          </a:custGeom>
          <a:solidFill>
            <a:srgbClr val="CED0D4"/>
          </a:solidFill>
        </p:spPr>
        <p:txBody>
          <a:bodyPr wrap="square" lIns="0" tIns="0" rIns="0" bIns="0" rtlCol="0"/>
          <a:lstStyle/>
          <a:p>
            <a:endParaRPr/>
          </a:p>
        </p:txBody>
      </p:sp>
      <p:sp>
        <p:nvSpPr>
          <p:cNvPr id="13" name="object 9">
            <a:extLst>
              <a:ext uri="{FF2B5EF4-FFF2-40B4-BE49-F238E27FC236}">
                <a16:creationId xmlns:a16="http://schemas.microsoft.com/office/drawing/2014/main" id="{F77EB1A3-36D4-10EF-B031-6D5BDB1B6B45}"/>
              </a:ext>
            </a:extLst>
          </p:cNvPr>
          <p:cNvSpPr txBox="1"/>
          <p:nvPr/>
        </p:nvSpPr>
        <p:spPr>
          <a:xfrm>
            <a:off x="3313775" y="1920690"/>
            <a:ext cx="2503170" cy="695062"/>
          </a:xfrm>
          <a:prstGeom prst="rect">
            <a:avLst/>
          </a:prstGeom>
        </p:spPr>
        <p:txBody>
          <a:bodyPr vert="horz" wrap="square" lIns="0" tIns="78740" rIns="0" bIns="0" rtlCol="0">
            <a:spAutoFit/>
          </a:bodyPr>
          <a:lstStyle/>
          <a:p>
            <a:pPr marL="12700" marR="5080" indent="15240">
              <a:lnSpc>
                <a:spcPts val="2350"/>
              </a:lnSpc>
              <a:spcBef>
                <a:spcPts val="620"/>
              </a:spcBef>
            </a:pPr>
            <a:r>
              <a:rPr sz="2400" spc="-160" dirty="0">
                <a:latin typeface="Arial MT"/>
                <a:cs typeface="Arial MT"/>
              </a:rPr>
              <a:t>Service</a:t>
            </a:r>
            <a:r>
              <a:rPr sz="2400" spc="-5" dirty="0">
                <a:latin typeface="Arial MT"/>
                <a:cs typeface="Arial MT"/>
              </a:rPr>
              <a:t> </a:t>
            </a:r>
            <a:r>
              <a:rPr sz="2400" spc="-65" dirty="0">
                <a:latin typeface="Arial MT"/>
                <a:cs typeface="Arial MT"/>
              </a:rPr>
              <a:t>provided</a:t>
            </a:r>
            <a:r>
              <a:rPr sz="2400" spc="-10" dirty="0">
                <a:latin typeface="Arial MT"/>
                <a:cs typeface="Arial MT"/>
              </a:rPr>
              <a:t> </a:t>
            </a:r>
            <a:r>
              <a:rPr sz="2400" spc="-125" dirty="0">
                <a:latin typeface="Arial MT"/>
                <a:cs typeface="Arial MT"/>
              </a:rPr>
              <a:t>on </a:t>
            </a:r>
            <a:r>
              <a:rPr sz="2400" spc="-20" dirty="0">
                <a:latin typeface="Arial MT"/>
                <a:cs typeface="Arial MT"/>
              </a:rPr>
              <a:t>board</a:t>
            </a:r>
            <a:r>
              <a:rPr sz="2400" spc="-65" dirty="0">
                <a:latin typeface="Arial MT"/>
                <a:cs typeface="Arial MT"/>
              </a:rPr>
              <a:t> </a:t>
            </a:r>
            <a:r>
              <a:rPr sz="2400" dirty="0">
                <a:latin typeface="Arial MT"/>
                <a:cs typeface="Arial MT"/>
              </a:rPr>
              <a:t>a</a:t>
            </a:r>
            <a:r>
              <a:rPr sz="2400" spc="-65" dirty="0">
                <a:latin typeface="Arial MT"/>
                <a:cs typeface="Arial MT"/>
              </a:rPr>
              <a:t> </a:t>
            </a:r>
            <a:r>
              <a:rPr sz="2400" spc="-200" dirty="0">
                <a:latin typeface="Arial MT"/>
                <a:cs typeface="Arial MT"/>
              </a:rPr>
              <a:t>conveyance</a:t>
            </a:r>
            <a:endParaRPr sz="2400" dirty="0">
              <a:latin typeface="Arial MT"/>
              <a:cs typeface="Arial MT"/>
            </a:endParaRPr>
          </a:p>
        </p:txBody>
      </p:sp>
      <p:grpSp>
        <p:nvGrpSpPr>
          <p:cNvPr id="14" name="object 10">
            <a:extLst>
              <a:ext uri="{FF2B5EF4-FFF2-40B4-BE49-F238E27FC236}">
                <a16:creationId xmlns:a16="http://schemas.microsoft.com/office/drawing/2014/main" id="{1B2E9C1B-213F-0492-0DD9-FDECC011C8BE}"/>
              </a:ext>
            </a:extLst>
          </p:cNvPr>
          <p:cNvGrpSpPr/>
          <p:nvPr/>
        </p:nvGrpSpPr>
        <p:grpSpPr>
          <a:xfrm>
            <a:off x="3525230" y="3025341"/>
            <a:ext cx="2161540" cy="3130550"/>
            <a:chOff x="3550920" y="2968751"/>
            <a:chExt cx="2161540" cy="3130550"/>
          </a:xfrm>
        </p:grpSpPr>
        <p:sp>
          <p:nvSpPr>
            <p:cNvPr id="15" name="object 11">
              <a:extLst>
                <a:ext uri="{FF2B5EF4-FFF2-40B4-BE49-F238E27FC236}">
                  <a16:creationId xmlns:a16="http://schemas.microsoft.com/office/drawing/2014/main" id="{EBBDFE45-5821-5906-820B-50EA41F5B663}"/>
                </a:ext>
              </a:extLst>
            </p:cNvPr>
            <p:cNvSpPr/>
            <p:nvPr/>
          </p:nvSpPr>
          <p:spPr>
            <a:xfrm>
              <a:off x="3561588" y="2979419"/>
              <a:ext cx="2139950" cy="3108960"/>
            </a:xfrm>
            <a:custGeom>
              <a:avLst/>
              <a:gdLst/>
              <a:ahLst/>
              <a:cxnLst/>
              <a:rect l="l" t="t" r="r" b="b"/>
              <a:pathLst>
                <a:path w="2139950" h="3108960">
                  <a:moveTo>
                    <a:pt x="1925701" y="0"/>
                  </a:moveTo>
                  <a:lnTo>
                    <a:pt x="213995" y="0"/>
                  </a:lnTo>
                  <a:lnTo>
                    <a:pt x="164911" y="5649"/>
                  </a:lnTo>
                  <a:lnTo>
                    <a:pt x="119863" y="21741"/>
                  </a:lnTo>
                  <a:lnTo>
                    <a:pt x="80130" y="46996"/>
                  </a:lnTo>
                  <a:lnTo>
                    <a:pt x="46996" y="80130"/>
                  </a:lnTo>
                  <a:lnTo>
                    <a:pt x="21741" y="119863"/>
                  </a:lnTo>
                  <a:lnTo>
                    <a:pt x="5649" y="164911"/>
                  </a:lnTo>
                  <a:lnTo>
                    <a:pt x="0" y="213994"/>
                  </a:lnTo>
                  <a:lnTo>
                    <a:pt x="0" y="2894990"/>
                  </a:lnTo>
                  <a:lnTo>
                    <a:pt x="5649" y="2944052"/>
                  </a:lnTo>
                  <a:lnTo>
                    <a:pt x="21741" y="2989089"/>
                  </a:lnTo>
                  <a:lnTo>
                    <a:pt x="46996" y="3028818"/>
                  </a:lnTo>
                  <a:lnTo>
                    <a:pt x="80130" y="3061953"/>
                  </a:lnTo>
                  <a:lnTo>
                    <a:pt x="119863" y="3087212"/>
                  </a:lnTo>
                  <a:lnTo>
                    <a:pt x="164911" y="3103308"/>
                  </a:lnTo>
                  <a:lnTo>
                    <a:pt x="213995" y="3108960"/>
                  </a:lnTo>
                  <a:lnTo>
                    <a:pt x="1925701" y="3108960"/>
                  </a:lnTo>
                  <a:lnTo>
                    <a:pt x="1974784" y="3103308"/>
                  </a:lnTo>
                  <a:lnTo>
                    <a:pt x="2019832" y="3087212"/>
                  </a:lnTo>
                  <a:lnTo>
                    <a:pt x="2059565" y="3061953"/>
                  </a:lnTo>
                  <a:lnTo>
                    <a:pt x="2092699" y="3028818"/>
                  </a:lnTo>
                  <a:lnTo>
                    <a:pt x="2117954" y="2989089"/>
                  </a:lnTo>
                  <a:lnTo>
                    <a:pt x="2134046" y="2944052"/>
                  </a:lnTo>
                  <a:lnTo>
                    <a:pt x="2139696" y="2894990"/>
                  </a:lnTo>
                  <a:lnTo>
                    <a:pt x="2139696" y="213994"/>
                  </a:lnTo>
                  <a:lnTo>
                    <a:pt x="2134046" y="164911"/>
                  </a:lnTo>
                  <a:lnTo>
                    <a:pt x="2117954" y="119863"/>
                  </a:lnTo>
                  <a:lnTo>
                    <a:pt x="2092699" y="80130"/>
                  </a:lnTo>
                  <a:lnTo>
                    <a:pt x="2059565" y="46996"/>
                  </a:lnTo>
                  <a:lnTo>
                    <a:pt x="2019832" y="21741"/>
                  </a:lnTo>
                  <a:lnTo>
                    <a:pt x="1974784" y="5649"/>
                  </a:lnTo>
                  <a:lnTo>
                    <a:pt x="1925701" y="0"/>
                  </a:lnTo>
                  <a:close/>
                </a:path>
              </a:pathLst>
            </a:custGeom>
            <a:solidFill>
              <a:srgbClr val="FFFFFF"/>
            </a:solidFill>
          </p:spPr>
          <p:txBody>
            <a:bodyPr wrap="square" lIns="0" tIns="0" rIns="0" bIns="0" rtlCol="0"/>
            <a:lstStyle/>
            <a:p>
              <a:endParaRPr/>
            </a:p>
          </p:txBody>
        </p:sp>
        <p:sp>
          <p:nvSpPr>
            <p:cNvPr id="16" name="object 12">
              <a:extLst>
                <a:ext uri="{FF2B5EF4-FFF2-40B4-BE49-F238E27FC236}">
                  <a16:creationId xmlns:a16="http://schemas.microsoft.com/office/drawing/2014/main" id="{25C636A6-C8BA-EF25-7C2B-F3AC53B6817B}"/>
                </a:ext>
              </a:extLst>
            </p:cNvPr>
            <p:cNvSpPr/>
            <p:nvPr/>
          </p:nvSpPr>
          <p:spPr>
            <a:xfrm>
              <a:off x="3561588" y="2979419"/>
              <a:ext cx="2139950" cy="3108960"/>
            </a:xfrm>
            <a:custGeom>
              <a:avLst/>
              <a:gdLst/>
              <a:ahLst/>
              <a:cxnLst/>
              <a:rect l="l" t="t" r="r" b="b"/>
              <a:pathLst>
                <a:path w="2139950" h="3108960">
                  <a:moveTo>
                    <a:pt x="0" y="213994"/>
                  </a:moveTo>
                  <a:lnTo>
                    <a:pt x="5649" y="164911"/>
                  </a:lnTo>
                  <a:lnTo>
                    <a:pt x="21741" y="119863"/>
                  </a:lnTo>
                  <a:lnTo>
                    <a:pt x="46996" y="80130"/>
                  </a:lnTo>
                  <a:lnTo>
                    <a:pt x="80130" y="46996"/>
                  </a:lnTo>
                  <a:lnTo>
                    <a:pt x="119863" y="21741"/>
                  </a:lnTo>
                  <a:lnTo>
                    <a:pt x="164911" y="5649"/>
                  </a:lnTo>
                  <a:lnTo>
                    <a:pt x="213995" y="0"/>
                  </a:lnTo>
                  <a:lnTo>
                    <a:pt x="1925701" y="0"/>
                  </a:lnTo>
                  <a:lnTo>
                    <a:pt x="1974784" y="5649"/>
                  </a:lnTo>
                  <a:lnTo>
                    <a:pt x="2019832" y="21741"/>
                  </a:lnTo>
                  <a:lnTo>
                    <a:pt x="2059565" y="46996"/>
                  </a:lnTo>
                  <a:lnTo>
                    <a:pt x="2092699" y="80130"/>
                  </a:lnTo>
                  <a:lnTo>
                    <a:pt x="2117954" y="119863"/>
                  </a:lnTo>
                  <a:lnTo>
                    <a:pt x="2134046" y="164911"/>
                  </a:lnTo>
                  <a:lnTo>
                    <a:pt x="2139696" y="213994"/>
                  </a:lnTo>
                  <a:lnTo>
                    <a:pt x="2139696" y="2894990"/>
                  </a:lnTo>
                  <a:lnTo>
                    <a:pt x="2134046" y="2944052"/>
                  </a:lnTo>
                  <a:lnTo>
                    <a:pt x="2117954" y="2989089"/>
                  </a:lnTo>
                  <a:lnTo>
                    <a:pt x="2092699" y="3028818"/>
                  </a:lnTo>
                  <a:lnTo>
                    <a:pt x="2059565" y="3061953"/>
                  </a:lnTo>
                  <a:lnTo>
                    <a:pt x="2019832" y="3087212"/>
                  </a:lnTo>
                  <a:lnTo>
                    <a:pt x="1974784" y="3103308"/>
                  </a:lnTo>
                  <a:lnTo>
                    <a:pt x="1925701" y="3108960"/>
                  </a:lnTo>
                  <a:lnTo>
                    <a:pt x="213995" y="3108960"/>
                  </a:lnTo>
                  <a:lnTo>
                    <a:pt x="164911" y="3103308"/>
                  </a:lnTo>
                  <a:lnTo>
                    <a:pt x="119863" y="3087212"/>
                  </a:lnTo>
                  <a:lnTo>
                    <a:pt x="80130" y="3061953"/>
                  </a:lnTo>
                  <a:lnTo>
                    <a:pt x="46996" y="3028818"/>
                  </a:lnTo>
                  <a:lnTo>
                    <a:pt x="21741" y="2989089"/>
                  </a:lnTo>
                  <a:lnTo>
                    <a:pt x="5649" y="2944052"/>
                  </a:lnTo>
                  <a:lnTo>
                    <a:pt x="0" y="2894990"/>
                  </a:lnTo>
                  <a:lnTo>
                    <a:pt x="0" y="213994"/>
                  </a:lnTo>
                  <a:close/>
                </a:path>
              </a:pathLst>
            </a:custGeom>
            <a:ln w="21336">
              <a:solidFill>
                <a:srgbClr val="2E4766"/>
              </a:solidFill>
            </a:ln>
          </p:spPr>
          <p:txBody>
            <a:bodyPr wrap="square" lIns="0" tIns="0" rIns="0" bIns="0" rtlCol="0"/>
            <a:lstStyle/>
            <a:p>
              <a:endParaRPr/>
            </a:p>
          </p:txBody>
        </p:sp>
      </p:grpSp>
      <p:sp>
        <p:nvSpPr>
          <p:cNvPr id="17" name="object 13">
            <a:extLst>
              <a:ext uri="{FF2B5EF4-FFF2-40B4-BE49-F238E27FC236}">
                <a16:creationId xmlns:a16="http://schemas.microsoft.com/office/drawing/2014/main" id="{38797F89-73F8-6178-097A-805B041C5244}"/>
              </a:ext>
            </a:extLst>
          </p:cNvPr>
          <p:cNvSpPr txBox="1"/>
          <p:nvPr/>
        </p:nvSpPr>
        <p:spPr>
          <a:xfrm>
            <a:off x="3685758" y="3498099"/>
            <a:ext cx="1840230" cy="2184400"/>
          </a:xfrm>
          <a:prstGeom prst="rect">
            <a:avLst/>
          </a:prstGeom>
        </p:spPr>
        <p:txBody>
          <a:bodyPr vert="horz" wrap="square" lIns="0" tIns="12700" rIns="0" bIns="0" rtlCol="0">
            <a:spAutoFit/>
          </a:bodyPr>
          <a:lstStyle/>
          <a:p>
            <a:pPr marL="2540" algn="ctr">
              <a:lnSpc>
                <a:spcPts val="2615"/>
              </a:lnSpc>
              <a:spcBef>
                <a:spcPts val="100"/>
              </a:spcBef>
            </a:pPr>
            <a:r>
              <a:rPr sz="2400" u="sng" spc="-285" dirty="0">
                <a:solidFill>
                  <a:srgbClr val="355070"/>
                </a:solidFill>
                <a:uFill>
                  <a:solidFill>
                    <a:srgbClr val="355070"/>
                  </a:solidFill>
                </a:uFill>
                <a:latin typeface="Arial MT"/>
                <a:cs typeface="Arial MT"/>
              </a:rPr>
              <a:t>Sec</a:t>
            </a:r>
            <a:r>
              <a:rPr sz="2400" u="sng" dirty="0">
                <a:solidFill>
                  <a:srgbClr val="355070"/>
                </a:solidFill>
                <a:uFill>
                  <a:solidFill>
                    <a:srgbClr val="355070"/>
                  </a:solidFill>
                </a:uFill>
                <a:latin typeface="Arial MT"/>
                <a:cs typeface="Arial MT"/>
              </a:rPr>
              <a:t> </a:t>
            </a:r>
            <a:r>
              <a:rPr sz="2400" u="sng" spc="-10" dirty="0">
                <a:solidFill>
                  <a:srgbClr val="355070"/>
                </a:solidFill>
                <a:uFill>
                  <a:solidFill>
                    <a:srgbClr val="355070"/>
                  </a:solidFill>
                </a:uFill>
                <a:latin typeface="Arial MT"/>
                <a:cs typeface="Arial MT"/>
              </a:rPr>
              <a:t>13(11</a:t>
            </a:r>
            <a:r>
              <a:rPr sz="2400" spc="-10" dirty="0">
                <a:solidFill>
                  <a:srgbClr val="355070"/>
                </a:solidFill>
                <a:latin typeface="Arial MT"/>
                <a:cs typeface="Arial MT"/>
              </a:rPr>
              <a:t>)</a:t>
            </a:r>
            <a:endParaRPr sz="2400" dirty="0">
              <a:latin typeface="Arial MT"/>
              <a:cs typeface="Arial MT"/>
            </a:endParaRPr>
          </a:p>
          <a:p>
            <a:pPr marL="12700" marR="5080" indent="2540" algn="ctr">
              <a:lnSpc>
                <a:spcPct val="81700"/>
              </a:lnSpc>
              <a:spcBef>
                <a:spcPts val="260"/>
              </a:spcBef>
            </a:pPr>
            <a:r>
              <a:rPr sz="2400" spc="-170" dirty="0">
                <a:solidFill>
                  <a:srgbClr val="FF0000"/>
                </a:solidFill>
                <a:latin typeface="Arial MT"/>
                <a:cs typeface="Arial MT"/>
              </a:rPr>
              <a:t>First</a:t>
            </a:r>
            <a:r>
              <a:rPr sz="2400" spc="5" dirty="0">
                <a:solidFill>
                  <a:srgbClr val="FF0000"/>
                </a:solidFill>
                <a:latin typeface="Arial MT"/>
                <a:cs typeface="Arial MT"/>
              </a:rPr>
              <a:t> </a:t>
            </a:r>
            <a:r>
              <a:rPr sz="2400" spc="-140" dirty="0">
                <a:solidFill>
                  <a:srgbClr val="355070"/>
                </a:solidFill>
                <a:latin typeface="Arial MT"/>
                <a:cs typeface="Arial MT"/>
              </a:rPr>
              <a:t>scheduled </a:t>
            </a:r>
            <a:r>
              <a:rPr sz="2400" spc="-85" dirty="0">
                <a:solidFill>
                  <a:srgbClr val="355070"/>
                </a:solidFill>
                <a:latin typeface="Arial MT"/>
                <a:cs typeface="Arial MT"/>
              </a:rPr>
              <a:t>point</a:t>
            </a:r>
            <a:r>
              <a:rPr sz="2400" spc="-75" dirty="0">
                <a:solidFill>
                  <a:srgbClr val="355070"/>
                </a:solidFill>
                <a:latin typeface="Arial MT"/>
                <a:cs typeface="Arial MT"/>
              </a:rPr>
              <a:t> </a:t>
            </a:r>
            <a:r>
              <a:rPr sz="2400" spc="-25" dirty="0">
                <a:solidFill>
                  <a:srgbClr val="355070"/>
                </a:solidFill>
                <a:latin typeface="Arial MT"/>
                <a:cs typeface="Arial MT"/>
              </a:rPr>
              <a:t>of </a:t>
            </a:r>
            <a:r>
              <a:rPr sz="2400" spc="-60" dirty="0">
                <a:solidFill>
                  <a:srgbClr val="355070"/>
                </a:solidFill>
                <a:latin typeface="Arial MT"/>
                <a:cs typeface="Arial MT"/>
              </a:rPr>
              <a:t>departure</a:t>
            </a:r>
            <a:r>
              <a:rPr sz="2400" spc="-100" dirty="0">
                <a:solidFill>
                  <a:srgbClr val="355070"/>
                </a:solidFill>
                <a:latin typeface="Arial MT"/>
                <a:cs typeface="Arial MT"/>
              </a:rPr>
              <a:t> </a:t>
            </a:r>
            <a:r>
              <a:rPr sz="2400" spc="-25" dirty="0">
                <a:solidFill>
                  <a:srgbClr val="355070"/>
                </a:solidFill>
                <a:latin typeface="Arial MT"/>
                <a:cs typeface="Arial MT"/>
              </a:rPr>
              <a:t>of </a:t>
            </a:r>
            <a:r>
              <a:rPr sz="2400" spc="-20" dirty="0">
                <a:solidFill>
                  <a:srgbClr val="355070"/>
                </a:solidFill>
                <a:latin typeface="Arial MT"/>
                <a:cs typeface="Arial MT"/>
              </a:rPr>
              <a:t>that </a:t>
            </a:r>
            <a:r>
              <a:rPr sz="2400" spc="-210" dirty="0">
                <a:solidFill>
                  <a:srgbClr val="355070"/>
                </a:solidFill>
                <a:latin typeface="Arial MT"/>
                <a:cs typeface="Arial MT"/>
              </a:rPr>
              <a:t>conveyance</a:t>
            </a:r>
            <a:r>
              <a:rPr sz="2400" spc="85" dirty="0">
                <a:solidFill>
                  <a:srgbClr val="355070"/>
                </a:solidFill>
                <a:latin typeface="Arial MT"/>
                <a:cs typeface="Arial MT"/>
              </a:rPr>
              <a:t> </a:t>
            </a:r>
            <a:r>
              <a:rPr sz="2400" spc="-25" dirty="0">
                <a:solidFill>
                  <a:srgbClr val="355070"/>
                </a:solidFill>
                <a:latin typeface="Arial MT"/>
                <a:cs typeface="Arial MT"/>
              </a:rPr>
              <a:t>for </a:t>
            </a:r>
            <a:r>
              <a:rPr sz="2400" spc="-70" dirty="0">
                <a:solidFill>
                  <a:srgbClr val="355070"/>
                </a:solidFill>
                <a:latin typeface="Arial MT"/>
                <a:cs typeface="Arial MT"/>
              </a:rPr>
              <a:t>that</a:t>
            </a:r>
            <a:r>
              <a:rPr sz="2400" spc="-90" dirty="0">
                <a:solidFill>
                  <a:srgbClr val="355070"/>
                </a:solidFill>
                <a:latin typeface="Arial MT"/>
                <a:cs typeface="Arial MT"/>
              </a:rPr>
              <a:t> </a:t>
            </a:r>
            <a:r>
              <a:rPr sz="2400" spc="-10" dirty="0">
                <a:solidFill>
                  <a:srgbClr val="355070"/>
                </a:solidFill>
                <a:latin typeface="Arial MT"/>
                <a:cs typeface="Arial MT"/>
              </a:rPr>
              <a:t>journey</a:t>
            </a:r>
            <a:endParaRPr sz="2400" dirty="0">
              <a:latin typeface="Arial MT"/>
              <a:cs typeface="Arial MT"/>
            </a:endParaRPr>
          </a:p>
        </p:txBody>
      </p:sp>
      <p:sp>
        <p:nvSpPr>
          <p:cNvPr id="18" name="object 14">
            <a:extLst>
              <a:ext uri="{FF2B5EF4-FFF2-40B4-BE49-F238E27FC236}">
                <a16:creationId xmlns:a16="http://schemas.microsoft.com/office/drawing/2014/main" id="{CA0F1142-CCCD-8DC2-033C-28F6C01B16C7}"/>
              </a:ext>
            </a:extLst>
          </p:cNvPr>
          <p:cNvSpPr/>
          <p:nvPr/>
        </p:nvSpPr>
        <p:spPr>
          <a:xfrm>
            <a:off x="6100789" y="1590745"/>
            <a:ext cx="2673350" cy="4785360"/>
          </a:xfrm>
          <a:custGeom>
            <a:avLst/>
            <a:gdLst/>
            <a:ahLst/>
            <a:cxnLst/>
            <a:rect l="l" t="t" r="r" b="b"/>
            <a:pathLst>
              <a:path w="2673350" h="4785360">
                <a:moveTo>
                  <a:pt x="2405761" y="0"/>
                </a:moveTo>
                <a:lnTo>
                  <a:pt x="267335" y="0"/>
                </a:lnTo>
                <a:lnTo>
                  <a:pt x="219266" y="4305"/>
                </a:lnTo>
                <a:lnTo>
                  <a:pt x="174030" y="16718"/>
                </a:lnTo>
                <a:lnTo>
                  <a:pt x="132381" y="36486"/>
                </a:lnTo>
                <a:lnTo>
                  <a:pt x="95071" y="62855"/>
                </a:lnTo>
                <a:lnTo>
                  <a:pt x="62855" y="95071"/>
                </a:lnTo>
                <a:lnTo>
                  <a:pt x="36486" y="132381"/>
                </a:lnTo>
                <a:lnTo>
                  <a:pt x="16718" y="174030"/>
                </a:lnTo>
                <a:lnTo>
                  <a:pt x="4305" y="219266"/>
                </a:lnTo>
                <a:lnTo>
                  <a:pt x="0" y="267334"/>
                </a:lnTo>
                <a:lnTo>
                  <a:pt x="0" y="4518050"/>
                </a:lnTo>
                <a:lnTo>
                  <a:pt x="4305" y="4566101"/>
                </a:lnTo>
                <a:lnTo>
                  <a:pt x="16718" y="4611325"/>
                </a:lnTo>
                <a:lnTo>
                  <a:pt x="36486" y="4652969"/>
                </a:lnTo>
                <a:lnTo>
                  <a:pt x="62855" y="4690277"/>
                </a:lnTo>
                <a:lnTo>
                  <a:pt x="95071" y="4722494"/>
                </a:lnTo>
                <a:lnTo>
                  <a:pt x="132381" y="4748865"/>
                </a:lnTo>
                <a:lnTo>
                  <a:pt x="174030" y="4768637"/>
                </a:lnTo>
                <a:lnTo>
                  <a:pt x="219266" y="4781053"/>
                </a:lnTo>
                <a:lnTo>
                  <a:pt x="267335" y="4785359"/>
                </a:lnTo>
                <a:lnTo>
                  <a:pt x="2405761" y="4785359"/>
                </a:lnTo>
                <a:lnTo>
                  <a:pt x="2453829" y="4781053"/>
                </a:lnTo>
                <a:lnTo>
                  <a:pt x="2499065" y="4768637"/>
                </a:lnTo>
                <a:lnTo>
                  <a:pt x="2540714" y="4748865"/>
                </a:lnTo>
                <a:lnTo>
                  <a:pt x="2578024" y="4722494"/>
                </a:lnTo>
                <a:lnTo>
                  <a:pt x="2610240" y="4690277"/>
                </a:lnTo>
                <a:lnTo>
                  <a:pt x="2636609" y="4652969"/>
                </a:lnTo>
                <a:lnTo>
                  <a:pt x="2656377" y="4611325"/>
                </a:lnTo>
                <a:lnTo>
                  <a:pt x="2668790" y="4566101"/>
                </a:lnTo>
                <a:lnTo>
                  <a:pt x="2673096" y="4518050"/>
                </a:lnTo>
                <a:lnTo>
                  <a:pt x="2673096" y="267334"/>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1" y="0"/>
                </a:lnTo>
                <a:close/>
              </a:path>
            </a:pathLst>
          </a:custGeom>
          <a:solidFill>
            <a:srgbClr val="CED0D4"/>
          </a:solidFill>
        </p:spPr>
        <p:txBody>
          <a:bodyPr wrap="square" lIns="0" tIns="0" rIns="0" bIns="0" rtlCol="0"/>
          <a:lstStyle/>
          <a:p>
            <a:endParaRPr/>
          </a:p>
        </p:txBody>
      </p:sp>
      <p:sp>
        <p:nvSpPr>
          <p:cNvPr id="19" name="object 15">
            <a:extLst>
              <a:ext uri="{FF2B5EF4-FFF2-40B4-BE49-F238E27FC236}">
                <a16:creationId xmlns:a16="http://schemas.microsoft.com/office/drawing/2014/main" id="{08CC73E3-2B15-5898-2774-57EDFAA95638}"/>
              </a:ext>
            </a:extLst>
          </p:cNvPr>
          <p:cNvSpPr txBox="1"/>
          <p:nvPr/>
        </p:nvSpPr>
        <p:spPr>
          <a:xfrm>
            <a:off x="6303324" y="1732280"/>
            <a:ext cx="2259330" cy="1288415"/>
          </a:xfrm>
          <a:prstGeom prst="rect">
            <a:avLst/>
          </a:prstGeom>
        </p:spPr>
        <p:txBody>
          <a:bodyPr vert="horz" wrap="square" lIns="0" tIns="80010" rIns="0" bIns="0" rtlCol="0">
            <a:spAutoFit/>
          </a:bodyPr>
          <a:lstStyle/>
          <a:p>
            <a:pPr marL="12700" marR="5080" algn="ctr">
              <a:lnSpc>
                <a:spcPct val="81700"/>
              </a:lnSpc>
              <a:spcBef>
                <a:spcPts val="630"/>
              </a:spcBef>
            </a:pPr>
            <a:r>
              <a:rPr sz="2400" spc="-125" dirty="0">
                <a:latin typeface="Arial MT"/>
                <a:cs typeface="Arial MT"/>
              </a:rPr>
              <a:t>Online</a:t>
            </a:r>
            <a:r>
              <a:rPr sz="2400" spc="-30" dirty="0">
                <a:latin typeface="Arial MT"/>
                <a:cs typeface="Arial MT"/>
              </a:rPr>
              <a:t> </a:t>
            </a:r>
            <a:r>
              <a:rPr sz="2400" spc="-114" dirty="0">
                <a:latin typeface="Arial MT"/>
                <a:cs typeface="Arial MT"/>
              </a:rPr>
              <a:t>information </a:t>
            </a:r>
            <a:r>
              <a:rPr sz="2400" spc="-90" dirty="0">
                <a:latin typeface="Arial MT"/>
                <a:cs typeface="Arial MT"/>
              </a:rPr>
              <a:t>and</a:t>
            </a:r>
            <a:r>
              <a:rPr sz="2400" spc="-60" dirty="0">
                <a:latin typeface="Arial MT"/>
                <a:cs typeface="Arial MT"/>
              </a:rPr>
              <a:t> </a:t>
            </a:r>
            <a:r>
              <a:rPr sz="2400" spc="-10" dirty="0">
                <a:latin typeface="Arial MT"/>
                <a:cs typeface="Arial MT"/>
              </a:rPr>
              <a:t>database </a:t>
            </a:r>
            <a:r>
              <a:rPr sz="2400" spc="-270" dirty="0">
                <a:latin typeface="Arial MT"/>
                <a:cs typeface="Arial MT"/>
              </a:rPr>
              <a:t>access</a:t>
            </a:r>
            <a:r>
              <a:rPr sz="2400" spc="20" dirty="0">
                <a:latin typeface="Arial MT"/>
                <a:cs typeface="Arial MT"/>
              </a:rPr>
              <a:t> </a:t>
            </a:r>
            <a:r>
              <a:rPr sz="2400" dirty="0">
                <a:latin typeface="Arial MT"/>
                <a:cs typeface="Arial MT"/>
              </a:rPr>
              <a:t>or</a:t>
            </a:r>
            <a:r>
              <a:rPr sz="2400" spc="-135" dirty="0">
                <a:latin typeface="Arial MT"/>
                <a:cs typeface="Arial MT"/>
              </a:rPr>
              <a:t> </a:t>
            </a:r>
            <a:r>
              <a:rPr sz="2400" spc="-30" dirty="0">
                <a:latin typeface="Arial MT"/>
                <a:cs typeface="Arial MT"/>
              </a:rPr>
              <a:t>retrieval </a:t>
            </a:r>
            <a:r>
              <a:rPr sz="2400" spc="-70" dirty="0">
                <a:latin typeface="Arial MT"/>
                <a:cs typeface="Arial MT"/>
              </a:rPr>
              <a:t>services</a:t>
            </a:r>
            <a:endParaRPr sz="2400" dirty="0">
              <a:latin typeface="Arial MT"/>
              <a:cs typeface="Arial MT"/>
            </a:endParaRPr>
          </a:p>
        </p:txBody>
      </p:sp>
      <p:grpSp>
        <p:nvGrpSpPr>
          <p:cNvPr id="20" name="object 16">
            <a:extLst>
              <a:ext uri="{FF2B5EF4-FFF2-40B4-BE49-F238E27FC236}">
                <a16:creationId xmlns:a16="http://schemas.microsoft.com/office/drawing/2014/main" id="{5A8CE3D0-8128-94ED-F966-ADEB53DA06A9}"/>
              </a:ext>
            </a:extLst>
          </p:cNvPr>
          <p:cNvGrpSpPr/>
          <p:nvPr/>
        </p:nvGrpSpPr>
        <p:grpSpPr>
          <a:xfrm>
            <a:off x="6358281" y="3210919"/>
            <a:ext cx="2158365" cy="2890451"/>
            <a:chOff x="6425184" y="2968751"/>
            <a:chExt cx="2158365" cy="3130550"/>
          </a:xfrm>
        </p:grpSpPr>
        <p:sp>
          <p:nvSpPr>
            <p:cNvPr id="21" name="object 17">
              <a:extLst>
                <a:ext uri="{FF2B5EF4-FFF2-40B4-BE49-F238E27FC236}">
                  <a16:creationId xmlns:a16="http://schemas.microsoft.com/office/drawing/2014/main" id="{416D4A6A-52AE-20AA-991E-5DDF6EE3FBCB}"/>
                </a:ext>
              </a:extLst>
            </p:cNvPr>
            <p:cNvSpPr/>
            <p:nvPr/>
          </p:nvSpPr>
          <p:spPr>
            <a:xfrm>
              <a:off x="6435852" y="2979419"/>
              <a:ext cx="2136775" cy="3108960"/>
            </a:xfrm>
            <a:custGeom>
              <a:avLst/>
              <a:gdLst/>
              <a:ahLst/>
              <a:cxnLst/>
              <a:rect l="l" t="t" r="r" b="b"/>
              <a:pathLst>
                <a:path w="2136775" h="3108960">
                  <a:moveTo>
                    <a:pt x="1923033" y="0"/>
                  </a:moveTo>
                  <a:lnTo>
                    <a:pt x="213614" y="0"/>
                  </a:lnTo>
                  <a:lnTo>
                    <a:pt x="164631" y="5641"/>
                  </a:lnTo>
                  <a:lnTo>
                    <a:pt x="119668" y="21710"/>
                  </a:lnTo>
                  <a:lnTo>
                    <a:pt x="80006" y="46926"/>
                  </a:lnTo>
                  <a:lnTo>
                    <a:pt x="46926" y="80006"/>
                  </a:lnTo>
                  <a:lnTo>
                    <a:pt x="21710" y="119668"/>
                  </a:lnTo>
                  <a:lnTo>
                    <a:pt x="5641" y="164631"/>
                  </a:lnTo>
                  <a:lnTo>
                    <a:pt x="0" y="213613"/>
                  </a:lnTo>
                  <a:lnTo>
                    <a:pt x="0" y="2895295"/>
                  </a:lnTo>
                  <a:lnTo>
                    <a:pt x="5641" y="2944288"/>
                  </a:lnTo>
                  <a:lnTo>
                    <a:pt x="21710" y="2989261"/>
                  </a:lnTo>
                  <a:lnTo>
                    <a:pt x="46926" y="3028933"/>
                  </a:lnTo>
                  <a:lnTo>
                    <a:pt x="80006" y="3062021"/>
                  </a:lnTo>
                  <a:lnTo>
                    <a:pt x="119668" y="3087243"/>
                  </a:lnTo>
                  <a:lnTo>
                    <a:pt x="164631" y="3103317"/>
                  </a:lnTo>
                  <a:lnTo>
                    <a:pt x="213614" y="3108960"/>
                  </a:lnTo>
                  <a:lnTo>
                    <a:pt x="1923033" y="3108960"/>
                  </a:lnTo>
                  <a:lnTo>
                    <a:pt x="1972016" y="3103317"/>
                  </a:lnTo>
                  <a:lnTo>
                    <a:pt x="2016979" y="3087243"/>
                  </a:lnTo>
                  <a:lnTo>
                    <a:pt x="2056641" y="3062021"/>
                  </a:lnTo>
                  <a:lnTo>
                    <a:pt x="2089721" y="3028933"/>
                  </a:lnTo>
                  <a:lnTo>
                    <a:pt x="2114937" y="2989261"/>
                  </a:lnTo>
                  <a:lnTo>
                    <a:pt x="2131006" y="2944288"/>
                  </a:lnTo>
                  <a:lnTo>
                    <a:pt x="2136648" y="2895295"/>
                  </a:lnTo>
                  <a:lnTo>
                    <a:pt x="2136648" y="213613"/>
                  </a:lnTo>
                  <a:lnTo>
                    <a:pt x="2131006" y="164631"/>
                  </a:lnTo>
                  <a:lnTo>
                    <a:pt x="2114937" y="119668"/>
                  </a:lnTo>
                  <a:lnTo>
                    <a:pt x="2089721" y="80006"/>
                  </a:lnTo>
                  <a:lnTo>
                    <a:pt x="2056641" y="46926"/>
                  </a:lnTo>
                  <a:lnTo>
                    <a:pt x="2016979" y="21710"/>
                  </a:lnTo>
                  <a:lnTo>
                    <a:pt x="1972016" y="5641"/>
                  </a:lnTo>
                  <a:lnTo>
                    <a:pt x="1923033" y="0"/>
                  </a:lnTo>
                  <a:close/>
                </a:path>
              </a:pathLst>
            </a:custGeom>
            <a:solidFill>
              <a:srgbClr val="FFFFFF"/>
            </a:solidFill>
          </p:spPr>
          <p:txBody>
            <a:bodyPr wrap="square" lIns="0" tIns="0" rIns="0" bIns="0" rtlCol="0"/>
            <a:lstStyle/>
            <a:p>
              <a:endParaRPr/>
            </a:p>
          </p:txBody>
        </p:sp>
        <p:sp>
          <p:nvSpPr>
            <p:cNvPr id="22" name="object 18">
              <a:extLst>
                <a:ext uri="{FF2B5EF4-FFF2-40B4-BE49-F238E27FC236}">
                  <a16:creationId xmlns:a16="http://schemas.microsoft.com/office/drawing/2014/main" id="{7F9B6A4F-DFF0-AB3E-C965-910D7784BAB4}"/>
                </a:ext>
              </a:extLst>
            </p:cNvPr>
            <p:cNvSpPr/>
            <p:nvPr/>
          </p:nvSpPr>
          <p:spPr>
            <a:xfrm>
              <a:off x="6435852" y="2979419"/>
              <a:ext cx="2136775" cy="3108960"/>
            </a:xfrm>
            <a:custGeom>
              <a:avLst/>
              <a:gdLst/>
              <a:ahLst/>
              <a:cxnLst/>
              <a:rect l="l" t="t" r="r" b="b"/>
              <a:pathLst>
                <a:path w="2136775" h="3108960">
                  <a:moveTo>
                    <a:pt x="0" y="213613"/>
                  </a:moveTo>
                  <a:lnTo>
                    <a:pt x="5641" y="164631"/>
                  </a:lnTo>
                  <a:lnTo>
                    <a:pt x="21710" y="119668"/>
                  </a:lnTo>
                  <a:lnTo>
                    <a:pt x="46926" y="80006"/>
                  </a:lnTo>
                  <a:lnTo>
                    <a:pt x="80006" y="46926"/>
                  </a:lnTo>
                  <a:lnTo>
                    <a:pt x="119668" y="21710"/>
                  </a:lnTo>
                  <a:lnTo>
                    <a:pt x="164631" y="5641"/>
                  </a:lnTo>
                  <a:lnTo>
                    <a:pt x="213614" y="0"/>
                  </a:lnTo>
                  <a:lnTo>
                    <a:pt x="1923033" y="0"/>
                  </a:lnTo>
                  <a:lnTo>
                    <a:pt x="1972016" y="5641"/>
                  </a:lnTo>
                  <a:lnTo>
                    <a:pt x="2016979" y="21710"/>
                  </a:lnTo>
                  <a:lnTo>
                    <a:pt x="2056641" y="46926"/>
                  </a:lnTo>
                  <a:lnTo>
                    <a:pt x="2089721" y="80006"/>
                  </a:lnTo>
                  <a:lnTo>
                    <a:pt x="2114937" y="119668"/>
                  </a:lnTo>
                  <a:lnTo>
                    <a:pt x="2131006" y="164631"/>
                  </a:lnTo>
                  <a:lnTo>
                    <a:pt x="2136648" y="213613"/>
                  </a:lnTo>
                  <a:lnTo>
                    <a:pt x="2136648" y="2895295"/>
                  </a:lnTo>
                  <a:lnTo>
                    <a:pt x="2131006" y="2944288"/>
                  </a:lnTo>
                  <a:lnTo>
                    <a:pt x="2114937" y="2989261"/>
                  </a:lnTo>
                  <a:lnTo>
                    <a:pt x="2089721" y="3028933"/>
                  </a:lnTo>
                  <a:lnTo>
                    <a:pt x="2056641" y="3062021"/>
                  </a:lnTo>
                  <a:lnTo>
                    <a:pt x="2016979" y="3087243"/>
                  </a:lnTo>
                  <a:lnTo>
                    <a:pt x="1972016" y="3103317"/>
                  </a:lnTo>
                  <a:lnTo>
                    <a:pt x="1923033" y="3108960"/>
                  </a:lnTo>
                  <a:lnTo>
                    <a:pt x="213614" y="3108960"/>
                  </a:lnTo>
                  <a:lnTo>
                    <a:pt x="164631" y="3103317"/>
                  </a:lnTo>
                  <a:lnTo>
                    <a:pt x="119668" y="3087243"/>
                  </a:lnTo>
                  <a:lnTo>
                    <a:pt x="80006" y="3062021"/>
                  </a:lnTo>
                  <a:lnTo>
                    <a:pt x="46926" y="3028933"/>
                  </a:lnTo>
                  <a:lnTo>
                    <a:pt x="21710" y="2989261"/>
                  </a:lnTo>
                  <a:lnTo>
                    <a:pt x="5641" y="2944288"/>
                  </a:lnTo>
                  <a:lnTo>
                    <a:pt x="0" y="2895295"/>
                  </a:lnTo>
                  <a:lnTo>
                    <a:pt x="0" y="213613"/>
                  </a:lnTo>
                  <a:close/>
                </a:path>
              </a:pathLst>
            </a:custGeom>
            <a:ln w="21336">
              <a:solidFill>
                <a:srgbClr val="2E4766"/>
              </a:solidFill>
            </a:ln>
          </p:spPr>
          <p:txBody>
            <a:bodyPr wrap="square" lIns="0" tIns="0" rIns="0" bIns="0" rtlCol="0"/>
            <a:lstStyle/>
            <a:p>
              <a:endParaRPr/>
            </a:p>
          </p:txBody>
        </p:sp>
      </p:grpSp>
      <p:sp>
        <p:nvSpPr>
          <p:cNvPr id="23" name="object 19">
            <a:extLst>
              <a:ext uri="{FF2B5EF4-FFF2-40B4-BE49-F238E27FC236}">
                <a16:creationId xmlns:a16="http://schemas.microsoft.com/office/drawing/2014/main" id="{61FC5FEB-0642-E3F3-829E-5547E081853B}"/>
              </a:ext>
            </a:extLst>
          </p:cNvPr>
          <p:cNvSpPr txBox="1"/>
          <p:nvPr/>
        </p:nvSpPr>
        <p:spPr>
          <a:xfrm>
            <a:off x="6713161" y="4040426"/>
            <a:ext cx="1583485" cy="1000274"/>
          </a:xfrm>
          <a:prstGeom prst="rect">
            <a:avLst/>
          </a:prstGeom>
        </p:spPr>
        <p:txBody>
          <a:bodyPr vert="horz" wrap="square" lIns="0" tIns="12700" rIns="0" bIns="0" rtlCol="0">
            <a:spAutoFit/>
          </a:bodyPr>
          <a:lstStyle/>
          <a:p>
            <a:pPr marL="12700">
              <a:lnSpc>
                <a:spcPts val="2615"/>
              </a:lnSpc>
              <a:spcBef>
                <a:spcPts val="100"/>
              </a:spcBef>
            </a:pPr>
            <a:r>
              <a:rPr sz="2400" u="sng" spc="-280" dirty="0">
                <a:solidFill>
                  <a:srgbClr val="355070"/>
                </a:solidFill>
                <a:uFill>
                  <a:solidFill>
                    <a:srgbClr val="355070"/>
                  </a:solidFill>
                </a:uFill>
                <a:latin typeface="Arial MT"/>
                <a:cs typeface="Arial MT"/>
              </a:rPr>
              <a:t>Sec</a:t>
            </a:r>
            <a:r>
              <a:rPr sz="2400" u="sng" spc="-5" dirty="0">
                <a:solidFill>
                  <a:srgbClr val="355070"/>
                </a:solidFill>
                <a:uFill>
                  <a:solidFill>
                    <a:srgbClr val="355070"/>
                  </a:solidFill>
                </a:uFill>
                <a:latin typeface="Arial MT"/>
                <a:cs typeface="Arial MT"/>
              </a:rPr>
              <a:t> </a:t>
            </a:r>
            <a:r>
              <a:rPr sz="2400" u="sng" spc="-55" dirty="0">
                <a:solidFill>
                  <a:srgbClr val="355070"/>
                </a:solidFill>
                <a:uFill>
                  <a:solidFill>
                    <a:srgbClr val="355070"/>
                  </a:solidFill>
                </a:uFill>
                <a:latin typeface="Arial MT"/>
                <a:cs typeface="Arial MT"/>
              </a:rPr>
              <a:t>13(12</a:t>
            </a:r>
            <a:r>
              <a:rPr sz="2400" spc="-55" dirty="0">
                <a:solidFill>
                  <a:srgbClr val="355070"/>
                </a:solidFill>
                <a:latin typeface="Arial MT"/>
                <a:cs typeface="Arial MT"/>
              </a:rPr>
              <a:t>)</a:t>
            </a:r>
            <a:endParaRPr sz="2400" dirty="0">
              <a:latin typeface="Arial MT"/>
              <a:cs typeface="Arial MT"/>
            </a:endParaRPr>
          </a:p>
          <a:p>
            <a:pPr marL="161925" marR="14604" indent="-149860">
              <a:lnSpc>
                <a:spcPts val="2350"/>
              </a:lnSpc>
              <a:spcBef>
                <a:spcPts val="259"/>
              </a:spcBef>
            </a:pPr>
            <a:r>
              <a:rPr sz="2400" spc="-165" dirty="0">
                <a:solidFill>
                  <a:srgbClr val="355070"/>
                </a:solidFill>
                <a:latin typeface="Arial MT"/>
                <a:cs typeface="Arial MT"/>
              </a:rPr>
              <a:t>Location</a:t>
            </a:r>
            <a:r>
              <a:rPr sz="2400" spc="15" dirty="0">
                <a:solidFill>
                  <a:srgbClr val="355070"/>
                </a:solidFill>
                <a:latin typeface="Arial MT"/>
                <a:cs typeface="Arial MT"/>
              </a:rPr>
              <a:t> </a:t>
            </a:r>
            <a:r>
              <a:rPr sz="2400" spc="-25" dirty="0">
                <a:solidFill>
                  <a:srgbClr val="355070"/>
                </a:solidFill>
                <a:latin typeface="Arial MT"/>
                <a:cs typeface="Arial MT"/>
              </a:rPr>
              <a:t>of</a:t>
            </a:r>
            <a:r>
              <a:rPr lang="en-US" sz="2400" spc="-25" dirty="0">
                <a:solidFill>
                  <a:srgbClr val="355070"/>
                </a:solidFill>
                <a:latin typeface="Arial MT"/>
                <a:cs typeface="Arial MT"/>
              </a:rPr>
              <a:t> </a:t>
            </a:r>
            <a:r>
              <a:rPr sz="2400" spc="-10" dirty="0">
                <a:solidFill>
                  <a:srgbClr val="355070"/>
                </a:solidFill>
                <a:latin typeface="Arial MT"/>
                <a:cs typeface="Arial MT"/>
              </a:rPr>
              <a:t>recipient</a:t>
            </a:r>
            <a:r>
              <a:rPr lang="en-US" sz="2400" spc="-10" dirty="0">
                <a:solidFill>
                  <a:srgbClr val="355070"/>
                </a:solidFill>
                <a:latin typeface="Arial MT"/>
                <a:cs typeface="Arial MT"/>
              </a:rPr>
              <a:t>*</a:t>
            </a:r>
            <a:endParaRPr sz="2400" dirty="0">
              <a:latin typeface="Arial MT"/>
              <a:cs typeface="Arial MT"/>
            </a:endParaRPr>
          </a:p>
        </p:txBody>
      </p:sp>
      <p:sp>
        <p:nvSpPr>
          <p:cNvPr id="24" name="object 20">
            <a:extLst>
              <a:ext uri="{FF2B5EF4-FFF2-40B4-BE49-F238E27FC236}">
                <a16:creationId xmlns:a16="http://schemas.microsoft.com/office/drawing/2014/main" id="{FCFC8E7E-5174-26E2-2A9D-358647C80C89}"/>
              </a:ext>
            </a:extLst>
          </p:cNvPr>
          <p:cNvSpPr/>
          <p:nvPr/>
        </p:nvSpPr>
        <p:spPr>
          <a:xfrm>
            <a:off x="8966228" y="1601626"/>
            <a:ext cx="2673350" cy="4785360"/>
          </a:xfrm>
          <a:custGeom>
            <a:avLst/>
            <a:gdLst/>
            <a:ahLst/>
            <a:cxnLst/>
            <a:rect l="l" t="t" r="r" b="b"/>
            <a:pathLst>
              <a:path w="2673350" h="4785360">
                <a:moveTo>
                  <a:pt x="2405760" y="0"/>
                </a:moveTo>
                <a:lnTo>
                  <a:pt x="267334" y="0"/>
                </a:lnTo>
                <a:lnTo>
                  <a:pt x="219266" y="4305"/>
                </a:lnTo>
                <a:lnTo>
                  <a:pt x="174030" y="16718"/>
                </a:lnTo>
                <a:lnTo>
                  <a:pt x="132381" y="36486"/>
                </a:lnTo>
                <a:lnTo>
                  <a:pt x="95071" y="62855"/>
                </a:lnTo>
                <a:lnTo>
                  <a:pt x="62855" y="95071"/>
                </a:lnTo>
                <a:lnTo>
                  <a:pt x="36486" y="132381"/>
                </a:lnTo>
                <a:lnTo>
                  <a:pt x="16718" y="174030"/>
                </a:lnTo>
                <a:lnTo>
                  <a:pt x="4305" y="219266"/>
                </a:lnTo>
                <a:lnTo>
                  <a:pt x="0" y="267334"/>
                </a:lnTo>
                <a:lnTo>
                  <a:pt x="0" y="4518050"/>
                </a:lnTo>
                <a:lnTo>
                  <a:pt x="4305" y="4566101"/>
                </a:lnTo>
                <a:lnTo>
                  <a:pt x="16718" y="4611325"/>
                </a:lnTo>
                <a:lnTo>
                  <a:pt x="36486" y="4652969"/>
                </a:lnTo>
                <a:lnTo>
                  <a:pt x="62855" y="4690277"/>
                </a:lnTo>
                <a:lnTo>
                  <a:pt x="95071" y="4722494"/>
                </a:lnTo>
                <a:lnTo>
                  <a:pt x="132381" y="4748865"/>
                </a:lnTo>
                <a:lnTo>
                  <a:pt x="174030" y="4768637"/>
                </a:lnTo>
                <a:lnTo>
                  <a:pt x="219266" y="4781053"/>
                </a:lnTo>
                <a:lnTo>
                  <a:pt x="267334" y="4785359"/>
                </a:lnTo>
                <a:lnTo>
                  <a:pt x="2405760" y="4785359"/>
                </a:lnTo>
                <a:lnTo>
                  <a:pt x="2453829" y="4781053"/>
                </a:lnTo>
                <a:lnTo>
                  <a:pt x="2499065" y="4768637"/>
                </a:lnTo>
                <a:lnTo>
                  <a:pt x="2540714" y="4748865"/>
                </a:lnTo>
                <a:lnTo>
                  <a:pt x="2578024" y="4722494"/>
                </a:lnTo>
                <a:lnTo>
                  <a:pt x="2610240" y="4690277"/>
                </a:lnTo>
                <a:lnTo>
                  <a:pt x="2636609" y="4652969"/>
                </a:lnTo>
                <a:lnTo>
                  <a:pt x="2656377" y="4611325"/>
                </a:lnTo>
                <a:lnTo>
                  <a:pt x="2668790" y="4566101"/>
                </a:lnTo>
                <a:lnTo>
                  <a:pt x="2673096" y="4518050"/>
                </a:lnTo>
                <a:lnTo>
                  <a:pt x="2673096" y="267334"/>
                </a:lnTo>
                <a:lnTo>
                  <a:pt x="2668790" y="219266"/>
                </a:lnTo>
                <a:lnTo>
                  <a:pt x="2656377" y="174030"/>
                </a:lnTo>
                <a:lnTo>
                  <a:pt x="2636609" y="132381"/>
                </a:lnTo>
                <a:lnTo>
                  <a:pt x="2610240" y="95071"/>
                </a:lnTo>
                <a:lnTo>
                  <a:pt x="2578024" y="62855"/>
                </a:lnTo>
                <a:lnTo>
                  <a:pt x="2540714" y="36486"/>
                </a:lnTo>
                <a:lnTo>
                  <a:pt x="2499065" y="16718"/>
                </a:lnTo>
                <a:lnTo>
                  <a:pt x="2453829" y="4305"/>
                </a:lnTo>
                <a:lnTo>
                  <a:pt x="2405760" y="0"/>
                </a:lnTo>
                <a:close/>
              </a:path>
            </a:pathLst>
          </a:custGeom>
          <a:solidFill>
            <a:srgbClr val="CED0D4"/>
          </a:solidFill>
        </p:spPr>
        <p:txBody>
          <a:bodyPr wrap="square" lIns="0" tIns="0" rIns="0" bIns="0" rtlCol="0"/>
          <a:lstStyle/>
          <a:p>
            <a:endParaRPr/>
          </a:p>
        </p:txBody>
      </p:sp>
      <p:sp>
        <p:nvSpPr>
          <p:cNvPr id="25" name="object 21">
            <a:extLst>
              <a:ext uri="{FF2B5EF4-FFF2-40B4-BE49-F238E27FC236}">
                <a16:creationId xmlns:a16="http://schemas.microsoft.com/office/drawing/2014/main" id="{BBAA40FB-3B55-5DEB-E8D7-CFB903DA04D6}"/>
              </a:ext>
            </a:extLst>
          </p:cNvPr>
          <p:cNvSpPr txBox="1"/>
          <p:nvPr/>
        </p:nvSpPr>
        <p:spPr>
          <a:xfrm>
            <a:off x="9077289" y="1920690"/>
            <a:ext cx="2471420" cy="690245"/>
          </a:xfrm>
          <a:prstGeom prst="rect">
            <a:avLst/>
          </a:prstGeom>
        </p:spPr>
        <p:txBody>
          <a:bodyPr vert="horz" wrap="square" lIns="0" tIns="78740" rIns="0" bIns="0" rtlCol="0">
            <a:spAutoFit/>
          </a:bodyPr>
          <a:lstStyle/>
          <a:p>
            <a:pPr marL="161925" marR="5080" indent="-149860">
              <a:lnSpc>
                <a:spcPts val="2350"/>
              </a:lnSpc>
              <a:spcBef>
                <a:spcPts val="620"/>
              </a:spcBef>
            </a:pPr>
            <a:r>
              <a:rPr sz="2400" spc="-175" dirty="0">
                <a:latin typeface="Arial MT"/>
                <a:cs typeface="Arial MT"/>
              </a:rPr>
              <a:t>Residuary</a:t>
            </a:r>
            <a:r>
              <a:rPr sz="2400" spc="20" dirty="0">
                <a:latin typeface="Arial MT"/>
                <a:cs typeface="Arial MT"/>
              </a:rPr>
              <a:t> </a:t>
            </a:r>
            <a:r>
              <a:rPr sz="2400" u="sng" spc="-285" dirty="0">
                <a:uFill>
                  <a:solidFill>
                    <a:srgbClr val="000000"/>
                  </a:solidFill>
                </a:uFill>
                <a:latin typeface="Arial MT"/>
                <a:cs typeface="Arial MT"/>
              </a:rPr>
              <a:t>Sec</a:t>
            </a:r>
            <a:r>
              <a:rPr sz="2400" u="sng" spc="20" dirty="0">
                <a:uFill>
                  <a:solidFill>
                    <a:srgbClr val="000000"/>
                  </a:solidFill>
                </a:uFill>
                <a:latin typeface="Arial MT"/>
                <a:cs typeface="Arial MT"/>
              </a:rPr>
              <a:t> </a:t>
            </a:r>
            <a:r>
              <a:rPr sz="2400" u="sng" spc="-65" dirty="0">
                <a:uFill>
                  <a:solidFill>
                    <a:srgbClr val="000000"/>
                  </a:solidFill>
                </a:uFill>
                <a:latin typeface="Arial MT"/>
                <a:cs typeface="Arial MT"/>
              </a:rPr>
              <a:t>13(2</a:t>
            </a:r>
            <a:r>
              <a:rPr sz="2400" spc="-65" dirty="0">
                <a:latin typeface="Arial MT"/>
                <a:cs typeface="Arial MT"/>
              </a:rPr>
              <a:t>) </a:t>
            </a:r>
            <a:r>
              <a:rPr sz="2400" spc="-90" dirty="0">
                <a:latin typeface="Arial MT"/>
                <a:cs typeface="Arial MT"/>
              </a:rPr>
              <a:t>General</a:t>
            </a:r>
            <a:r>
              <a:rPr sz="2400" spc="-50" dirty="0">
                <a:latin typeface="Arial MT"/>
                <a:cs typeface="Arial MT"/>
              </a:rPr>
              <a:t> </a:t>
            </a:r>
            <a:r>
              <a:rPr sz="2400" spc="-75" dirty="0">
                <a:latin typeface="Arial MT"/>
                <a:cs typeface="Arial MT"/>
              </a:rPr>
              <a:t>Provision</a:t>
            </a:r>
            <a:endParaRPr sz="2400">
              <a:latin typeface="Arial MT"/>
              <a:cs typeface="Arial MT"/>
            </a:endParaRPr>
          </a:p>
        </p:txBody>
      </p:sp>
      <p:grpSp>
        <p:nvGrpSpPr>
          <p:cNvPr id="26" name="object 22">
            <a:extLst>
              <a:ext uri="{FF2B5EF4-FFF2-40B4-BE49-F238E27FC236}">
                <a16:creationId xmlns:a16="http://schemas.microsoft.com/office/drawing/2014/main" id="{6D7F6C00-8D48-A16C-DC5B-CB3B3F1C50DC}"/>
              </a:ext>
            </a:extLst>
          </p:cNvPr>
          <p:cNvGrpSpPr/>
          <p:nvPr/>
        </p:nvGrpSpPr>
        <p:grpSpPr>
          <a:xfrm>
            <a:off x="9199880" y="2973828"/>
            <a:ext cx="2304415" cy="3133725"/>
            <a:chOff x="9183623" y="2965704"/>
            <a:chExt cx="2304415" cy="3133725"/>
          </a:xfrm>
        </p:grpSpPr>
        <p:sp>
          <p:nvSpPr>
            <p:cNvPr id="27" name="object 23">
              <a:extLst>
                <a:ext uri="{FF2B5EF4-FFF2-40B4-BE49-F238E27FC236}">
                  <a16:creationId xmlns:a16="http://schemas.microsoft.com/office/drawing/2014/main" id="{E19C9AA6-F20A-CDEB-AE82-C27A451610AB}"/>
                </a:ext>
              </a:extLst>
            </p:cNvPr>
            <p:cNvSpPr/>
            <p:nvPr/>
          </p:nvSpPr>
          <p:spPr>
            <a:xfrm>
              <a:off x="9194291" y="2976372"/>
              <a:ext cx="2283460" cy="3112135"/>
            </a:xfrm>
            <a:custGeom>
              <a:avLst/>
              <a:gdLst/>
              <a:ahLst/>
              <a:cxnLst/>
              <a:rect l="l" t="t" r="r" b="b"/>
              <a:pathLst>
                <a:path w="2283459" h="3112135">
                  <a:moveTo>
                    <a:pt x="2054605" y="0"/>
                  </a:moveTo>
                  <a:lnTo>
                    <a:pt x="228346" y="0"/>
                  </a:lnTo>
                  <a:lnTo>
                    <a:pt x="182326" y="4639"/>
                  </a:lnTo>
                  <a:lnTo>
                    <a:pt x="139463" y="17944"/>
                  </a:lnTo>
                  <a:lnTo>
                    <a:pt x="100676" y="38998"/>
                  </a:lnTo>
                  <a:lnTo>
                    <a:pt x="66881" y="66881"/>
                  </a:lnTo>
                  <a:lnTo>
                    <a:pt x="38998" y="100676"/>
                  </a:lnTo>
                  <a:lnTo>
                    <a:pt x="17944" y="139463"/>
                  </a:lnTo>
                  <a:lnTo>
                    <a:pt x="4639" y="182326"/>
                  </a:lnTo>
                  <a:lnTo>
                    <a:pt x="0" y="228345"/>
                  </a:lnTo>
                  <a:lnTo>
                    <a:pt x="0" y="2883712"/>
                  </a:lnTo>
                  <a:lnTo>
                    <a:pt x="4639" y="2929722"/>
                  </a:lnTo>
                  <a:lnTo>
                    <a:pt x="17944" y="2972576"/>
                  </a:lnTo>
                  <a:lnTo>
                    <a:pt x="38998" y="3011355"/>
                  </a:lnTo>
                  <a:lnTo>
                    <a:pt x="66881" y="3045142"/>
                  </a:lnTo>
                  <a:lnTo>
                    <a:pt x="100676" y="3073019"/>
                  </a:lnTo>
                  <a:lnTo>
                    <a:pt x="139463" y="3094067"/>
                  </a:lnTo>
                  <a:lnTo>
                    <a:pt x="182326" y="3107369"/>
                  </a:lnTo>
                  <a:lnTo>
                    <a:pt x="228346" y="3112008"/>
                  </a:lnTo>
                  <a:lnTo>
                    <a:pt x="2054605" y="3112008"/>
                  </a:lnTo>
                  <a:lnTo>
                    <a:pt x="2100625" y="3107369"/>
                  </a:lnTo>
                  <a:lnTo>
                    <a:pt x="2143488" y="3094067"/>
                  </a:lnTo>
                  <a:lnTo>
                    <a:pt x="2182275" y="3073019"/>
                  </a:lnTo>
                  <a:lnTo>
                    <a:pt x="2216070" y="3045142"/>
                  </a:lnTo>
                  <a:lnTo>
                    <a:pt x="2243953" y="3011355"/>
                  </a:lnTo>
                  <a:lnTo>
                    <a:pt x="2265007" y="2972576"/>
                  </a:lnTo>
                  <a:lnTo>
                    <a:pt x="2278312" y="2929722"/>
                  </a:lnTo>
                  <a:lnTo>
                    <a:pt x="2282952" y="2883712"/>
                  </a:lnTo>
                  <a:lnTo>
                    <a:pt x="2282952" y="228345"/>
                  </a:lnTo>
                  <a:lnTo>
                    <a:pt x="2278312" y="182326"/>
                  </a:lnTo>
                  <a:lnTo>
                    <a:pt x="2265007" y="139463"/>
                  </a:lnTo>
                  <a:lnTo>
                    <a:pt x="2243953" y="100676"/>
                  </a:lnTo>
                  <a:lnTo>
                    <a:pt x="2216070" y="66881"/>
                  </a:lnTo>
                  <a:lnTo>
                    <a:pt x="2182275" y="38998"/>
                  </a:lnTo>
                  <a:lnTo>
                    <a:pt x="2143488" y="17944"/>
                  </a:lnTo>
                  <a:lnTo>
                    <a:pt x="2100625" y="4639"/>
                  </a:lnTo>
                  <a:lnTo>
                    <a:pt x="2054605" y="0"/>
                  </a:lnTo>
                  <a:close/>
                </a:path>
              </a:pathLst>
            </a:custGeom>
            <a:solidFill>
              <a:srgbClr val="FFFFFF"/>
            </a:solidFill>
          </p:spPr>
          <p:txBody>
            <a:bodyPr wrap="square" lIns="0" tIns="0" rIns="0" bIns="0" rtlCol="0"/>
            <a:lstStyle/>
            <a:p>
              <a:endParaRPr/>
            </a:p>
          </p:txBody>
        </p:sp>
        <p:sp>
          <p:nvSpPr>
            <p:cNvPr id="28" name="object 24">
              <a:extLst>
                <a:ext uri="{FF2B5EF4-FFF2-40B4-BE49-F238E27FC236}">
                  <a16:creationId xmlns:a16="http://schemas.microsoft.com/office/drawing/2014/main" id="{C863CA98-1B36-33BA-C873-4F017D0C3494}"/>
                </a:ext>
              </a:extLst>
            </p:cNvPr>
            <p:cNvSpPr/>
            <p:nvPr/>
          </p:nvSpPr>
          <p:spPr>
            <a:xfrm>
              <a:off x="9194291" y="2976372"/>
              <a:ext cx="2283460" cy="3112135"/>
            </a:xfrm>
            <a:custGeom>
              <a:avLst/>
              <a:gdLst/>
              <a:ahLst/>
              <a:cxnLst/>
              <a:rect l="l" t="t" r="r" b="b"/>
              <a:pathLst>
                <a:path w="2283459" h="3112135">
                  <a:moveTo>
                    <a:pt x="0" y="228345"/>
                  </a:moveTo>
                  <a:lnTo>
                    <a:pt x="4639" y="182326"/>
                  </a:lnTo>
                  <a:lnTo>
                    <a:pt x="17944" y="139463"/>
                  </a:lnTo>
                  <a:lnTo>
                    <a:pt x="38998" y="100676"/>
                  </a:lnTo>
                  <a:lnTo>
                    <a:pt x="66881" y="66881"/>
                  </a:lnTo>
                  <a:lnTo>
                    <a:pt x="100676" y="38998"/>
                  </a:lnTo>
                  <a:lnTo>
                    <a:pt x="139463" y="17944"/>
                  </a:lnTo>
                  <a:lnTo>
                    <a:pt x="182326" y="4639"/>
                  </a:lnTo>
                  <a:lnTo>
                    <a:pt x="228346" y="0"/>
                  </a:lnTo>
                  <a:lnTo>
                    <a:pt x="2054605" y="0"/>
                  </a:lnTo>
                  <a:lnTo>
                    <a:pt x="2100625" y="4639"/>
                  </a:lnTo>
                  <a:lnTo>
                    <a:pt x="2143488" y="17944"/>
                  </a:lnTo>
                  <a:lnTo>
                    <a:pt x="2182275" y="38998"/>
                  </a:lnTo>
                  <a:lnTo>
                    <a:pt x="2216070" y="66881"/>
                  </a:lnTo>
                  <a:lnTo>
                    <a:pt x="2243953" y="100676"/>
                  </a:lnTo>
                  <a:lnTo>
                    <a:pt x="2265007" y="139463"/>
                  </a:lnTo>
                  <a:lnTo>
                    <a:pt x="2278312" y="182326"/>
                  </a:lnTo>
                  <a:lnTo>
                    <a:pt x="2282952" y="228345"/>
                  </a:lnTo>
                  <a:lnTo>
                    <a:pt x="2282952" y="2883712"/>
                  </a:lnTo>
                  <a:lnTo>
                    <a:pt x="2278312" y="2929722"/>
                  </a:lnTo>
                  <a:lnTo>
                    <a:pt x="2265007" y="2972576"/>
                  </a:lnTo>
                  <a:lnTo>
                    <a:pt x="2243953" y="3011355"/>
                  </a:lnTo>
                  <a:lnTo>
                    <a:pt x="2216070" y="3045142"/>
                  </a:lnTo>
                  <a:lnTo>
                    <a:pt x="2182275" y="3073019"/>
                  </a:lnTo>
                  <a:lnTo>
                    <a:pt x="2143488" y="3094067"/>
                  </a:lnTo>
                  <a:lnTo>
                    <a:pt x="2100625" y="3107369"/>
                  </a:lnTo>
                  <a:lnTo>
                    <a:pt x="2054605" y="3112008"/>
                  </a:lnTo>
                  <a:lnTo>
                    <a:pt x="228346" y="3112008"/>
                  </a:lnTo>
                  <a:lnTo>
                    <a:pt x="182326" y="3107369"/>
                  </a:lnTo>
                  <a:lnTo>
                    <a:pt x="139463" y="3094067"/>
                  </a:lnTo>
                  <a:lnTo>
                    <a:pt x="100676" y="3073019"/>
                  </a:lnTo>
                  <a:lnTo>
                    <a:pt x="66881" y="3045142"/>
                  </a:lnTo>
                  <a:lnTo>
                    <a:pt x="38998" y="3011355"/>
                  </a:lnTo>
                  <a:lnTo>
                    <a:pt x="17944" y="2972576"/>
                  </a:lnTo>
                  <a:lnTo>
                    <a:pt x="4639" y="2929722"/>
                  </a:lnTo>
                  <a:lnTo>
                    <a:pt x="0" y="2883712"/>
                  </a:lnTo>
                  <a:lnTo>
                    <a:pt x="0" y="228345"/>
                  </a:lnTo>
                  <a:close/>
                </a:path>
              </a:pathLst>
            </a:custGeom>
            <a:ln w="21336">
              <a:solidFill>
                <a:srgbClr val="2E4766"/>
              </a:solidFill>
            </a:ln>
          </p:spPr>
          <p:txBody>
            <a:bodyPr wrap="square" lIns="0" tIns="0" rIns="0" bIns="0" rtlCol="0"/>
            <a:lstStyle/>
            <a:p>
              <a:endParaRPr/>
            </a:p>
          </p:txBody>
        </p:sp>
      </p:grpSp>
      <p:sp>
        <p:nvSpPr>
          <p:cNvPr id="29" name="object 25">
            <a:extLst>
              <a:ext uri="{FF2B5EF4-FFF2-40B4-BE49-F238E27FC236}">
                <a16:creationId xmlns:a16="http://schemas.microsoft.com/office/drawing/2014/main" id="{B9CE3B84-CA02-2B76-70B3-27D4686475BC}"/>
              </a:ext>
            </a:extLst>
          </p:cNvPr>
          <p:cNvSpPr txBox="1"/>
          <p:nvPr/>
        </p:nvSpPr>
        <p:spPr>
          <a:xfrm>
            <a:off x="9294459" y="3348658"/>
            <a:ext cx="2037080" cy="2300605"/>
          </a:xfrm>
          <a:prstGeom prst="rect">
            <a:avLst/>
          </a:prstGeom>
        </p:spPr>
        <p:txBody>
          <a:bodyPr vert="horz" wrap="square" lIns="0" tIns="78740" rIns="0" bIns="0" rtlCol="0">
            <a:spAutoFit/>
          </a:bodyPr>
          <a:lstStyle/>
          <a:p>
            <a:pPr marL="121920" marR="114300" algn="ctr">
              <a:lnSpc>
                <a:spcPts val="2350"/>
              </a:lnSpc>
              <a:spcBef>
                <a:spcPts val="620"/>
              </a:spcBef>
            </a:pPr>
            <a:r>
              <a:rPr sz="2400" spc="-165" dirty="0">
                <a:solidFill>
                  <a:srgbClr val="355070"/>
                </a:solidFill>
                <a:latin typeface="Arial MT"/>
                <a:cs typeface="Arial MT"/>
              </a:rPr>
              <a:t>Location</a:t>
            </a:r>
            <a:r>
              <a:rPr sz="2400" spc="15" dirty="0">
                <a:solidFill>
                  <a:srgbClr val="355070"/>
                </a:solidFill>
                <a:latin typeface="Arial MT"/>
                <a:cs typeface="Arial MT"/>
              </a:rPr>
              <a:t> </a:t>
            </a:r>
            <a:r>
              <a:rPr sz="2400" dirty="0">
                <a:solidFill>
                  <a:srgbClr val="355070"/>
                </a:solidFill>
                <a:latin typeface="Arial MT"/>
                <a:cs typeface="Arial MT"/>
              </a:rPr>
              <a:t>of</a:t>
            </a:r>
            <a:r>
              <a:rPr sz="2400" spc="30" dirty="0">
                <a:solidFill>
                  <a:srgbClr val="355070"/>
                </a:solidFill>
                <a:latin typeface="Arial MT"/>
                <a:cs typeface="Arial MT"/>
              </a:rPr>
              <a:t> </a:t>
            </a:r>
            <a:r>
              <a:rPr sz="2400" spc="-140" dirty="0">
                <a:solidFill>
                  <a:srgbClr val="355070"/>
                </a:solidFill>
                <a:latin typeface="Arial MT"/>
                <a:cs typeface="Arial MT"/>
              </a:rPr>
              <a:t>the </a:t>
            </a:r>
            <a:r>
              <a:rPr sz="2400" spc="-10" dirty="0">
                <a:solidFill>
                  <a:srgbClr val="FF0000"/>
                </a:solidFill>
                <a:latin typeface="Arial MT"/>
                <a:cs typeface="Arial MT"/>
              </a:rPr>
              <a:t>recipient</a:t>
            </a:r>
            <a:r>
              <a:rPr sz="2400" spc="-10" dirty="0">
                <a:solidFill>
                  <a:srgbClr val="355070"/>
                </a:solidFill>
                <a:latin typeface="Arial MT"/>
                <a:cs typeface="Arial MT"/>
              </a:rPr>
              <a:t>;</a:t>
            </a:r>
            <a:endParaRPr sz="2400" dirty="0">
              <a:latin typeface="Arial MT"/>
              <a:cs typeface="Arial MT"/>
            </a:endParaRPr>
          </a:p>
          <a:p>
            <a:pPr marL="12065" marR="5080" algn="ctr">
              <a:lnSpc>
                <a:spcPct val="81700"/>
              </a:lnSpc>
              <a:spcBef>
                <a:spcPts val="925"/>
              </a:spcBef>
            </a:pPr>
            <a:r>
              <a:rPr sz="2400" i="1" spc="55" dirty="0">
                <a:solidFill>
                  <a:srgbClr val="355070"/>
                </a:solidFill>
                <a:latin typeface="Arial"/>
                <a:cs typeface="Arial"/>
              </a:rPr>
              <a:t>If</a:t>
            </a:r>
            <a:r>
              <a:rPr sz="2400" i="1" spc="190" dirty="0">
                <a:solidFill>
                  <a:srgbClr val="355070"/>
                </a:solidFill>
                <a:latin typeface="Arial"/>
                <a:cs typeface="Arial"/>
              </a:rPr>
              <a:t> </a:t>
            </a:r>
            <a:r>
              <a:rPr sz="2400" i="1" spc="-150" dirty="0">
                <a:solidFill>
                  <a:srgbClr val="355070"/>
                </a:solidFill>
                <a:latin typeface="Arial"/>
                <a:cs typeface="Arial"/>
              </a:rPr>
              <a:t>not</a:t>
            </a:r>
            <a:r>
              <a:rPr sz="2400" i="1" spc="-15" dirty="0">
                <a:solidFill>
                  <a:srgbClr val="355070"/>
                </a:solidFill>
                <a:latin typeface="Arial"/>
                <a:cs typeface="Arial"/>
              </a:rPr>
              <a:t> </a:t>
            </a:r>
            <a:r>
              <a:rPr sz="2400" i="1" spc="-10" dirty="0">
                <a:solidFill>
                  <a:srgbClr val="355070"/>
                </a:solidFill>
                <a:latin typeface="Arial"/>
                <a:cs typeface="Arial"/>
              </a:rPr>
              <a:t>available </a:t>
            </a:r>
            <a:r>
              <a:rPr sz="2400" i="1" spc="-170" dirty="0">
                <a:solidFill>
                  <a:srgbClr val="355070"/>
                </a:solidFill>
                <a:latin typeface="Arial"/>
                <a:cs typeface="Arial"/>
              </a:rPr>
              <a:t>in</a:t>
            </a:r>
            <a:r>
              <a:rPr sz="2400" i="1" spc="10" dirty="0">
                <a:solidFill>
                  <a:srgbClr val="355070"/>
                </a:solidFill>
                <a:latin typeface="Arial"/>
                <a:cs typeface="Arial"/>
              </a:rPr>
              <a:t> </a:t>
            </a:r>
            <a:r>
              <a:rPr sz="2400" i="1" spc="-210" dirty="0">
                <a:solidFill>
                  <a:srgbClr val="355070"/>
                </a:solidFill>
                <a:latin typeface="Arial"/>
                <a:cs typeface="Arial"/>
              </a:rPr>
              <a:t>the</a:t>
            </a:r>
            <a:r>
              <a:rPr sz="2400" i="1" spc="10" dirty="0">
                <a:solidFill>
                  <a:srgbClr val="355070"/>
                </a:solidFill>
                <a:latin typeface="Arial"/>
                <a:cs typeface="Arial"/>
              </a:rPr>
              <a:t> </a:t>
            </a:r>
            <a:r>
              <a:rPr sz="2400" i="1" spc="-10" dirty="0">
                <a:solidFill>
                  <a:srgbClr val="355070"/>
                </a:solidFill>
                <a:latin typeface="Arial"/>
                <a:cs typeface="Arial"/>
              </a:rPr>
              <a:t>ordinary </a:t>
            </a:r>
            <a:r>
              <a:rPr sz="2400" i="1" spc="-265" dirty="0">
                <a:solidFill>
                  <a:srgbClr val="355070"/>
                </a:solidFill>
                <a:latin typeface="Arial"/>
                <a:cs typeface="Arial"/>
              </a:rPr>
              <a:t>course</a:t>
            </a:r>
            <a:r>
              <a:rPr sz="2400" i="1" spc="40" dirty="0">
                <a:solidFill>
                  <a:srgbClr val="355070"/>
                </a:solidFill>
                <a:latin typeface="Arial"/>
                <a:cs typeface="Arial"/>
              </a:rPr>
              <a:t> </a:t>
            </a:r>
            <a:r>
              <a:rPr sz="2400" i="1" spc="-25" dirty="0">
                <a:solidFill>
                  <a:srgbClr val="355070"/>
                </a:solidFill>
                <a:latin typeface="Arial"/>
                <a:cs typeface="Arial"/>
              </a:rPr>
              <a:t>of </a:t>
            </a:r>
            <a:r>
              <a:rPr sz="2400" i="1" spc="-275" dirty="0">
                <a:solidFill>
                  <a:srgbClr val="355070"/>
                </a:solidFill>
                <a:latin typeface="Arial"/>
                <a:cs typeface="Arial"/>
              </a:rPr>
              <a:t>business,</a:t>
            </a:r>
            <a:r>
              <a:rPr sz="2400" i="1" spc="15" dirty="0">
                <a:solidFill>
                  <a:srgbClr val="355070"/>
                </a:solidFill>
                <a:latin typeface="Arial"/>
                <a:cs typeface="Arial"/>
              </a:rPr>
              <a:t> </a:t>
            </a:r>
            <a:r>
              <a:rPr sz="2400" spc="-110" dirty="0">
                <a:solidFill>
                  <a:srgbClr val="355070"/>
                </a:solidFill>
                <a:latin typeface="Arial MT"/>
                <a:cs typeface="Arial MT"/>
              </a:rPr>
              <a:t>location </a:t>
            </a:r>
            <a:r>
              <a:rPr sz="2400" dirty="0">
                <a:solidFill>
                  <a:srgbClr val="355070"/>
                </a:solidFill>
                <a:latin typeface="Arial MT"/>
                <a:cs typeface="Arial MT"/>
              </a:rPr>
              <a:t>of</a:t>
            </a:r>
            <a:r>
              <a:rPr sz="2400" spc="40" dirty="0">
                <a:solidFill>
                  <a:srgbClr val="355070"/>
                </a:solidFill>
                <a:latin typeface="Arial MT"/>
                <a:cs typeface="Arial MT"/>
              </a:rPr>
              <a:t> </a:t>
            </a:r>
            <a:r>
              <a:rPr sz="2400" spc="-10" dirty="0">
                <a:solidFill>
                  <a:srgbClr val="FF0000"/>
                </a:solidFill>
                <a:latin typeface="Arial MT"/>
                <a:cs typeface="Arial MT"/>
              </a:rPr>
              <a:t>supplier</a:t>
            </a:r>
            <a:endParaRPr sz="2400" dirty="0">
              <a:latin typeface="Arial MT"/>
              <a:cs typeface="Arial MT"/>
            </a:endParaRPr>
          </a:p>
        </p:txBody>
      </p:sp>
      <p:sp>
        <p:nvSpPr>
          <p:cNvPr id="55" name="object 2">
            <a:extLst>
              <a:ext uri="{FF2B5EF4-FFF2-40B4-BE49-F238E27FC236}">
                <a16:creationId xmlns:a16="http://schemas.microsoft.com/office/drawing/2014/main" id="{1EDC0AE7-E1C1-FA6F-075C-B0F7863DA0FB}"/>
              </a:ext>
            </a:extLst>
          </p:cNvPr>
          <p:cNvSpPr txBox="1">
            <a:spLocks noGrp="1"/>
          </p:cNvSpPr>
          <p:nvPr>
            <p:ph type="title"/>
          </p:nvPr>
        </p:nvSpPr>
        <p:spPr>
          <a:xfrm>
            <a:off x="1309242" y="412596"/>
            <a:ext cx="9131713" cy="526876"/>
          </a:xfrm>
          <a:prstGeom prst="rect">
            <a:avLst/>
          </a:prstGeom>
        </p:spPr>
        <p:txBody>
          <a:bodyPr vert="horz" wrap="square" lIns="0" tIns="66675" rIns="0" bIns="0" rtlCol="0">
            <a:spAutoFit/>
          </a:bodyPr>
          <a:lstStyle/>
          <a:p>
            <a:pPr marL="12700" marR="5080" indent="356235">
              <a:lnSpc>
                <a:spcPts val="3460"/>
              </a:lnSpc>
              <a:spcBef>
                <a:spcPts val="525"/>
              </a:spcBef>
            </a:pPr>
            <a:r>
              <a:rPr lang="en-US" sz="3200" b="1" spc="-60" dirty="0">
                <a:solidFill>
                  <a:schemeClr val="bg1"/>
                </a:solidFill>
                <a:ea typeface="+mn-ea"/>
              </a:rPr>
              <a:t>Sec 13(2) and 13(10) to 13(12) IGST </a:t>
            </a:r>
          </a:p>
        </p:txBody>
      </p:sp>
    </p:spTree>
    <p:extLst>
      <p:ext uri="{BB962C8B-B14F-4D97-AF65-F5344CB8AC3E}">
        <p14:creationId xmlns:p14="http://schemas.microsoft.com/office/powerpoint/2010/main" val="2078302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E19F-31F4-791B-AD3A-6A7BDDDB6254}"/>
              </a:ext>
            </a:extLst>
          </p:cNvPr>
          <p:cNvSpPr>
            <a:spLocks noGrp="1"/>
          </p:cNvSpPr>
          <p:nvPr>
            <p:ph type="title"/>
          </p:nvPr>
        </p:nvSpPr>
        <p:spPr>
          <a:xfrm>
            <a:off x="1504567" y="266100"/>
            <a:ext cx="8761413" cy="826700"/>
          </a:xfrm>
        </p:spPr>
        <p:txBody>
          <a:bodyPr/>
          <a:lstStyle/>
          <a:p>
            <a:r>
              <a:rPr lang="en-US" b="1" dirty="0"/>
              <a:t>OIDAR Services</a:t>
            </a:r>
            <a:endParaRPr lang="en-IN" b="1" dirty="0"/>
          </a:p>
        </p:txBody>
      </p:sp>
      <p:sp>
        <p:nvSpPr>
          <p:cNvPr id="3" name="Content Placeholder 2">
            <a:extLst>
              <a:ext uri="{FF2B5EF4-FFF2-40B4-BE49-F238E27FC236}">
                <a16:creationId xmlns:a16="http://schemas.microsoft.com/office/drawing/2014/main" id="{00A2A720-3F8D-D1E4-2D9B-70745C946C32}"/>
              </a:ext>
            </a:extLst>
          </p:cNvPr>
          <p:cNvSpPr>
            <a:spLocks noGrp="1"/>
          </p:cNvSpPr>
          <p:nvPr>
            <p:ph idx="1"/>
          </p:nvPr>
        </p:nvSpPr>
        <p:spPr>
          <a:xfrm>
            <a:off x="24591" y="1216769"/>
            <a:ext cx="8761413" cy="5641231"/>
          </a:xfrm>
        </p:spPr>
        <p:txBody>
          <a:bodyPr/>
          <a:lstStyle/>
          <a:p>
            <a:pPr marL="0" indent="0">
              <a:lnSpc>
                <a:spcPct val="90000"/>
              </a:lnSpc>
              <a:spcAft>
                <a:spcPts val="600"/>
              </a:spcAft>
              <a:buNone/>
            </a:pPr>
            <a:r>
              <a:rPr lang="en-US" b="1" dirty="0"/>
              <a:t>Explanation.––</a:t>
            </a:r>
            <a:r>
              <a:rPr lang="en-US" dirty="0"/>
              <a:t>For the purposes of this sub-section, </a:t>
            </a:r>
            <a:r>
              <a:rPr lang="en-US" b="1" u="sng" dirty="0">
                <a:highlight>
                  <a:srgbClr val="FFFF00"/>
                </a:highlight>
              </a:rPr>
              <a:t>person receiving such services shall be deemed to be located in the taxable territory, if any TWO of the following non contradictory conditions are satisfied-</a:t>
            </a:r>
          </a:p>
          <a:p>
            <a:pPr>
              <a:lnSpc>
                <a:spcPct val="90000"/>
              </a:lnSpc>
              <a:spcAft>
                <a:spcPts val="600"/>
              </a:spcAft>
              <a:buFont typeface="+mj-lt"/>
              <a:buAutoNum type="alphaLcParenR"/>
            </a:pPr>
            <a:r>
              <a:rPr lang="en-US" dirty="0"/>
              <a:t>Location of address presented by the recipient through internet is in the taxable territory;</a:t>
            </a:r>
          </a:p>
          <a:p>
            <a:pPr>
              <a:lnSpc>
                <a:spcPct val="90000"/>
              </a:lnSpc>
              <a:spcAft>
                <a:spcPts val="600"/>
              </a:spcAft>
              <a:buFont typeface="+mj-lt"/>
              <a:buAutoNum type="alphaLcParenR"/>
            </a:pPr>
            <a:r>
              <a:rPr lang="en-US" dirty="0"/>
              <a:t>the credit card or debit card or store value card or charge card or smart card or any other card by which the recipient settles payment has been issued in the taxable territory;</a:t>
            </a:r>
          </a:p>
          <a:p>
            <a:pPr>
              <a:lnSpc>
                <a:spcPct val="90000"/>
              </a:lnSpc>
              <a:spcAft>
                <a:spcPts val="600"/>
              </a:spcAft>
              <a:buFont typeface="+mj-lt"/>
              <a:buAutoNum type="alphaLcParenR"/>
            </a:pPr>
            <a:r>
              <a:rPr lang="en-US" dirty="0"/>
              <a:t>the billing address of the recipient is in the taxable territory; </a:t>
            </a:r>
          </a:p>
          <a:p>
            <a:pPr>
              <a:lnSpc>
                <a:spcPct val="90000"/>
              </a:lnSpc>
              <a:spcAft>
                <a:spcPts val="600"/>
              </a:spcAft>
              <a:buFont typeface="+mj-lt"/>
              <a:buAutoNum type="alphaLcParenR"/>
            </a:pPr>
            <a:r>
              <a:rPr lang="en-US" dirty="0"/>
              <a:t>the IP address of the device used by the recipient is in the taxable territory;</a:t>
            </a:r>
          </a:p>
          <a:p>
            <a:pPr>
              <a:lnSpc>
                <a:spcPct val="90000"/>
              </a:lnSpc>
              <a:spcAft>
                <a:spcPts val="600"/>
              </a:spcAft>
              <a:buFont typeface="+mj-lt"/>
              <a:buAutoNum type="alphaLcParenR"/>
            </a:pPr>
            <a:r>
              <a:rPr lang="en-US" dirty="0"/>
              <a:t>the bank of the recipient in which the account used for payment is maintained is in the taxable territory;</a:t>
            </a:r>
          </a:p>
          <a:p>
            <a:pPr>
              <a:lnSpc>
                <a:spcPct val="90000"/>
              </a:lnSpc>
              <a:spcAft>
                <a:spcPts val="600"/>
              </a:spcAft>
              <a:buFont typeface="+mj-lt"/>
              <a:buAutoNum type="alphaLcParenR"/>
            </a:pPr>
            <a:r>
              <a:rPr lang="en-US" dirty="0"/>
              <a:t>the country code of the SIM card used by the recipient is of taxable territory;</a:t>
            </a:r>
          </a:p>
          <a:p>
            <a:pPr>
              <a:lnSpc>
                <a:spcPct val="90000"/>
              </a:lnSpc>
              <a:spcAft>
                <a:spcPts val="600"/>
              </a:spcAft>
              <a:buFont typeface="+mj-lt"/>
              <a:buAutoNum type="alphaLcParenR"/>
            </a:pPr>
            <a:r>
              <a:rPr lang="en-US" dirty="0"/>
              <a:t>the location of the fixed land line through which the service is received by the recipient is in the taxable territory.</a:t>
            </a:r>
          </a:p>
          <a:p>
            <a:endParaRPr lang="en-IN" dirty="0"/>
          </a:p>
        </p:txBody>
      </p:sp>
      <p:sp>
        <p:nvSpPr>
          <p:cNvPr id="5" name="Slide Number Placeholder 4">
            <a:extLst>
              <a:ext uri="{FF2B5EF4-FFF2-40B4-BE49-F238E27FC236}">
                <a16:creationId xmlns:a16="http://schemas.microsoft.com/office/drawing/2014/main" id="{6855F202-23C6-1D8F-A263-1D04AA4F4AE0}"/>
              </a:ext>
            </a:extLst>
          </p:cNvPr>
          <p:cNvSpPr>
            <a:spLocks noGrp="1"/>
          </p:cNvSpPr>
          <p:nvPr>
            <p:ph type="sldNum" sz="quarter" idx="12"/>
          </p:nvPr>
        </p:nvSpPr>
        <p:spPr/>
        <p:txBody>
          <a:bodyPr/>
          <a:lstStyle/>
          <a:p>
            <a:fld id="{2AC1C4F3-0758-4693-96D4-8901426768B0}" type="slidenum">
              <a:rPr lang="en-IN" altLang="en-US" smtClean="0"/>
              <a:pPr/>
              <a:t>56</a:t>
            </a:fld>
            <a:endParaRPr lang="en-IN" altLang="en-US"/>
          </a:p>
        </p:txBody>
      </p:sp>
      <p:pic>
        <p:nvPicPr>
          <p:cNvPr id="9218" name="Picture 2" descr="Online Information Data Base Access and Retrieval (OIDAR) Services in GST">
            <a:extLst>
              <a:ext uri="{FF2B5EF4-FFF2-40B4-BE49-F238E27FC236}">
                <a16:creationId xmlns:a16="http://schemas.microsoft.com/office/drawing/2014/main" id="{7D52DF71-33E9-037A-D40B-D04D05FC2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2824" y="1216769"/>
            <a:ext cx="3589176" cy="5641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294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53169-599C-2179-3037-224E9B86F608}"/>
              </a:ext>
            </a:extLst>
          </p:cNvPr>
          <p:cNvSpPr>
            <a:spLocks noGrp="1"/>
          </p:cNvSpPr>
          <p:nvPr>
            <p:ph type="title"/>
          </p:nvPr>
        </p:nvSpPr>
        <p:spPr>
          <a:xfrm>
            <a:off x="1495237" y="266100"/>
            <a:ext cx="8761413" cy="826700"/>
          </a:xfrm>
        </p:spPr>
        <p:txBody>
          <a:bodyPr/>
          <a:lstStyle/>
          <a:p>
            <a:r>
              <a:rPr lang="en-US" b="1" dirty="0"/>
              <a:t>Export of Service</a:t>
            </a:r>
            <a:r>
              <a:rPr lang="en-US" dirty="0"/>
              <a:t> - </a:t>
            </a:r>
            <a:r>
              <a:rPr lang="en-US" b="1" dirty="0"/>
              <a:t>Section 2(6)</a:t>
            </a:r>
            <a:endParaRPr lang="en-IN" b="1" dirty="0"/>
          </a:p>
        </p:txBody>
      </p:sp>
      <p:sp>
        <p:nvSpPr>
          <p:cNvPr id="3" name="Content Placeholder 2">
            <a:extLst>
              <a:ext uri="{FF2B5EF4-FFF2-40B4-BE49-F238E27FC236}">
                <a16:creationId xmlns:a16="http://schemas.microsoft.com/office/drawing/2014/main" id="{69EDD219-1663-8291-9098-3FBA00429530}"/>
              </a:ext>
            </a:extLst>
          </p:cNvPr>
          <p:cNvSpPr>
            <a:spLocks noGrp="1"/>
          </p:cNvSpPr>
          <p:nvPr>
            <p:ph idx="1"/>
          </p:nvPr>
        </p:nvSpPr>
        <p:spPr>
          <a:xfrm>
            <a:off x="5290457" y="1250302"/>
            <a:ext cx="6587413" cy="5505061"/>
          </a:xfrm>
        </p:spPr>
        <p:txBody>
          <a:bodyPr/>
          <a:lstStyle/>
          <a:p>
            <a:pPr marL="0" indent="0">
              <a:buNone/>
            </a:pPr>
            <a:r>
              <a:rPr lang="en-US" sz="2400" dirty="0"/>
              <a:t>Export of </a:t>
            </a:r>
            <a:r>
              <a:rPr lang="en-US" sz="2400" b="1" dirty="0">
                <a:highlight>
                  <a:srgbClr val="FFFF00"/>
                </a:highlight>
              </a:rPr>
              <a:t>services</a:t>
            </a:r>
            <a:r>
              <a:rPr lang="en-US" sz="2400" dirty="0"/>
              <a:t> means the supply of any service when </a:t>
            </a:r>
          </a:p>
          <a:p>
            <a:pPr marL="457200" indent="-457200" algn="just">
              <a:buAutoNum type="alphaLcParenBoth"/>
            </a:pPr>
            <a:r>
              <a:rPr lang="en-US" sz="2400" dirty="0"/>
              <a:t>the </a:t>
            </a:r>
            <a:r>
              <a:rPr lang="en-US" sz="2400" b="1" dirty="0"/>
              <a:t>supplier</a:t>
            </a:r>
            <a:r>
              <a:rPr lang="en-US" sz="2400" dirty="0"/>
              <a:t> of service is located in </a:t>
            </a:r>
            <a:r>
              <a:rPr lang="en-US" sz="2400" b="1" dirty="0"/>
              <a:t>India</a:t>
            </a:r>
            <a:r>
              <a:rPr lang="en-US" sz="2400" dirty="0"/>
              <a:t>, </a:t>
            </a:r>
          </a:p>
          <a:p>
            <a:pPr marL="457200" indent="-457200" algn="just">
              <a:buAutoNum type="alphaLcParenBoth"/>
            </a:pPr>
            <a:r>
              <a:rPr lang="en-US" sz="2400" dirty="0"/>
              <a:t>the </a:t>
            </a:r>
            <a:r>
              <a:rPr lang="en-US" sz="2400" b="1" dirty="0"/>
              <a:t>recipient</a:t>
            </a:r>
            <a:r>
              <a:rPr lang="en-US" sz="2400" dirty="0"/>
              <a:t> of service is located </a:t>
            </a:r>
            <a:r>
              <a:rPr lang="en-US" sz="2400" b="1" dirty="0"/>
              <a:t>outside India</a:t>
            </a:r>
            <a:r>
              <a:rPr lang="en-US" sz="2400" dirty="0"/>
              <a:t>, </a:t>
            </a:r>
          </a:p>
          <a:p>
            <a:pPr marL="457200" indent="-457200" algn="just">
              <a:buAutoNum type="alphaLcParenBoth"/>
            </a:pPr>
            <a:r>
              <a:rPr lang="en-US" sz="2400" dirty="0"/>
              <a:t>the </a:t>
            </a:r>
            <a:r>
              <a:rPr lang="en-US" sz="2400" b="1" dirty="0"/>
              <a:t>place of supply </a:t>
            </a:r>
            <a:r>
              <a:rPr lang="en-US" sz="2400" dirty="0"/>
              <a:t>of service is </a:t>
            </a:r>
            <a:r>
              <a:rPr lang="en-US" sz="2400" b="1" dirty="0"/>
              <a:t>outside India</a:t>
            </a:r>
            <a:r>
              <a:rPr lang="en-US" sz="2400" dirty="0"/>
              <a:t>, </a:t>
            </a:r>
          </a:p>
          <a:p>
            <a:pPr marL="457200" indent="-457200" algn="just">
              <a:buAutoNum type="alphaLcParenBoth"/>
            </a:pPr>
            <a:r>
              <a:rPr lang="en-US" sz="2400" dirty="0"/>
              <a:t>the </a:t>
            </a:r>
            <a:r>
              <a:rPr lang="en-US" sz="2400" b="1" dirty="0"/>
              <a:t>payment</a:t>
            </a:r>
            <a:r>
              <a:rPr lang="en-US" sz="2400" dirty="0"/>
              <a:t> for such service has been received by the supplier of service in convertible </a:t>
            </a:r>
            <a:r>
              <a:rPr lang="en-US" sz="2400" b="1" dirty="0"/>
              <a:t>foreign exchange </a:t>
            </a:r>
            <a:r>
              <a:rPr lang="en-US" sz="2400" dirty="0"/>
              <a:t>or in Indian rupees wherever permitted by the RBI; and </a:t>
            </a:r>
          </a:p>
          <a:p>
            <a:pPr marL="457200" indent="-457200" algn="just">
              <a:buAutoNum type="alphaLcParenBoth"/>
            </a:pPr>
            <a:r>
              <a:rPr lang="en-US" sz="2400" dirty="0"/>
              <a:t>the supplier &amp; recipient are </a:t>
            </a:r>
            <a:r>
              <a:rPr lang="en-US" sz="2400" b="1" u="sng" dirty="0"/>
              <a:t>not</a:t>
            </a:r>
            <a:r>
              <a:rPr lang="en-US" sz="2400" dirty="0"/>
              <a:t> </a:t>
            </a:r>
            <a:r>
              <a:rPr lang="en-US" sz="2400" b="1" dirty="0"/>
              <a:t>merely establishments </a:t>
            </a:r>
            <a:r>
              <a:rPr lang="en-US" sz="2400" dirty="0"/>
              <a:t>of a distinct person in accordance with explanation 1 of section 8</a:t>
            </a:r>
          </a:p>
          <a:p>
            <a:pPr marL="0" indent="0">
              <a:buNone/>
            </a:pPr>
            <a:endParaRPr lang="en-IN" sz="2400" dirty="0"/>
          </a:p>
        </p:txBody>
      </p:sp>
      <p:sp>
        <p:nvSpPr>
          <p:cNvPr id="5" name="Slide Number Placeholder 4">
            <a:extLst>
              <a:ext uri="{FF2B5EF4-FFF2-40B4-BE49-F238E27FC236}">
                <a16:creationId xmlns:a16="http://schemas.microsoft.com/office/drawing/2014/main" id="{32CABEC8-630B-0951-3146-21801D1CF21A}"/>
              </a:ext>
            </a:extLst>
          </p:cNvPr>
          <p:cNvSpPr>
            <a:spLocks noGrp="1"/>
          </p:cNvSpPr>
          <p:nvPr>
            <p:ph type="sldNum" sz="quarter" idx="12"/>
          </p:nvPr>
        </p:nvSpPr>
        <p:spPr/>
        <p:txBody>
          <a:bodyPr/>
          <a:lstStyle/>
          <a:p>
            <a:fld id="{2AC1C4F3-0758-4693-96D4-8901426768B0}" type="slidenum">
              <a:rPr lang="en-IN" altLang="en-US" smtClean="0"/>
              <a:pPr/>
              <a:t>57</a:t>
            </a:fld>
            <a:endParaRPr lang="en-IN" altLang="en-US"/>
          </a:p>
        </p:txBody>
      </p:sp>
      <p:pic>
        <p:nvPicPr>
          <p:cNvPr id="8194" name="Picture 2" descr="Is GST Applicable on Exports of Services in India?">
            <a:extLst>
              <a:ext uri="{FF2B5EF4-FFF2-40B4-BE49-F238E27FC236}">
                <a16:creationId xmlns:a16="http://schemas.microsoft.com/office/drawing/2014/main" id="{BE1482F1-5FB2-C2EF-1C34-9D4040CD6E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50303"/>
            <a:ext cx="5206482" cy="5607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040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98F09-C8A9-2C1D-4731-CF86CEB4CAE1}"/>
              </a:ext>
            </a:extLst>
          </p:cNvPr>
          <p:cNvSpPr>
            <a:spLocks noGrp="1"/>
          </p:cNvSpPr>
          <p:nvPr>
            <p:ph type="title"/>
          </p:nvPr>
        </p:nvSpPr>
        <p:spPr>
          <a:xfrm>
            <a:off x="1383269" y="236925"/>
            <a:ext cx="8761413" cy="826700"/>
          </a:xfrm>
        </p:spPr>
        <p:txBody>
          <a:bodyPr/>
          <a:lstStyle/>
          <a:p>
            <a:r>
              <a:rPr lang="en-US" b="1" dirty="0"/>
              <a:t>Explanation 1 and 2 to Section 8</a:t>
            </a:r>
            <a:endParaRPr lang="en-IN" b="1" dirty="0"/>
          </a:p>
        </p:txBody>
      </p:sp>
      <p:sp>
        <p:nvSpPr>
          <p:cNvPr id="3" name="Content Placeholder 2">
            <a:extLst>
              <a:ext uri="{FF2B5EF4-FFF2-40B4-BE49-F238E27FC236}">
                <a16:creationId xmlns:a16="http://schemas.microsoft.com/office/drawing/2014/main" id="{0FC518EE-DF82-527E-E718-DCEEF22D8D3A}"/>
              </a:ext>
            </a:extLst>
          </p:cNvPr>
          <p:cNvSpPr>
            <a:spLocks noGrp="1"/>
          </p:cNvSpPr>
          <p:nvPr>
            <p:ph idx="1"/>
          </p:nvPr>
        </p:nvSpPr>
        <p:spPr>
          <a:xfrm>
            <a:off x="475861" y="1765607"/>
            <a:ext cx="10916816" cy="3998589"/>
          </a:xfrm>
        </p:spPr>
        <p:txBody>
          <a:bodyPr/>
          <a:lstStyle/>
          <a:p>
            <a:pPr marL="0" indent="0">
              <a:buNone/>
            </a:pPr>
            <a:r>
              <a:rPr lang="en-US" sz="2400" dirty="0"/>
              <a:t>As per </a:t>
            </a:r>
            <a:r>
              <a:rPr lang="en-US" sz="2400" b="1" dirty="0"/>
              <a:t>Explanation 1 to Section 8</a:t>
            </a:r>
            <a:r>
              <a:rPr lang="en-US" sz="2400" dirty="0"/>
              <a:t>, the following are treated as establishments of distinct persons: </a:t>
            </a:r>
          </a:p>
          <a:p>
            <a:pPr marL="0" indent="0">
              <a:buNone/>
            </a:pPr>
            <a:r>
              <a:rPr lang="en-US" sz="2400" dirty="0"/>
              <a:t>• an establishment in India and any other establishment outside India;</a:t>
            </a:r>
          </a:p>
          <a:p>
            <a:pPr marL="0" indent="0">
              <a:buNone/>
            </a:pPr>
            <a:r>
              <a:rPr lang="en-US" sz="2400" dirty="0"/>
              <a:t>• an establishment in a State/UT and any other establishment outside that State /UT; or</a:t>
            </a:r>
          </a:p>
          <a:p>
            <a:pPr marL="0" indent="0">
              <a:buNone/>
            </a:pPr>
            <a:r>
              <a:rPr lang="en-US" sz="2400" dirty="0"/>
              <a:t> • an establishment in a State/UT and any other establishment registered within that State/UT</a:t>
            </a:r>
          </a:p>
          <a:p>
            <a:pPr marL="0" indent="0">
              <a:buNone/>
            </a:pPr>
            <a:endParaRPr lang="en-US" sz="2400" dirty="0"/>
          </a:p>
          <a:p>
            <a:pPr marL="0" indent="0">
              <a:buNone/>
            </a:pPr>
            <a:r>
              <a:rPr lang="en-US" sz="2400" b="1" dirty="0"/>
              <a:t>Explanation 2</a:t>
            </a:r>
            <a:r>
              <a:rPr lang="en-US" sz="2400" dirty="0"/>
              <a:t> ––</a:t>
            </a:r>
            <a:r>
              <a:rPr lang="en-US" sz="2400" b="1" dirty="0"/>
              <a:t>A person carrying on a business through a branch or an agency or a representational office in any territory shall be treated as having an establishment in that territory. </a:t>
            </a:r>
          </a:p>
          <a:p>
            <a:endParaRPr lang="en-IN" sz="2400" dirty="0"/>
          </a:p>
        </p:txBody>
      </p:sp>
      <p:sp>
        <p:nvSpPr>
          <p:cNvPr id="5" name="Slide Number Placeholder 4">
            <a:extLst>
              <a:ext uri="{FF2B5EF4-FFF2-40B4-BE49-F238E27FC236}">
                <a16:creationId xmlns:a16="http://schemas.microsoft.com/office/drawing/2014/main" id="{DE3790EE-8EB6-D333-1382-FDA388D3565F}"/>
              </a:ext>
            </a:extLst>
          </p:cNvPr>
          <p:cNvSpPr>
            <a:spLocks noGrp="1"/>
          </p:cNvSpPr>
          <p:nvPr>
            <p:ph type="sldNum" sz="quarter" idx="12"/>
          </p:nvPr>
        </p:nvSpPr>
        <p:spPr/>
        <p:txBody>
          <a:bodyPr/>
          <a:lstStyle/>
          <a:p>
            <a:fld id="{2AC1C4F3-0758-4693-96D4-8901426768B0}" type="slidenum">
              <a:rPr lang="en-IN" altLang="en-US" smtClean="0"/>
              <a:pPr/>
              <a:t>58</a:t>
            </a:fld>
            <a:endParaRPr lang="en-IN" altLang="en-US"/>
          </a:p>
        </p:txBody>
      </p:sp>
    </p:spTree>
    <p:extLst>
      <p:ext uri="{BB962C8B-B14F-4D97-AF65-F5344CB8AC3E}">
        <p14:creationId xmlns:p14="http://schemas.microsoft.com/office/powerpoint/2010/main" val="2451643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0B2C-D7F0-028C-D70A-B2388B763823}"/>
              </a:ext>
            </a:extLst>
          </p:cNvPr>
          <p:cNvSpPr>
            <a:spLocks noGrp="1"/>
          </p:cNvSpPr>
          <p:nvPr>
            <p:ph type="title"/>
          </p:nvPr>
        </p:nvSpPr>
        <p:spPr>
          <a:xfrm>
            <a:off x="1523229" y="266100"/>
            <a:ext cx="8761413" cy="826700"/>
          </a:xfrm>
        </p:spPr>
        <p:txBody>
          <a:bodyPr/>
          <a:lstStyle/>
          <a:p>
            <a:r>
              <a:rPr lang="en-US" b="1" dirty="0"/>
              <a:t>Question</a:t>
            </a:r>
            <a:endParaRPr lang="en-IN" b="1" dirty="0"/>
          </a:p>
        </p:txBody>
      </p:sp>
      <p:sp>
        <p:nvSpPr>
          <p:cNvPr id="5" name="Slide Number Placeholder 4">
            <a:extLst>
              <a:ext uri="{FF2B5EF4-FFF2-40B4-BE49-F238E27FC236}">
                <a16:creationId xmlns:a16="http://schemas.microsoft.com/office/drawing/2014/main" id="{3A4D92FD-28CB-9CFF-CD18-550579355037}"/>
              </a:ext>
            </a:extLst>
          </p:cNvPr>
          <p:cNvSpPr>
            <a:spLocks noGrp="1"/>
          </p:cNvSpPr>
          <p:nvPr>
            <p:ph type="sldNum" sz="quarter" idx="12"/>
          </p:nvPr>
        </p:nvSpPr>
        <p:spPr/>
        <p:txBody>
          <a:bodyPr/>
          <a:lstStyle/>
          <a:p>
            <a:fld id="{2AC1C4F3-0758-4693-96D4-8901426768B0}" type="slidenum">
              <a:rPr lang="en-IN" altLang="en-US" smtClean="0"/>
              <a:pPr/>
              <a:t>59</a:t>
            </a:fld>
            <a:endParaRPr lang="en-IN" altLang="en-US"/>
          </a:p>
        </p:txBody>
      </p:sp>
      <p:sp>
        <p:nvSpPr>
          <p:cNvPr id="8" name="Slide Number Placeholder 4">
            <a:extLst>
              <a:ext uri="{FF2B5EF4-FFF2-40B4-BE49-F238E27FC236}">
                <a16:creationId xmlns:a16="http://schemas.microsoft.com/office/drawing/2014/main" id="{7A2D0ADF-6889-46C3-F15E-6E94D0BF1EEF}"/>
              </a:ext>
            </a:extLst>
          </p:cNvPr>
          <p:cNvSpPr txBox="1">
            <a:spLocks/>
          </p:cNvSpPr>
          <p:nvPr/>
        </p:nvSpPr>
        <p:spPr>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defPPr>
              <a:defRPr lang="en-US"/>
            </a:defPPr>
            <a:lvl1pPr marL="0" algn="ctr" defTabSz="914400" rtl="0" eaLnBrk="1" latinLnBrk="0" hangingPunct="1">
              <a:defRPr sz="2800" kern="1200">
                <a:solidFill>
                  <a:schemeClr val="bg1"/>
                </a:solidFill>
                <a:latin typeface="Times New Roman" panose="020206030504050203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C1C4F3-0758-4693-96D4-8901426768B0}" type="slidenum">
              <a:rPr lang="en-IN" altLang="en-US" smtClean="0"/>
              <a:pPr/>
              <a:t>59</a:t>
            </a:fld>
            <a:endParaRPr lang="en-IN" altLang="en-US"/>
          </a:p>
        </p:txBody>
      </p:sp>
      <p:pic>
        <p:nvPicPr>
          <p:cNvPr id="9" name="Picture 8">
            <a:extLst>
              <a:ext uri="{FF2B5EF4-FFF2-40B4-BE49-F238E27FC236}">
                <a16:creationId xmlns:a16="http://schemas.microsoft.com/office/drawing/2014/main" id="{F4801E0F-B025-4002-EDC6-2077C8099EFA}"/>
              </a:ext>
            </a:extLst>
          </p:cNvPr>
          <p:cNvPicPr>
            <a:picLocks noChangeAspect="1"/>
          </p:cNvPicPr>
          <p:nvPr/>
        </p:nvPicPr>
        <p:blipFill>
          <a:blip r:embed="rId2"/>
          <a:stretch>
            <a:fillRect/>
          </a:stretch>
        </p:blipFill>
        <p:spPr>
          <a:xfrm>
            <a:off x="440359" y="1466982"/>
            <a:ext cx="10927151" cy="1491302"/>
          </a:xfrm>
          <a:prstGeom prst="rect">
            <a:avLst/>
          </a:prstGeom>
          <a:ln>
            <a:solidFill>
              <a:schemeClr val="accent2">
                <a:lumMod val="75000"/>
              </a:schemeClr>
            </a:solidFill>
          </a:ln>
        </p:spPr>
      </p:pic>
      <p:sp>
        <p:nvSpPr>
          <p:cNvPr id="10" name="TextBox 9">
            <a:extLst>
              <a:ext uri="{FF2B5EF4-FFF2-40B4-BE49-F238E27FC236}">
                <a16:creationId xmlns:a16="http://schemas.microsoft.com/office/drawing/2014/main" id="{5DE785C0-25D7-ED3C-21EA-11303B5B3499}"/>
              </a:ext>
            </a:extLst>
          </p:cNvPr>
          <p:cNvSpPr txBox="1"/>
          <p:nvPr/>
        </p:nvSpPr>
        <p:spPr>
          <a:xfrm>
            <a:off x="164005" y="2987459"/>
            <a:ext cx="11479860" cy="3785652"/>
          </a:xfrm>
          <a:prstGeom prst="rect">
            <a:avLst/>
          </a:prstGeom>
          <a:noFill/>
        </p:spPr>
        <p:txBody>
          <a:bodyPr wrap="square">
            <a:spAutoFit/>
          </a:bodyPr>
          <a:lstStyle/>
          <a:p>
            <a:pPr marL="0" indent="0">
              <a:buNone/>
            </a:pPr>
            <a:r>
              <a:rPr lang="en-US" sz="2400" dirty="0"/>
              <a:t>A company incorporated in </a:t>
            </a:r>
            <a:r>
              <a:rPr lang="en-US" sz="2400" b="1" dirty="0"/>
              <a:t>India</a:t>
            </a:r>
            <a:r>
              <a:rPr lang="en-US" sz="2400" dirty="0"/>
              <a:t> and a body corporate incorporated by or under the laws of a country </a:t>
            </a:r>
            <a:r>
              <a:rPr lang="en-US" sz="2400" b="1" dirty="0"/>
              <a:t>outside India</a:t>
            </a:r>
            <a:r>
              <a:rPr lang="en-US" sz="2400" dirty="0"/>
              <a:t>, which is also referred to as foreign company under the Companies Act, </a:t>
            </a:r>
            <a:r>
              <a:rPr lang="en-US" sz="2400" b="1" dirty="0"/>
              <a:t>are separate persons </a:t>
            </a:r>
            <a:r>
              <a:rPr lang="en-US" sz="2400" dirty="0"/>
              <a:t>under CGST Act, and thus are separate legal entities. </a:t>
            </a:r>
          </a:p>
          <a:p>
            <a:pPr marL="0" indent="0">
              <a:buNone/>
            </a:pPr>
            <a:endParaRPr lang="en-US" sz="2400" dirty="0"/>
          </a:p>
          <a:p>
            <a:pPr marL="0" indent="0">
              <a:buNone/>
            </a:pPr>
            <a:r>
              <a:rPr lang="en-US" sz="2400" dirty="0"/>
              <a:t>Accordingly, these two separate persons would </a:t>
            </a:r>
            <a:r>
              <a:rPr lang="en-US" sz="2400" b="1" dirty="0"/>
              <a:t>not</a:t>
            </a:r>
            <a:r>
              <a:rPr lang="en-US" sz="2400" dirty="0"/>
              <a:t> be considered as “merely establishments of a distinct person in accordance with Explanation 1 in section 8”. </a:t>
            </a:r>
            <a:r>
              <a:rPr lang="en-US" sz="2400" b="1" dirty="0"/>
              <a:t>[</a:t>
            </a:r>
            <a:r>
              <a:rPr lang="en-IN" sz="2400" b="1" dirty="0"/>
              <a:t>Circular No. 161/17/2021-GST]</a:t>
            </a:r>
            <a:endParaRPr lang="en-US" sz="2400" dirty="0"/>
          </a:p>
          <a:p>
            <a:pPr marL="0" indent="0">
              <a:buNone/>
            </a:pPr>
            <a:endParaRPr lang="en-US" sz="2400" dirty="0"/>
          </a:p>
          <a:p>
            <a:r>
              <a:rPr lang="en-US" sz="2400" dirty="0"/>
              <a:t>Supplies between such companies, therefore, would qualify as ‘</a:t>
            </a:r>
            <a:r>
              <a:rPr lang="en-US" sz="2400" b="1" dirty="0"/>
              <a:t>export of services</a:t>
            </a:r>
            <a:r>
              <a:rPr lang="en-US" sz="2400" dirty="0"/>
              <a:t>’, subject to fulfillment of other conditions as provided under sub-section (6) of section 2 of IGST Act.</a:t>
            </a:r>
            <a:endParaRPr lang="en-IN" sz="2400" b="1" dirty="0"/>
          </a:p>
        </p:txBody>
      </p:sp>
    </p:spTree>
    <p:extLst>
      <p:ext uri="{BB962C8B-B14F-4D97-AF65-F5344CB8AC3E}">
        <p14:creationId xmlns:p14="http://schemas.microsoft.com/office/powerpoint/2010/main" val="2565773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BAB8-4EF4-6C47-930C-FA6BF1C9A78C}"/>
              </a:ext>
            </a:extLst>
          </p:cNvPr>
          <p:cNvSpPr>
            <a:spLocks noGrp="1"/>
          </p:cNvSpPr>
          <p:nvPr>
            <p:ph type="title"/>
          </p:nvPr>
        </p:nvSpPr>
        <p:spPr>
          <a:xfrm>
            <a:off x="1427195" y="295275"/>
            <a:ext cx="8761413" cy="826700"/>
          </a:xfrm>
        </p:spPr>
        <p:txBody>
          <a:bodyPr/>
          <a:lstStyle/>
          <a:p>
            <a:r>
              <a:rPr lang="en-US" b="1" dirty="0"/>
              <a:t>Question</a:t>
            </a:r>
            <a:endParaRPr lang="en-IN" b="1" dirty="0"/>
          </a:p>
        </p:txBody>
      </p:sp>
      <p:sp>
        <p:nvSpPr>
          <p:cNvPr id="5" name="Slide Number Placeholder 4">
            <a:extLst>
              <a:ext uri="{FF2B5EF4-FFF2-40B4-BE49-F238E27FC236}">
                <a16:creationId xmlns:a16="http://schemas.microsoft.com/office/drawing/2014/main" id="{7B351109-835A-A06D-B6E4-4659D97CDDCE}"/>
              </a:ext>
            </a:extLst>
          </p:cNvPr>
          <p:cNvSpPr>
            <a:spLocks noGrp="1"/>
          </p:cNvSpPr>
          <p:nvPr>
            <p:ph type="sldNum" sz="quarter" idx="12"/>
          </p:nvPr>
        </p:nvSpPr>
        <p:spPr/>
        <p:txBody>
          <a:bodyPr/>
          <a:lstStyle/>
          <a:p>
            <a:fld id="{2AC1C4F3-0758-4693-96D4-8901426768B0}" type="slidenum">
              <a:rPr lang="en-IN" altLang="en-US" smtClean="0"/>
              <a:pPr/>
              <a:t>60</a:t>
            </a:fld>
            <a:endParaRPr lang="en-IN" altLang="en-US"/>
          </a:p>
        </p:txBody>
      </p:sp>
      <p:sp>
        <p:nvSpPr>
          <p:cNvPr id="7" name="Content Placeholder 2">
            <a:extLst>
              <a:ext uri="{FF2B5EF4-FFF2-40B4-BE49-F238E27FC236}">
                <a16:creationId xmlns:a16="http://schemas.microsoft.com/office/drawing/2014/main" id="{93DEC890-294E-706A-D22E-99420301245D}"/>
              </a:ext>
            </a:extLst>
          </p:cNvPr>
          <p:cNvSpPr txBox="1">
            <a:spLocks/>
          </p:cNvSpPr>
          <p:nvPr/>
        </p:nvSpPr>
        <p:spPr bwMode="auto">
          <a:xfrm>
            <a:off x="393290" y="3531689"/>
            <a:ext cx="11189109" cy="244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Font typeface="Wingdings" panose="05000000000000000000" pitchFamily="2" charset="2"/>
              <a:buNone/>
            </a:pPr>
            <a:r>
              <a:rPr lang="en-US" sz="2400" b="1" dirty="0">
                <a:solidFill>
                  <a:srgbClr val="FF0000"/>
                </a:solidFill>
              </a:rPr>
              <a:t>Not to be treated as Export </a:t>
            </a:r>
            <a:r>
              <a:rPr lang="en-US" sz="2400" dirty="0"/>
              <a:t>of services as they are to be treated as </a:t>
            </a:r>
            <a:r>
              <a:rPr lang="en-US" sz="2400" dirty="0">
                <a:solidFill>
                  <a:srgbClr val="002060"/>
                </a:solidFill>
              </a:rPr>
              <a:t>establishments of a distinct person </a:t>
            </a:r>
            <a:r>
              <a:rPr lang="en-US" sz="2400" b="1" dirty="0"/>
              <a:t>[</a:t>
            </a:r>
            <a:r>
              <a:rPr lang="en-IN" sz="2400" b="1" dirty="0"/>
              <a:t>Circular No. 161/17/2021-GST]</a:t>
            </a:r>
            <a:endParaRPr lang="en-US" sz="2400" b="1" dirty="0">
              <a:solidFill>
                <a:srgbClr val="002060"/>
              </a:solidFill>
            </a:endParaRPr>
          </a:p>
          <a:p>
            <a:pPr marL="0" indent="0" algn="just">
              <a:buFont typeface="Wingdings" panose="05000000000000000000" pitchFamily="2" charset="2"/>
              <a:buNone/>
            </a:pPr>
            <a:r>
              <a:rPr lang="en-US" sz="2400" b="1" dirty="0"/>
              <a:t>However Entry no. 10F via N/N 15/18 I.T.R</a:t>
            </a:r>
            <a:r>
              <a:rPr lang="en-IN" sz="2400" dirty="0"/>
              <a:t> provides exemption to the above services – </a:t>
            </a:r>
          </a:p>
          <a:p>
            <a:pPr marL="0" indent="0" algn="just">
              <a:buFont typeface="Wingdings" panose="05000000000000000000" pitchFamily="2" charset="2"/>
              <a:buNone/>
            </a:pPr>
            <a:r>
              <a:rPr lang="en-US" sz="2400" dirty="0"/>
              <a:t>Services supplied by an establishment of a person in India to any establishment of that person outside India, which are treated as establishments of distinct persons in accordance with </a:t>
            </a:r>
            <a:r>
              <a:rPr lang="en-US" sz="2400" dirty="0" err="1"/>
              <a:t>Expl</a:t>
            </a:r>
            <a:r>
              <a:rPr lang="en-US" sz="2400" dirty="0"/>
              <a:t>. 1 in sec.8 of the IGST Act, 2017. </a:t>
            </a:r>
            <a:endParaRPr lang="en-IN" sz="2400" dirty="0"/>
          </a:p>
          <a:p>
            <a:endParaRPr lang="en-IN" dirty="0"/>
          </a:p>
        </p:txBody>
      </p:sp>
      <p:sp>
        <p:nvSpPr>
          <p:cNvPr id="9" name="Slide Number Placeholder 4">
            <a:extLst>
              <a:ext uri="{FF2B5EF4-FFF2-40B4-BE49-F238E27FC236}">
                <a16:creationId xmlns:a16="http://schemas.microsoft.com/office/drawing/2014/main" id="{45A80F07-6D51-1408-DF5B-36332E027655}"/>
              </a:ext>
            </a:extLst>
          </p:cNvPr>
          <p:cNvSpPr txBox="1">
            <a:spLocks/>
          </p:cNvSpPr>
          <p:nvPr/>
        </p:nvSpPr>
        <p:spPr>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defPPr>
              <a:defRPr lang="en-US"/>
            </a:defPPr>
            <a:lvl1pPr marL="0" algn="ctr" defTabSz="914400" rtl="0" eaLnBrk="1" latinLnBrk="0" hangingPunct="1">
              <a:defRPr sz="2800" kern="1200">
                <a:solidFill>
                  <a:schemeClr val="bg1"/>
                </a:solidFill>
                <a:latin typeface="Times New Roman" panose="020206030504050203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C1C4F3-0758-4693-96D4-8901426768B0}" type="slidenum">
              <a:rPr lang="en-IN" altLang="en-US" smtClean="0"/>
              <a:pPr/>
              <a:t>60</a:t>
            </a:fld>
            <a:endParaRPr lang="en-IN" altLang="en-US"/>
          </a:p>
        </p:txBody>
      </p:sp>
      <p:pic>
        <p:nvPicPr>
          <p:cNvPr id="10" name="Picture 9">
            <a:extLst>
              <a:ext uri="{FF2B5EF4-FFF2-40B4-BE49-F238E27FC236}">
                <a16:creationId xmlns:a16="http://schemas.microsoft.com/office/drawing/2014/main" id="{A0B4B667-4948-4170-B4A5-FB064BBE16E0}"/>
              </a:ext>
            </a:extLst>
          </p:cNvPr>
          <p:cNvPicPr>
            <a:picLocks noChangeAspect="1"/>
          </p:cNvPicPr>
          <p:nvPr/>
        </p:nvPicPr>
        <p:blipFill>
          <a:blip r:embed="rId2"/>
          <a:stretch>
            <a:fillRect/>
          </a:stretch>
        </p:blipFill>
        <p:spPr>
          <a:xfrm>
            <a:off x="844615" y="1441514"/>
            <a:ext cx="9926571" cy="1884797"/>
          </a:xfrm>
          <a:prstGeom prst="rect">
            <a:avLst/>
          </a:prstGeom>
          <a:ln>
            <a:solidFill>
              <a:schemeClr val="accent2">
                <a:lumMod val="75000"/>
              </a:schemeClr>
            </a:solidFill>
          </a:ln>
        </p:spPr>
      </p:pic>
    </p:spTree>
    <p:extLst>
      <p:ext uri="{BB962C8B-B14F-4D97-AF65-F5344CB8AC3E}">
        <p14:creationId xmlns:p14="http://schemas.microsoft.com/office/powerpoint/2010/main" val="31642306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47B78F-F044-5395-3681-17AC662B493D}"/>
              </a:ext>
            </a:extLst>
          </p:cNvPr>
          <p:cNvSpPr>
            <a:spLocks noGrp="1"/>
          </p:cNvSpPr>
          <p:nvPr>
            <p:ph type="sldNum" sz="quarter" idx="12"/>
          </p:nvPr>
        </p:nvSpPr>
        <p:spPr/>
        <p:txBody>
          <a:bodyPr/>
          <a:lstStyle/>
          <a:p>
            <a:fld id="{2AC1C4F3-0758-4693-96D4-8901426768B0}" type="slidenum">
              <a:rPr lang="en-IN" altLang="en-US" smtClean="0"/>
              <a:pPr/>
              <a:t>61</a:t>
            </a:fld>
            <a:endParaRPr lang="en-IN" altLang="en-US"/>
          </a:p>
        </p:txBody>
      </p:sp>
      <p:sp>
        <p:nvSpPr>
          <p:cNvPr id="6" name="object 2">
            <a:extLst>
              <a:ext uri="{FF2B5EF4-FFF2-40B4-BE49-F238E27FC236}">
                <a16:creationId xmlns:a16="http://schemas.microsoft.com/office/drawing/2014/main" id="{A66A2629-C0D3-04D9-35A0-5F5ECE0AB605}"/>
              </a:ext>
            </a:extLst>
          </p:cNvPr>
          <p:cNvSpPr/>
          <p:nvPr/>
        </p:nvSpPr>
        <p:spPr>
          <a:xfrm>
            <a:off x="303239" y="2740189"/>
            <a:ext cx="3587750" cy="4001488"/>
          </a:xfrm>
          <a:custGeom>
            <a:avLst/>
            <a:gdLst/>
            <a:ahLst/>
            <a:cxnLst/>
            <a:rect l="l" t="t" r="r" b="b"/>
            <a:pathLst>
              <a:path w="3587750" h="4785360">
                <a:moveTo>
                  <a:pt x="3228721" y="0"/>
                </a:moveTo>
                <a:lnTo>
                  <a:pt x="358749" y="0"/>
                </a:lnTo>
                <a:lnTo>
                  <a:pt x="310069" y="3275"/>
                </a:lnTo>
                <a:lnTo>
                  <a:pt x="263379" y="12817"/>
                </a:lnTo>
                <a:lnTo>
                  <a:pt x="219107" y="28197"/>
                </a:lnTo>
                <a:lnTo>
                  <a:pt x="177681" y="48989"/>
                </a:lnTo>
                <a:lnTo>
                  <a:pt x="139528" y="74763"/>
                </a:lnTo>
                <a:lnTo>
                  <a:pt x="105075" y="105092"/>
                </a:lnTo>
                <a:lnTo>
                  <a:pt x="74749" y="139549"/>
                </a:lnTo>
                <a:lnTo>
                  <a:pt x="48979" y="177705"/>
                </a:lnTo>
                <a:lnTo>
                  <a:pt x="28192" y="219134"/>
                </a:lnTo>
                <a:lnTo>
                  <a:pt x="12814" y="263407"/>
                </a:lnTo>
                <a:lnTo>
                  <a:pt x="3274" y="310096"/>
                </a:lnTo>
                <a:lnTo>
                  <a:pt x="0" y="358775"/>
                </a:lnTo>
                <a:lnTo>
                  <a:pt x="0" y="4426610"/>
                </a:lnTo>
                <a:lnTo>
                  <a:pt x="3274" y="4475290"/>
                </a:lnTo>
                <a:lnTo>
                  <a:pt x="12814" y="4521980"/>
                </a:lnTo>
                <a:lnTo>
                  <a:pt x="28192" y="4566252"/>
                </a:lnTo>
                <a:lnTo>
                  <a:pt x="48979" y="4607678"/>
                </a:lnTo>
                <a:lnTo>
                  <a:pt x="74749" y="4645831"/>
                </a:lnTo>
                <a:lnTo>
                  <a:pt x="105075" y="4680284"/>
                </a:lnTo>
                <a:lnTo>
                  <a:pt x="139528" y="4710610"/>
                </a:lnTo>
                <a:lnTo>
                  <a:pt x="177681" y="4736380"/>
                </a:lnTo>
                <a:lnTo>
                  <a:pt x="219107" y="4757167"/>
                </a:lnTo>
                <a:lnTo>
                  <a:pt x="263379" y="4772545"/>
                </a:lnTo>
                <a:lnTo>
                  <a:pt x="310069" y="4782085"/>
                </a:lnTo>
                <a:lnTo>
                  <a:pt x="358749" y="4785360"/>
                </a:lnTo>
                <a:lnTo>
                  <a:pt x="3228721" y="4785360"/>
                </a:lnTo>
                <a:lnTo>
                  <a:pt x="3277399" y="4782085"/>
                </a:lnTo>
                <a:lnTo>
                  <a:pt x="3324088" y="4772545"/>
                </a:lnTo>
                <a:lnTo>
                  <a:pt x="3368361" y="4757167"/>
                </a:lnTo>
                <a:lnTo>
                  <a:pt x="3409790" y="4736380"/>
                </a:lnTo>
                <a:lnTo>
                  <a:pt x="3447946" y="4710610"/>
                </a:lnTo>
                <a:lnTo>
                  <a:pt x="3482403" y="4680284"/>
                </a:lnTo>
                <a:lnTo>
                  <a:pt x="3512732" y="4645831"/>
                </a:lnTo>
                <a:lnTo>
                  <a:pt x="3538506" y="4607678"/>
                </a:lnTo>
                <a:lnTo>
                  <a:pt x="3559298" y="4566252"/>
                </a:lnTo>
                <a:lnTo>
                  <a:pt x="3574678" y="4521980"/>
                </a:lnTo>
                <a:lnTo>
                  <a:pt x="3584220" y="4475290"/>
                </a:lnTo>
                <a:lnTo>
                  <a:pt x="3587496" y="4426610"/>
                </a:lnTo>
                <a:lnTo>
                  <a:pt x="3587496" y="358775"/>
                </a:lnTo>
                <a:lnTo>
                  <a:pt x="3584220" y="310096"/>
                </a:lnTo>
                <a:lnTo>
                  <a:pt x="3574678" y="263407"/>
                </a:lnTo>
                <a:lnTo>
                  <a:pt x="3559298" y="219134"/>
                </a:lnTo>
                <a:lnTo>
                  <a:pt x="3538506" y="177705"/>
                </a:lnTo>
                <a:lnTo>
                  <a:pt x="3512732" y="139549"/>
                </a:lnTo>
                <a:lnTo>
                  <a:pt x="3482403" y="105092"/>
                </a:lnTo>
                <a:lnTo>
                  <a:pt x="3447946" y="74763"/>
                </a:lnTo>
                <a:lnTo>
                  <a:pt x="3409790" y="48989"/>
                </a:lnTo>
                <a:lnTo>
                  <a:pt x="3368361" y="28197"/>
                </a:lnTo>
                <a:lnTo>
                  <a:pt x="3324088" y="12817"/>
                </a:lnTo>
                <a:lnTo>
                  <a:pt x="3277399" y="3275"/>
                </a:lnTo>
                <a:lnTo>
                  <a:pt x="3228721" y="0"/>
                </a:lnTo>
                <a:close/>
              </a:path>
            </a:pathLst>
          </a:custGeom>
          <a:solidFill>
            <a:srgbClr val="CED0D4"/>
          </a:solidFill>
        </p:spPr>
        <p:txBody>
          <a:bodyPr wrap="square" lIns="0" tIns="0" rIns="0" bIns="0" rtlCol="0"/>
          <a:lstStyle/>
          <a:p>
            <a:endParaRPr/>
          </a:p>
        </p:txBody>
      </p:sp>
      <p:sp>
        <p:nvSpPr>
          <p:cNvPr id="7" name="object 3">
            <a:extLst>
              <a:ext uri="{FF2B5EF4-FFF2-40B4-BE49-F238E27FC236}">
                <a16:creationId xmlns:a16="http://schemas.microsoft.com/office/drawing/2014/main" id="{C36D0140-5FA0-FE2E-3DF6-94FFF36D179F}"/>
              </a:ext>
            </a:extLst>
          </p:cNvPr>
          <p:cNvSpPr txBox="1"/>
          <p:nvPr/>
        </p:nvSpPr>
        <p:spPr>
          <a:xfrm>
            <a:off x="475324" y="3106692"/>
            <a:ext cx="3415665" cy="1463221"/>
          </a:xfrm>
          <a:prstGeom prst="rect">
            <a:avLst/>
          </a:prstGeom>
        </p:spPr>
        <p:txBody>
          <a:bodyPr vert="horz" wrap="square" lIns="0" tIns="74295" rIns="0" bIns="0" rtlCol="0">
            <a:spAutoFit/>
          </a:bodyPr>
          <a:lstStyle/>
          <a:p>
            <a:pPr marL="12065" marR="5080" indent="635" algn="ctr">
              <a:lnSpc>
                <a:spcPct val="81900"/>
              </a:lnSpc>
              <a:spcBef>
                <a:spcPts val="585"/>
              </a:spcBef>
            </a:pPr>
            <a:r>
              <a:rPr sz="2200" spc="-90" dirty="0">
                <a:latin typeface="Arial MT"/>
                <a:cs typeface="Arial MT"/>
              </a:rPr>
              <a:t>Specified</a:t>
            </a:r>
            <a:r>
              <a:rPr sz="2200" spc="-15" dirty="0">
                <a:latin typeface="Arial MT"/>
                <a:cs typeface="Arial MT"/>
              </a:rPr>
              <a:t> </a:t>
            </a:r>
            <a:r>
              <a:rPr sz="2200" spc="-254" dirty="0">
                <a:latin typeface="Arial MT"/>
                <a:cs typeface="Arial MT"/>
              </a:rPr>
              <a:t>R&amp;D</a:t>
            </a:r>
            <a:r>
              <a:rPr sz="2200" spc="15" dirty="0">
                <a:latin typeface="Arial MT"/>
                <a:cs typeface="Arial MT"/>
              </a:rPr>
              <a:t> </a:t>
            </a:r>
            <a:r>
              <a:rPr sz="2200" spc="-40" dirty="0">
                <a:latin typeface="Arial MT"/>
                <a:cs typeface="Arial MT"/>
              </a:rPr>
              <a:t>services </a:t>
            </a:r>
            <a:r>
              <a:rPr sz="2200" spc="-35" dirty="0">
                <a:latin typeface="Arial MT"/>
                <a:cs typeface="Arial MT"/>
              </a:rPr>
              <a:t>related</a:t>
            </a:r>
            <a:r>
              <a:rPr sz="2200" spc="-120" dirty="0">
                <a:latin typeface="Arial MT"/>
                <a:cs typeface="Arial MT"/>
              </a:rPr>
              <a:t> </a:t>
            </a:r>
            <a:r>
              <a:rPr sz="2200" spc="-10" dirty="0">
                <a:latin typeface="Arial MT"/>
                <a:cs typeface="Arial MT"/>
              </a:rPr>
              <a:t>to</a:t>
            </a:r>
            <a:r>
              <a:rPr sz="2200" spc="-114" dirty="0">
                <a:latin typeface="Arial MT"/>
                <a:cs typeface="Arial MT"/>
              </a:rPr>
              <a:t> </a:t>
            </a:r>
            <a:r>
              <a:rPr sz="2200" spc="-45" dirty="0">
                <a:latin typeface="Arial MT"/>
                <a:cs typeface="Arial MT"/>
              </a:rPr>
              <a:t>pharmaceutical </a:t>
            </a:r>
            <a:r>
              <a:rPr sz="2200" spc="-160" dirty="0">
                <a:latin typeface="Arial MT"/>
                <a:cs typeface="Arial MT"/>
              </a:rPr>
              <a:t>sector</a:t>
            </a:r>
            <a:r>
              <a:rPr sz="2200" spc="-30" dirty="0">
                <a:latin typeface="Arial MT"/>
                <a:cs typeface="Arial MT"/>
              </a:rPr>
              <a:t> </a:t>
            </a:r>
            <a:r>
              <a:rPr sz="2200" dirty="0">
                <a:latin typeface="Arial MT"/>
                <a:cs typeface="Arial MT"/>
              </a:rPr>
              <a:t>by</a:t>
            </a:r>
            <a:r>
              <a:rPr sz="2200" spc="-40" dirty="0">
                <a:latin typeface="Arial MT"/>
                <a:cs typeface="Arial MT"/>
              </a:rPr>
              <a:t> </a:t>
            </a:r>
            <a:r>
              <a:rPr sz="2200" dirty="0">
                <a:latin typeface="Arial MT"/>
                <a:cs typeface="Arial MT"/>
              </a:rPr>
              <a:t>a</a:t>
            </a:r>
            <a:r>
              <a:rPr sz="2200" spc="-10" dirty="0">
                <a:latin typeface="Arial MT"/>
                <a:cs typeface="Arial MT"/>
              </a:rPr>
              <a:t> </a:t>
            </a:r>
            <a:r>
              <a:rPr sz="2200" spc="-160" dirty="0">
                <a:latin typeface="Arial MT"/>
                <a:cs typeface="Arial MT"/>
              </a:rPr>
              <a:t>person</a:t>
            </a:r>
            <a:r>
              <a:rPr sz="2200" spc="-45" dirty="0">
                <a:latin typeface="Arial MT"/>
                <a:cs typeface="Arial MT"/>
              </a:rPr>
              <a:t> </a:t>
            </a:r>
            <a:r>
              <a:rPr sz="2200" spc="-145" dirty="0">
                <a:latin typeface="Arial MT"/>
                <a:cs typeface="Arial MT"/>
              </a:rPr>
              <a:t>in</a:t>
            </a:r>
            <a:r>
              <a:rPr sz="2200" spc="-25" dirty="0">
                <a:latin typeface="Arial MT"/>
                <a:cs typeface="Arial MT"/>
              </a:rPr>
              <a:t> </a:t>
            </a:r>
            <a:r>
              <a:rPr sz="2200" spc="-10" dirty="0">
                <a:latin typeface="Arial MT"/>
                <a:cs typeface="Arial MT"/>
              </a:rPr>
              <a:t>taxable </a:t>
            </a:r>
            <a:r>
              <a:rPr sz="2200" spc="-35" dirty="0">
                <a:latin typeface="Arial MT"/>
                <a:cs typeface="Arial MT"/>
              </a:rPr>
              <a:t>territory</a:t>
            </a:r>
            <a:r>
              <a:rPr sz="2200" spc="-120" dirty="0">
                <a:latin typeface="Arial MT"/>
                <a:cs typeface="Arial MT"/>
              </a:rPr>
              <a:t> </a:t>
            </a:r>
            <a:r>
              <a:rPr sz="2200" spc="-10" dirty="0">
                <a:latin typeface="Arial MT"/>
                <a:cs typeface="Arial MT"/>
              </a:rPr>
              <a:t>to</a:t>
            </a:r>
            <a:r>
              <a:rPr sz="2200" spc="-35" dirty="0">
                <a:latin typeface="Arial MT"/>
                <a:cs typeface="Arial MT"/>
              </a:rPr>
              <a:t> </a:t>
            </a:r>
            <a:r>
              <a:rPr sz="2200" dirty="0">
                <a:latin typeface="Arial MT"/>
                <a:cs typeface="Arial MT"/>
              </a:rPr>
              <a:t>a</a:t>
            </a:r>
            <a:r>
              <a:rPr sz="2200" spc="-25" dirty="0">
                <a:latin typeface="Arial MT"/>
                <a:cs typeface="Arial MT"/>
              </a:rPr>
              <a:t> </a:t>
            </a:r>
            <a:r>
              <a:rPr sz="2200" spc="-155" dirty="0">
                <a:latin typeface="Arial MT"/>
                <a:cs typeface="Arial MT"/>
              </a:rPr>
              <a:t>person</a:t>
            </a:r>
            <a:r>
              <a:rPr sz="2200" spc="-45" dirty="0">
                <a:latin typeface="Arial MT"/>
                <a:cs typeface="Arial MT"/>
              </a:rPr>
              <a:t> </a:t>
            </a:r>
            <a:r>
              <a:rPr sz="2200" spc="-140" dirty="0">
                <a:latin typeface="Arial MT"/>
                <a:cs typeface="Arial MT"/>
              </a:rPr>
              <a:t>in</a:t>
            </a:r>
            <a:r>
              <a:rPr sz="2200" spc="-30" dirty="0">
                <a:latin typeface="Arial MT"/>
                <a:cs typeface="Arial MT"/>
              </a:rPr>
              <a:t> </a:t>
            </a:r>
            <a:r>
              <a:rPr sz="2200" spc="-140" dirty="0">
                <a:latin typeface="Arial MT"/>
                <a:cs typeface="Arial MT"/>
              </a:rPr>
              <a:t>the</a:t>
            </a:r>
            <a:r>
              <a:rPr sz="2200" spc="-15" dirty="0">
                <a:latin typeface="Arial MT"/>
                <a:cs typeface="Arial MT"/>
              </a:rPr>
              <a:t> </a:t>
            </a:r>
            <a:r>
              <a:rPr sz="2200" spc="-175" dirty="0">
                <a:latin typeface="Arial MT"/>
                <a:cs typeface="Arial MT"/>
              </a:rPr>
              <a:t>non </a:t>
            </a:r>
            <a:r>
              <a:rPr sz="2200" spc="-20" dirty="0">
                <a:latin typeface="Arial MT"/>
                <a:cs typeface="Arial MT"/>
              </a:rPr>
              <a:t>taxable</a:t>
            </a:r>
            <a:r>
              <a:rPr sz="2200" spc="-100" dirty="0">
                <a:latin typeface="Arial MT"/>
                <a:cs typeface="Arial MT"/>
              </a:rPr>
              <a:t> </a:t>
            </a:r>
            <a:r>
              <a:rPr sz="2200" spc="-10" dirty="0">
                <a:latin typeface="Arial MT"/>
                <a:cs typeface="Arial MT"/>
              </a:rPr>
              <a:t>territory</a:t>
            </a:r>
            <a:endParaRPr sz="2200" dirty="0">
              <a:latin typeface="Arial MT"/>
              <a:cs typeface="Arial MT"/>
            </a:endParaRPr>
          </a:p>
        </p:txBody>
      </p:sp>
      <p:grpSp>
        <p:nvGrpSpPr>
          <p:cNvPr id="8" name="object 4">
            <a:extLst>
              <a:ext uri="{FF2B5EF4-FFF2-40B4-BE49-F238E27FC236}">
                <a16:creationId xmlns:a16="http://schemas.microsoft.com/office/drawing/2014/main" id="{495AB97F-749C-4439-0358-536B8AB1D6E2}"/>
              </a:ext>
            </a:extLst>
          </p:cNvPr>
          <p:cNvGrpSpPr/>
          <p:nvPr/>
        </p:nvGrpSpPr>
        <p:grpSpPr>
          <a:xfrm>
            <a:off x="546236" y="4933186"/>
            <a:ext cx="3093720" cy="1445342"/>
            <a:chOff x="490727" y="3169920"/>
            <a:chExt cx="3093720" cy="2978150"/>
          </a:xfrm>
        </p:grpSpPr>
        <p:sp>
          <p:nvSpPr>
            <p:cNvPr id="9" name="object 5">
              <a:extLst>
                <a:ext uri="{FF2B5EF4-FFF2-40B4-BE49-F238E27FC236}">
                  <a16:creationId xmlns:a16="http://schemas.microsoft.com/office/drawing/2014/main" id="{D99A13B0-A38C-C44E-423C-D50272229298}"/>
                </a:ext>
              </a:extLst>
            </p:cNvPr>
            <p:cNvSpPr/>
            <p:nvPr/>
          </p:nvSpPr>
          <p:spPr>
            <a:xfrm>
              <a:off x="501395" y="3180588"/>
              <a:ext cx="3072765" cy="2956560"/>
            </a:xfrm>
            <a:custGeom>
              <a:avLst/>
              <a:gdLst/>
              <a:ahLst/>
              <a:cxnLst/>
              <a:rect l="l" t="t" r="r" b="b"/>
              <a:pathLst>
                <a:path w="3072765" h="2956560">
                  <a:moveTo>
                    <a:pt x="2776728" y="0"/>
                  </a:moveTo>
                  <a:lnTo>
                    <a:pt x="295656" y="0"/>
                  </a:lnTo>
                  <a:lnTo>
                    <a:pt x="247699" y="3868"/>
                  </a:lnTo>
                  <a:lnTo>
                    <a:pt x="202206" y="15069"/>
                  </a:lnTo>
                  <a:lnTo>
                    <a:pt x="159786" y="32993"/>
                  </a:lnTo>
                  <a:lnTo>
                    <a:pt x="121046" y="57034"/>
                  </a:lnTo>
                  <a:lnTo>
                    <a:pt x="86596" y="86582"/>
                  </a:lnTo>
                  <a:lnTo>
                    <a:pt x="57045" y="121029"/>
                  </a:lnTo>
                  <a:lnTo>
                    <a:pt x="33001" y="159769"/>
                  </a:lnTo>
                  <a:lnTo>
                    <a:pt x="15072" y="202192"/>
                  </a:lnTo>
                  <a:lnTo>
                    <a:pt x="3869" y="247690"/>
                  </a:lnTo>
                  <a:lnTo>
                    <a:pt x="0" y="295656"/>
                  </a:lnTo>
                  <a:lnTo>
                    <a:pt x="0" y="2660904"/>
                  </a:lnTo>
                  <a:lnTo>
                    <a:pt x="3869" y="2708860"/>
                  </a:lnTo>
                  <a:lnTo>
                    <a:pt x="15072" y="2754353"/>
                  </a:lnTo>
                  <a:lnTo>
                    <a:pt x="33001" y="2796773"/>
                  </a:lnTo>
                  <a:lnTo>
                    <a:pt x="57045" y="2835513"/>
                  </a:lnTo>
                  <a:lnTo>
                    <a:pt x="86596" y="2869963"/>
                  </a:lnTo>
                  <a:lnTo>
                    <a:pt x="121046" y="2899514"/>
                  </a:lnTo>
                  <a:lnTo>
                    <a:pt x="159786" y="2923558"/>
                  </a:lnTo>
                  <a:lnTo>
                    <a:pt x="202206" y="2941487"/>
                  </a:lnTo>
                  <a:lnTo>
                    <a:pt x="247699" y="2952690"/>
                  </a:lnTo>
                  <a:lnTo>
                    <a:pt x="295656" y="2956560"/>
                  </a:lnTo>
                  <a:lnTo>
                    <a:pt x="2776728" y="2956560"/>
                  </a:lnTo>
                  <a:lnTo>
                    <a:pt x="2824693" y="2952690"/>
                  </a:lnTo>
                  <a:lnTo>
                    <a:pt x="2870191" y="2941487"/>
                  </a:lnTo>
                  <a:lnTo>
                    <a:pt x="2912614" y="2923558"/>
                  </a:lnTo>
                  <a:lnTo>
                    <a:pt x="2951354" y="2899514"/>
                  </a:lnTo>
                  <a:lnTo>
                    <a:pt x="2985801" y="2869963"/>
                  </a:lnTo>
                  <a:lnTo>
                    <a:pt x="3015349" y="2835513"/>
                  </a:lnTo>
                  <a:lnTo>
                    <a:pt x="3039390" y="2796773"/>
                  </a:lnTo>
                  <a:lnTo>
                    <a:pt x="3057314" y="2754353"/>
                  </a:lnTo>
                  <a:lnTo>
                    <a:pt x="3068515" y="2708860"/>
                  </a:lnTo>
                  <a:lnTo>
                    <a:pt x="3072384" y="2660904"/>
                  </a:lnTo>
                  <a:lnTo>
                    <a:pt x="3072384" y="295656"/>
                  </a:lnTo>
                  <a:lnTo>
                    <a:pt x="3068515" y="247690"/>
                  </a:lnTo>
                  <a:lnTo>
                    <a:pt x="3057314" y="202192"/>
                  </a:lnTo>
                  <a:lnTo>
                    <a:pt x="3039390" y="159769"/>
                  </a:lnTo>
                  <a:lnTo>
                    <a:pt x="3015349" y="121029"/>
                  </a:lnTo>
                  <a:lnTo>
                    <a:pt x="2985801" y="86582"/>
                  </a:lnTo>
                  <a:lnTo>
                    <a:pt x="2951354" y="57034"/>
                  </a:lnTo>
                  <a:lnTo>
                    <a:pt x="2912614" y="32993"/>
                  </a:lnTo>
                  <a:lnTo>
                    <a:pt x="2870191" y="15069"/>
                  </a:lnTo>
                  <a:lnTo>
                    <a:pt x="2824693" y="3868"/>
                  </a:lnTo>
                  <a:lnTo>
                    <a:pt x="2776728" y="0"/>
                  </a:lnTo>
                  <a:close/>
                </a:path>
              </a:pathLst>
            </a:custGeom>
            <a:solidFill>
              <a:srgbClr val="FFFFFF"/>
            </a:solidFill>
          </p:spPr>
          <p:txBody>
            <a:bodyPr wrap="square" lIns="0" tIns="0" rIns="0" bIns="0" rtlCol="0"/>
            <a:lstStyle/>
            <a:p>
              <a:endParaRPr/>
            </a:p>
          </p:txBody>
        </p:sp>
        <p:sp>
          <p:nvSpPr>
            <p:cNvPr id="10" name="object 6">
              <a:extLst>
                <a:ext uri="{FF2B5EF4-FFF2-40B4-BE49-F238E27FC236}">
                  <a16:creationId xmlns:a16="http://schemas.microsoft.com/office/drawing/2014/main" id="{0AC973B0-AEF6-9E8D-632A-4ACDF90AD3F0}"/>
                </a:ext>
              </a:extLst>
            </p:cNvPr>
            <p:cNvSpPr/>
            <p:nvPr/>
          </p:nvSpPr>
          <p:spPr>
            <a:xfrm>
              <a:off x="501395" y="3180588"/>
              <a:ext cx="3072765" cy="2956560"/>
            </a:xfrm>
            <a:custGeom>
              <a:avLst/>
              <a:gdLst/>
              <a:ahLst/>
              <a:cxnLst/>
              <a:rect l="l" t="t" r="r" b="b"/>
              <a:pathLst>
                <a:path w="3072765" h="2956560">
                  <a:moveTo>
                    <a:pt x="0" y="295656"/>
                  </a:moveTo>
                  <a:lnTo>
                    <a:pt x="3869" y="247690"/>
                  </a:lnTo>
                  <a:lnTo>
                    <a:pt x="15072" y="202192"/>
                  </a:lnTo>
                  <a:lnTo>
                    <a:pt x="33001" y="159769"/>
                  </a:lnTo>
                  <a:lnTo>
                    <a:pt x="57045" y="121029"/>
                  </a:lnTo>
                  <a:lnTo>
                    <a:pt x="86596" y="86582"/>
                  </a:lnTo>
                  <a:lnTo>
                    <a:pt x="121046" y="57034"/>
                  </a:lnTo>
                  <a:lnTo>
                    <a:pt x="159786" y="32993"/>
                  </a:lnTo>
                  <a:lnTo>
                    <a:pt x="202206" y="15069"/>
                  </a:lnTo>
                  <a:lnTo>
                    <a:pt x="247699" y="3868"/>
                  </a:lnTo>
                  <a:lnTo>
                    <a:pt x="295656" y="0"/>
                  </a:lnTo>
                  <a:lnTo>
                    <a:pt x="2776728" y="0"/>
                  </a:lnTo>
                  <a:lnTo>
                    <a:pt x="2824693" y="3868"/>
                  </a:lnTo>
                  <a:lnTo>
                    <a:pt x="2870191" y="15069"/>
                  </a:lnTo>
                  <a:lnTo>
                    <a:pt x="2912614" y="32993"/>
                  </a:lnTo>
                  <a:lnTo>
                    <a:pt x="2951354" y="57034"/>
                  </a:lnTo>
                  <a:lnTo>
                    <a:pt x="2985801" y="86582"/>
                  </a:lnTo>
                  <a:lnTo>
                    <a:pt x="3015349" y="121029"/>
                  </a:lnTo>
                  <a:lnTo>
                    <a:pt x="3039390" y="159769"/>
                  </a:lnTo>
                  <a:lnTo>
                    <a:pt x="3057314" y="202192"/>
                  </a:lnTo>
                  <a:lnTo>
                    <a:pt x="3068515" y="247690"/>
                  </a:lnTo>
                  <a:lnTo>
                    <a:pt x="3072384" y="295656"/>
                  </a:lnTo>
                  <a:lnTo>
                    <a:pt x="3072384" y="2660904"/>
                  </a:lnTo>
                  <a:lnTo>
                    <a:pt x="3068515" y="2708860"/>
                  </a:lnTo>
                  <a:lnTo>
                    <a:pt x="3057314" y="2754353"/>
                  </a:lnTo>
                  <a:lnTo>
                    <a:pt x="3039390" y="2796773"/>
                  </a:lnTo>
                  <a:lnTo>
                    <a:pt x="3015349" y="2835513"/>
                  </a:lnTo>
                  <a:lnTo>
                    <a:pt x="2985801" y="2869963"/>
                  </a:lnTo>
                  <a:lnTo>
                    <a:pt x="2951354" y="2899514"/>
                  </a:lnTo>
                  <a:lnTo>
                    <a:pt x="2912614" y="2923558"/>
                  </a:lnTo>
                  <a:lnTo>
                    <a:pt x="2870191" y="2941487"/>
                  </a:lnTo>
                  <a:lnTo>
                    <a:pt x="2824693" y="2952690"/>
                  </a:lnTo>
                  <a:lnTo>
                    <a:pt x="2776728" y="2956560"/>
                  </a:lnTo>
                  <a:lnTo>
                    <a:pt x="295656" y="2956560"/>
                  </a:lnTo>
                  <a:lnTo>
                    <a:pt x="247699" y="2952690"/>
                  </a:lnTo>
                  <a:lnTo>
                    <a:pt x="202206" y="2941487"/>
                  </a:lnTo>
                  <a:lnTo>
                    <a:pt x="159786" y="2923558"/>
                  </a:lnTo>
                  <a:lnTo>
                    <a:pt x="121046" y="2899514"/>
                  </a:lnTo>
                  <a:lnTo>
                    <a:pt x="86596" y="2869963"/>
                  </a:lnTo>
                  <a:lnTo>
                    <a:pt x="57045" y="2835513"/>
                  </a:lnTo>
                  <a:lnTo>
                    <a:pt x="33001" y="2796773"/>
                  </a:lnTo>
                  <a:lnTo>
                    <a:pt x="15072" y="2754353"/>
                  </a:lnTo>
                  <a:lnTo>
                    <a:pt x="3869" y="2708860"/>
                  </a:lnTo>
                  <a:lnTo>
                    <a:pt x="0" y="2660904"/>
                  </a:lnTo>
                  <a:lnTo>
                    <a:pt x="0" y="295656"/>
                  </a:lnTo>
                  <a:close/>
                </a:path>
              </a:pathLst>
            </a:custGeom>
            <a:ln w="21336">
              <a:solidFill>
                <a:srgbClr val="2E4766"/>
              </a:solidFill>
            </a:ln>
          </p:spPr>
          <p:txBody>
            <a:bodyPr wrap="square" lIns="0" tIns="0" rIns="0" bIns="0" rtlCol="0"/>
            <a:lstStyle/>
            <a:p>
              <a:endParaRPr/>
            </a:p>
          </p:txBody>
        </p:sp>
      </p:grpSp>
      <p:sp>
        <p:nvSpPr>
          <p:cNvPr id="11" name="object 7">
            <a:extLst>
              <a:ext uri="{FF2B5EF4-FFF2-40B4-BE49-F238E27FC236}">
                <a16:creationId xmlns:a16="http://schemas.microsoft.com/office/drawing/2014/main" id="{9F04C14B-2781-C656-4134-69767CD8DAC2}"/>
              </a:ext>
            </a:extLst>
          </p:cNvPr>
          <p:cNvSpPr txBox="1"/>
          <p:nvPr/>
        </p:nvSpPr>
        <p:spPr>
          <a:xfrm>
            <a:off x="788463" y="5100594"/>
            <a:ext cx="2536190" cy="988694"/>
          </a:xfrm>
          <a:prstGeom prst="rect">
            <a:avLst/>
          </a:prstGeom>
        </p:spPr>
        <p:txBody>
          <a:bodyPr vert="horz" wrap="square" lIns="0" tIns="78740" rIns="0" bIns="0" rtlCol="0">
            <a:spAutoFit/>
          </a:bodyPr>
          <a:lstStyle/>
          <a:p>
            <a:pPr marL="12065" marR="5080" indent="3175" algn="ctr">
              <a:lnSpc>
                <a:spcPts val="2350"/>
              </a:lnSpc>
              <a:spcBef>
                <a:spcPts val="620"/>
              </a:spcBef>
            </a:pPr>
            <a:r>
              <a:rPr sz="2400" spc="-170" dirty="0">
                <a:solidFill>
                  <a:srgbClr val="355070"/>
                </a:solidFill>
                <a:latin typeface="Arial MT"/>
                <a:cs typeface="Arial MT"/>
              </a:rPr>
              <a:t>Location</a:t>
            </a:r>
            <a:r>
              <a:rPr sz="2400" spc="20" dirty="0">
                <a:solidFill>
                  <a:srgbClr val="355070"/>
                </a:solidFill>
                <a:latin typeface="Arial MT"/>
                <a:cs typeface="Arial MT"/>
              </a:rPr>
              <a:t> </a:t>
            </a:r>
            <a:r>
              <a:rPr sz="2400" dirty="0">
                <a:solidFill>
                  <a:srgbClr val="355070"/>
                </a:solidFill>
                <a:latin typeface="Arial MT"/>
                <a:cs typeface="Arial MT"/>
              </a:rPr>
              <a:t>of</a:t>
            </a:r>
            <a:r>
              <a:rPr sz="2400" spc="35" dirty="0">
                <a:solidFill>
                  <a:srgbClr val="355070"/>
                </a:solidFill>
                <a:latin typeface="Arial MT"/>
                <a:cs typeface="Arial MT"/>
              </a:rPr>
              <a:t> </a:t>
            </a:r>
            <a:r>
              <a:rPr sz="2400" spc="-60" dirty="0">
                <a:solidFill>
                  <a:srgbClr val="355070"/>
                </a:solidFill>
                <a:latin typeface="Arial MT"/>
                <a:cs typeface="Arial MT"/>
              </a:rPr>
              <a:t>recipient </a:t>
            </a:r>
            <a:r>
              <a:rPr sz="2400" dirty="0">
                <a:solidFill>
                  <a:srgbClr val="355070"/>
                </a:solidFill>
                <a:latin typeface="Arial MT"/>
                <a:cs typeface="Arial MT"/>
              </a:rPr>
              <a:t>of</a:t>
            </a:r>
            <a:r>
              <a:rPr sz="2400" spc="80" dirty="0">
                <a:solidFill>
                  <a:srgbClr val="355070"/>
                </a:solidFill>
                <a:latin typeface="Arial MT"/>
                <a:cs typeface="Arial MT"/>
              </a:rPr>
              <a:t> </a:t>
            </a:r>
            <a:r>
              <a:rPr sz="2400" spc="-190" dirty="0">
                <a:solidFill>
                  <a:srgbClr val="355070"/>
                </a:solidFill>
                <a:latin typeface="Arial MT"/>
                <a:cs typeface="Arial MT"/>
              </a:rPr>
              <a:t>services</a:t>
            </a:r>
            <a:r>
              <a:rPr sz="2400" spc="25" dirty="0">
                <a:solidFill>
                  <a:srgbClr val="355070"/>
                </a:solidFill>
                <a:latin typeface="Arial MT"/>
                <a:cs typeface="Arial MT"/>
              </a:rPr>
              <a:t> </a:t>
            </a:r>
            <a:r>
              <a:rPr sz="2400" spc="-175" dirty="0">
                <a:solidFill>
                  <a:srgbClr val="355070"/>
                </a:solidFill>
                <a:latin typeface="Arial MT"/>
                <a:cs typeface="Arial MT"/>
              </a:rPr>
              <a:t>subject</a:t>
            </a:r>
            <a:r>
              <a:rPr sz="2400" spc="15" dirty="0">
                <a:solidFill>
                  <a:srgbClr val="355070"/>
                </a:solidFill>
                <a:latin typeface="Arial MT"/>
                <a:cs typeface="Arial MT"/>
              </a:rPr>
              <a:t> </a:t>
            </a:r>
            <a:r>
              <a:rPr sz="2400" spc="-35" dirty="0">
                <a:solidFill>
                  <a:srgbClr val="355070"/>
                </a:solidFill>
                <a:latin typeface="Arial MT"/>
                <a:cs typeface="Arial MT"/>
              </a:rPr>
              <a:t>to </a:t>
            </a:r>
            <a:r>
              <a:rPr sz="2400" spc="-105" dirty="0">
                <a:solidFill>
                  <a:srgbClr val="355070"/>
                </a:solidFill>
                <a:latin typeface="Arial MT"/>
                <a:cs typeface="Arial MT"/>
              </a:rPr>
              <a:t>certain</a:t>
            </a:r>
            <a:r>
              <a:rPr sz="2400" spc="-20" dirty="0">
                <a:solidFill>
                  <a:srgbClr val="355070"/>
                </a:solidFill>
                <a:latin typeface="Arial MT"/>
                <a:cs typeface="Arial MT"/>
              </a:rPr>
              <a:t> </a:t>
            </a:r>
            <a:r>
              <a:rPr sz="2400" spc="-65" dirty="0">
                <a:solidFill>
                  <a:srgbClr val="355070"/>
                </a:solidFill>
                <a:latin typeface="Arial MT"/>
                <a:cs typeface="Arial MT"/>
              </a:rPr>
              <a:t>conditions</a:t>
            </a:r>
            <a:endParaRPr sz="2400" dirty="0">
              <a:latin typeface="Arial MT"/>
              <a:cs typeface="Arial MT"/>
            </a:endParaRPr>
          </a:p>
        </p:txBody>
      </p:sp>
      <p:sp>
        <p:nvSpPr>
          <p:cNvPr id="12" name="object 8">
            <a:extLst>
              <a:ext uri="{FF2B5EF4-FFF2-40B4-BE49-F238E27FC236}">
                <a16:creationId xmlns:a16="http://schemas.microsoft.com/office/drawing/2014/main" id="{025DE000-E05A-F71A-D55E-81DC07D11392}"/>
              </a:ext>
            </a:extLst>
          </p:cNvPr>
          <p:cNvSpPr/>
          <p:nvPr/>
        </p:nvSpPr>
        <p:spPr>
          <a:xfrm>
            <a:off x="4222982" y="2686059"/>
            <a:ext cx="3584575" cy="4055618"/>
          </a:xfrm>
          <a:custGeom>
            <a:avLst/>
            <a:gdLst/>
            <a:ahLst/>
            <a:cxnLst/>
            <a:rect l="l" t="t" r="r" b="b"/>
            <a:pathLst>
              <a:path w="3584575" h="4785360">
                <a:moveTo>
                  <a:pt x="3226054" y="0"/>
                </a:moveTo>
                <a:lnTo>
                  <a:pt x="358393" y="0"/>
                </a:lnTo>
                <a:lnTo>
                  <a:pt x="309776" y="3273"/>
                </a:lnTo>
                <a:lnTo>
                  <a:pt x="263142" y="12807"/>
                </a:lnTo>
                <a:lnTo>
                  <a:pt x="218920" y="28174"/>
                </a:lnTo>
                <a:lnTo>
                  <a:pt x="177536" y="48946"/>
                </a:lnTo>
                <a:lnTo>
                  <a:pt x="139419" y="74697"/>
                </a:lnTo>
                <a:lnTo>
                  <a:pt x="104997" y="104997"/>
                </a:lnTo>
                <a:lnTo>
                  <a:pt x="74697" y="139419"/>
                </a:lnTo>
                <a:lnTo>
                  <a:pt x="48946" y="177536"/>
                </a:lnTo>
                <a:lnTo>
                  <a:pt x="28174" y="218920"/>
                </a:lnTo>
                <a:lnTo>
                  <a:pt x="12807" y="263142"/>
                </a:lnTo>
                <a:lnTo>
                  <a:pt x="3273" y="309776"/>
                </a:lnTo>
                <a:lnTo>
                  <a:pt x="0" y="358394"/>
                </a:lnTo>
                <a:lnTo>
                  <a:pt x="0" y="4426915"/>
                </a:lnTo>
                <a:lnTo>
                  <a:pt x="3273" y="4475554"/>
                </a:lnTo>
                <a:lnTo>
                  <a:pt x="12807" y="4522205"/>
                </a:lnTo>
                <a:lnTo>
                  <a:pt x="28174" y="4566439"/>
                </a:lnTo>
                <a:lnTo>
                  <a:pt x="48946" y="4607830"/>
                </a:lnTo>
                <a:lnTo>
                  <a:pt x="74697" y="4645951"/>
                </a:lnTo>
                <a:lnTo>
                  <a:pt x="104997" y="4680375"/>
                </a:lnTo>
                <a:lnTo>
                  <a:pt x="139419" y="4710674"/>
                </a:lnTo>
                <a:lnTo>
                  <a:pt x="177536" y="4736422"/>
                </a:lnTo>
                <a:lnTo>
                  <a:pt x="218920" y="4757192"/>
                </a:lnTo>
                <a:lnTo>
                  <a:pt x="263142" y="4772556"/>
                </a:lnTo>
                <a:lnTo>
                  <a:pt x="309776" y="4782087"/>
                </a:lnTo>
                <a:lnTo>
                  <a:pt x="358393" y="4785360"/>
                </a:lnTo>
                <a:lnTo>
                  <a:pt x="3226054" y="4785360"/>
                </a:lnTo>
                <a:lnTo>
                  <a:pt x="3274671" y="4782087"/>
                </a:lnTo>
                <a:lnTo>
                  <a:pt x="3321305" y="4772556"/>
                </a:lnTo>
                <a:lnTo>
                  <a:pt x="3365527" y="4757192"/>
                </a:lnTo>
                <a:lnTo>
                  <a:pt x="3406911" y="4736422"/>
                </a:lnTo>
                <a:lnTo>
                  <a:pt x="3445028" y="4710674"/>
                </a:lnTo>
                <a:lnTo>
                  <a:pt x="3479450" y="4680375"/>
                </a:lnTo>
                <a:lnTo>
                  <a:pt x="3509750" y="4645951"/>
                </a:lnTo>
                <a:lnTo>
                  <a:pt x="3535501" y="4607830"/>
                </a:lnTo>
                <a:lnTo>
                  <a:pt x="3556273" y="4566439"/>
                </a:lnTo>
                <a:lnTo>
                  <a:pt x="3571640" y="4522205"/>
                </a:lnTo>
                <a:lnTo>
                  <a:pt x="3581174" y="4475554"/>
                </a:lnTo>
                <a:lnTo>
                  <a:pt x="3584447" y="4426915"/>
                </a:lnTo>
                <a:lnTo>
                  <a:pt x="3584447" y="358394"/>
                </a:lnTo>
                <a:lnTo>
                  <a:pt x="3581174" y="309776"/>
                </a:lnTo>
                <a:lnTo>
                  <a:pt x="3571640" y="263142"/>
                </a:lnTo>
                <a:lnTo>
                  <a:pt x="3556273" y="218920"/>
                </a:lnTo>
                <a:lnTo>
                  <a:pt x="3535501" y="177536"/>
                </a:lnTo>
                <a:lnTo>
                  <a:pt x="3509750" y="139419"/>
                </a:lnTo>
                <a:lnTo>
                  <a:pt x="3479450" y="104997"/>
                </a:lnTo>
                <a:lnTo>
                  <a:pt x="3445028" y="74697"/>
                </a:lnTo>
                <a:lnTo>
                  <a:pt x="3406911" y="48946"/>
                </a:lnTo>
                <a:lnTo>
                  <a:pt x="3365527" y="28174"/>
                </a:lnTo>
                <a:lnTo>
                  <a:pt x="3321305" y="12807"/>
                </a:lnTo>
                <a:lnTo>
                  <a:pt x="3274671" y="3273"/>
                </a:lnTo>
                <a:lnTo>
                  <a:pt x="3226054" y="0"/>
                </a:lnTo>
                <a:close/>
              </a:path>
            </a:pathLst>
          </a:custGeom>
          <a:solidFill>
            <a:srgbClr val="CED0D4"/>
          </a:solidFill>
        </p:spPr>
        <p:txBody>
          <a:bodyPr wrap="square" lIns="0" tIns="0" rIns="0" bIns="0" rtlCol="0"/>
          <a:lstStyle/>
          <a:p>
            <a:endParaRPr/>
          </a:p>
        </p:txBody>
      </p:sp>
      <p:sp>
        <p:nvSpPr>
          <p:cNvPr id="13" name="object 9">
            <a:extLst>
              <a:ext uri="{FF2B5EF4-FFF2-40B4-BE49-F238E27FC236}">
                <a16:creationId xmlns:a16="http://schemas.microsoft.com/office/drawing/2014/main" id="{AC894EF6-9B26-5008-E4E5-72F6D552D15F}"/>
              </a:ext>
            </a:extLst>
          </p:cNvPr>
          <p:cNvSpPr txBox="1"/>
          <p:nvPr/>
        </p:nvSpPr>
        <p:spPr>
          <a:xfrm>
            <a:off x="4422965" y="3127713"/>
            <a:ext cx="3249295" cy="1303690"/>
          </a:xfrm>
          <a:prstGeom prst="rect">
            <a:avLst/>
          </a:prstGeom>
        </p:spPr>
        <p:txBody>
          <a:bodyPr vert="horz" wrap="square" lIns="0" tIns="91440" rIns="0" bIns="0" rtlCol="0">
            <a:spAutoFit/>
          </a:bodyPr>
          <a:lstStyle/>
          <a:p>
            <a:pPr marL="12065" marR="5080" indent="4445" algn="ctr">
              <a:lnSpc>
                <a:spcPct val="81700"/>
              </a:lnSpc>
              <a:spcBef>
                <a:spcPts val="720"/>
              </a:spcBef>
            </a:pPr>
            <a:r>
              <a:rPr sz="2400" spc="-315" dirty="0">
                <a:latin typeface="Arial MT"/>
                <a:cs typeface="Arial MT"/>
              </a:rPr>
              <a:t>B2B</a:t>
            </a:r>
            <a:r>
              <a:rPr sz="2400" spc="-50" dirty="0">
                <a:latin typeface="Arial MT"/>
                <a:cs typeface="Arial MT"/>
              </a:rPr>
              <a:t> </a:t>
            </a:r>
            <a:r>
              <a:rPr sz="2400" spc="-125" dirty="0">
                <a:latin typeface="Arial MT"/>
                <a:cs typeface="Arial MT"/>
              </a:rPr>
              <a:t>maintenance, </a:t>
            </a:r>
            <a:r>
              <a:rPr sz="2400" spc="-20" dirty="0">
                <a:latin typeface="Arial MT"/>
                <a:cs typeface="Arial MT"/>
              </a:rPr>
              <a:t>repair</a:t>
            </a:r>
            <a:r>
              <a:rPr sz="2400" spc="-175" dirty="0">
                <a:latin typeface="Arial MT"/>
                <a:cs typeface="Arial MT"/>
              </a:rPr>
              <a:t> </a:t>
            </a:r>
            <a:r>
              <a:rPr sz="2400" spc="-20" dirty="0">
                <a:latin typeface="Arial MT"/>
                <a:cs typeface="Arial MT"/>
              </a:rPr>
              <a:t>or</a:t>
            </a:r>
            <a:r>
              <a:rPr sz="2400" spc="-145" dirty="0">
                <a:latin typeface="Arial MT"/>
                <a:cs typeface="Arial MT"/>
              </a:rPr>
              <a:t> </a:t>
            </a:r>
            <a:r>
              <a:rPr sz="2400" spc="-35" dirty="0">
                <a:latin typeface="Arial MT"/>
                <a:cs typeface="Arial MT"/>
              </a:rPr>
              <a:t>overhaul </a:t>
            </a:r>
            <a:r>
              <a:rPr sz="2400" spc="-220" dirty="0">
                <a:latin typeface="Arial MT"/>
                <a:cs typeface="Arial MT"/>
              </a:rPr>
              <a:t>services</a:t>
            </a:r>
            <a:r>
              <a:rPr sz="2400" spc="-30" dirty="0">
                <a:latin typeface="Arial MT"/>
                <a:cs typeface="Arial MT"/>
              </a:rPr>
              <a:t> </a:t>
            </a:r>
            <a:r>
              <a:rPr sz="2400" dirty="0">
                <a:latin typeface="Arial MT"/>
                <a:cs typeface="Arial MT"/>
              </a:rPr>
              <a:t>of</a:t>
            </a:r>
            <a:r>
              <a:rPr sz="2400" spc="105" dirty="0">
                <a:latin typeface="Arial MT"/>
                <a:cs typeface="Arial MT"/>
              </a:rPr>
              <a:t> </a:t>
            </a:r>
            <a:r>
              <a:rPr sz="2400" spc="-10" dirty="0">
                <a:latin typeface="Arial MT"/>
                <a:cs typeface="Arial MT"/>
              </a:rPr>
              <a:t>aircrafts, </a:t>
            </a:r>
            <a:r>
              <a:rPr sz="2400" spc="-25" dirty="0">
                <a:latin typeface="Arial MT"/>
                <a:cs typeface="Arial MT"/>
              </a:rPr>
              <a:t>aircraft</a:t>
            </a:r>
            <a:r>
              <a:rPr sz="2400" spc="-105" dirty="0">
                <a:latin typeface="Arial MT"/>
                <a:cs typeface="Arial MT"/>
              </a:rPr>
              <a:t> </a:t>
            </a:r>
            <a:r>
              <a:rPr sz="2400" spc="-114" dirty="0">
                <a:latin typeface="Arial MT"/>
                <a:cs typeface="Arial MT"/>
              </a:rPr>
              <a:t>engines/</a:t>
            </a:r>
            <a:r>
              <a:rPr sz="2400" spc="-70" dirty="0">
                <a:latin typeface="Arial MT"/>
                <a:cs typeface="Arial MT"/>
              </a:rPr>
              <a:t> </a:t>
            </a:r>
            <a:r>
              <a:rPr sz="2400" spc="-75" dirty="0">
                <a:latin typeface="Arial MT"/>
                <a:cs typeface="Arial MT"/>
              </a:rPr>
              <a:t>parts</a:t>
            </a:r>
            <a:endParaRPr sz="2400" dirty="0">
              <a:latin typeface="Arial MT"/>
              <a:cs typeface="Arial MT"/>
            </a:endParaRPr>
          </a:p>
        </p:txBody>
      </p:sp>
      <p:grpSp>
        <p:nvGrpSpPr>
          <p:cNvPr id="14" name="object 10">
            <a:extLst>
              <a:ext uri="{FF2B5EF4-FFF2-40B4-BE49-F238E27FC236}">
                <a16:creationId xmlns:a16="http://schemas.microsoft.com/office/drawing/2014/main" id="{8620C347-21A2-9824-29F0-97F6ACB92B48}"/>
              </a:ext>
            </a:extLst>
          </p:cNvPr>
          <p:cNvGrpSpPr/>
          <p:nvPr/>
        </p:nvGrpSpPr>
        <p:grpSpPr>
          <a:xfrm>
            <a:off x="4602798" y="5019248"/>
            <a:ext cx="2889885" cy="1156102"/>
            <a:chOff x="4486655" y="3316223"/>
            <a:chExt cx="2889885" cy="2832100"/>
          </a:xfrm>
        </p:grpSpPr>
        <p:sp>
          <p:nvSpPr>
            <p:cNvPr id="15" name="object 11">
              <a:extLst>
                <a:ext uri="{FF2B5EF4-FFF2-40B4-BE49-F238E27FC236}">
                  <a16:creationId xmlns:a16="http://schemas.microsoft.com/office/drawing/2014/main" id="{0151F62D-3802-48DC-78DA-74445EA036BC}"/>
                </a:ext>
              </a:extLst>
            </p:cNvPr>
            <p:cNvSpPr/>
            <p:nvPr/>
          </p:nvSpPr>
          <p:spPr>
            <a:xfrm>
              <a:off x="4497323" y="3326891"/>
              <a:ext cx="2868295" cy="2810510"/>
            </a:xfrm>
            <a:custGeom>
              <a:avLst/>
              <a:gdLst/>
              <a:ahLst/>
              <a:cxnLst/>
              <a:rect l="l" t="t" r="r" b="b"/>
              <a:pathLst>
                <a:path w="2868295" h="2810510">
                  <a:moveTo>
                    <a:pt x="2587117" y="0"/>
                  </a:moveTo>
                  <a:lnTo>
                    <a:pt x="281050" y="0"/>
                  </a:lnTo>
                  <a:lnTo>
                    <a:pt x="235469" y="3679"/>
                  </a:lnTo>
                  <a:lnTo>
                    <a:pt x="192227" y="14330"/>
                  </a:lnTo>
                  <a:lnTo>
                    <a:pt x="151903" y="31375"/>
                  </a:lnTo>
                  <a:lnTo>
                    <a:pt x="115077" y="54234"/>
                  </a:lnTo>
                  <a:lnTo>
                    <a:pt x="82327" y="82327"/>
                  </a:lnTo>
                  <a:lnTo>
                    <a:pt x="54234" y="115077"/>
                  </a:lnTo>
                  <a:lnTo>
                    <a:pt x="31375" y="151903"/>
                  </a:lnTo>
                  <a:lnTo>
                    <a:pt x="14330" y="192227"/>
                  </a:lnTo>
                  <a:lnTo>
                    <a:pt x="3679" y="235469"/>
                  </a:lnTo>
                  <a:lnTo>
                    <a:pt x="0" y="281051"/>
                  </a:lnTo>
                  <a:lnTo>
                    <a:pt x="0" y="2529230"/>
                  </a:lnTo>
                  <a:lnTo>
                    <a:pt x="3679" y="2574814"/>
                  </a:lnTo>
                  <a:lnTo>
                    <a:pt x="14330" y="2618056"/>
                  </a:lnTo>
                  <a:lnTo>
                    <a:pt x="31375" y="2658378"/>
                  </a:lnTo>
                  <a:lnTo>
                    <a:pt x="54234" y="2695200"/>
                  </a:lnTo>
                  <a:lnTo>
                    <a:pt x="82327" y="2727945"/>
                  </a:lnTo>
                  <a:lnTo>
                    <a:pt x="115077" y="2756034"/>
                  </a:lnTo>
                  <a:lnTo>
                    <a:pt x="151903" y="2778888"/>
                  </a:lnTo>
                  <a:lnTo>
                    <a:pt x="192227" y="2795929"/>
                  </a:lnTo>
                  <a:lnTo>
                    <a:pt x="235469" y="2806577"/>
                  </a:lnTo>
                  <a:lnTo>
                    <a:pt x="281050" y="2810256"/>
                  </a:lnTo>
                  <a:lnTo>
                    <a:pt x="2587117" y="2810256"/>
                  </a:lnTo>
                  <a:lnTo>
                    <a:pt x="2632698" y="2806577"/>
                  </a:lnTo>
                  <a:lnTo>
                    <a:pt x="2675940" y="2795929"/>
                  </a:lnTo>
                  <a:lnTo>
                    <a:pt x="2716264" y="2778888"/>
                  </a:lnTo>
                  <a:lnTo>
                    <a:pt x="2753090" y="2756034"/>
                  </a:lnTo>
                  <a:lnTo>
                    <a:pt x="2785840" y="2727945"/>
                  </a:lnTo>
                  <a:lnTo>
                    <a:pt x="2813933" y="2695200"/>
                  </a:lnTo>
                  <a:lnTo>
                    <a:pt x="2836792" y="2658378"/>
                  </a:lnTo>
                  <a:lnTo>
                    <a:pt x="2853837" y="2618056"/>
                  </a:lnTo>
                  <a:lnTo>
                    <a:pt x="2864488" y="2574814"/>
                  </a:lnTo>
                  <a:lnTo>
                    <a:pt x="2868168" y="2529230"/>
                  </a:lnTo>
                  <a:lnTo>
                    <a:pt x="2868168" y="281051"/>
                  </a:lnTo>
                  <a:lnTo>
                    <a:pt x="2864488" y="235469"/>
                  </a:lnTo>
                  <a:lnTo>
                    <a:pt x="2853837" y="192227"/>
                  </a:lnTo>
                  <a:lnTo>
                    <a:pt x="2836792" y="151903"/>
                  </a:lnTo>
                  <a:lnTo>
                    <a:pt x="2813933" y="115077"/>
                  </a:lnTo>
                  <a:lnTo>
                    <a:pt x="2785840" y="82327"/>
                  </a:lnTo>
                  <a:lnTo>
                    <a:pt x="2753090" y="54234"/>
                  </a:lnTo>
                  <a:lnTo>
                    <a:pt x="2716264" y="31375"/>
                  </a:lnTo>
                  <a:lnTo>
                    <a:pt x="2675940" y="14330"/>
                  </a:lnTo>
                  <a:lnTo>
                    <a:pt x="2632698" y="3679"/>
                  </a:lnTo>
                  <a:lnTo>
                    <a:pt x="2587117" y="0"/>
                  </a:lnTo>
                  <a:close/>
                </a:path>
              </a:pathLst>
            </a:custGeom>
            <a:solidFill>
              <a:srgbClr val="FFFFFF"/>
            </a:solidFill>
          </p:spPr>
          <p:txBody>
            <a:bodyPr wrap="square" lIns="0" tIns="0" rIns="0" bIns="0" rtlCol="0"/>
            <a:lstStyle/>
            <a:p>
              <a:endParaRPr/>
            </a:p>
          </p:txBody>
        </p:sp>
        <p:sp>
          <p:nvSpPr>
            <p:cNvPr id="16" name="object 12">
              <a:extLst>
                <a:ext uri="{FF2B5EF4-FFF2-40B4-BE49-F238E27FC236}">
                  <a16:creationId xmlns:a16="http://schemas.microsoft.com/office/drawing/2014/main" id="{847C4812-C20B-1559-9A8E-1461A69E674A}"/>
                </a:ext>
              </a:extLst>
            </p:cNvPr>
            <p:cNvSpPr/>
            <p:nvPr/>
          </p:nvSpPr>
          <p:spPr>
            <a:xfrm>
              <a:off x="4497323" y="3326891"/>
              <a:ext cx="2868295" cy="2810510"/>
            </a:xfrm>
            <a:custGeom>
              <a:avLst/>
              <a:gdLst/>
              <a:ahLst/>
              <a:cxnLst/>
              <a:rect l="l" t="t" r="r" b="b"/>
              <a:pathLst>
                <a:path w="2868295" h="2810510">
                  <a:moveTo>
                    <a:pt x="0" y="281051"/>
                  </a:moveTo>
                  <a:lnTo>
                    <a:pt x="3679" y="235469"/>
                  </a:lnTo>
                  <a:lnTo>
                    <a:pt x="14330" y="192227"/>
                  </a:lnTo>
                  <a:lnTo>
                    <a:pt x="31375" y="151903"/>
                  </a:lnTo>
                  <a:lnTo>
                    <a:pt x="54234" y="115077"/>
                  </a:lnTo>
                  <a:lnTo>
                    <a:pt x="82327" y="82327"/>
                  </a:lnTo>
                  <a:lnTo>
                    <a:pt x="115077" y="54234"/>
                  </a:lnTo>
                  <a:lnTo>
                    <a:pt x="151903" y="31375"/>
                  </a:lnTo>
                  <a:lnTo>
                    <a:pt x="192227" y="14330"/>
                  </a:lnTo>
                  <a:lnTo>
                    <a:pt x="235469" y="3679"/>
                  </a:lnTo>
                  <a:lnTo>
                    <a:pt x="281050" y="0"/>
                  </a:lnTo>
                  <a:lnTo>
                    <a:pt x="2587117" y="0"/>
                  </a:lnTo>
                  <a:lnTo>
                    <a:pt x="2632698" y="3679"/>
                  </a:lnTo>
                  <a:lnTo>
                    <a:pt x="2675940" y="14330"/>
                  </a:lnTo>
                  <a:lnTo>
                    <a:pt x="2716264" y="31375"/>
                  </a:lnTo>
                  <a:lnTo>
                    <a:pt x="2753090" y="54234"/>
                  </a:lnTo>
                  <a:lnTo>
                    <a:pt x="2785840" y="82327"/>
                  </a:lnTo>
                  <a:lnTo>
                    <a:pt x="2813933" y="115077"/>
                  </a:lnTo>
                  <a:lnTo>
                    <a:pt x="2836792" y="151903"/>
                  </a:lnTo>
                  <a:lnTo>
                    <a:pt x="2853837" y="192227"/>
                  </a:lnTo>
                  <a:lnTo>
                    <a:pt x="2864488" y="235469"/>
                  </a:lnTo>
                  <a:lnTo>
                    <a:pt x="2868168" y="281051"/>
                  </a:lnTo>
                  <a:lnTo>
                    <a:pt x="2868168" y="2529230"/>
                  </a:lnTo>
                  <a:lnTo>
                    <a:pt x="2864488" y="2574814"/>
                  </a:lnTo>
                  <a:lnTo>
                    <a:pt x="2853837" y="2618056"/>
                  </a:lnTo>
                  <a:lnTo>
                    <a:pt x="2836792" y="2658378"/>
                  </a:lnTo>
                  <a:lnTo>
                    <a:pt x="2813933" y="2695200"/>
                  </a:lnTo>
                  <a:lnTo>
                    <a:pt x="2785840" y="2727945"/>
                  </a:lnTo>
                  <a:lnTo>
                    <a:pt x="2753090" y="2756034"/>
                  </a:lnTo>
                  <a:lnTo>
                    <a:pt x="2716264" y="2778888"/>
                  </a:lnTo>
                  <a:lnTo>
                    <a:pt x="2675940" y="2795929"/>
                  </a:lnTo>
                  <a:lnTo>
                    <a:pt x="2632698" y="2806577"/>
                  </a:lnTo>
                  <a:lnTo>
                    <a:pt x="2587117" y="2810256"/>
                  </a:lnTo>
                  <a:lnTo>
                    <a:pt x="281050" y="2810256"/>
                  </a:lnTo>
                  <a:lnTo>
                    <a:pt x="235469" y="2806577"/>
                  </a:lnTo>
                  <a:lnTo>
                    <a:pt x="192227" y="2795929"/>
                  </a:lnTo>
                  <a:lnTo>
                    <a:pt x="151903" y="2778888"/>
                  </a:lnTo>
                  <a:lnTo>
                    <a:pt x="115077" y="2756034"/>
                  </a:lnTo>
                  <a:lnTo>
                    <a:pt x="82327" y="2727945"/>
                  </a:lnTo>
                  <a:lnTo>
                    <a:pt x="54234" y="2695200"/>
                  </a:lnTo>
                  <a:lnTo>
                    <a:pt x="31375" y="2658378"/>
                  </a:lnTo>
                  <a:lnTo>
                    <a:pt x="14330" y="2618056"/>
                  </a:lnTo>
                  <a:lnTo>
                    <a:pt x="3679" y="2574814"/>
                  </a:lnTo>
                  <a:lnTo>
                    <a:pt x="0" y="2529230"/>
                  </a:lnTo>
                  <a:lnTo>
                    <a:pt x="0" y="281051"/>
                  </a:lnTo>
                  <a:close/>
                </a:path>
              </a:pathLst>
            </a:custGeom>
            <a:ln w="21336">
              <a:solidFill>
                <a:srgbClr val="2E4766"/>
              </a:solidFill>
            </a:ln>
          </p:spPr>
          <p:txBody>
            <a:bodyPr wrap="square" lIns="0" tIns="0" rIns="0" bIns="0" rtlCol="0"/>
            <a:lstStyle/>
            <a:p>
              <a:endParaRPr/>
            </a:p>
          </p:txBody>
        </p:sp>
      </p:grpSp>
      <p:sp>
        <p:nvSpPr>
          <p:cNvPr id="17" name="object 13">
            <a:extLst>
              <a:ext uri="{FF2B5EF4-FFF2-40B4-BE49-F238E27FC236}">
                <a16:creationId xmlns:a16="http://schemas.microsoft.com/office/drawing/2014/main" id="{3B9A748F-E119-20D4-BADC-34301A2195F1}"/>
              </a:ext>
            </a:extLst>
          </p:cNvPr>
          <p:cNvSpPr txBox="1"/>
          <p:nvPr/>
        </p:nvSpPr>
        <p:spPr>
          <a:xfrm>
            <a:off x="4772575" y="5249501"/>
            <a:ext cx="2485390" cy="690880"/>
          </a:xfrm>
          <a:prstGeom prst="rect">
            <a:avLst/>
          </a:prstGeom>
        </p:spPr>
        <p:txBody>
          <a:bodyPr vert="horz" wrap="square" lIns="0" tIns="12700" rIns="0" bIns="0" rtlCol="0">
            <a:spAutoFit/>
          </a:bodyPr>
          <a:lstStyle/>
          <a:p>
            <a:pPr algn="ctr">
              <a:lnSpc>
                <a:spcPts val="2615"/>
              </a:lnSpc>
              <a:spcBef>
                <a:spcPts val="100"/>
              </a:spcBef>
            </a:pPr>
            <a:r>
              <a:rPr sz="2400" spc="-175" dirty="0">
                <a:solidFill>
                  <a:srgbClr val="355070"/>
                </a:solidFill>
                <a:latin typeface="Arial MT"/>
                <a:cs typeface="Arial MT"/>
              </a:rPr>
              <a:t>Location</a:t>
            </a:r>
            <a:r>
              <a:rPr sz="2400" spc="40" dirty="0">
                <a:solidFill>
                  <a:srgbClr val="355070"/>
                </a:solidFill>
                <a:latin typeface="Arial MT"/>
                <a:cs typeface="Arial MT"/>
              </a:rPr>
              <a:t> </a:t>
            </a:r>
            <a:r>
              <a:rPr sz="2400" dirty="0">
                <a:solidFill>
                  <a:srgbClr val="355070"/>
                </a:solidFill>
                <a:latin typeface="Arial MT"/>
                <a:cs typeface="Arial MT"/>
              </a:rPr>
              <a:t>of</a:t>
            </a:r>
            <a:r>
              <a:rPr sz="2400" spc="50" dirty="0">
                <a:solidFill>
                  <a:srgbClr val="355070"/>
                </a:solidFill>
                <a:latin typeface="Arial MT"/>
                <a:cs typeface="Arial MT"/>
              </a:rPr>
              <a:t> </a:t>
            </a:r>
            <a:r>
              <a:rPr sz="2400" spc="-80" dirty="0">
                <a:solidFill>
                  <a:srgbClr val="355070"/>
                </a:solidFill>
                <a:latin typeface="Arial MT"/>
                <a:cs typeface="Arial MT"/>
              </a:rPr>
              <a:t>recipient</a:t>
            </a:r>
            <a:endParaRPr sz="2400" dirty="0">
              <a:latin typeface="Arial MT"/>
              <a:cs typeface="Arial MT"/>
            </a:endParaRPr>
          </a:p>
          <a:p>
            <a:pPr marL="635" algn="ctr">
              <a:lnSpc>
                <a:spcPts val="2615"/>
              </a:lnSpc>
            </a:pPr>
            <a:r>
              <a:rPr sz="2400" dirty="0">
                <a:solidFill>
                  <a:srgbClr val="355070"/>
                </a:solidFill>
                <a:latin typeface="Arial MT"/>
                <a:cs typeface="Arial MT"/>
              </a:rPr>
              <a:t>of</a:t>
            </a:r>
            <a:r>
              <a:rPr sz="2400" spc="45" dirty="0">
                <a:solidFill>
                  <a:srgbClr val="355070"/>
                </a:solidFill>
                <a:latin typeface="Arial MT"/>
                <a:cs typeface="Arial MT"/>
              </a:rPr>
              <a:t> </a:t>
            </a:r>
            <a:r>
              <a:rPr sz="2400" spc="-65" dirty="0">
                <a:solidFill>
                  <a:srgbClr val="355070"/>
                </a:solidFill>
                <a:latin typeface="Arial MT"/>
                <a:cs typeface="Arial MT"/>
              </a:rPr>
              <a:t>services</a:t>
            </a:r>
            <a:endParaRPr sz="2400" dirty="0">
              <a:latin typeface="Arial MT"/>
              <a:cs typeface="Arial MT"/>
            </a:endParaRPr>
          </a:p>
        </p:txBody>
      </p:sp>
      <p:sp>
        <p:nvSpPr>
          <p:cNvPr id="18" name="object 14">
            <a:extLst>
              <a:ext uri="{FF2B5EF4-FFF2-40B4-BE49-F238E27FC236}">
                <a16:creationId xmlns:a16="http://schemas.microsoft.com/office/drawing/2014/main" id="{24EB6065-026D-7C9B-7317-DE5835C8FC94}"/>
              </a:ext>
            </a:extLst>
          </p:cNvPr>
          <p:cNvSpPr/>
          <p:nvPr/>
        </p:nvSpPr>
        <p:spPr>
          <a:xfrm>
            <a:off x="7969470" y="2718081"/>
            <a:ext cx="3584575" cy="4023596"/>
          </a:xfrm>
          <a:custGeom>
            <a:avLst/>
            <a:gdLst/>
            <a:ahLst/>
            <a:cxnLst/>
            <a:rect l="l" t="t" r="r" b="b"/>
            <a:pathLst>
              <a:path w="3584575" h="4785360">
                <a:moveTo>
                  <a:pt x="3226054" y="0"/>
                </a:moveTo>
                <a:lnTo>
                  <a:pt x="358394" y="0"/>
                </a:lnTo>
                <a:lnTo>
                  <a:pt x="309776" y="3273"/>
                </a:lnTo>
                <a:lnTo>
                  <a:pt x="263142" y="12807"/>
                </a:lnTo>
                <a:lnTo>
                  <a:pt x="218920" y="28174"/>
                </a:lnTo>
                <a:lnTo>
                  <a:pt x="177536" y="48946"/>
                </a:lnTo>
                <a:lnTo>
                  <a:pt x="139419" y="74697"/>
                </a:lnTo>
                <a:lnTo>
                  <a:pt x="104997" y="104997"/>
                </a:lnTo>
                <a:lnTo>
                  <a:pt x="74697" y="139419"/>
                </a:lnTo>
                <a:lnTo>
                  <a:pt x="48946" y="177536"/>
                </a:lnTo>
                <a:lnTo>
                  <a:pt x="28174" y="218920"/>
                </a:lnTo>
                <a:lnTo>
                  <a:pt x="12807" y="263142"/>
                </a:lnTo>
                <a:lnTo>
                  <a:pt x="3273" y="309776"/>
                </a:lnTo>
                <a:lnTo>
                  <a:pt x="0" y="358394"/>
                </a:lnTo>
                <a:lnTo>
                  <a:pt x="0" y="4426915"/>
                </a:lnTo>
                <a:lnTo>
                  <a:pt x="3273" y="4475554"/>
                </a:lnTo>
                <a:lnTo>
                  <a:pt x="12807" y="4522205"/>
                </a:lnTo>
                <a:lnTo>
                  <a:pt x="28174" y="4566439"/>
                </a:lnTo>
                <a:lnTo>
                  <a:pt x="48946" y="4607830"/>
                </a:lnTo>
                <a:lnTo>
                  <a:pt x="74697" y="4645951"/>
                </a:lnTo>
                <a:lnTo>
                  <a:pt x="104997" y="4680375"/>
                </a:lnTo>
                <a:lnTo>
                  <a:pt x="139419" y="4710674"/>
                </a:lnTo>
                <a:lnTo>
                  <a:pt x="177536" y="4736422"/>
                </a:lnTo>
                <a:lnTo>
                  <a:pt x="218920" y="4757192"/>
                </a:lnTo>
                <a:lnTo>
                  <a:pt x="263142" y="4772556"/>
                </a:lnTo>
                <a:lnTo>
                  <a:pt x="309776" y="4782087"/>
                </a:lnTo>
                <a:lnTo>
                  <a:pt x="358394" y="4785360"/>
                </a:lnTo>
                <a:lnTo>
                  <a:pt x="3226054" y="4785360"/>
                </a:lnTo>
                <a:lnTo>
                  <a:pt x="3274671" y="4782087"/>
                </a:lnTo>
                <a:lnTo>
                  <a:pt x="3321305" y="4772556"/>
                </a:lnTo>
                <a:lnTo>
                  <a:pt x="3365527" y="4757192"/>
                </a:lnTo>
                <a:lnTo>
                  <a:pt x="3406911" y="4736422"/>
                </a:lnTo>
                <a:lnTo>
                  <a:pt x="3445028" y="4710674"/>
                </a:lnTo>
                <a:lnTo>
                  <a:pt x="3479450" y="4680375"/>
                </a:lnTo>
                <a:lnTo>
                  <a:pt x="3509750" y="4645951"/>
                </a:lnTo>
                <a:lnTo>
                  <a:pt x="3535501" y="4607830"/>
                </a:lnTo>
                <a:lnTo>
                  <a:pt x="3556273" y="4566439"/>
                </a:lnTo>
                <a:lnTo>
                  <a:pt x="3571640" y="4522205"/>
                </a:lnTo>
                <a:lnTo>
                  <a:pt x="3581174" y="4475554"/>
                </a:lnTo>
                <a:lnTo>
                  <a:pt x="3584448" y="4426915"/>
                </a:lnTo>
                <a:lnTo>
                  <a:pt x="3584448" y="358394"/>
                </a:lnTo>
                <a:lnTo>
                  <a:pt x="3581174" y="309776"/>
                </a:lnTo>
                <a:lnTo>
                  <a:pt x="3571640" y="263142"/>
                </a:lnTo>
                <a:lnTo>
                  <a:pt x="3556273" y="218920"/>
                </a:lnTo>
                <a:lnTo>
                  <a:pt x="3535501" y="177536"/>
                </a:lnTo>
                <a:lnTo>
                  <a:pt x="3509750" y="139419"/>
                </a:lnTo>
                <a:lnTo>
                  <a:pt x="3479450" y="104997"/>
                </a:lnTo>
                <a:lnTo>
                  <a:pt x="3445028" y="74697"/>
                </a:lnTo>
                <a:lnTo>
                  <a:pt x="3406911" y="48946"/>
                </a:lnTo>
                <a:lnTo>
                  <a:pt x="3365527" y="28174"/>
                </a:lnTo>
                <a:lnTo>
                  <a:pt x="3321305" y="12807"/>
                </a:lnTo>
                <a:lnTo>
                  <a:pt x="3274671" y="3273"/>
                </a:lnTo>
                <a:lnTo>
                  <a:pt x="3226054" y="0"/>
                </a:lnTo>
                <a:close/>
              </a:path>
            </a:pathLst>
          </a:custGeom>
          <a:solidFill>
            <a:srgbClr val="CED0D4"/>
          </a:solidFill>
        </p:spPr>
        <p:txBody>
          <a:bodyPr wrap="square" lIns="0" tIns="0" rIns="0" bIns="0" rtlCol="0"/>
          <a:lstStyle/>
          <a:p>
            <a:endParaRPr/>
          </a:p>
        </p:txBody>
      </p:sp>
      <p:sp>
        <p:nvSpPr>
          <p:cNvPr id="19" name="object 15">
            <a:extLst>
              <a:ext uri="{FF2B5EF4-FFF2-40B4-BE49-F238E27FC236}">
                <a16:creationId xmlns:a16="http://schemas.microsoft.com/office/drawing/2014/main" id="{CC7D9A64-E4DC-963D-3124-16D946BEB1F5}"/>
              </a:ext>
            </a:extLst>
          </p:cNvPr>
          <p:cNvSpPr txBox="1"/>
          <p:nvPr/>
        </p:nvSpPr>
        <p:spPr>
          <a:xfrm>
            <a:off x="8173502" y="3106016"/>
            <a:ext cx="3288665" cy="1304331"/>
          </a:xfrm>
          <a:prstGeom prst="rect">
            <a:avLst/>
          </a:prstGeom>
        </p:spPr>
        <p:txBody>
          <a:bodyPr vert="horz" wrap="square" lIns="0" tIns="92075" rIns="0" bIns="0" rtlCol="0">
            <a:spAutoFit/>
          </a:bodyPr>
          <a:lstStyle/>
          <a:p>
            <a:pPr marL="12700" marR="5080" indent="-12700" algn="ctr">
              <a:lnSpc>
                <a:spcPct val="81700"/>
              </a:lnSpc>
              <a:spcBef>
                <a:spcPts val="725"/>
              </a:spcBef>
            </a:pPr>
            <a:r>
              <a:rPr sz="2400" spc="-315" dirty="0">
                <a:latin typeface="Arial MT"/>
                <a:cs typeface="Arial MT"/>
              </a:rPr>
              <a:t>B2B</a:t>
            </a:r>
            <a:r>
              <a:rPr sz="2400" spc="-20" dirty="0">
                <a:latin typeface="Arial MT"/>
                <a:cs typeface="Arial MT"/>
              </a:rPr>
              <a:t> </a:t>
            </a:r>
            <a:r>
              <a:rPr sz="2400" spc="-285" dirty="0">
                <a:latin typeface="Arial MT"/>
                <a:cs typeface="Arial MT"/>
              </a:rPr>
              <a:t>MRO</a:t>
            </a:r>
            <a:r>
              <a:rPr sz="2400" spc="15" dirty="0">
                <a:latin typeface="Arial MT"/>
                <a:cs typeface="Arial MT"/>
              </a:rPr>
              <a:t> </a:t>
            </a:r>
            <a:r>
              <a:rPr sz="2400" spc="-220" dirty="0">
                <a:latin typeface="Arial MT"/>
                <a:cs typeface="Arial MT"/>
              </a:rPr>
              <a:t>services</a:t>
            </a:r>
            <a:r>
              <a:rPr sz="2400" spc="-55" dirty="0">
                <a:latin typeface="Arial MT"/>
                <a:cs typeface="Arial MT"/>
              </a:rPr>
              <a:t> </a:t>
            </a:r>
            <a:r>
              <a:rPr sz="2400" spc="-25" dirty="0">
                <a:latin typeface="Arial MT"/>
                <a:cs typeface="Arial MT"/>
              </a:rPr>
              <a:t>of </a:t>
            </a:r>
            <a:r>
              <a:rPr sz="2400" spc="-265" dirty="0">
                <a:latin typeface="Arial MT"/>
                <a:cs typeface="Arial MT"/>
              </a:rPr>
              <a:t>ships</a:t>
            </a:r>
            <a:r>
              <a:rPr sz="2400" spc="-35" dirty="0">
                <a:latin typeface="Arial MT"/>
                <a:cs typeface="Arial MT"/>
              </a:rPr>
              <a:t> </a:t>
            </a:r>
            <a:r>
              <a:rPr sz="2400" spc="-100" dirty="0">
                <a:latin typeface="Arial MT"/>
                <a:cs typeface="Arial MT"/>
              </a:rPr>
              <a:t>and</a:t>
            </a:r>
            <a:r>
              <a:rPr sz="2400" spc="-70" dirty="0">
                <a:latin typeface="Arial MT"/>
                <a:cs typeface="Arial MT"/>
              </a:rPr>
              <a:t> </a:t>
            </a:r>
            <a:r>
              <a:rPr sz="2400" spc="-135" dirty="0">
                <a:latin typeface="Arial MT"/>
                <a:cs typeface="Arial MT"/>
              </a:rPr>
              <a:t>other</a:t>
            </a:r>
            <a:r>
              <a:rPr sz="2400" spc="-60" dirty="0">
                <a:latin typeface="Arial MT"/>
                <a:cs typeface="Arial MT"/>
              </a:rPr>
              <a:t> </a:t>
            </a:r>
            <a:r>
              <a:rPr sz="2400" spc="-285" dirty="0">
                <a:latin typeface="Arial MT"/>
                <a:cs typeface="Arial MT"/>
              </a:rPr>
              <a:t>vessels, </a:t>
            </a:r>
            <a:r>
              <a:rPr sz="2400" spc="-95" dirty="0">
                <a:latin typeface="Arial MT"/>
                <a:cs typeface="Arial MT"/>
              </a:rPr>
              <a:t>their</a:t>
            </a:r>
            <a:r>
              <a:rPr sz="2400" spc="-50" dirty="0">
                <a:latin typeface="Arial MT"/>
                <a:cs typeface="Arial MT"/>
              </a:rPr>
              <a:t> </a:t>
            </a:r>
            <a:r>
              <a:rPr sz="2400" spc="-225" dirty="0">
                <a:latin typeface="Arial MT"/>
                <a:cs typeface="Arial MT"/>
              </a:rPr>
              <a:t>engines</a:t>
            </a:r>
            <a:r>
              <a:rPr sz="2400" spc="-55" dirty="0">
                <a:latin typeface="Arial MT"/>
                <a:cs typeface="Arial MT"/>
              </a:rPr>
              <a:t> </a:t>
            </a:r>
            <a:r>
              <a:rPr sz="2400" spc="-114" dirty="0">
                <a:latin typeface="Arial MT"/>
                <a:cs typeface="Arial MT"/>
              </a:rPr>
              <a:t>and</a:t>
            </a:r>
            <a:r>
              <a:rPr sz="2400" spc="-30" dirty="0">
                <a:latin typeface="Arial MT"/>
                <a:cs typeface="Arial MT"/>
              </a:rPr>
              <a:t> </a:t>
            </a:r>
            <a:r>
              <a:rPr sz="2400" spc="-114" dirty="0">
                <a:latin typeface="Arial MT"/>
                <a:cs typeface="Arial MT"/>
              </a:rPr>
              <a:t>other </a:t>
            </a:r>
            <a:r>
              <a:rPr sz="2400" spc="-250" dirty="0">
                <a:latin typeface="Arial MT"/>
                <a:cs typeface="Arial MT"/>
              </a:rPr>
              <a:t>components</a:t>
            </a:r>
            <a:r>
              <a:rPr sz="2400" spc="-55" dirty="0">
                <a:latin typeface="Arial MT"/>
                <a:cs typeface="Arial MT"/>
              </a:rPr>
              <a:t> </a:t>
            </a:r>
            <a:r>
              <a:rPr sz="2400" spc="625" dirty="0">
                <a:latin typeface="Arial MT"/>
                <a:cs typeface="Arial MT"/>
              </a:rPr>
              <a:t>/</a:t>
            </a:r>
            <a:r>
              <a:rPr sz="2400" dirty="0">
                <a:latin typeface="Arial MT"/>
                <a:cs typeface="Arial MT"/>
              </a:rPr>
              <a:t> </a:t>
            </a:r>
            <a:r>
              <a:rPr sz="2400" spc="-20" dirty="0">
                <a:latin typeface="Arial MT"/>
                <a:cs typeface="Arial MT"/>
              </a:rPr>
              <a:t>parts</a:t>
            </a:r>
            <a:endParaRPr sz="2400" dirty="0">
              <a:latin typeface="Arial MT"/>
              <a:cs typeface="Arial MT"/>
            </a:endParaRPr>
          </a:p>
        </p:txBody>
      </p:sp>
      <p:grpSp>
        <p:nvGrpSpPr>
          <p:cNvPr id="20" name="object 16">
            <a:extLst>
              <a:ext uri="{FF2B5EF4-FFF2-40B4-BE49-F238E27FC236}">
                <a16:creationId xmlns:a16="http://schemas.microsoft.com/office/drawing/2014/main" id="{92950A58-448B-2C09-1E46-D2F0CF142502}"/>
              </a:ext>
            </a:extLst>
          </p:cNvPr>
          <p:cNvGrpSpPr/>
          <p:nvPr/>
        </p:nvGrpSpPr>
        <p:grpSpPr>
          <a:xfrm>
            <a:off x="8373021" y="4877022"/>
            <a:ext cx="2889885" cy="1293870"/>
            <a:chOff x="8339328" y="3745991"/>
            <a:chExt cx="2889885" cy="2326005"/>
          </a:xfrm>
        </p:grpSpPr>
        <p:sp>
          <p:nvSpPr>
            <p:cNvPr id="21" name="object 17">
              <a:extLst>
                <a:ext uri="{FF2B5EF4-FFF2-40B4-BE49-F238E27FC236}">
                  <a16:creationId xmlns:a16="http://schemas.microsoft.com/office/drawing/2014/main" id="{8FF2FE95-D940-0F80-77E6-9F28CA3F65FD}"/>
                </a:ext>
              </a:extLst>
            </p:cNvPr>
            <p:cNvSpPr/>
            <p:nvPr/>
          </p:nvSpPr>
          <p:spPr>
            <a:xfrm>
              <a:off x="8349996" y="3756659"/>
              <a:ext cx="2868295" cy="2304415"/>
            </a:xfrm>
            <a:custGeom>
              <a:avLst/>
              <a:gdLst/>
              <a:ahLst/>
              <a:cxnLst/>
              <a:rect l="l" t="t" r="r" b="b"/>
              <a:pathLst>
                <a:path w="2868295" h="2304415">
                  <a:moveTo>
                    <a:pt x="2637789" y="0"/>
                  </a:moveTo>
                  <a:lnTo>
                    <a:pt x="230377" y="0"/>
                  </a:lnTo>
                  <a:lnTo>
                    <a:pt x="183943" y="4679"/>
                  </a:lnTo>
                  <a:lnTo>
                    <a:pt x="140696" y="18101"/>
                  </a:lnTo>
                  <a:lnTo>
                    <a:pt x="101562" y="39339"/>
                  </a:lnTo>
                  <a:lnTo>
                    <a:pt x="67468" y="67468"/>
                  </a:lnTo>
                  <a:lnTo>
                    <a:pt x="39339" y="101562"/>
                  </a:lnTo>
                  <a:lnTo>
                    <a:pt x="18101" y="140696"/>
                  </a:lnTo>
                  <a:lnTo>
                    <a:pt x="4679" y="183943"/>
                  </a:lnTo>
                  <a:lnTo>
                    <a:pt x="0" y="230377"/>
                  </a:lnTo>
                  <a:lnTo>
                    <a:pt x="0" y="2073859"/>
                  </a:lnTo>
                  <a:lnTo>
                    <a:pt x="4679" y="2120299"/>
                  </a:lnTo>
                  <a:lnTo>
                    <a:pt x="18101" y="2163554"/>
                  </a:lnTo>
                  <a:lnTo>
                    <a:pt x="39339" y="2202696"/>
                  </a:lnTo>
                  <a:lnTo>
                    <a:pt x="67468" y="2236798"/>
                  </a:lnTo>
                  <a:lnTo>
                    <a:pt x="101562" y="2264935"/>
                  </a:lnTo>
                  <a:lnTo>
                    <a:pt x="140696" y="2286180"/>
                  </a:lnTo>
                  <a:lnTo>
                    <a:pt x="183943" y="2299606"/>
                  </a:lnTo>
                  <a:lnTo>
                    <a:pt x="230377" y="2304288"/>
                  </a:lnTo>
                  <a:lnTo>
                    <a:pt x="2637789" y="2304288"/>
                  </a:lnTo>
                  <a:lnTo>
                    <a:pt x="2684224" y="2299606"/>
                  </a:lnTo>
                  <a:lnTo>
                    <a:pt x="2727471" y="2286180"/>
                  </a:lnTo>
                  <a:lnTo>
                    <a:pt x="2766605" y="2264935"/>
                  </a:lnTo>
                  <a:lnTo>
                    <a:pt x="2800699" y="2236798"/>
                  </a:lnTo>
                  <a:lnTo>
                    <a:pt x="2828828" y="2202696"/>
                  </a:lnTo>
                  <a:lnTo>
                    <a:pt x="2850066" y="2163554"/>
                  </a:lnTo>
                  <a:lnTo>
                    <a:pt x="2863488" y="2120299"/>
                  </a:lnTo>
                  <a:lnTo>
                    <a:pt x="2868168" y="2073859"/>
                  </a:lnTo>
                  <a:lnTo>
                    <a:pt x="2868168" y="230377"/>
                  </a:lnTo>
                  <a:lnTo>
                    <a:pt x="2863488" y="183943"/>
                  </a:lnTo>
                  <a:lnTo>
                    <a:pt x="2850066" y="140696"/>
                  </a:lnTo>
                  <a:lnTo>
                    <a:pt x="2828828" y="101562"/>
                  </a:lnTo>
                  <a:lnTo>
                    <a:pt x="2800699" y="67468"/>
                  </a:lnTo>
                  <a:lnTo>
                    <a:pt x="2766605" y="39339"/>
                  </a:lnTo>
                  <a:lnTo>
                    <a:pt x="2727471" y="18101"/>
                  </a:lnTo>
                  <a:lnTo>
                    <a:pt x="2684224" y="4679"/>
                  </a:lnTo>
                  <a:lnTo>
                    <a:pt x="2637789" y="0"/>
                  </a:lnTo>
                  <a:close/>
                </a:path>
              </a:pathLst>
            </a:custGeom>
            <a:solidFill>
              <a:srgbClr val="FFFFFF"/>
            </a:solidFill>
          </p:spPr>
          <p:txBody>
            <a:bodyPr wrap="square" lIns="0" tIns="0" rIns="0" bIns="0" rtlCol="0"/>
            <a:lstStyle/>
            <a:p>
              <a:endParaRPr/>
            </a:p>
          </p:txBody>
        </p:sp>
        <p:sp>
          <p:nvSpPr>
            <p:cNvPr id="22" name="object 18">
              <a:extLst>
                <a:ext uri="{FF2B5EF4-FFF2-40B4-BE49-F238E27FC236}">
                  <a16:creationId xmlns:a16="http://schemas.microsoft.com/office/drawing/2014/main" id="{BE9D7728-FE04-A574-F0A9-D97D868E689D}"/>
                </a:ext>
              </a:extLst>
            </p:cNvPr>
            <p:cNvSpPr/>
            <p:nvPr/>
          </p:nvSpPr>
          <p:spPr>
            <a:xfrm>
              <a:off x="8349996" y="3756659"/>
              <a:ext cx="2868295" cy="2304415"/>
            </a:xfrm>
            <a:custGeom>
              <a:avLst/>
              <a:gdLst/>
              <a:ahLst/>
              <a:cxnLst/>
              <a:rect l="l" t="t" r="r" b="b"/>
              <a:pathLst>
                <a:path w="2868295" h="2304415">
                  <a:moveTo>
                    <a:pt x="0" y="230377"/>
                  </a:moveTo>
                  <a:lnTo>
                    <a:pt x="4679" y="183943"/>
                  </a:lnTo>
                  <a:lnTo>
                    <a:pt x="18101" y="140696"/>
                  </a:lnTo>
                  <a:lnTo>
                    <a:pt x="39339" y="101562"/>
                  </a:lnTo>
                  <a:lnTo>
                    <a:pt x="67468" y="67468"/>
                  </a:lnTo>
                  <a:lnTo>
                    <a:pt x="101562" y="39339"/>
                  </a:lnTo>
                  <a:lnTo>
                    <a:pt x="140696" y="18101"/>
                  </a:lnTo>
                  <a:lnTo>
                    <a:pt x="183943" y="4679"/>
                  </a:lnTo>
                  <a:lnTo>
                    <a:pt x="230377" y="0"/>
                  </a:lnTo>
                  <a:lnTo>
                    <a:pt x="2637789" y="0"/>
                  </a:lnTo>
                  <a:lnTo>
                    <a:pt x="2684224" y="4679"/>
                  </a:lnTo>
                  <a:lnTo>
                    <a:pt x="2727471" y="18101"/>
                  </a:lnTo>
                  <a:lnTo>
                    <a:pt x="2766605" y="39339"/>
                  </a:lnTo>
                  <a:lnTo>
                    <a:pt x="2800699" y="67468"/>
                  </a:lnTo>
                  <a:lnTo>
                    <a:pt x="2828828" y="101562"/>
                  </a:lnTo>
                  <a:lnTo>
                    <a:pt x="2850066" y="140696"/>
                  </a:lnTo>
                  <a:lnTo>
                    <a:pt x="2863488" y="183943"/>
                  </a:lnTo>
                  <a:lnTo>
                    <a:pt x="2868168" y="230377"/>
                  </a:lnTo>
                  <a:lnTo>
                    <a:pt x="2868168" y="2073859"/>
                  </a:lnTo>
                  <a:lnTo>
                    <a:pt x="2863488" y="2120299"/>
                  </a:lnTo>
                  <a:lnTo>
                    <a:pt x="2850066" y="2163554"/>
                  </a:lnTo>
                  <a:lnTo>
                    <a:pt x="2828828" y="2202696"/>
                  </a:lnTo>
                  <a:lnTo>
                    <a:pt x="2800699" y="2236798"/>
                  </a:lnTo>
                  <a:lnTo>
                    <a:pt x="2766605" y="2264935"/>
                  </a:lnTo>
                  <a:lnTo>
                    <a:pt x="2727471" y="2286180"/>
                  </a:lnTo>
                  <a:lnTo>
                    <a:pt x="2684224" y="2299606"/>
                  </a:lnTo>
                  <a:lnTo>
                    <a:pt x="2637789" y="2304288"/>
                  </a:lnTo>
                  <a:lnTo>
                    <a:pt x="230377" y="2304288"/>
                  </a:lnTo>
                  <a:lnTo>
                    <a:pt x="183943" y="2299606"/>
                  </a:lnTo>
                  <a:lnTo>
                    <a:pt x="140696" y="2286180"/>
                  </a:lnTo>
                  <a:lnTo>
                    <a:pt x="101562" y="2264935"/>
                  </a:lnTo>
                  <a:lnTo>
                    <a:pt x="67468" y="2236798"/>
                  </a:lnTo>
                  <a:lnTo>
                    <a:pt x="39339" y="2202696"/>
                  </a:lnTo>
                  <a:lnTo>
                    <a:pt x="18101" y="2163554"/>
                  </a:lnTo>
                  <a:lnTo>
                    <a:pt x="4679" y="2120299"/>
                  </a:lnTo>
                  <a:lnTo>
                    <a:pt x="0" y="2073859"/>
                  </a:lnTo>
                  <a:lnTo>
                    <a:pt x="0" y="230377"/>
                  </a:lnTo>
                  <a:close/>
                </a:path>
              </a:pathLst>
            </a:custGeom>
            <a:ln w="21336">
              <a:solidFill>
                <a:srgbClr val="2E4766"/>
              </a:solidFill>
            </a:ln>
          </p:spPr>
          <p:txBody>
            <a:bodyPr wrap="square" lIns="0" tIns="0" rIns="0" bIns="0" rtlCol="0"/>
            <a:lstStyle/>
            <a:p>
              <a:endParaRPr/>
            </a:p>
          </p:txBody>
        </p:sp>
      </p:grpSp>
      <p:sp>
        <p:nvSpPr>
          <p:cNvPr id="23" name="object 19">
            <a:extLst>
              <a:ext uri="{FF2B5EF4-FFF2-40B4-BE49-F238E27FC236}">
                <a16:creationId xmlns:a16="http://schemas.microsoft.com/office/drawing/2014/main" id="{0846593C-66DB-7B52-2BAC-6CDB0C4BA8C7}"/>
              </a:ext>
            </a:extLst>
          </p:cNvPr>
          <p:cNvSpPr txBox="1"/>
          <p:nvPr/>
        </p:nvSpPr>
        <p:spPr>
          <a:xfrm>
            <a:off x="8575458" y="5100594"/>
            <a:ext cx="2484755" cy="690245"/>
          </a:xfrm>
          <a:prstGeom prst="rect">
            <a:avLst/>
          </a:prstGeom>
        </p:spPr>
        <p:txBody>
          <a:bodyPr vert="horz" wrap="square" lIns="0" tIns="78740" rIns="0" bIns="0" rtlCol="0">
            <a:spAutoFit/>
          </a:bodyPr>
          <a:lstStyle/>
          <a:p>
            <a:pPr marL="600710" marR="5080" indent="-588645">
              <a:lnSpc>
                <a:spcPts val="2350"/>
              </a:lnSpc>
              <a:spcBef>
                <a:spcPts val="620"/>
              </a:spcBef>
            </a:pPr>
            <a:r>
              <a:rPr sz="2400" spc="-170" dirty="0">
                <a:solidFill>
                  <a:srgbClr val="355070"/>
                </a:solidFill>
                <a:latin typeface="Arial MT"/>
                <a:cs typeface="Arial MT"/>
              </a:rPr>
              <a:t>Location</a:t>
            </a:r>
            <a:r>
              <a:rPr sz="2400" spc="20" dirty="0">
                <a:solidFill>
                  <a:srgbClr val="355070"/>
                </a:solidFill>
                <a:latin typeface="Arial MT"/>
                <a:cs typeface="Arial MT"/>
              </a:rPr>
              <a:t> </a:t>
            </a:r>
            <a:r>
              <a:rPr sz="2400" dirty="0">
                <a:solidFill>
                  <a:srgbClr val="355070"/>
                </a:solidFill>
                <a:latin typeface="Arial MT"/>
                <a:cs typeface="Arial MT"/>
              </a:rPr>
              <a:t>of</a:t>
            </a:r>
            <a:r>
              <a:rPr sz="2400" spc="35" dirty="0">
                <a:solidFill>
                  <a:srgbClr val="355070"/>
                </a:solidFill>
                <a:latin typeface="Arial MT"/>
                <a:cs typeface="Arial MT"/>
              </a:rPr>
              <a:t> </a:t>
            </a:r>
            <a:r>
              <a:rPr sz="2400" spc="-105" dirty="0">
                <a:solidFill>
                  <a:srgbClr val="355070"/>
                </a:solidFill>
                <a:latin typeface="Arial MT"/>
                <a:cs typeface="Arial MT"/>
              </a:rPr>
              <a:t>recipient </a:t>
            </a:r>
            <a:r>
              <a:rPr sz="2400" dirty="0">
                <a:solidFill>
                  <a:srgbClr val="355070"/>
                </a:solidFill>
                <a:latin typeface="Arial MT"/>
                <a:cs typeface="Arial MT"/>
              </a:rPr>
              <a:t>of</a:t>
            </a:r>
            <a:r>
              <a:rPr sz="2400" spc="60" dirty="0">
                <a:solidFill>
                  <a:srgbClr val="355070"/>
                </a:solidFill>
                <a:latin typeface="Arial MT"/>
                <a:cs typeface="Arial MT"/>
              </a:rPr>
              <a:t> </a:t>
            </a:r>
            <a:r>
              <a:rPr sz="2400" spc="-70" dirty="0">
                <a:solidFill>
                  <a:srgbClr val="355070"/>
                </a:solidFill>
                <a:latin typeface="Arial MT"/>
                <a:cs typeface="Arial MT"/>
              </a:rPr>
              <a:t>services</a:t>
            </a:r>
            <a:endParaRPr sz="2400" dirty="0">
              <a:latin typeface="Arial MT"/>
              <a:cs typeface="Arial MT"/>
            </a:endParaRPr>
          </a:p>
        </p:txBody>
      </p:sp>
      <p:sp>
        <p:nvSpPr>
          <p:cNvPr id="24" name="object 20">
            <a:extLst>
              <a:ext uri="{FF2B5EF4-FFF2-40B4-BE49-F238E27FC236}">
                <a16:creationId xmlns:a16="http://schemas.microsoft.com/office/drawing/2014/main" id="{0E3C834A-CF73-5872-968A-8D571BDBCA28}"/>
              </a:ext>
            </a:extLst>
          </p:cNvPr>
          <p:cNvSpPr txBox="1">
            <a:spLocks/>
          </p:cNvSpPr>
          <p:nvPr/>
        </p:nvSpPr>
        <p:spPr bwMode="gray">
          <a:xfrm>
            <a:off x="1423352" y="335222"/>
            <a:ext cx="9166893" cy="566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2065" rIns="0" bIns="0" numCol="1" rtlCol="0" anchor="ctr" anchorCtr="0" compatLnSpc="1">
            <a:prstTxWarp prst="textNoShape">
              <a:avLst/>
            </a:prstTxWarp>
            <a:sp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95"/>
              </a:spcBef>
            </a:pPr>
            <a:r>
              <a:rPr lang="en-US" b="1" spc="-204" dirty="0" err="1">
                <a:solidFill>
                  <a:schemeClr val="bg1"/>
                </a:solidFill>
              </a:rPr>
              <a:t>P</a:t>
            </a:r>
            <a:r>
              <a:rPr lang="en-US" b="1" dirty="0" err="1">
                <a:solidFill>
                  <a:schemeClr val="bg1"/>
                </a:solidFill>
              </a:rPr>
              <a:t>oS</a:t>
            </a:r>
            <a:r>
              <a:rPr lang="en-US" b="1" spc="-40" dirty="0">
                <a:solidFill>
                  <a:schemeClr val="bg1"/>
                </a:solidFill>
              </a:rPr>
              <a:t> </a:t>
            </a:r>
            <a:r>
              <a:rPr lang="en-US" b="1" dirty="0">
                <a:solidFill>
                  <a:schemeClr val="bg1"/>
                </a:solidFill>
              </a:rPr>
              <a:t>of</a:t>
            </a:r>
            <a:r>
              <a:rPr lang="en-US" b="1" spc="140" dirty="0">
                <a:solidFill>
                  <a:schemeClr val="bg1"/>
                </a:solidFill>
              </a:rPr>
              <a:t> </a:t>
            </a:r>
            <a:r>
              <a:rPr lang="en-US" b="1" spc="-254" dirty="0">
                <a:solidFill>
                  <a:schemeClr val="bg1"/>
                </a:solidFill>
              </a:rPr>
              <a:t>services</a:t>
            </a:r>
            <a:r>
              <a:rPr lang="en-US" b="1" spc="-85" dirty="0">
                <a:solidFill>
                  <a:schemeClr val="bg1"/>
                </a:solidFill>
              </a:rPr>
              <a:t> </a:t>
            </a:r>
            <a:r>
              <a:rPr lang="en-US" b="1" spc="-60" dirty="0">
                <a:solidFill>
                  <a:schemeClr val="bg1"/>
                </a:solidFill>
              </a:rPr>
              <a:t>notified</a:t>
            </a:r>
            <a:r>
              <a:rPr lang="en-US" b="1" spc="-40" dirty="0">
                <a:solidFill>
                  <a:schemeClr val="bg1"/>
                </a:solidFill>
              </a:rPr>
              <a:t> </a:t>
            </a:r>
            <a:r>
              <a:rPr lang="en-US" b="1" spc="-185" dirty="0">
                <a:solidFill>
                  <a:schemeClr val="bg1"/>
                </a:solidFill>
              </a:rPr>
              <a:t>u/s</a:t>
            </a:r>
            <a:r>
              <a:rPr lang="en-US" b="1" spc="-50" dirty="0">
                <a:solidFill>
                  <a:schemeClr val="bg1"/>
                </a:solidFill>
              </a:rPr>
              <a:t> </a:t>
            </a:r>
            <a:r>
              <a:rPr lang="en-US" b="1" spc="-10" dirty="0">
                <a:solidFill>
                  <a:schemeClr val="bg1"/>
                </a:solidFill>
              </a:rPr>
              <a:t>13(13)</a:t>
            </a:r>
            <a:endParaRPr lang="en-US" b="1" dirty="0">
              <a:solidFill>
                <a:schemeClr val="bg1"/>
              </a:solidFill>
            </a:endParaRPr>
          </a:p>
        </p:txBody>
      </p:sp>
      <p:sp>
        <p:nvSpPr>
          <p:cNvPr id="4" name="TextBox 3">
            <a:extLst>
              <a:ext uri="{FF2B5EF4-FFF2-40B4-BE49-F238E27FC236}">
                <a16:creationId xmlns:a16="http://schemas.microsoft.com/office/drawing/2014/main" id="{28D9E636-B38E-F3E0-E3CE-11CDB4B3D03E}"/>
              </a:ext>
            </a:extLst>
          </p:cNvPr>
          <p:cNvSpPr txBox="1"/>
          <p:nvPr/>
        </p:nvSpPr>
        <p:spPr>
          <a:xfrm>
            <a:off x="445243" y="1170529"/>
            <a:ext cx="10966101" cy="1569660"/>
          </a:xfrm>
          <a:prstGeom prst="rect">
            <a:avLst/>
          </a:prstGeom>
          <a:noFill/>
        </p:spPr>
        <p:txBody>
          <a:bodyPr wrap="square">
            <a:spAutoFit/>
          </a:bodyPr>
          <a:lstStyle/>
          <a:p>
            <a:r>
              <a:rPr lang="en-US" sz="2400" b="1" dirty="0"/>
              <a:t>In order to prevent double taxation or non-taxation of the supply of a service, or for the uniform application of rules, the Govt shall have the power to notify any description of services or circumstances in which the </a:t>
            </a:r>
            <a:r>
              <a:rPr lang="en-US" sz="2400" b="1" dirty="0">
                <a:solidFill>
                  <a:schemeClr val="accent3"/>
                </a:solidFill>
              </a:rPr>
              <a:t>place of supply shall be the place of effective use and enjoyment of a service.</a:t>
            </a:r>
            <a:endParaRPr lang="en-IN" sz="2400" b="1" dirty="0">
              <a:solidFill>
                <a:schemeClr val="accent3"/>
              </a:solidFill>
            </a:endParaRPr>
          </a:p>
        </p:txBody>
      </p:sp>
    </p:spTree>
    <p:extLst>
      <p:ext uri="{BB962C8B-B14F-4D97-AF65-F5344CB8AC3E}">
        <p14:creationId xmlns:p14="http://schemas.microsoft.com/office/powerpoint/2010/main" val="38870535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5DA32C-0057-2B86-D6BC-C741673882E6}"/>
              </a:ext>
            </a:extLst>
          </p:cNvPr>
          <p:cNvSpPr>
            <a:spLocks noGrp="1"/>
          </p:cNvSpPr>
          <p:nvPr>
            <p:ph type="sldNum" sz="quarter" idx="12"/>
          </p:nvPr>
        </p:nvSpPr>
        <p:spPr/>
        <p:txBody>
          <a:bodyPr/>
          <a:lstStyle/>
          <a:p>
            <a:fld id="{2AC1C4F3-0758-4693-96D4-8901426768B0}" type="slidenum">
              <a:rPr lang="en-IN" altLang="en-US" smtClean="0"/>
              <a:pPr/>
              <a:t>62</a:t>
            </a:fld>
            <a:endParaRPr lang="en-IN" altLang="en-US"/>
          </a:p>
        </p:txBody>
      </p:sp>
      <p:pic>
        <p:nvPicPr>
          <p:cNvPr id="6" name="Picture 4" descr="Any Questions&quot; Images – Browse 478 Stock Photos, Vectors, and Video | Adobe  Stock">
            <a:extLst>
              <a:ext uri="{FF2B5EF4-FFF2-40B4-BE49-F238E27FC236}">
                <a16:creationId xmlns:a16="http://schemas.microsoft.com/office/drawing/2014/main" id="{DC979D56-8F2A-310E-8A7E-9535B061C5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8638" y="1679511"/>
            <a:ext cx="11103429" cy="3853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830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7013" y="1987550"/>
            <a:ext cx="6657975" cy="1862138"/>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pPr algn="ctr">
              <a:defRPr/>
            </a:pPr>
            <a:r>
              <a:rPr lang="en-US" sz="11500" dirty="0">
                <a:ln w="0"/>
                <a:solidFill>
                  <a:schemeClr val="tx2">
                    <a:lumMod val="75000"/>
                  </a:schemeClr>
                </a:solidFill>
                <a:effectLst>
                  <a:outerShdw blurRad="38100" dist="25400" dir="5400000" algn="ctr" rotWithShape="0">
                    <a:srgbClr val="6E747A">
                      <a:alpha val="43000"/>
                    </a:srgbClr>
                  </a:outerShdw>
                </a:effectLst>
              </a:rPr>
              <a:t>Thank You</a:t>
            </a:r>
            <a:endParaRPr lang="en-IN" sz="11500" dirty="0">
              <a:ln w="0"/>
              <a:solidFill>
                <a:schemeClr val="tx2">
                  <a:lumMod val="75000"/>
                </a:schemeClr>
              </a:solidFill>
              <a:effectLst>
                <a:outerShdw blurRad="38100" dist="25400" dir="5400000" algn="ctr" rotWithShape="0">
                  <a:srgbClr val="6E747A">
                    <a:alpha val="43000"/>
                  </a:srgbClr>
                </a:outerShdw>
              </a:effectLst>
            </a:endParaRPr>
          </a:p>
        </p:txBody>
      </p:sp>
      <p:sp>
        <p:nvSpPr>
          <p:cNvPr id="3" name="Rectangle 3"/>
          <p:cNvSpPr txBox="1">
            <a:spLocks noChangeArrowheads="1"/>
          </p:cNvSpPr>
          <p:nvPr/>
        </p:nvSpPr>
        <p:spPr>
          <a:xfrm>
            <a:off x="3200400" y="4800600"/>
            <a:ext cx="7543800" cy="1585913"/>
          </a:xfrm>
          <a:prstGeom prst="rect">
            <a:avLst/>
          </a:prstGeom>
        </p:spPr>
        <p:txBody>
          <a:bodyP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fontAlgn="auto">
              <a:spcAft>
                <a:spcPts val="0"/>
              </a:spcAft>
              <a:defRPr/>
            </a:pPr>
            <a:endParaRPr lang="en-US" dirty="0">
              <a:solidFill>
                <a:schemeClr val="tx1">
                  <a:lumMod val="65000"/>
                  <a:lumOff val="35000"/>
                </a:schemeClr>
              </a:solidFill>
            </a:endParaRPr>
          </a:p>
        </p:txBody>
      </p:sp>
      <p:pic>
        <p:nvPicPr>
          <p:cNvPr id="5" name="Picture 4"/>
          <p:cNvPicPr>
            <a:picLocks noChangeAspect="1"/>
          </p:cNvPicPr>
          <p:nvPr/>
        </p:nvPicPr>
        <p:blipFill rotWithShape="1">
          <a:blip r:embed="rId2"/>
          <a:srcRect l="-1170" r="9237"/>
          <a:stretch/>
        </p:blipFill>
        <p:spPr>
          <a:xfrm>
            <a:off x="419310" y="503208"/>
            <a:ext cx="1759531" cy="1638286"/>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138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B8B5E2A-3B69-43FB-9488-F6D18EF973BB}" type="slidenum">
              <a:rPr lang="en-IN" altLang="en-US">
                <a:solidFill>
                  <a:schemeClr val="bg1"/>
                </a:solidFill>
              </a:rPr>
              <a:pPr>
                <a:spcBef>
                  <a:spcPct val="0"/>
                </a:spcBef>
                <a:buClrTx/>
                <a:buSzTx/>
                <a:buFontTx/>
                <a:buNone/>
              </a:pPr>
              <a:t>63</a:t>
            </a:fld>
            <a:endParaRPr lang="en-IN" altLang="en-US" dirty="0">
              <a:solidFill>
                <a:schemeClr val="bg1"/>
              </a:solidFill>
            </a:endParaRPr>
          </a:p>
        </p:txBody>
      </p:sp>
      <p:sp>
        <p:nvSpPr>
          <p:cNvPr id="7" name="TextBox 6"/>
          <p:cNvSpPr txBox="1"/>
          <p:nvPr/>
        </p:nvSpPr>
        <p:spPr>
          <a:xfrm>
            <a:off x="167149" y="3997097"/>
            <a:ext cx="9842090" cy="2246769"/>
          </a:xfrm>
          <a:prstGeom prst="rect">
            <a:avLst/>
          </a:prstGeom>
          <a:noFill/>
        </p:spPr>
        <p:txBody>
          <a:bodyPr wrap="square" rtlCol="0">
            <a:spAutoFit/>
          </a:bodyPr>
          <a:lstStyle/>
          <a:p>
            <a:pPr fontAlgn="auto">
              <a:spcAft>
                <a:spcPts val="0"/>
              </a:spcAft>
              <a:buFont typeface="Wingdings" pitchFamily="2" charset="2"/>
              <a:buNone/>
              <a:defRPr/>
            </a:pPr>
            <a:r>
              <a:rPr lang="en-US" sz="2800" dirty="0">
                <a:solidFill>
                  <a:srgbClr val="002060"/>
                </a:solidFill>
                <a:latin typeface="Candara" panose="020E0502030303020204" pitchFamily="34" charset="0"/>
              </a:rPr>
              <a:t>Presented by:</a:t>
            </a:r>
          </a:p>
          <a:p>
            <a:pPr fontAlgn="auto">
              <a:spcAft>
                <a:spcPts val="0"/>
              </a:spcAft>
              <a:buFont typeface="Wingdings" pitchFamily="2" charset="2"/>
              <a:buNone/>
              <a:defRPr/>
            </a:pPr>
            <a:r>
              <a:rPr lang="en-US" sz="2800" b="1" dirty="0">
                <a:solidFill>
                  <a:srgbClr val="002060"/>
                </a:solidFill>
                <a:latin typeface="Candara" panose="020E0502030303020204" pitchFamily="34" charset="0"/>
              </a:rPr>
              <a:t>CA Rishabh A Parikh, </a:t>
            </a:r>
          </a:p>
          <a:p>
            <a:pPr fontAlgn="auto">
              <a:spcAft>
                <a:spcPts val="0"/>
              </a:spcAft>
              <a:buFont typeface="Wingdings" pitchFamily="2" charset="2"/>
              <a:buNone/>
              <a:defRPr/>
            </a:pPr>
            <a:r>
              <a:rPr lang="en-US" sz="2800" dirty="0">
                <a:solidFill>
                  <a:srgbClr val="002060"/>
                </a:solidFill>
                <a:latin typeface="Candara" panose="020E0502030303020204" pitchFamily="34" charset="0"/>
              </a:rPr>
              <a:t>FCA, M.Com (F&amp;T), DISA (ICAI), PGD(GST), B.Com, Social Auditor</a:t>
            </a:r>
          </a:p>
          <a:p>
            <a:pPr fontAlgn="auto">
              <a:spcAft>
                <a:spcPts val="0"/>
              </a:spcAft>
              <a:buFont typeface="Wingdings" pitchFamily="2" charset="2"/>
              <a:buNone/>
              <a:defRPr/>
            </a:pPr>
            <a:r>
              <a:rPr lang="en-US" sz="2800" dirty="0">
                <a:solidFill>
                  <a:srgbClr val="002060"/>
                </a:solidFill>
                <a:latin typeface="Candara" panose="020E0502030303020204" pitchFamily="34" charset="0"/>
              </a:rPr>
              <a:t>Email id: carishabhparikh@gmail.com</a:t>
            </a:r>
          </a:p>
          <a:p>
            <a:pPr fontAlgn="auto">
              <a:spcAft>
                <a:spcPts val="0"/>
              </a:spcAft>
              <a:buFont typeface="Wingdings" pitchFamily="2" charset="2"/>
              <a:buNone/>
              <a:defRPr/>
            </a:pPr>
            <a:r>
              <a:rPr lang="en-US" sz="2800" dirty="0">
                <a:solidFill>
                  <a:srgbClr val="002060"/>
                </a:solidFill>
                <a:latin typeface="Candara" panose="020E0502030303020204" pitchFamily="34" charset="0"/>
              </a:rPr>
              <a:t>Mobile: +91-8547165943</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Custom 1">
      <a:majorFont>
        <a:latin typeface="Palatino Linotype"/>
        <a:ea typeface=""/>
        <a:cs typeface=""/>
      </a:majorFont>
      <a:minorFont>
        <a:latin typeface="Times New Roman"/>
        <a:ea typeface=""/>
        <a:cs typeface=""/>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9091</TotalTime>
  <Words>4730</Words>
  <Application>Microsoft Office PowerPoint</Application>
  <PresentationFormat>Widescreen</PresentationFormat>
  <Paragraphs>511</Paragraphs>
  <Slides>63</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63</vt:i4>
      </vt:variant>
    </vt:vector>
  </HeadingPairs>
  <TitlesOfParts>
    <vt:vector size="75" baseType="lpstr">
      <vt:lpstr>Arial</vt:lpstr>
      <vt:lpstr>Arial MT</vt:lpstr>
      <vt:lpstr>Book Antiqua</vt:lpstr>
      <vt:lpstr>Calibri</vt:lpstr>
      <vt:lpstr>Candara</vt:lpstr>
      <vt:lpstr>Courier New</vt:lpstr>
      <vt:lpstr>Palatino Linotype</vt:lpstr>
      <vt:lpstr>Times New Roman</vt:lpstr>
      <vt:lpstr>Verdana</vt:lpstr>
      <vt:lpstr>Wingdings</vt:lpstr>
      <vt:lpstr>Wingdings 3</vt:lpstr>
      <vt:lpstr>Ion Boardroom</vt:lpstr>
      <vt:lpstr>Workshop on GST at Thrissur Branch of SIRC of ICAI   Topic: Place of Supply – IGST Act 2017 Date: 25-11-2025                               By CA Rishabh A Parikh FCA, MCom(F&amp;T), DISA(ICAI), PGD(GST), BCom, Social Auditor</vt:lpstr>
      <vt:lpstr>Place of Supply –  Section 7- 13 IGST Act 2017</vt:lpstr>
      <vt:lpstr>Introduction </vt:lpstr>
      <vt:lpstr>Location of Supplier of Service</vt:lpstr>
      <vt:lpstr>Location of Recipient of Service</vt:lpstr>
      <vt:lpstr>B2B vs B2C</vt:lpstr>
      <vt:lpstr>Which tax would be charged in the below case by the Supplier ?</vt:lpstr>
      <vt:lpstr>ITC Reporting in 3B</vt:lpstr>
      <vt:lpstr>PoS reporting in 3B</vt:lpstr>
      <vt:lpstr>Section 7 – IGST Act </vt:lpstr>
      <vt:lpstr>INTER STATE SUPPLY</vt:lpstr>
      <vt:lpstr>PowerPoint Presentation</vt:lpstr>
      <vt:lpstr>GSTR 3B</vt:lpstr>
      <vt:lpstr>Supplies TO/ BY SEZ</vt:lpstr>
      <vt:lpstr>Supplies TO/ BY SEZ</vt:lpstr>
      <vt:lpstr>Summary SEZ Transactions</vt:lpstr>
      <vt:lpstr>Summary SEZ Transactions</vt:lpstr>
      <vt:lpstr>Quick Question</vt:lpstr>
      <vt:lpstr>Section 8 – IGST Act</vt:lpstr>
      <vt:lpstr>INTRA STATE SUPPLY</vt:lpstr>
      <vt:lpstr>Summary</vt:lpstr>
      <vt:lpstr>Section 9- IGST Act </vt:lpstr>
      <vt:lpstr>Supplies in Territorial Waters </vt:lpstr>
      <vt:lpstr>Section 10 - IGST Act </vt:lpstr>
      <vt:lpstr>Section 10 IGST Act</vt:lpstr>
      <vt:lpstr>Bill To Ship Model</vt:lpstr>
      <vt:lpstr>E Way Bill </vt:lpstr>
      <vt:lpstr>Section 10 IGST Act</vt:lpstr>
      <vt:lpstr>Circular on Section 10(1)(ca)</vt:lpstr>
      <vt:lpstr>Circular 209/3/2024 GST dated 26.06.2024 </vt:lpstr>
      <vt:lpstr>Section 11 - IGST Act </vt:lpstr>
      <vt:lpstr>Section 11 IGST Act 2017</vt:lpstr>
      <vt:lpstr>Section 12 IGST Act </vt:lpstr>
      <vt:lpstr>Section 12(3) and 12(4)</vt:lpstr>
      <vt:lpstr>Quick Question </vt:lpstr>
      <vt:lpstr>Quick Question </vt:lpstr>
      <vt:lpstr>Section 12(5), 12(6) and 12(7)</vt:lpstr>
      <vt:lpstr>Section 12(8), 12(9) and 12(10)</vt:lpstr>
      <vt:lpstr>Section 12(8), 12(9) and 12(10)</vt:lpstr>
      <vt:lpstr>Place of Supply of Service</vt:lpstr>
      <vt:lpstr>Continuous Journey - Section 2(3)</vt:lpstr>
      <vt:lpstr>Quick Question</vt:lpstr>
      <vt:lpstr>Section 12(11)</vt:lpstr>
      <vt:lpstr>Section 12(12), 12(13) and 12(14)</vt:lpstr>
      <vt:lpstr>Circular on Advertisements</vt:lpstr>
      <vt:lpstr>Circular on Advertisements</vt:lpstr>
      <vt:lpstr>PowerPoint Presentation</vt:lpstr>
      <vt:lpstr>PowerPoint Presentation</vt:lpstr>
      <vt:lpstr>Section 12(2) –General Clause</vt:lpstr>
      <vt:lpstr>Section 13 IGST Act </vt:lpstr>
      <vt:lpstr>Sec 13(3) to 13(8) IGST </vt:lpstr>
      <vt:lpstr>IGST [Amendment] Act 2018, W.e.f 1-2-2019 amendment to section 13(3)(a)</vt:lpstr>
      <vt:lpstr>Intermediary Services</vt:lpstr>
      <vt:lpstr>Circulars and Amendment</vt:lpstr>
      <vt:lpstr>Sec 13(2) and 13(10) to 13(12) IGST </vt:lpstr>
      <vt:lpstr>OIDAR Services</vt:lpstr>
      <vt:lpstr>Export of Service - Section 2(6)</vt:lpstr>
      <vt:lpstr>Explanation 1 and 2 to Section 8</vt:lpstr>
      <vt:lpstr>Question</vt:lpstr>
      <vt:lpstr>Question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  Prashanth</dc:creator>
  <cp:lastModifiedBy>RISHABH P</cp:lastModifiedBy>
  <cp:revision>265</cp:revision>
  <cp:lastPrinted>2018-04-30T08:55:06Z</cp:lastPrinted>
  <dcterms:created xsi:type="dcterms:W3CDTF">2017-05-14T04:11:47Z</dcterms:created>
  <dcterms:modified xsi:type="dcterms:W3CDTF">2025-11-24T18:32:15Z</dcterms:modified>
</cp:coreProperties>
</file>