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handoutMasterIdLst>
    <p:handoutMasterId r:id="rId39"/>
  </p:handoutMasterIdLst>
  <p:sldIdLst>
    <p:sldId id="277" r:id="rId2"/>
    <p:sldId id="257" r:id="rId3"/>
    <p:sldId id="258" r:id="rId4"/>
    <p:sldId id="310" r:id="rId5"/>
    <p:sldId id="282" r:id="rId6"/>
    <p:sldId id="301" r:id="rId7"/>
    <p:sldId id="287" r:id="rId8"/>
    <p:sldId id="283" r:id="rId9"/>
    <p:sldId id="285" r:id="rId10"/>
    <p:sldId id="286" r:id="rId11"/>
    <p:sldId id="288" r:id="rId12"/>
    <p:sldId id="259" r:id="rId13"/>
    <p:sldId id="266" r:id="rId14"/>
    <p:sldId id="267" r:id="rId15"/>
    <p:sldId id="300" r:id="rId16"/>
    <p:sldId id="306" r:id="rId17"/>
    <p:sldId id="309" r:id="rId18"/>
    <p:sldId id="307" r:id="rId19"/>
    <p:sldId id="289" r:id="rId20"/>
    <p:sldId id="313" r:id="rId21"/>
    <p:sldId id="312" r:id="rId22"/>
    <p:sldId id="311" r:id="rId23"/>
    <p:sldId id="296" r:id="rId24"/>
    <p:sldId id="298" r:id="rId25"/>
    <p:sldId id="290" r:id="rId26"/>
    <p:sldId id="292" r:id="rId27"/>
    <p:sldId id="303" r:id="rId28"/>
    <p:sldId id="293" r:id="rId29"/>
    <p:sldId id="294" r:id="rId30"/>
    <p:sldId id="295" r:id="rId31"/>
    <p:sldId id="297" r:id="rId32"/>
    <p:sldId id="299" r:id="rId33"/>
    <p:sldId id="304" r:id="rId34"/>
    <p:sldId id="305" r:id="rId35"/>
    <p:sldId id="308" r:id="rId36"/>
    <p:sldId id="278"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rasanth surya" initials="ps" lastIdx="1" clrIdx="0">
    <p:extLst>
      <p:ext uri="{19B8F6BF-5375-455C-9EA6-DF929625EA0E}">
        <p15:presenceInfo xmlns:p15="http://schemas.microsoft.com/office/powerpoint/2012/main" userId="196c66223c29445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B689"/>
    <a:srgbClr val="FFC14D"/>
    <a:srgbClr val="FFC100"/>
    <a:srgbClr val="FF3D3D"/>
    <a:srgbClr val="FF8C00"/>
    <a:srgbClr val="FF9800"/>
    <a:srgbClr val="FF8214"/>
    <a:srgbClr val="FF6D19"/>
    <a:srgbClr val="FF5722"/>
    <a:srgbClr val="FEF0D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5" d="100"/>
          <a:sy n="75" d="100"/>
        </p:scale>
        <p:origin x="1757" y="58"/>
      </p:cViewPr>
      <p:guideLst>
        <p:guide orient="horz" pos="2183"/>
        <p:guide pos="3840"/>
      </p:guideLst>
    </p:cSldViewPr>
  </p:slideViewPr>
  <p:notesTextViewPr>
    <p:cViewPr>
      <p:scale>
        <a:sx n="1" d="1"/>
        <a:sy n="1" d="1"/>
      </p:scale>
      <p:origin x="0" y="0"/>
    </p:cViewPr>
  </p:notesTextViewPr>
  <p:notesViewPr>
    <p:cSldViewPr snapToGrid="0">
      <p:cViewPr varScale="1">
        <p:scale>
          <a:sx n="60" d="100"/>
          <a:sy n="60" d="100"/>
        </p:scale>
        <p:origin x="3187" y="4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A6014C0-83D4-2CEF-64FD-F2C992BE1CC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a:extLst>
              <a:ext uri="{FF2B5EF4-FFF2-40B4-BE49-F238E27FC236}">
                <a16:creationId xmlns:a16="http://schemas.microsoft.com/office/drawing/2014/main" id="{8DE783F6-A787-5F59-6CE8-C45FB4DAC49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1CDD781-FE78-43BC-8A77-DEE3C7A19B47}" type="datetimeFigureOut">
              <a:rPr lang="en-IN" smtClean="0"/>
              <a:t>25-11-2025</a:t>
            </a:fld>
            <a:endParaRPr lang="en-IN"/>
          </a:p>
        </p:txBody>
      </p:sp>
      <p:sp>
        <p:nvSpPr>
          <p:cNvPr id="4" name="Footer Placeholder 3">
            <a:extLst>
              <a:ext uri="{FF2B5EF4-FFF2-40B4-BE49-F238E27FC236}">
                <a16:creationId xmlns:a16="http://schemas.microsoft.com/office/drawing/2014/main" id="{A41A124A-E6DF-F8E4-5F4C-4001D38BC71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a:extLst>
              <a:ext uri="{FF2B5EF4-FFF2-40B4-BE49-F238E27FC236}">
                <a16:creationId xmlns:a16="http://schemas.microsoft.com/office/drawing/2014/main" id="{9EEB5EED-21AE-D6FD-D9FD-84338B9F57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52C448F-3F44-4FB8-B521-50CC078D8DF3}" type="slidenum">
              <a:rPr lang="en-IN" smtClean="0"/>
              <a:t>‹#›</a:t>
            </a:fld>
            <a:endParaRPr lang="en-IN"/>
          </a:p>
        </p:txBody>
      </p:sp>
    </p:spTree>
    <p:extLst>
      <p:ext uri="{BB962C8B-B14F-4D97-AF65-F5344CB8AC3E}">
        <p14:creationId xmlns:p14="http://schemas.microsoft.com/office/powerpoint/2010/main" val="18781028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AEE8EB-6A52-4BFC-849D-C52F4086F1CF}" type="datetimeFigureOut">
              <a:rPr lang="en-IN" smtClean="0"/>
              <a:t>25-11-2025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A6AEB9-2ED3-4789-919D-E5022D5D3FC8}" type="slidenum">
              <a:rPr lang="en-IN" smtClean="0"/>
              <a:t>‹#›</a:t>
            </a:fld>
            <a:endParaRPr lang="en-IN"/>
          </a:p>
        </p:txBody>
      </p:sp>
    </p:spTree>
    <p:extLst>
      <p:ext uri="{BB962C8B-B14F-4D97-AF65-F5344CB8AC3E}">
        <p14:creationId xmlns:p14="http://schemas.microsoft.com/office/powerpoint/2010/main" val="40324764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1CD7F-B15C-B1E1-19A3-ECD290AFA31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E7331601-E2BF-1706-C76B-52DCF36FED1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EF55C999-06F5-D5D6-394B-21BD8B0C0386}"/>
              </a:ext>
            </a:extLst>
          </p:cNvPr>
          <p:cNvSpPr>
            <a:spLocks noGrp="1"/>
          </p:cNvSpPr>
          <p:nvPr>
            <p:ph type="dt" sz="half" idx="10"/>
          </p:nvPr>
        </p:nvSpPr>
        <p:spPr/>
        <p:txBody>
          <a:bodyPr/>
          <a:lstStyle/>
          <a:p>
            <a:r>
              <a:rPr lang="en-IN"/>
              <a:t>25-11-2025</a:t>
            </a:r>
          </a:p>
        </p:txBody>
      </p:sp>
      <p:sp>
        <p:nvSpPr>
          <p:cNvPr id="5" name="Footer Placeholder 4">
            <a:extLst>
              <a:ext uri="{FF2B5EF4-FFF2-40B4-BE49-F238E27FC236}">
                <a16:creationId xmlns:a16="http://schemas.microsoft.com/office/drawing/2014/main" id="{048DD6E3-DDB7-32DC-A69A-43F0D49EAECC}"/>
              </a:ext>
            </a:extLst>
          </p:cNvPr>
          <p:cNvSpPr>
            <a:spLocks noGrp="1"/>
          </p:cNvSpPr>
          <p:nvPr>
            <p:ph type="ftr" sz="quarter" idx="11"/>
          </p:nvPr>
        </p:nvSpPr>
        <p:spPr>
          <a:xfrm>
            <a:off x="4038600" y="6356350"/>
            <a:ext cx="4114800" cy="365125"/>
          </a:xfrm>
          <a:prstGeom prst="rect">
            <a:avLst/>
          </a:prstGeom>
        </p:spPr>
        <p:txBody>
          <a:bodyPr/>
          <a:lstStyle/>
          <a:p>
            <a:endParaRPr lang="en-IN" dirty="0"/>
          </a:p>
        </p:txBody>
      </p:sp>
      <p:sp>
        <p:nvSpPr>
          <p:cNvPr id="6" name="Slide Number Placeholder 5">
            <a:extLst>
              <a:ext uri="{FF2B5EF4-FFF2-40B4-BE49-F238E27FC236}">
                <a16:creationId xmlns:a16="http://schemas.microsoft.com/office/drawing/2014/main" id="{46BEEAE8-E504-EE54-95FC-AB042531E317}"/>
              </a:ext>
            </a:extLst>
          </p:cNvPr>
          <p:cNvSpPr>
            <a:spLocks noGrp="1"/>
          </p:cNvSpPr>
          <p:nvPr>
            <p:ph type="sldNum" sz="quarter" idx="12"/>
          </p:nvPr>
        </p:nvSpPr>
        <p:spPr/>
        <p:txBody>
          <a:bodyPr/>
          <a:lstStyle/>
          <a:p>
            <a:fld id="{64DEBFED-8AF9-412D-9B21-45C26C0EE7A9}" type="slidenum">
              <a:rPr lang="en-IN" smtClean="0"/>
              <a:t>‹#›</a:t>
            </a:fld>
            <a:endParaRPr lang="en-IN"/>
          </a:p>
        </p:txBody>
      </p:sp>
    </p:spTree>
    <p:extLst>
      <p:ext uri="{BB962C8B-B14F-4D97-AF65-F5344CB8AC3E}">
        <p14:creationId xmlns:p14="http://schemas.microsoft.com/office/powerpoint/2010/main" val="9151022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DA534-F1ED-3983-88B1-9F246DE1D71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AAEDC7A4-3070-5592-3EFC-486AB9B845B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040F9F6-ED43-2AF5-0DA3-8A96D31391ED}"/>
              </a:ext>
            </a:extLst>
          </p:cNvPr>
          <p:cNvSpPr>
            <a:spLocks noGrp="1"/>
          </p:cNvSpPr>
          <p:nvPr>
            <p:ph type="dt" sz="half" idx="10"/>
          </p:nvPr>
        </p:nvSpPr>
        <p:spPr/>
        <p:txBody>
          <a:bodyPr/>
          <a:lstStyle/>
          <a:p>
            <a:r>
              <a:rPr lang="en-IN"/>
              <a:t>25-11-2025</a:t>
            </a:r>
          </a:p>
        </p:txBody>
      </p:sp>
      <p:sp>
        <p:nvSpPr>
          <p:cNvPr id="5" name="Footer Placeholder 4">
            <a:extLst>
              <a:ext uri="{FF2B5EF4-FFF2-40B4-BE49-F238E27FC236}">
                <a16:creationId xmlns:a16="http://schemas.microsoft.com/office/drawing/2014/main" id="{64D65C67-8785-A015-C3B6-DE057B235B34}"/>
              </a:ext>
            </a:extLst>
          </p:cNvPr>
          <p:cNvSpPr>
            <a:spLocks noGrp="1"/>
          </p:cNvSpPr>
          <p:nvPr>
            <p:ph type="ftr" sz="quarter" idx="11"/>
          </p:nvPr>
        </p:nvSpPr>
        <p:spPr>
          <a:xfrm>
            <a:off x="4038600" y="6356350"/>
            <a:ext cx="4114800" cy="365125"/>
          </a:xfrm>
          <a:prstGeom prst="rect">
            <a:avLst/>
          </a:prstGeom>
        </p:spPr>
        <p:txBody>
          <a:bodyPr/>
          <a:lstStyle/>
          <a:p>
            <a:endParaRPr lang="en-IN"/>
          </a:p>
        </p:txBody>
      </p:sp>
      <p:sp>
        <p:nvSpPr>
          <p:cNvPr id="6" name="Slide Number Placeholder 5">
            <a:extLst>
              <a:ext uri="{FF2B5EF4-FFF2-40B4-BE49-F238E27FC236}">
                <a16:creationId xmlns:a16="http://schemas.microsoft.com/office/drawing/2014/main" id="{94A82B92-84BD-51E7-FC43-1B83F03C9114}"/>
              </a:ext>
            </a:extLst>
          </p:cNvPr>
          <p:cNvSpPr>
            <a:spLocks noGrp="1"/>
          </p:cNvSpPr>
          <p:nvPr>
            <p:ph type="sldNum" sz="quarter" idx="12"/>
          </p:nvPr>
        </p:nvSpPr>
        <p:spPr/>
        <p:txBody>
          <a:bodyPr/>
          <a:lstStyle/>
          <a:p>
            <a:fld id="{64DEBFED-8AF9-412D-9B21-45C26C0EE7A9}" type="slidenum">
              <a:rPr lang="en-IN" smtClean="0"/>
              <a:t>‹#›</a:t>
            </a:fld>
            <a:endParaRPr lang="en-IN"/>
          </a:p>
        </p:txBody>
      </p:sp>
    </p:spTree>
    <p:extLst>
      <p:ext uri="{BB962C8B-B14F-4D97-AF65-F5344CB8AC3E}">
        <p14:creationId xmlns:p14="http://schemas.microsoft.com/office/powerpoint/2010/main" val="17873493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F5F8C-B66A-D244-368E-8599454CD03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8786137D-17DD-FA3E-1420-EA994CE05A1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B3A3B7B-E43B-8F8C-9D82-05C3DC2B9F01}"/>
              </a:ext>
            </a:extLst>
          </p:cNvPr>
          <p:cNvSpPr>
            <a:spLocks noGrp="1"/>
          </p:cNvSpPr>
          <p:nvPr>
            <p:ph type="dt" sz="half" idx="10"/>
          </p:nvPr>
        </p:nvSpPr>
        <p:spPr/>
        <p:txBody>
          <a:bodyPr/>
          <a:lstStyle/>
          <a:p>
            <a:r>
              <a:rPr lang="en-IN"/>
              <a:t>25-11-2025</a:t>
            </a:r>
          </a:p>
        </p:txBody>
      </p:sp>
      <p:sp>
        <p:nvSpPr>
          <p:cNvPr id="5" name="Footer Placeholder 4">
            <a:extLst>
              <a:ext uri="{FF2B5EF4-FFF2-40B4-BE49-F238E27FC236}">
                <a16:creationId xmlns:a16="http://schemas.microsoft.com/office/drawing/2014/main" id="{A59FF9C0-DFAF-9F58-D13B-A3C59954D03D}"/>
              </a:ext>
            </a:extLst>
          </p:cNvPr>
          <p:cNvSpPr>
            <a:spLocks noGrp="1"/>
          </p:cNvSpPr>
          <p:nvPr>
            <p:ph type="ftr" sz="quarter" idx="11"/>
          </p:nvPr>
        </p:nvSpPr>
        <p:spPr>
          <a:xfrm>
            <a:off x="4038600" y="6356350"/>
            <a:ext cx="4114800" cy="365125"/>
          </a:xfrm>
          <a:prstGeom prst="rect">
            <a:avLst/>
          </a:prstGeom>
        </p:spPr>
        <p:txBody>
          <a:bodyPr/>
          <a:lstStyle/>
          <a:p>
            <a:endParaRPr lang="en-IN"/>
          </a:p>
        </p:txBody>
      </p:sp>
      <p:sp>
        <p:nvSpPr>
          <p:cNvPr id="6" name="Slide Number Placeholder 5">
            <a:extLst>
              <a:ext uri="{FF2B5EF4-FFF2-40B4-BE49-F238E27FC236}">
                <a16:creationId xmlns:a16="http://schemas.microsoft.com/office/drawing/2014/main" id="{B3763169-8648-3211-3F0C-2CE2795055B2}"/>
              </a:ext>
            </a:extLst>
          </p:cNvPr>
          <p:cNvSpPr>
            <a:spLocks noGrp="1"/>
          </p:cNvSpPr>
          <p:nvPr>
            <p:ph type="sldNum" sz="quarter" idx="12"/>
          </p:nvPr>
        </p:nvSpPr>
        <p:spPr/>
        <p:txBody>
          <a:bodyPr/>
          <a:lstStyle/>
          <a:p>
            <a:fld id="{64DEBFED-8AF9-412D-9B21-45C26C0EE7A9}" type="slidenum">
              <a:rPr lang="en-IN" smtClean="0"/>
              <a:t>‹#›</a:t>
            </a:fld>
            <a:endParaRPr lang="en-IN"/>
          </a:p>
        </p:txBody>
      </p:sp>
    </p:spTree>
    <p:extLst>
      <p:ext uri="{BB962C8B-B14F-4D97-AF65-F5344CB8AC3E}">
        <p14:creationId xmlns:p14="http://schemas.microsoft.com/office/powerpoint/2010/main" val="13330249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5B3B7-0384-FAEF-B9E8-E9D7C21102C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A2A875B6-B277-36CA-3668-9C2B8FEBAAD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749E5F90-24BC-88D3-9083-408B07B9B5D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33E3AB80-B7DE-4E4A-E577-E5489D892E92}"/>
              </a:ext>
            </a:extLst>
          </p:cNvPr>
          <p:cNvSpPr>
            <a:spLocks noGrp="1"/>
          </p:cNvSpPr>
          <p:nvPr>
            <p:ph type="dt" sz="half" idx="10"/>
          </p:nvPr>
        </p:nvSpPr>
        <p:spPr/>
        <p:txBody>
          <a:bodyPr/>
          <a:lstStyle/>
          <a:p>
            <a:r>
              <a:rPr lang="en-IN"/>
              <a:t>25-11-2025</a:t>
            </a:r>
          </a:p>
        </p:txBody>
      </p:sp>
      <p:sp>
        <p:nvSpPr>
          <p:cNvPr id="6" name="Footer Placeholder 5">
            <a:extLst>
              <a:ext uri="{FF2B5EF4-FFF2-40B4-BE49-F238E27FC236}">
                <a16:creationId xmlns:a16="http://schemas.microsoft.com/office/drawing/2014/main" id="{FA486AE5-AC3F-28B6-1EA3-C9842C40BF30}"/>
              </a:ext>
            </a:extLst>
          </p:cNvPr>
          <p:cNvSpPr>
            <a:spLocks noGrp="1"/>
          </p:cNvSpPr>
          <p:nvPr>
            <p:ph type="ftr" sz="quarter" idx="11"/>
          </p:nvPr>
        </p:nvSpPr>
        <p:spPr>
          <a:xfrm>
            <a:off x="4038600" y="6356350"/>
            <a:ext cx="4114800" cy="365125"/>
          </a:xfrm>
          <a:prstGeom prst="rect">
            <a:avLst/>
          </a:prstGeom>
        </p:spPr>
        <p:txBody>
          <a:bodyPr/>
          <a:lstStyle/>
          <a:p>
            <a:endParaRPr lang="en-IN"/>
          </a:p>
        </p:txBody>
      </p:sp>
      <p:sp>
        <p:nvSpPr>
          <p:cNvPr id="7" name="Slide Number Placeholder 6">
            <a:extLst>
              <a:ext uri="{FF2B5EF4-FFF2-40B4-BE49-F238E27FC236}">
                <a16:creationId xmlns:a16="http://schemas.microsoft.com/office/drawing/2014/main" id="{9D09B765-D379-9E8F-4880-BFB532C58887}"/>
              </a:ext>
            </a:extLst>
          </p:cNvPr>
          <p:cNvSpPr>
            <a:spLocks noGrp="1"/>
          </p:cNvSpPr>
          <p:nvPr>
            <p:ph type="sldNum" sz="quarter" idx="12"/>
          </p:nvPr>
        </p:nvSpPr>
        <p:spPr/>
        <p:txBody>
          <a:bodyPr/>
          <a:lstStyle/>
          <a:p>
            <a:fld id="{64DEBFED-8AF9-412D-9B21-45C26C0EE7A9}" type="slidenum">
              <a:rPr lang="en-IN" smtClean="0"/>
              <a:t>‹#›</a:t>
            </a:fld>
            <a:endParaRPr lang="en-IN"/>
          </a:p>
        </p:txBody>
      </p:sp>
    </p:spTree>
    <p:extLst>
      <p:ext uri="{BB962C8B-B14F-4D97-AF65-F5344CB8AC3E}">
        <p14:creationId xmlns:p14="http://schemas.microsoft.com/office/powerpoint/2010/main" val="36185426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255A0-D176-5ABF-ADA4-547B55FFC437}"/>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CD5B196-4726-5A86-2556-7D90E988535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F0C15F9-1060-529A-C99A-E6238A4477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E9227A33-51F6-FAE7-F4E9-003D1BC84C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9626DF1-0B50-200F-C635-77121EA756E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9559B66C-39CA-B9FA-AEC9-EDDEB49E7780}"/>
              </a:ext>
            </a:extLst>
          </p:cNvPr>
          <p:cNvSpPr>
            <a:spLocks noGrp="1"/>
          </p:cNvSpPr>
          <p:nvPr>
            <p:ph type="dt" sz="half" idx="10"/>
          </p:nvPr>
        </p:nvSpPr>
        <p:spPr/>
        <p:txBody>
          <a:bodyPr/>
          <a:lstStyle/>
          <a:p>
            <a:r>
              <a:rPr lang="en-IN"/>
              <a:t>25-11-2025</a:t>
            </a:r>
          </a:p>
        </p:txBody>
      </p:sp>
      <p:sp>
        <p:nvSpPr>
          <p:cNvPr id="8" name="Footer Placeholder 7">
            <a:extLst>
              <a:ext uri="{FF2B5EF4-FFF2-40B4-BE49-F238E27FC236}">
                <a16:creationId xmlns:a16="http://schemas.microsoft.com/office/drawing/2014/main" id="{0CE580E8-1155-101F-1551-DCEB0F6D4C66}"/>
              </a:ext>
            </a:extLst>
          </p:cNvPr>
          <p:cNvSpPr>
            <a:spLocks noGrp="1"/>
          </p:cNvSpPr>
          <p:nvPr>
            <p:ph type="ftr" sz="quarter" idx="11"/>
          </p:nvPr>
        </p:nvSpPr>
        <p:spPr>
          <a:xfrm>
            <a:off x="4038600" y="6356350"/>
            <a:ext cx="4114800" cy="365125"/>
          </a:xfrm>
          <a:prstGeom prst="rect">
            <a:avLst/>
          </a:prstGeom>
        </p:spPr>
        <p:txBody>
          <a:bodyPr/>
          <a:lstStyle/>
          <a:p>
            <a:endParaRPr lang="en-IN"/>
          </a:p>
        </p:txBody>
      </p:sp>
      <p:sp>
        <p:nvSpPr>
          <p:cNvPr id="9" name="Slide Number Placeholder 8">
            <a:extLst>
              <a:ext uri="{FF2B5EF4-FFF2-40B4-BE49-F238E27FC236}">
                <a16:creationId xmlns:a16="http://schemas.microsoft.com/office/drawing/2014/main" id="{9AC73391-6E9E-5D19-31E8-7F4FDC38E9BD}"/>
              </a:ext>
            </a:extLst>
          </p:cNvPr>
          <p:cNvSpPr>
            <a:spLocks noGrp="1"/>
          </p:cNvSpPr>
          <p:nvPr>
            <p:ph type="sldNum" sz="quarter" idx="12"/>
          </p:nvPr>
        </p:nvSpPr>
        <p:spPr/>
        <p:txBody>
          <a:bodyPr/>
          <a:lstStyle/>
          <a:p>
            <a:fld id="{64DEBFED-8AF9-412D-9B21-45C26C0EE7A9}" type="slidenum">
              <a:rPr lang="en-IN" smtClean="0"/>
              <a:t>‹#›</a:t>
            </a:fld>
            <a:endParaRPr lang="en-IN"/>
          </a:p>
        </p:txBody>
      </p:sp>
    </p:spTree>
    <p:extLst>
      <p:ext uri="{BB962C8B-B14F-4D97-AF65-F5344CB8AC3E}">
        <p14:creationId xmlns:p14="http://schemas.microsoft.com/office/powerpoint/2010/main" val="39528653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ABB36-191B-B2B7-0E76-20401A289A67}"/>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74E98670-242C-3287-D804-CC75BE2BB95A}"/>
              </a:ext>
            </a:extLst>
          </p:cNvPr>
          <p:cNvSpPr>
            <a:spLocks noGrp="1"/>
          </p:cNvSpPr>
          <p:nvPr>
            <p:ph type="dt" sz="half" idx="10"/>
          </p:nvPr>
        </p:nvSpPr>
        <p:spPr/>
        <p:txBody>
          <a:bodyPr/>
          <a:lstStyle/>
          <a:p>
            <a:r>
              <a:rPr lang="en-IN"/>
              <a:t>25-11-2025</a:t>
            </a:r>
          </a:p>
        </p:txBody>
      </p:sp>
      <p:sp>
        <p:nvSpPr>
          <p:cNvPr id="4" name="Footer Placeholder 3">
            <a:extLst>
              <a:ext uri="{FF2B5EF4-FFF2-40B4-BE49-F238E27FC236}">
                <a16:creationId xmlns:a16="http://schemas.microsoft.com/office/drawing/2014/main" id="{2CE8A28C-FAE5-2E56-738F-48F1A21EA3BC}"/>
              </a:ext>
            </a:extLst>
          </p:cNvPr>
          <p:cNvSpPr>
            <a:spLocks noGrp="1"/>
          </p:cNvSpPr>
          <p:nvPr>
            <p:ph type="ftr" sz="quarter" idx="11"/>
          </p:nvPr>
        </p:nvSpPr>
        <p:spPr>
          <a:xfrm>
            <a:off x="4038600" y="6356350"/>
            <a:ext cx="4114800" cy="365125"/>
          </a:xfrm>
          <a:prstGeom prst="rect">
            <a:avLst/>
          </a:prstGeom>
        </p:spPr>
        <p:txBody>
          <a:bodyPr/>
          <a:lstStyle/>
          <a:p>
            <a:endParaRPr lang="en-IN"/>
          </a:p>
        </p:txBody>
      </p:sp>
      <p:sp>
        <p:nvSpPr>
          <p:cNvPr id="5" name="Slide Number Placeholder 4">
            <a:extLst>
              <a:ext uri="{FF2B5EF4-FFF2-40B4-BE49-F238E27FC236}">
                <a16:creationId xmlns:a16="http://schemas.microsoft.com/office/drawing/2014/main" id="{DFF2169E-6729-37C3-A26B-CB2B6F2FBC01}"/>
              </a:ext>
            </a:extLst>
          </p:cNvPr>
          <p:cNvSpPr>
            <a:spLocks noGrp="1"/>
          </p:cNvSpPr>
          <p:nvPr>
            <p:ph type="sldNum" sz="quarter" idx="12"/>
          </p:nvPr>
        </p:nvSpPr>
        <p:spPr/>
        <p:txBody>
          <a:bodyPr/>
          <a:lstStyle/>
          <a:p>
            <a:fld id="{64DEBFED-8AF9-412D-9B21-45C26C0EE7A9}" type="slidenum">
              <a:rPr lang="en-IN" smtClean="0"/>
              <a:t>‹#›</a:t>
            </a:fld>
            <a:endParaRPr lang="en-IN"/>
          </a:p>
        </p:txBody>
      </p:sp>
    </p:spTree>
    <p:extLst>
      <p:ext uri="{BB962C8B-B14F-4D97-AF65-F5344CB8AC3E}">
        <p14:creationId xmlns:p14="http://schemas.microsoft.com/office/powerpoint/2010/main" val="39235753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260485E-6BB7-34F2-62BA-6053064F9DD9}"/>
              </a:ext>
            </a:extLst>
          </p:cNvPr>
          <p:cNvSpPr>
            <a:spLocks noGrp="1"/>
          </p:cNvSpPr>
          <p:nvPr>
            <p:ph type="dt" sz="half" idx="10"/>
          </p:nvPr>
        </p:nvSpPr>
        <p:spPr/>
        <p:txBody>
          <a:bodyPr/>
          <a:lstStyle/>
          <a:p>
            <a:r>
              <a:rPr lang="en-IN"/>
              <a:t>25-11-2025</a:t>
            </a:r>
          </a:p>
        </p:txBody>
      </p:sp>
      <p:sp>
        <p:nvSpPr>
          <p:cNvPr id="3" name="Footer Placeholder 2">
            <a:extLst>
              <a:ext uri="{FF2B5EF4-FFF2-40B4-BE49-F238E27FC236}">
                <a16:creationId xmlns:a16="http://schemas.microsoft.com/office/drawing/2014/main" id="{58B9BC1E-4180-1A8E-2647-C5927E827EC0}"/>
              </a:ext>
            </a:extLst>
          </p:cNvPr>
          <p:cNvSpPr>
            <a:spLocks noGrp="1"/>
          </p:cNvSpPr>
          <p:nvPr>
            <p:ph type="ftr" sz="quarter" idx="11"/>
          </p:nvPr>
        </p:nvSpPr>
        <p:spPr>
          <a:xfrm>
            <a:off x="4038600" y="6356350"/>
            <a:ext cx="4114800" cy="365125"/>
          </a:xfrm>
          <a:prstGeom prst="rect">
            <a:avLst/>
          </a:prstGeom>
        </p:spPr>
        <p:txBody>
          <a:bodyPr/>
          <a:lstStyle/>
          <a:p>
            <a:endParaRPr lang="en-IN"/>
          </a:p>
        </p:txBody>
      </p:sp>
      <p:sp>
        <p:nvSpPr>
          <p:cNvPr id="4" name="Slide Number Placeholder 3">
            <a:extLst>
              <a:ext uri="{FF2B5EF4-FFF2-40B4-BE49-F238E27FC236}">
                <a16:creationId xmlns:a16="http://schemas.microsoft.com/office/drawing/2014/main" id="{8A9DCD1B-CE73-4980-E542-A35A1D78B89D}"/>
              </a:ext>
            </a:extLst>
          </p:cNvPr>
          <p:cNvSpPr>
            <a:spLocks noGrp="1"/>
          </p:cNvSpPr>
          <p:nvPr>
            <p:ph type="sldNum" sz="quarter" idx="12"/>
          </p:nvPr>
        </p:nvSpPr>
        <p:spPr/>
        <p:txBody>
          <a:bodyPr/>
          <a:lstStyle/>
          <a:p>
            <a:fld id="{64DEBFED-8AF9-412D-9B21-45C26C0EE7A9}" type="slidenum">
              <a:rPr lang="en-IN" smtClean="0"/>
              <a:t>‹#›</a:t>
            </a:fld>
            <a:endParaRPr lang="en-IN"/>
          </a:p>
        </p:txBody>
      </p:sp>
    </p:spTree>
    <p:extLst>
      <p:ext uri="{BB962C8B-B14F-4D97-AF65-F5344CB8AC3E}">
        <p14:creationId xmlns:p14="http://schemas.microsoft.com/office/powerpoint/2010/main" val="2159295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2EEF8-3884-8B37-6E66-A6B5F2505E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E8718ABF-36E0-4501-9895-C86F6FA3BB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609BA0A0-80E1-D974-8868-CCC5774658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100BD6-71E5-7F0B-71DE-F4B668F775B6}"/>
              </a:ext>
            </a:extLst>
          </p:cNvPr>
          <p:cNvSpPr>
            <a:spLocks noGrp="1"/>
          </p:cNvSpPr>
          <p:nvPr>
            <p:ph type="dt" sz="half" idx="10"/>
          </p:nvPr>
        </p:nvSpPr>
        <p:spPr/>
        <p:txBody>
          <a:bodyPr/>
          <a:lstStyle/>
          <a:p>
            <a:r>
              <a:rPr lang="en-IN"/>
              <a:t>25-11-2025</a:t>
            </a:r>
          </a:p>
        </p:txBody>
      </p:sp>
      <p:sp>
        <p:nvSpPr>
          <p:cNvPr id="6" name="Footer Placeholder 5">
            <a:extLst>
              <a:ext uri="{FF2B5EF4-FFF2-40B4-BE49-F238E27FC236}">
                <a16:creationId xmlns:a16="http://schemas.microsoft.com/office/drawing/2014/main" id="{6B1BF917-7B9D-BF19-1F80-8C66CEA6C084}"/>
              </a:ext>
            </a:extLst>
          </p:cNvPr>
          <p:cNvSpPr>
            <a:spLocks noGrp="1"/>
          </p:cNvSpPr>
          <p:nvPr>
            <p:ph type="ftr" sz="quarter" idx="11"/>
          </p:nvPr>
        </p:nvSpPr>
        <p:spPr>
          <a:xfrm>
            <a:off x="4038600" y="6356350"/>
            <a:ext cx="4114800" cy="365125"/>
          </a:xfrm>
          <a:prstGeom prst="rect">
            <a:avLst/>
          </a:prstGeom>
        </p:spPr>
        <p:txBody>
          <a:bodyPr/>
          <a:lstStyle/>
          <a:p>
            <a:endParaRPr lang="en-IN"/>
          </a:p>
        </p:txBody>
      </p:sp>
      <p:sp>
        <p:nvSpPr>
          <p:cNvPr id="7" name="Slide Number Placeholder 6">
            <a:extLst>
              <a:ext uri="{FF2B5EF4-FFF2-40B4-BE49-F238E27FC236}">
                <a16:creationId xmlns:a16="http://schemas.microsoft.com/office/drawing/2014/main" id="{5382D811-0F8A-6FD1-5D0F-7B6BBE3B8F09}"/>
              </a:ext>
            </a:extLst>
          </p:cNvPr>
          <p:cNvSpPr>
            <a:spLocks noGrp="1"/>
          </p:cNvSpPr>
          <p:nvPr>
            <p:ph type="sldNum" sz="quarter" idx="12"/>
          </p:nvPr>
        </p:nvSpPr>
        <p:spPr/>
        <p:txBody>
          <a:bodyPr/>
          <a:lstStyle/>
          <a:p>
            <a:fld id="{64DEBFED-8AF9-412D-9B21-45C26C0EE7A9}" type="slidenum">
              <a:rPr lang="en-IN" smtClean="0"/>
              <a:t>‹#›</a:t>
            </a:fld>
            <a:endParaRPr lang="en-IN"/>
          </a:p>
        </p:txBody>
      </p:sp>
    </p:spTree>
    <p:extLst>
      <p:ext uri="{BB962C8B-B14F-4D97-AF65-F5344CB8AC3E}">
        <p14:creationId xmlns:p14="http://schemas.microsoft.com/office/powerpoint/2010/main" val="33644692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63850-B65F-C46A-A2D7-6C64CEDA18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FA05D711-F438-C209-C712-31F330BF008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AE59E639-F7B5-A15E-DD6E-79F1B86762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0917A3-9711-575A-142C-8EB6EFE3C489}"/>
              </a:ext>
            </a:extLst>
          </p:cNvPr>
          <p:cNvSpPr>
            <a:spLocks noGrp="1"/>
          </p:cNvSpPr>
          <p:nvPr>
            <p:ph type="dt" sz="half" idx="10"/>
          </p:nvPr>
        </p:nvSpPr>
        <p:spPr/>
        <p:txBody>
          <a:bodyPr/>
          <a:lstStyle/>
          <a:p>
            <a:r>
              <a:rPr lang="en-IN"/>
              <a:t>25-11-2025</a:t>
            </a:r>
          </a:p>
        </p:txBody>
      </p:sp>
      <p:sp>
        <p:nvSpPr>
          <p:cNvPr id="6" name="Footer Placeholder 5">
            <a:extLst>
              <a:ext uri="{FF2B5EF4-FFF2-40B4-BE49-F238E27FC236}">
                <a16:creationId xmlns:a16="http://schemas.microsoft.com/office/drawing/2014/main" id="{9A618CD3-BB85-389B-BAE3-CFA9A2714CDE}"/>
              </a:ext>
            </a:extLst>
          </p:cNvPr>
          <p:cNvSpPr>
            <a:spLocks noGrp="1"/>
          </p:cNvSpPr>
          <p:nvPr>
            <p:ph type="ftr" sz="quarter" idx="11"/>
          </p:nvPr>
        </p:nvSpPr>
        <p:spPr>
          <a:xfrm>
            <a:off x="4038600" y="6356350"/>
            <a:ext cx="4114800" cy="365125"/>
          </a:xfrm>
          <a:prstGeom prst="rect">
            <a:avLst/>
          </a:prstGeom>
        </p:spPr>
        <p:txBody>
          <a:bodyPr/>
          <a:lstStyle/>
          <a:p>
            <a:endParaRPr lang="en-IN"/>
          </a:p>
        </p:txBody>
      </p:sp>
      <p:sp>
        <p:nvSpPr>
          <p:cNvPr id="7" name="Slide Number Placeholder 6">
            <a:extLst>
              <a:ext uri="{FF2B5EF4-FFF2-40B4-BE49-F238E27FC236}">
                <a16:creationId xmlns:a16="http://schemas.microsoft.com/office/drawing/2014/main" id="{8121397A-8CB5-B151-0D72-8BF6661A19C8}"/>
              </a:ext>
            </a:extLst>
          </p:cNvPr>
          <p:cNvSpPr>
            <a:spLocks noGrp="1"/>
          </p:cNvSpPr>
          <p:nvPr>
            <p:ph type="sldNum" sz="quarter" idx="12"/>
          </p:nvPr>
        </p:nvSpPr>
        <p:spPr/>
        <p:txBody>
          <a:bodyPr/>
          <a:lstStyle/>
          <a:p>
            <a:fld id="{64DEBFED-8AF9-412D-9B21-45C26C0EE7A9}" type="slidenum">
              <a:rPr lang="en-IN" smtClean="0"/>
              <a:t>‹#›</a:t>
            </a:fld>
            <a:endParaRPr lang="en-IN"/>
          </a:p>
        </p:txBody>
      </p:sp>
    </p:spTree>
    <p:extLst>
      <p:ext uri="{BB962C8B-B14F-4D97-AF65-F5344CB8AC3E}">
        <p14:creationId xmlns:p14="http://schemas.microsoft.com/office/powerpoint/2010/main" val="32746864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9FE3B-8FC5-8F0B-A4BA-0AC998AD88E6}"/>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9C520461-D47B-2E8C-4BBD-6666406A0DF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4F3CC87-E23D-66A4-0F1E-01B5552CAC2A}"/>
              </a:ext>
            </a:extLst>
          </p:cNvPr>
          <p:cNvSpPr>
            <a:spLocks noGrp="1"/>
          </p:cNvSpPr>
          <p:nvPr>
            <p:ph type="dt" sz="half" idx="10"/>
          </p:nvPr>
        </p:nvSpPr>
        <p:spPr/>
        <p:txBody>
          <a:bodyPr/>
          <a:lstStyle/>
          <a:p>
            <a:r>
              <a:rPr lang="en-IN"/>
              <a:t>25-11-2025</a:t>
            </a:r>
          </a:p>
        </p:txBody>
      </p:sp>
      <p:sp>
        <p:nvSpPr>
          <p:cNvPr id="5" name="Footer Placeholder 4">
            <a:extLst>
              <a:ext uri="{FF2B5EF4-FFF2-40B4-BE49-F238E27FC236}">
                <a16:creationId xmlns:a16="http://schemas.microsoft.com/office/drawing/2014/main" id="{1AE8FB3F-DA67-6981-58B5-F3CFFD95FD9D}"/>
              </a:ext>
            </a:extLst>
          </p:cNvPr>
          <p:cNvSpPr>
            <a:spLocks noGrp="1"/>
          </p:cNvSpPr>
          <p:nvPr>
            <p:ph type="ftr" sz="quarter" idx="11"/>
          </p:nvPr>
        </p:nvSpPr>
        <p:spPr>
          <a:xfrm>
            <a:off x="4038600" y="6356350"/>
            <a:ext cx="4114800" cy="365125"/>
          </a:xfrm>
          <a:prstGeom prst="rect">
            <a:avLst/>
          </a:prstGeom>
        </p:spPr>
        <p:txBody>
          <a:bodyPr/>
          <a:lstStyle/>
          <a:p>
            <a:endParaRPr lang="en-IN"/>
          </a:p>
        </p:txBody>
      </p:sp>
      <p:sp>
        <p:nvSpPr>
          <p:cNvPr id="6" name="Slide Number Placeholder 5">
            <a:extLst>
              <a:ext uri="{FF2B5EF4-FFF2-40B4-BE49-F238E27FC236}">
                <a16:creationId xmlns:a16="http://schemas.microsoft.com/office/drawing/2014/main" id="{AC50AD0E-4F2D-A4ED-3CDC-B3B213EF5636}"/>
              </a:ext>
            </a:extLst>
          </p:cNvPr>
          <p:cNvSpPr>
            <a:spLocks noGrp="1"/>
          </p:cNvSpPr>
          <p:nvPr>
            <p:ph type="sldNum" sz="quarter" idx="12"/>
          </p:nvPr>
        </p:nvSpPr>
        <p:spPr/>
        <p:txBody>
          <a:bodyPr/>
          <a:lstStyle/>
          <a:p>
            <a:fld id="{64DEBFED-8AF9-412D-9B21-45C26C0EE7A9}" type="slidenum">
              <a:rPr lang="en-IN" smtClean="0"/>
              <a:t>‹#›</a:t>
            </a:fld>
            <a:endParaRPr lang="en-IN"/>
          </a:p>
        </p:txBody>
      </p:sp>
    </p:spTree>
    <p:extLst>
      <p:ext uri="{BB962C8B-B14F-4D97-AF65-F5344CB8AC3E}">
        <p14:creationId xmlns:p14="http://schemas.microsoft.com/office/powerpoint/2010/main" val="14019454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237B9A9-A733-D248-A72F-1AA081B752B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23E3AD9C-9C97-C032-A9A1-C694B77D7B6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A3A7763-C718-B551-E335-E4485B12C53D}"/>
              </a:ext>
            </a:extLst>
          </p:cNvPr>
          <p:cNvSpPr>
            <a:spLocks noGrp="1"/>
          </p:cNvSpPr>
          <p:nvPr>
            <p:ph type="dt" sz="half" idx="10"/>
          </p:nvPr>
        </p:nvSpPr>
        <p:spPr/>
        <p:txBody>
          <a:bodyPr/>
          <a:lstStyle/>
          <a:p>
            <a:r>
              <a:rPr lang="en-IN"/>
              <a:t>25-11-2025</a:t>
            </a:r>
          </a:p>
        </p:txBody>
      </p:sp>
      <p:sp>
        <p:nvSpPr>
          <p:cNvPr id="5" name="Footer Placeholder 4">
            <a:extLst>
              <a:ext uri="{FF2B5EF4-FFF2-40B4-BE49-F238E27FC236}">
                <a16:creationId xmlns:a16="http://schemas.microsoft.com/office/drawing/2014/main" id="{56C7E61B-0929-355C-F2D7-B581EFA132FB}"/>
              </a:ext>
            </a:extLst>
          </p:cNvPr>
          <p:cNvSpPr>
            <a:spLocks noGrp="1"/>
          </p:cNvSpPr>
          <p:nvPr>
            <p:ph type="ftr" sz="quarter" idx="11"/>
          </p:nvPr>
        </p:nvSpPr>
        <p:spPr>
          <a:xfrm>
            <a:off x="4038600" y="6356350"/>
            <a:ext cx="4114800" cy="365125"/>
          </a:xfrm>
          <a:prstGeom prst="rect">
            <a:avLst/>
          </a:prstGeom>
        </p:spPr>
        <p:txBody>
          <a:bodyPr/>
          <a:lstStyle/>
          <a:p>
            <a:endParaRPr lang="en-IN"/>
          </a:p>
        </p:txBody>
      </p:sp>
      <p:sp>
        <p:nvSpPr>
          <p:cNvPr id="6" name="Slide Number Placeholder 5">
            <a:extLst>
              <a:ext uri="{FF2B5EF4-FFF2-40B4-BE49-F238E27FC236}">
                <a16:creationId xmlns:a16="http://schemas.microsoft.com/office/drawing/2014/main" id="{737D8418-3132-4745-39E1-0032737BB19F}"/>
              </a:ext>
            </a:extLst>
          </p:cNvPr>
          <p:cNvSpPr>
            <a:spLocks noGrp="1"/>
          </p:cNvSpPr>
          <p:nvPr>
            <p:ph type="sldNum" sz="quarter" idx="12"/>
          </p:nvPr>
        </p:nvSpPr>
        <p:spPr/>
        <p:txBody>
          <a:bodyPr/>
          <a:lstStyle/>
          <a:p>
            <a:fld id="{64DEBFED-8AF9-412D-9B21-45C26C0EE7A9}" type="slidenum">
              <a:rPr lang="en-IN" smtClean="0"/>
              <a:t>‹#›</a:t>
            </a:fld>
            <a:endParaRPr lang="en-IN"/>
          </a:p>
        </p:txBody>
      </p:sp>
    </p:spTree>
    <p:extLst>
      <p:ext uri="{BB962C8B-B14F-4D97-AF65-F5344CB8AC3E}">
        <p14:creationId xmlns:p14="http://schemas.microsoft.com/office/powerpoint/2010/main" val="8057180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7760DF6-2612-FF56-7A7D-6AC3CFD2B25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966EEB81-3C1E-8C20-B48C-260E5CF958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27CB289-C559-BF59-333A-CED5D383188C}"/>
              </a:ext>
            </a:extLst>
          </p:cNvPr>
          <p:cNvSpPr>
            <a:spLocks noGrp="1"/>
          </p:cNvSpPr>
          <p:nvPr>
            <p:ph type="dt" sz="half" idx="2"/>
          </p:nvPr>
        </p:nvSpPr>
        <p:spPr>
          <a:xfrm>
            <a:off x="838200" y="6366329"/>
            <a:ext cx="962025"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IN"/>
              <a:t>25-11-2025</a:t>
            </a:r>
            <a:endParaRPr lang="en-IN" dirty="0"/>
          </a:p>
        </p:txBody>
      </p:sp>
      <p:sp>
        <p:nvSpPr>
          <p:cNvPr id="6" name="Slide Number Placeholder 5">
            <a:extLst>
              <a:ext uri="{FF2B5EF4-FFF2-40B4-BE49-F238E27FC236}">
                <a16:creationId xmlns:a16="http://schemas.microsoft.com/office/drawing/2014/main" id="{F32E952D-9E4F-64C1-D981-BBC56822D6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DEBFED-8AF9-412D-9B21-45C26C0EE7A9}" type="slidenum">
              <a:rPr lang="en-IN" smtClean="0"/>
              <a:t>‹#›</a:t>
            </a:fld>
            <a:endParaRPr lang="en-IN"/>
          </a:p>
        </p:txBody>
      </p:sp>
      <p:pic>
        <p:nvPicPr>
          <p:cNvPr id="8" name="Picture 7">
            <a:extLst>
              <a:ext uri="{FF2B5EF4-FFF2-40B4-BE49-F238E27FC236}">
                <a16:creationId xmlns:a16="http://schemas.microsoft.com/office/drawing/2014/main" id="{04EEE92C-B864-2FB7-3B8D-1522DA27B26A}"/>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0965732" y="7940"/>
            <a:ext cx="1226268" cy="1182686"/>
          </a:xfrm>
          <a:prstGeom prst="rect">
            <a:avLst/>
          </a:prstGeom>
        </p:spPr>
      </p:pic>
      <p:pic>
        <p:nvPicPr>
          <p:cNvPr id="10" name="Picture 9">
            <a:extLst>
              <a:ext uri="{FF2B5EF4-FFF2-40B4-BE49-F238E27FC236}">
                <a16:creationId xmlns:a16="http://schemas.microsoft.com/office/drawing/2014/main" id="{6AF0D61D-8427-A4FA-C8F5-680D19F6925E}"/>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0296493" y="6176964"/>
            <a:ext cx="1895507" cy="673098"/>
          </a:xfrm>
          <a:prstGeom prst="rect">
            <a:avLst/>
          </a:prstGeom>
        </p:spPr>
      </p:pic>
    </p:spTree>
    <p:extLst>
      <p:ext uri="{BB962C8B-B14F-4D97-AF65-F5344CB8AC3E}">
        <p14:creationId xmlns:p14="http://schemas.microsoft.com/office/powerpoint/2010/main" val="32021664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hyperlink" Target="https://www.taxtmi.com/forms?id=1851" TargetMode="External"/><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hyperlink" Target="https://www.taxtmi.com/acts?actId=736" TargetMode="External"/><Relationship Id="rId4" Type="http://schemas.openxmlformats.org/officeDocument/2006/relationships/hyperlink" Target="https://www.taxtmi.com/acts?id=23999"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C000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0" name="Freeform: Shape 19">
            <a:extLst>
              <a:ext uri="{FF2B5EF4-FFF2-40B4-BE49-F238E27FC236}">
                <a16:creationId xmlns:a16="http://schemas.microsoft.com/office/drawing/2014/main" id="{853CC0E3-D779-5C2C-693F-A875BF49269C}"/>
              </a:ext>
            </a:extLst>
          </p:cNvPr>
          <p:cNvSpPr/>
          <p:nvPr/>
        </p:nvSpPr>
        <p:spPr>
          <a:xfrm rot="16200000" flipH="1">
            <a:off x="6904330" y="1195816"/>
            <a:ext cx="4699745" cy="4823009"/>
          </a:xfrm>
          <a:custGeom>
            <a:avLst/>
            <a:gdLst>
              <a:gd name="connsiteX0" fmla="*/ 3395380 w 4699745"/>
              <a:gd name="connsiteY0" fmla="*/ 1826558 h 4823009"/>
              <a:gd name="connsiteX1" fmla="*/ 3687854 w 4699745"/>
              <a:gd name="connsiteY1" fmla="*/ 1241611 h 4823009"/>
              <a:gd name="connsiteX2" fmla="*/ 4407272 w 4699745"/>
              <a:gd name="connsiteY2" fmla="*/ 1241611 h 4823009"/>
              <a:gd name="connsiteX3" fmla="*/ 4699745 w 4699745"/>
              <a:gd name="connsiteY3" fmla="*/ 1826558 h 4823009"/>
              <a:gd name="connsiteX4" fmla="*/ 4407272 w 4699745"/>
              <a:gd name="connsiteY4" fmla="*/ 2411505 h 4823009"/>
              <a:gd name="connsiteX5" fmla="*/ 3687854 w 4699745"/>
              <a:gd name="connsiteY5" fmla="*/ 2411505 h 4823009"/>
              <a:gd name="connsiteX6" fmla="*/ 3395379 w 4699745"/>
              <a:gd name="connsiteY6" fmla="*/ 584947 h 4823009"/>
              <a:gd name="connsiteX7" fmla="*/ 3687853 w 4699745"/>
              <a:gd name="connsiteY7" fmla="*/ 0 h 4823009"/>
              <a:gd name="connsiteX8" fmla="*/ 4407271 w 4699745"/>
              <a:gd name="connsiteY8" fmla="*/ 0 h 4823009"/>
              <a:gd name="connsiteX9" fmla="*/ 4699744 w 4699745"/>
              <a:gd name="connsiteY9" fmla="*/ 584947 h 4823009"/>
              <a:gd name="connsiteX10" fmla="*/ 4407271 w 4699745"/>
              <a:gd name="connsiteY10" fmla="*/ 1169894 h 4823009"/>
              <a:gd name="connsiteX11" fmla="*/ 3687853 w 4699745"/>
              <a:gd name="connsiteY11" fmla="*/ 1169894 h 4823009"/>
              <a:gd name="connsiteX12" fmla="*/ 3395379 w 4699745"/>
              <a:gd name="connsiteY12" fmla="*/ 3068170 h 4823009"/>
              <a:gd name="connsiteX13" fmla="*/ 3687853 w 4699745"/>
              <a:gd name="connsiteY13" fmla="*/ 2483223 h 4823009"/>
              <a:gd name="connsiteX14" fmla="*/ 4407271 w 4699745"/>
              <a:gd name="connsiteY14" fmla="*/ 2483223 h 4823009"/>
              <a:gd name="connsiteX15" fmla="*/ 4699744 w 4699745"/>
              <a:gd name="connsiteY15" fmla="*/ 3068170 h 4823009"/>
              <a:gd name="connsiteX16" fmla="*/ 4407271 w 4699745"/>
              <a:gd name="connsiteY16" fmla="*/ 3653117 h 4823009"/>
              <a:gd name="connsiteX17" fmla="*/ 3687853 w 4699745"/>
              <a:gd name="connsiteY17" fmla="*/ 3653117 h 4823009"/>
              <a:gd name="connsiteX18" fmla="*/ 2263587 w 4699745"/>
              <a:gd name="connsiteY18" fmla="*/ 2411504 h 4823009"/>
              <a:gd name="connsiteX19" fmla="*/ 2556061 w 4699745"/>
              <a:gd name="connsiteY19" fmla="*/ 1826557 h 4823009"/>
              <a:gd name="connsiteX20" fmla="*/ 3275479 w 4699745"/>
              <a:gd name="connsiteY20" fmla="*/ 1826557 h 4823009"/>
              <a:gd name="connsiteX21" fmla="*/ 3567952 w 4699745"/>
              <a:gd name="connsiteY21" fmla="*/ 2411504 h 4823009"/>
              <a:gd name="connsiteX22" fmla="*/ 3275479 w 4699745"/>
              <a:gd name="connsiteY22" fmla="*/ 2996451 h 4823009"/>
              <a:gd name="connsiteX23" fmla="*/ 2556061 w 4699745"/>
              <a:gd name="connsiteY23" fmla="*/ 2996451 h 4823009"/>
              <a:gd name="connsiteX24" fmla="*/ 2263586 w 4699745"/>
              <a:gd name="connsiteY24" fmla="*/ 1169893 h 4823009"/>
              <a:gd name="connsiteX25" fmla="*/ 2556060 w 4699745"/>
              <a:gd name="connsiteY25" fmla="*/ 584946 h 4823009"/>
              <a:gd name="connsiteX26" fmla="*/ 3275478 w 4699745"/>
              <a:gd name="connsiteY26" fmla="*/ 584946 h 4823009"/>
              <a:gd name="connsiteX27" fmla="*/ 3567951 w 4699745"/>
              <a:gd name="connsiteY27" fmla="*/ 1169893 h 4823009"/>
              <a:gd name="connsiteX28" fmla="*/ 3275478 w 4699745"/>
              <a:gd name="connsiteY28" fmla="*/ 1754840 h 4823009"/>
              <a:gd name="connsiteX29" fmla="*/ 2556060 w 4699745"/>
              <a:gd name="connsiteY29" fmla="*/ 1754840 h 4823009"/>
              <a:gd name="connsiteX30" fmla="*/ 2263586 w 4699745"/>
              <a:gd name="connsiteY30" fmla="*/ 3653116 h 4823009"/>
              <a:gd name="connsiteX31" fmla="*/ 2556060 w 4699745"/>
              <a:gd name="connsiteY31" fmla="*/ 3068169 h 4823009"/>
              <a:gd name="connsiteX32" fmla="*/ 3275478 w 4699745"/>
              <a:gd name="connsiteY32" fmla="*/ 3068169 h 4823009"/>
              <a:gd name="connsiteX33" fmla="*/ 3567951 w 4699745"/>
              <a:gd name="connsiteY33" fmla="*/ 3653116 h 4823009"/>
              <a:gd name="connsiteX34" fmla="*/ 3275478 w 4699745"/>
              <a:gd name="connsiteY34" fmla="*/ 4238063 h 4823009"/>
              <a:gd name="connsiteX35" fmla="*/ 2556060 w 4699745"/>
              <a:gd name="connsiteY35" fmla="*/ 4238063 h 4823009"/>
              <a:gd name="connsiteX36" fmla="*/ 1131794 w 4699745"/>
              <a:gd name="connsiteY36" fmla="*/ 2996450 h 4823009"/>
              <a:gd name="connsiteX37" fmla="*/ 1424268 w 4699745"/>
              <a:gd name="connsiteY37" fmla="*/ 2411503 h 4823009"/>
              <a:gd name="connsiteX38" fmla="*/ 2143686 w 4699745"/>
              <a:gd name="connsiteY38" fmla="*/ 2411503 h 4823009"/>
              <a:gd name="connsiteX39" fmla="*/ 2436159 w 4699745"/>
              <a:gd name="connsiteY39" fmla="*/ 2996450 h 4823009"/>
              <a:gd name="connsiteX40" fmla="*/ 2143686 w 4699745"/>
              <a:gd name="connsiteY40" fmla="*/ 3581397 h 4823009"/>
              <a:gd name="connsiteX41" fmla="*/ 1424268 w 4699745"/>
              <a:gd name="connsiteY41" fmla="*/ 3581397 h 4823009"/>
              <a:gd name="connsiteX42" fmla="*/ 1131793 w 4699745"/>
              <a:gd name="connsiteY42" fmla="*/ 1754839 h 4823009"/>
              <a:gd name="connsiteX43" fmla="*/ 1424267 w 4699745"/>
              <a:gd name="connsiteY43" fmla="*/ 1169892 h 4823009"/>
              <a:gd name="connsiteX44" fmla="*/ 2143685 w 4699745"/>
              <a:gd name="connsiteY44" fmla="*/ 1169892 h 4823009"/>
              <a:gd name="connsiteX45" fmla="*/ 2436158 w 4699745"/>
              <a:gd name="connsiteY45" fmla="*/ 1754839 h 4823009"/>
              <a:gd name="connsiteX46" fmla="*/ 2143685 w 4699745"/>
              <a:gd name="connsiteY46" fmla="*/ 2339786 h 4823009"/>
              <a:gd name="connsiteX47" fmla="*/ 1424267 w 4699745"/>
              <a:gd name="connsiteY47" fmla="*/ 2339786 h 4823009"/>
              <a:gd name="connsiteX48" fmla="*/ 1131793 w 4699745"/>
              <a:gd name="connsiteY48" fmla="*/ 4238062 h 4823009"/>
              <a:gd name="connsiteX49" fmla="*/ 1424267 w 4699745"/>
              <a:gd name="connsiteY49" fmla="*/ 3653115 h 4823009"/>
              <a:gd name="connsiteX50" fmla="*/ 2143685 w 4699745"/>
              <a:gd name="connsiteY50" fmla="*/ 3653115 h 4823009"/>
              <a:gd name="connsiteX51" fmla="*/ 2436158 w 4699745"/>
              <a:gd name="connsiteY51" fmla="*/ 4238062 h 4823009"/>
              <a:gd name="connsiteX52" fmla="*/ 2143685 w 4699745"/>
              <a:gd name="connsiteY52" fmla="*/ 4823009 h 4823009"/>
              <a:gd name="connsiteX53" fmla="*/ 1424267 w 4699745"/>
              <a:gd name="connsiteY53" fmla="*/ 4823009 h 4823009"/>
              <a:gd name="connsiteX54" fmla="*/ 1 w 4699745"/>
              <a:gd name="connsiteY54" fmla="*/ 2411503 h 4823009"/>
              <a:gd name="connsiteX55" fmla="*/ 292475 w 4699745"/>
              <a:gd name="connsiteY55" fmla="*/ 1826556 h 4823009"/>
              <a:gd name="connsiteX56" fmla="*/ 1011893 w 4699745"/>
              <a:gd name="connsiteY56" fmla="*/ 1826556 h 4823009"/>
              <a:gd name="connsiteX57" fmla="*/ 1304366 w 4699745"/>
              <a:gd name="connsiteY57" fmla="*/ 2411503 h 4823009"/>
              <a:gd name="connsiteX58" fmla="*/ 1011893 w 4699745"/>
              <a:gd name="connsiteY58" fmla="*/ 2996450 h 4823009"/>
              <a:gd name="connsiteX59" fmla="*/ 292475 w 4699745"/>
              <a:gd name="connsiteY59" fmla="*/ 2996450 h 4823009"/>
              <a:gd name="connsiteX60" fmla="*/ 1 w 4699745"/>
              <a:gd name="connsiteY60" fmla="*/ 3653115 h 4823009"/>
              <a:gd name="connsiteX61" fmla="*/ 292474 w 4699745"/>
              <a:gd name="connsiteY61" fmla="*/ 3068168 h 4823009"/>
              <a:gd name="connsiteX62" fmla="*/ 1011892 w 4699745"/>
              <a:gd name="connsiteY62" fmla="*/ 3068168 h 4823009"/>
              <a:gd name="connsiteX63" fmla="*/ 1304365 w 4699745"/>
              <a:gd name="connsiteY63" fmla="*/ 3653115 h 4823009"/>
              <a:gd name="connsiteX64" fmla="*/ 1011892 w 4699745"/>
              <a:gd name="connsiteY64" fmla="*/ 4238062 h 4823009"/>
              <a:gd name="connsiteX65" fmla="*/ 292474 w 4699745"/>
              <a:gd name="connsiteY65" fmla="*/ 4238062 h 4823009"/>
              <a:gd name="connsiteX66" fmla="*/ 0 w 4699745"/>
              <a:gd name="connsiteY66" fmla="*/ 1169892 h 4823009"/>
              <a:gd name="connsiteX67" fmla="*/ 292474 w 4699745"/>
              <a:gd name="connsiteY67" fmla="*/ 584945 h 4823009"/>
              <a:gd name="connsiteX68" fmla="*/ 1011892 w 4699745"/>
              <a:gd name="connsiteY68" fmla="*/ 584945 h 4823009"/>
              <a:gd name="connsiteX69" fmla="*/ 1304365 w 4699745"/>
              <a:gd name="connsiteY69" fmla="*/ 1169892 h 4823009"/>
              <a:gd name="connsiteX70" fmla="*/ 1011892 w 4699745"/>
              <a:gd name="connsiteY70" fmla="*/ 1754839 h 4823009"/>
              <a:gd name="connsiteX71" fmla="*/ 292474 w 4699745"/>
              <a:gd name="connsiteY71" fmla="*/ 1754839 h 4823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4699745" h="4823009">
                <a:moveTo>
                  <a:pt x="3395380" y="1826558"/>
                </a:moveTo>
                <a:lnTo>
                  <a:pt x="3687854" y="1241611"/>
                </a:lnTo>
                <a:lnTo>
                  <a:pt x="4407272" y="1241611"/>
                </a:lnTo>
                <a:lnTo>
                  <a:pt x="4699745" y="1826558"/>
                </a:lnTo>
                <a:lnTo>
                  <a:pt x="4407272" y="2411505"/>
                </a:lnTo>
                <a:lnTo>
                  <a:pt x="3687854" y="2411505"/>
                </a:lnTo>
                <a:close/>
                <a:moveTo>
                  <a:pt x="3395379" y="584947"/>
                </a:moveTo>
                <a:lnTo>
                  <a:pt x="3687853" y="0"/>
                </a:lnTo>
                <a:lnTo>
                  <a:pt x="4407271" y="0"/>
                </a:lnTo>
                <a:lnTo>
                  <a:pt x="4699744" y="584947"/>
                </a:lnTo>
                <a:lnTo>
                  <a:pt x="4407271" y="1169894"/>
                </a:lnTo>
                <a:lnTo>
                  <a:pt x="3687853" y="1169894"/>
                </a:lnTo>
                <a:close/>
                <a:moveTo>
                  <a:pt x="3395379" y="3068170"/>
                </a:moveTo>
                <a:lnTo>
                  <a:pt x="3687853" y="2483223"/>
                </a:lnTo>
                <a:lnTo>
                  <a:pt x="4407271" y="2483223"/>
                </a:lnTo>
                <a:lnTo>
                  <a:pt x="4699744" y="3068170"/>
                </a:lnTo>
                <a:lnTo>
                  <a:pt x="4407271" y="3653117"/>
                </a:lnTo>
                <a:lnTo>
                  <a:pt x="3687853" y="3653117"/>
                </a:lnTo>
                <a:close/>
                <a:moveTo>
                  <a:pt x="2263587" y="2411504"/>
                </a:moveTo>
                <a:lnTo>
                  <a:pt x="2556061" y="1826557"/>
                </a:lnTo>
                <a:lnTo>
                  <a:pt x="3275479" y="1826557"/>
                </a:lnTo>
                <a:lnTo>
                  <a:pt x="3567952" y="2411504"/>
                </a:lnTo>
                <a:lnTo>
                  <a:pt x="3275479" y="2996451"/>
                </a:lnTo>
                <a:lnTo>
                  <a:pt x="2556061" y="2996451"/>
                </a:lnTo>
                <a:close/>
                <a:moveTo>
                  <a:pt x="2263586" y="1169893"/>
                </a:moveTo>
                <a:lnTo>
                  <a:pt x="2556060" y="584946"/>
                </a:lnTo>
                <a:lnTo>
                  <a:pt x="3275478" y="584946"/>
                </a:lnTo>
                <a:lnTo>
                  <a:pt x="3567951" y="1169893"/>
                </a:lnTo>
                <a:lnTo>
                  <a:pt x="3275478" y="1754840"/>
                </a:lnTo>
                <a:lnTo>
                  <a:pt x="2556060" y="1754840"/>
                </a:lnTo>
                <a:close/>
                <a:moveTo>
                  <a:pt x="2263586" y="3653116"/>
                </a:moveTo>
                <a:lnTo>
                  <a:pt x="2556060" y="3068169"/>
                </a:lnTo>
                <a:lnTo>
                  <a:pt x="3275478" y="3068169"/>
                </a:lnTo>
                <a:lnTo>
                  <a:pt x="3567951" y="3653116"/>
                </a:lnTo>
                <a:lnTo>
                  <a:pt x="3275478" y="4238063"/>
                </a:lnTo>
                <a:lnTo>
                  <a:pt x="2556060" y="4238063"/>
                </a:lnTo>
                <a:close/>
                <a:moveTo>
                  <a:pt x="1131794" y="2996450"/>
                </a:moveTo>
                <a:lnTo>
                  <a:pt x="1424268" y="2411503"/>
                </a:lnTo>
                <a:lnTo>
                  <a:pt x="2143686" y="2411503"/>
                </a:lnTo>
                <a:lnTo>
                  <a:pt x="2436159" y="2996450"/>
                </a:lnTo>
                <a:lnTo>
                  <a:pt x="2143686" y="3581397"/>
                </a:lnTo>
                <a:lnTo>
                  <a:pt x="1424268" y="3581397"/>
                </a:lnTo>
                <a:close/>
                <a:moveTo>
                  <a:pt x="1131793" y="1754839"/>
                </a:moveTo>
                <a:lnTo>
                  <a:pt x="1424267" y="1169892"/>
                </a:lnTo>
                <a:lnTo>
                  <a:pt x="2143685" y="1169892"/>
                </a:lnTo>
                <a:lnTo>
                  <a:pt x="2436158" y="1754839"/>
                </a:lnTo>
                <a:lnTo>
                  <a:pt x="2143685" y="2339786"/>
                </a:lnTo>
                <a:lnTo>
                  <a:pt x="1424267" y="2339786"/>
                </a:lnTo>
                <a:close/>
                <a:moveTo>
                  <a:pt x="1131793" y="4238062"/>
                </a:moveTo>
                <a:lnTo>
                  <a:pt x="1424267" y="3653115"/>
                </a:lnTo>
                <a:lnTo>
                  <a:pt x="2143685" y="3653115"/>
                </a:lnTo>
                <a:lnTo>
                  <a:pt x="2436158" y="4238062"/>
                </a:lnTo>
                <a:lnTo>
                  <a:pt x="2143685" y="4823009"/>
                </a:lnTo>
                <a:lnTo>
                  <a:pt x="1424267" y="4823009"/>
                </a:lnTo>
                <a:close/>
                <a:moveTo>
                  <a:pt x="1" y="2411503"/>
                </a:moveTo>
                <a:lnTo>
                  <a:pt x="292475" y="1826556"/>
                </a:lnTo>
                <a:lnTo>
                  <a:pt x="1011893" y="1826556"/>
                </a:lnTo>
                <a:lnTo>
                  <a:pt x="1304366" y="2411503"/>
                </a:lnTo>
                <a:lnTo>
                  <a:pt x="1011893" y="2996450"/>
                </a:lnTo>
                <a:lnTo>
                  <a:pt x="292475" y="2996450"/>
                </a:lnTo>
                <a:close/>
                <a:moveTo>
                  <a:pt x="1" y="3653115"/>
                </a:moveTo>
                <a:lnTo>
                  <a:pt x="292474" y="3068168"/>
                </a:lnTo>
                <a:lnTo>
                  <a:pt x="1011892" y="3068168"/>
                </a:lnTo>
                <a:lnTo>
                  <a:pt x="1304365" y="3653115"/>
                </a:lnTo>
                <a:lnTo>
                  <a:pt x="1011892" y="4238062"/>
                </a:lnTo>
                <a:lnTo>
                  <a:pt x="292474" y="4238062"/>
                </a:lnTo>
                <a:close/>
                <a:moveTo>
                  <a:pt x="0" y="1169892"/>
                </a:moveTo>
                <a:lnTo>
                  <a:pt x="292474" y="584945"/>
                </a:lnTo>
                <a:lnTo>
                  <a:pt x="1011892" y="584945"/>
                </a:lnTo>
                <a:lnTo>
                  <a:pt x="1304365" y="1169892"/>
                </a:lnTo>
                <a:lnTo>
                  <a:pt x="1011892" y="1754839"/>
                </a:lnTo>
                <a:lnTo>
                  <a:pt x="292474" y="1754839"/>
                </a:lnTo>
                <a:close/>
              </a:path>
            </a:pathLst>
          </a:custGeom>
          <a:blipFill>
            <a:blip r:embed="rId2"/>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IN" dirty="0"/>
          </a:p>
        </p:txBody>
      </p:sp>
      <p:sp>
        <p:nvSpPr>
          <p:cNvPr id="21" name="TextBox 20">
            <a:extLst>
              <a:ext uri="{FF2B5EF4-FFF2-40B4-BE49-F238E27FC236}">
                <a16:creationId xmlns:a16="http://schemas.microsoft.com/office/drawing/2014/main" id="{8ABBFC0B-86E0-A6AC-42C9-A3817D719881}"/>
              </a:ext>
            </a:extLst>
          </p:cNvPr>
          <p:cNvSpPr txBox="1"/>
          <p:nvPr/>
        </p:nvSpPr>
        <p:spPr>
          <a:xfrm>
            <a:off x="6830" y="612842"/>
            <a:ext cx="6639925" cy="5139869"/>
          </a:xfrm>
          <a:prstGeom prst="rect">
            <a:avLst/>
          </a:prstGeom>
          <a:noFill/>
        </p:spPr>
        <p:txBody>
          <a:bodyPr wrap="square" rtlCol="0">
            <a:spAutoFit/>
          </a:bodyPr>
          <a:lstStyle/>
          <a:p>
            <a:pPr algn="ctr"/>
            <a:r>
              <a:rPr lang="en-US" sz="4400" b="1" dirty="0">
                <a:solidFill>
                  <a:schemeClr val="bg1"/>
                </a:solidFill>
              </a:rPr>
              <a:t>REFUND MECHANISM IN GST</a:t>
            </a:r>
          </a:p>
          <a:p>
            <a:pPr algn="ctr"/>
            <a:endParaRPr lang="en-US" sz="4000" b="1" dirty="0">
              <a:solidFill>
                <a:schemeClr val="bg1"/>
              </a:solidFill>
            </a:endParaRPr>
          </a:p>
          <a:p>
            <a:pPr algn="ctr"/>
            <a:r>
              <a:rPr lang="en-US" sz="4000" b="1" dirty="0">
                <a:solidFill>
                  <a:schemeClr val="bg1"/>
                </a:solidFill>
              </a:rPr>
              <a:t>CA PRASANTH SURYA</a:t>
            </a:r>
          </a:p>
          <a:p>
            <a:pPr algn="ctr"/>
            <a:endParaRPr lang="en-US" sz="4000" b="1" dirty="0">
              <a:solidFill>
                <a:schemeClr val="bg1"/>
              </a:solidFill>
            </a:endParaRPr>
          </a:p>
          <a:p>
            <a:pPr algn="ctr"/>
            <a:r>
              <a:rPr lang="en-US" sz="3600" b="1" i="1" dirty="0">
                <a:solidFill>
                  <a:schemeClr val="bg1"/>
                </a:solidFill>
              </a:rPr>
              <a:t>THRISSUR BRANCH</a:t>
            </a:r>
          </a:p>
          <a:p>
            <a:pPr algn="ctr"/>
            <a:r>
              <a:rPr lang="en-US" sz="3600" b="1" i="1" dirty="0">
                <a:solidFill>
                  <a:schemeClr val="bg1"/>
                </a:solidFill>
              </a:rPr>
              <a:t>GST &amp; INDIRECT TAX COMMITTEE OF ICAI</a:t>
            </a:r>
            <a:endParaRPr lang="en-IN" sz="3600" b="1" i="1" dirty="0">
              <a:solidFill>
                <a:schemeClr val="bg1"/>
              </a:solidFill>
            </a:endParaRPr>
          </a:p>
        </p:txBody>
      </p:sp>
      <p:sp>
        <p:nvSpPr>
          <p:cNvPr id="2" name="Date Placeholder 1">
            <a:extLst>
              <a:ext uri="{FF2B5EF4-FFF2-40B4-BE49-F238E27FC236}">
                <a16:creationId xmlns:a16="http://schemas.microsoft.com/office/drawing/2014/main" id="{0CA30D1D-166F-CEC5-7B32-5505A4D254CB}"/>
              </a:ext>
            </a:extLst>
          </p:cNvPr>
          <p:cNvSpPr>
            <a:spLocks noGrp="1"/>
          </p:cNvSpPr>
          <p:nvPr>
            <p:ph type="dt" sz="half" idx="10"/>
          </p:nvPr>
        </p:nvSpPr>
        <p:spPr/>
        <p:txBody>
          <a:bodyPr/>
          <a:lstStyle/>
          <a:p>
            <a:r>
              <a:rPr lang="en-IN"/>
              <a:t>25-11-2025</a:t>
            </a:r>
          </a:p>
        </p:txBody>
      </p:sp>
    </p:spTree>
    <p:extLst>
      <p:ext uri="{BB962C8B-B14F-4D97-AF65-F5344CB8AC3E}">
        <p14:creationId xmlns:p14="http://schemas.microsoft.com/office/powerpoint/2010/main" val="14682354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AA7DABA1-D44C-9F24-1341-8C8FD4D1FB49}"/>
            </a:ext>
          </a:extLst>
        </p:cNvPr>
        <p:cNvGrpSpPr/>
        <p:nvPr/>
      </p:nvGrpSpPr>
      <p:grpSpPr>
        <a:xfrm>
          <a:off x="0" y="0"/>
          <a:ext cx="0" cy="0"/>
          <a:chOff x="0" y="0"/>
          <a:chExt cx="0" cy="0"/>
        </a:xfrm>
      </p:grpSpPr>
      <p:grpSp>
        <p:nvGrpSpPr>
          <p:cNvPr id="27" name="Group 26">
            <a:extLst>
              <a:ext uri="{FF2B5EF4-FFF2-40B4-BE49-F238E27FC236}">
                <a16:creationId xmlns:a16="http://schemas.microsoft.com/office/drawing/2014/main" id="{CD1914DC-2045-C9B3-D312-647C1AFA8705}"/>
              </a:ext>
            </a:extLst>
          </p:cNvPr>
          <p:cNvGrpSpPr/>
          <p:nvPr/>
        </p:nvGrpSpPr>
        <p:grpSpPr>
          <a:xfrm>
            <a:off x="6251713" y="769865"/>
            <a:ext cx="4603465" cy="4941648"/>
            <a:chOff x="7532682" y="51407"/>
            <a:chExt cx="4603465" cy="4941648"/>
          </a:xfrm>
          <a:blipFill>
            <a:blip r:embed="rId2"/>
            <a:stretch>
              <a:fillRect/>
            </a:stretch>
          </a:blipFill>
        </p:grpSpPr>
        <p:sp>
          <p:nvSpPr>
            <p:cNvPr id="19" name="Rectangle: Rounded Corners 18">
              <a:extLst>
                <a:ext uri="{FF2B5EF4-FFF2-40B4-BE49-F238E27FC236}">
                  <a16:creationId xmlns:a16="http://schemas.microsoft.com/office/drawing/2014/main" id="{A8CFE900-7014-39A6-41C1-279E7A0FC7AA}"/>
                </a:ext>
              </a:extLst>
            </p:cNvPr>
            <p:cNvSpPr/>
            <p:nvPr/>
          </p:nvSpPr>
          <p:spPr>
            <a:xfrm rot="1543100">
              <a:off x="7532682" y="51407"/>
              <a:ext cx="1153872" cy="3416769"/>
            </a:xfrm>
            <a:prstGeom prst="round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Rectangle: Rounded Corners 19">
              <a:extLst>
                <a:ext uri="{FF2B5EF4-FFF2-40B4-BE49-F238E27FC236}">
                  <a16:creationId xmlns:a16="http://schemas.microsoft.com/office/drawing/2014/main" id="{93BAC9FE-BDB6-B18A-8492-875AFF9BA9D7}"/>
                </a:ext>
              </a:extLst>
            </p:cNvPr>
            <p:cNvSpPr/>
            <p:nvPr/>
          </p:nvSpPr>
          <p:spPr>
            <a:xfrm rot="1543100">
              <a:off x="8996844" y="68524"/>
              <a:ext cx="1239656" cy="3071192"/>
            </a:xfrm>
            <a:prstGeom prst="round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Rectangle: Rounded Corners 20">
              <a:extLst>
                <a:ext uri="{FF2B5EF4-FFF2-40B4-BE49-F238E27FC236}">
                  <a16:creationId xmlns:a16="http://schemas.microsoft.com/office/drawing/2014/main" id="{DD05D4AC-7D03-720B-5D0F-DCB37EE18F8E}"/>
                </a:ext>
              </a:extLst>
            </p:cNvPr>
            <p:cNvSpPr/>
            <p:nvPr/>
          </p:nvSpPr>
          <p:spPr>
            <a:xfrm rot="1543100">
              <a:off x="10474170" y="87910"/>
              <a:ext cx="1106256" cy="3071192"/>
            </a:xfrm>
            <a:prstGeom prst="round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2" name="Rectangle: Rounded Corners 21">
              <a:extLst>
                <a:ext uri="{FF2B5EF4-FFF2-40B4-BE49-F238E27FC236}">
                  <a16:creationId xmlns:a16="http://schemas.microsoft.com/office/drawing/2014/main" id="{A856A484-3C98-D50F-117E-829911A17D50}"/>
                </a:ext>
              </a:extLst>
            </p:cNvPr>
            <p:cNvSpPr/>
            <p:nvPr/>
          </p:nvSpPr>
          <p:spPr>
            <a:xfrm rot="1543100">
              <a:off x="11113481" y="2642269"/>
              <a:ext cx="1022666" cy="932389"/>
            </a:xfrm>
            <a:prstGeom prst="round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3" name="Rectangle: Rounded Corners 22">
              <a:extLst>
                <a:ext uri="{FF2B5EF4-FFF2-40B4-BE49-F238E27FC236}">
                  <a16:creationId xmlns:a16="http://schemas.microsoft.com/office/drawing/2014/main" id="{270C9839-5A18-29CF-6722-91C8956DEFE4}"/>
                </a:ext>
              </a:extLst>
            </p:cNvPr>
            <p:cNvSpPr/>
            <p:nvPr/>
          </p:nvSpPr>
          <p:spPr>
            <a:xfrm rot="1543100">
              <a:off x="8154952" y="3056356"/>
              <a:ext cx="1177507" cy="878333"/>
            </a:xfrm>
            <a:prstGeom prst="round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4" name="Rectangle: Rounded Corners 23">
              <a:extLst>
                <a:ext uri="{FF2B5EF4-FFF2-40B4-BE49-F238E27FC236}">
                  <a16:creationId xmlns:a16="http://schemas.microsoft.com/office/drawing/2014/main" id="{80729E89-FFB3-129B-0E05-2474ACB87B90}"/>
                </a:ext>
              </a:extLst>
            </p:cNvPr>
            <p:cNvSpPr/>
            <p:nvPr/>
          </p:nvSpPr>
          <p:spPr>
            <a:xfrm rot="1543100">
              <a:off x="9449456" y="3008085"/>
              <a:ext cx="1044537" cy="1490255"/>
            </a:xfrm>
            <a:prstGeom prst="round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5" name="Rectangle: Rounded Corners 24">
              <a:extLst>
                <a:ext uri="{FF2B5EF4-FFF2-40B4-BE49-F238E27FC236}">
                  <a16:creationId xmlns:a16="http://schemas.microsoft.com/office/drawing/2014/main" id="{8533924C-F2C9-51E3-A612-FC8CE22C58CE}"/>
                </a:ext>
              </a:extLst>
            </p:cNvPr>
            <p:cNvSpPr/>
            <p:nvPr/>
          </p:nvSpPr>
          <p:spPr>
            <a:xfrm rot="1543100">
              <a:off x="10505029" y="3502800"/>
              <a:ext cx="1044537" cy="1490255"/>
            </a:xfrm>
            <a:prstGeom prst="round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6" name="Rectangle: Rounded Corners 25">
              <a:extLst>
                <a:ext uri="{FF2B5EF4-FFF2-40B4-BE49-F238E27FC236}">
                  <a16:creationId xmlns:a16="http://schemas.microsoft.com/office/drawing/2014/main" id="{273DC2E1-0F80-A14B-4694-2C548FAB2F55}"/>
                </a:ext>
              </a:extLst>
            </p:cNvPr>
            <p:cNvSpPr/>
            <p:nvPr/>
          </p:nvSpPr>
          <p:spPr>
            <a:xfrm rot="1543100">
              <a:off x="11457484" y="1955764"/>
              <a:ext cx="634912" cy="604000"/>
            </a:xfrm>
            <a:prstGeom prst="round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2" name="TextBox 1">
            <a:extLst>
              <a:ext uri="{FF2B5EF4-FFF2-40B4-BE49-F238E27FC236}">
                <a16:creationId xmlns:a16="http://schemas.microsoft.com/office/drawing/2014/main" id="{DFC5EB42-16A1-C7DC-CF7E-A4E254C0B4D0}"/>
              </a:ext>
            </a:extLst>
          </p:cNvPr>
          <p:cNvSpPr txBox="1"/>
          <p:nvPr/>
        </p:nvSpPr>
        <p:spPr>
          <a:xfrm>
            <a:off x="357809" y="685800"/>
            <a:ext cx="6490676" cy="523220"/>
          </a:xfrm>
          <a:prstGeom prst="rect">
            <a:avLst/>
          </a:prstGeom>
          <a:noFill/>
        </p:spPr>
        <p:txBody>
          <a:bodyPr wrap="square" rtlCol="0">
            <a:spAutoFit/>
          </a:bodyPr>
          <a:lstStyle/>
          <a:p>
            <a:r>
              <a:rPr lang="en-IN" sz="2800" b="1" dirty="0"/>
              <a:t>COMMON TYPES OF REFUND</a:t>
            </a:r>
          </a:p>
        </p:txBody>
      </p:sp>
      <p:sp>
        <p:nvSpPr>
          <p:cNvPr id="4" name="TextBox 3">
            <a:extLst>
              <a:ext uri="{FF2B5EF4-FFF2-40B4-BE49-F238E27FC236}">
                <a16:creationId xmlns:a16="http://schemas.microsoft.com/office/drawing/2014/main" id="{85F990B7-1F3F-6BB8-6E60-B9ADE6D5452E}"/>
              </a:ext>
            </a:extLst>
          </p:cNvPr>
          <p:cNvSpPr txBox="1"/>
          <p:nvPr/>
        </p:nvSpPr>
        <p:spPr>
          <a:xfrm>
            <a:off x="357809" y="2348972"/>
            <a:ext cx="5893904" cy="1938992"/>
          </a:xfrm>
          <a:prstGeom prst="rect">
            <a:avLst/>
          </a:prstGeom>
          <a:noFill/>
        </p:spPr>
        <p:txBody>
          <a:bodyPr wrap="square" rtlCol="0">
            <a:spAutoFit/>
          </a:bodyPr>
          <a:lstStyle/>
          <a:p>
            <a:pPr marL="285750" indent="-285750">
              <a:buFont typeface="Arial" panose="020B0604020202020204" pitchFamily="34" charset="0"/>
              <a:buChar char="•"/>
            </a:pPr>
            <a:r>
              <a:rPr lang="en-IN" sz="2400" dirty="0"/>
              <a:t>Zero-rated supply (Exports, supply to SEZ)</a:t>
            </a:r>
          </a:p>
          <a:p>
            <a:pPr marL="285750" indent="-285750">
              <a:buFont typeface="Arial" panose="020B0604020202020204" pitchFamily="34" charset="0"/>
              <a:buChar char="•"/>
            </a:pPr>
            <a:endParaRPr lang="en-IN" sz="2400" dirty="0"/>
          </a:p>
          <a:p>
            <a:pPr marL="285750" indent="-285750">
              <a:buFont typeface="Arial" panose="020B0604020202020204" pitchFamily="34" charset="0"/>
              <a:buChar char="•"/>
            </a:pPr>
            <a:r>
              <a:rPr lang="en-IN" sz="2400" dirty="0"/>
              <a:t>Inverted duty structure</a:t>
            </a:r>
          </a:p>
          <a:p>
            <a:pPr marL="285750" indent="-285750">
              <a:buFont typeface="Arial" panose="020B0604020202020204" pitchFamily="34" charset="0"/>
              <a:buChar char="•"/>
            </a:pPr>
            <a:endParaRPr lang="en-IN" sz="2400" dirty="0"/>
          </a:p>
          <a:p>
            <a:pPr marL="285750" indent="-285750">
              <a:buFont typeface="Arial" panose="020B0604020202020204" pitchFamily="34" charset="0"/>
              <a:buChar char="•"/>
            </a:pPr>
            <a:r>
              <a:rPr lang="en-IN" sz="2400" dirty="0"/>
              <a:t>Excess payment of tax</a:t>
            </a:r>
          </a:p>
        </p:txBody>
      </p:sp>
      <p:sp>
        <p:nvSpPr>
          <p:cNvPr id="3" name="Date Placeholder 2">
            <a:extLst>
              <a:ext uri="{FF2B5EF4-FFF2-40B4-BE49-F238E27FC236}">
                <a16:creationId xmlns:a16="http://schemas.microsoft.com/office/drawing/2014/main" id="{471FA3CB-1931-84B9-BF71-46A3633C94F5}"/>
              </a:ext>
            </a:extLst>
          </p:cNvPr>
          <p:cNvSpPr>
            <a:spLocks noGrp="1"/>
          </p:cNvSpPr>
          <p:nvPr>
            <p:ph type="dt" sz="half" idx="10"/>
          </p:nvPr>
        </p:nvSpPr>
        <p:spPr/>
        <p:txBody>
          <a:bodyPr/>
          <a:lstStyle/>
          <a:p>
            <a:r>
              <a:rPr lang="en-IN"/>
              <a:t>25-11-2025</a:t>
            </a:r>
          </a:p>
        </p:txBody>
      </p:sp>
    </p:spTree>
    <p:extLst>
      <p:ext uri="{BB962C8B-B14F-4D97-AF65-F5344CB8AC3E}">
        <p14:creationId xmlns:p14="http://schemas.microsoft.com/office/powerpoint/2010/main" val="3073324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9153EE6B-3645-1894-D216-913D66944B68}"/>
            </a:ext>
          </a:extLst>
        </p:cNvPr>
        <p:cNvGrpSpPr/>
        <p:nvPr/>
      </p:nvGrpSpPr>
      <p:grpSpPr>
        <a:xfrm>
          <a:off x="0" y="0"/>
          <a:ext cx="0" cy="0"/>
          <a:chOff x="0" y="0"/>
          <a:chExt cx="0" cy="0"/>
        </a:xfrm>
      </p:grpSpPr>
      <p:grpSp>
        <p:nvGrpSpPr>
          <p:cNvPr id="27" name="Group 26">
            <a:extLst>
              <a:ext uri="{FF2B5EF4-FFF2-40B4-BE49-F238E27FC236}">
                <a16:creationId xmlns:a16="http://schemas.microsoft.com/office/drawing/2014/main" id="{7A24E95A-6DC0-CD28-7BFF-2F4F2B203109}"/>
              </a:ext>
            </a:extLst>
          </p:cNvPr>
          <p:cNvGrpSpPr/>
          <p:nvPr/>
        </p:nvGrpSpPr>
        <p:grpSpPr>
          <a:xfrm>
            <a:off x="714438" y="379621"/>
            <a:ext cx="4603465" cy="4941648"/>
            <a:chOff x="7532682" y="51407"/>
            <a:chExt cx="4603465" cy="4941648"/>
          </a:xfrm>
          <a:blipFill>
            <a:blip r:embed="rId2"/>
            <a:stretch>
              <a:fillRect/>
            </a:stretch>
          </a:blipFill>
        </p:grpSpPr>
        <p:sp>
          <p:nvSpPr>
            <p:cNvPr id="19" name="Rectangle: Rounded Corners 18">
              <a:extLst>
                <a:ext uri="{FF2B5EF4-FFF2-40B4-BE49-F238E27FC236}">
                  <a16:creationId xmlns:a16="http://schemas.microsoft.com/office/drawing/2014/main" id="{34C2DEBA-1984-104F-5302-61AD698B64EA}"/>
                </a:ext>
              </a:extLst>
            </p:cNvPr>
            <p:cNvSpPr/>
            <p:nvPr/>
          </p:nvSpPr>
          <p:spPr>
            <a:xfrm rot="1543100">
              <a:off x="7532682" y="51407"/>
              <a:ext cx="1153872" cy="3416769"/>
            </a:xfrm>
            <a:prstGeom prst="round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Rectangle: Rounded Corners 19">
              <a:extLst>
                <a:ext uri="{FF2B5EF4-FFF2-40B4-BE49-F238E27FC236}">
                  <a16:creationId xmlns:a16="http://schemas.microsoft.com/office/drawing/2014/main" id="{DED45ED3-01F8-2448-E119-B2A3A306F5E1}"/>
                </a:ext>
              </a:extLst>
            </p:cNvPr>
            <p:cNvSpPr/>
            <p:nvPr/>
          </p:nvSpPr>
          <p:spPr>
            <a:xfrm rot="1543100">
              <a:off x="8996844" y="68524"/>
              <a:ext cx="1239656" cy="3071192"/>
            </a:xfrm>
            <a:prstGeom prst="round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Rectangle: Rounded Corners 20">
              <a:extLst>
                <a:ext uri="{FF2B5EF4-FFF2-40B4-BE49-F238E27FC236}">
                  <a16:creationId xmlns:a16="http://schemas.microsoft.com/office/drawing/2014/main" id="{EFF7C67D-50D3-E4BB-02D7-BBD21A140374}"/>
                </a:ext>
              </a:extLst>
            </p:cNvPr>
            <p:cNvSpPr/>
            <p:nvPr/>
          </p:nvSpPr>
          <p:spPr>
            <a:xfrm rot="1543100">
              <a:off x="10474170" y="87910"/>
              <a:ext cx="1106256" cy="3071192"/>
            </a:xfrm>
            <a:prstGeom prst="round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2" name="Rectangle: Rounded Corners 21">
              <a:extLst>
                <a:ext uri="{FF2B5EF4-FFF2-40B4-BE49-F238E27FC236}">
                  <a16:creationId xmlns:a16="http://schemas.microsoft.com/office/drawing/2014/main" id="{D04CD304-2ABB-6CF8-E2BF-04FA4E170451}"/>
                </a:ext>
              </a:extLst>
            </p:cNvPr>
            <p:cNvSpPr/>
            <p:nvPr/>
          </p:nvSpPr>
          <p:spPr>
            <a:xfrm rot="1543100">
              <a:off x="11113481" y="2642269"/>
              <a:ext cx="1022666" cy="932389"/>
            </a:xfrm>
            <a:prstGeom prst="round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3" name="Rectangle: Rounded Corners 22">
              <a:extLst>
                <a:ext uri="{FF2B5EF4-FFF2-40B4-BE49-F238E27FC236}">
                  <a16:creationId xmlns:a16="http://schemas.microsoft.com/office/drawing/2014/main" id="{BFB460FE-DE46-ED65-0BB3-758432DA7531}"/>
                </a:ext>
              </a:extLst>
            </p:cNvPr>
            <p:cNvSpPr/>
            <p:nvPr/>
          </p:nvSpPr>
          <p:spPr>
            <a:xfrm rot="1543100">
              <a:off x="8154952" y="3056356"/>
              <a:ext cx="1177507" cy="878333"/>
            </a:xfrm>
            <a:prstGeom prst="round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4" name="Rectangle: Rounded Corners 23">
              <a:extLst>
                <a:ext uri="{FF2B5EF4-FFF2-40B4-BE49-F238E27FC236}">
                  <a16:creationId xmlns:a16="http://schemas.microsoft.com/office/drawing/2014/main" id="{46BDD9BE-F150-49B8-4A6E-52F034C26C95}"/>
                </a:ext>
              </a:extLst>
            </p:cNvPr>
            <p:cNvSpPr/>
            <p:nvPr/>
          </p:nvSpPr>
          <p:spPr>
            <a:xfrm rot="1543100">
              <a:off x="9449456" y="3008085"/>
              <a:ext cx="1044537" cy="1490255"/>
            </a:xfrm>
            <a:prstGeom prst="round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5" name="Rectangle: Rounded Corners 24">
              <a:extLst>
                <a:ext uri="{FF2B5EF4-FFF2-40B4-BE49-F238E27FC236}">
                  <a16:creationId xmlns:a16="http://schemas.microsoft.com/office/drawing/2014/main" id="{1C487D72-2A19-9DB5-61E1-A5F83DC666A1}"/>
                </a:ext>
              </a:extLst>
            </p:cNvPr>
            <p:cNvSpPr/>
            <p:nvPr/>
          </p:nvSpPr>
          <p:spPr>
            <a:xfrm rot="1543100">
              <a:off x="10505029" y="3502800"/>
              <a:ext cx="1044537" cy="1490255"/>
            </a:xfrm>
            <a:prstGeom prst="round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6" name="Rectangle: Rounded Corners 25">
              <a:extLst>
                <a:ext uri="{FF2B5EF4-FFF2-40B4-BE49-F238E27FC236}">
                  <a16:creationId xmlns:a16="http://schemas.microsoft.com/office/drawing/2014/main" id="{8BF7F8CC-B56B-7601-F80F-C43F26552FC0}"/>
                </a:ext>
              </a:extLst>
            </p:cNvPr>
            <p:cNvSpPr/>
            <p:nvPr/>
          </p:nvSpPr>
          <p:spPr>
            <a:xfrm rot="1543100">
              <a:off x="11457484" y="1955764"/>
              <a:ext cx="634912" cy="604000"/>
            </a:xfrm>
            <a:prstGeom prst="round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3" name="TextBox 2">
            <a:extLst>
              <a:ext uri="{FF2B5EF4-FFF2-40B4-BE49-F238E27FC236}">
                <a16:creationId xmlns:a16="http://schemas.microsoft.com/office/drawing/2014/main" id="{DD6BC559-DF30-1369-FAE1-ACCA1D007A8C}"/>
              </a:ext>
            </a:extLst>
          </p:cNvPr>
          <p:cNvSpPr txBox="1"/>
          <p:nvPr/>
        </p:nvSpPr>
        <p:spPr>
          <a:xfrm>
            <a:off x="5688309" y="603753"/>
            <a:ext cx="6403284" cy="532903"/>
          </a:xfrm>
          <a:prstGeom prst="rect">
            <a:avLst/>
          </a:prstGeom>
          <a:noFill/>
        </p:spPr>
        <p:txBody>
          <a:bodyPr wrap="square">
            <a:spAutoFit/>
          </a:bodyPr>
          <a:lstStyle/>
          <a:p>
            <a:pPr>
              <a:lnSpc>
                <a:spcPct val="107000"/>
              </a:lnSpc>
              <a:spcAft>
                <a:spcPts val="800"/>
              </a:spcAft>
              <a:buNone/>
            </a:pPr>
            <a:r>
              <a:rPr lang="en-IN" sz="2800" b="1" kern="100" dirty="0">
                <a:effectLst/>
                <a:latin typeface="Calibri" panose="020F0502020204030204" pitchFamily="34" charset="0"/>
                <a:ea typeface="Calibri" panose="020F0502020204030204" pitchFamily="34" charset="0"/>
                <a:cs typeface="Times New Roman" panose="02020603050405020304" pitchFamily="18" charset="0"/>
              </a:rPr>
              <a:t>Zero-rated supply</a:t>
            </a:r>
          </a:p>
        </p:txBody>
      </p:sp>
      <p:sp>
        <p:nvSpPr>
          <p:cNvPr id="2" name="TextBox 1">
            <a:extLst>
              <a:ext uri="{FF2B5EF4-FFF2-40B4-BE49-F238E27FC236}">
                <a16:creationId xmlns:a16="http://schemas.microsoft.com/office/drawing/2014/main" id="{CF2B4145-D62B-01CC-0B46-6EABB739F808}"/>
              </a:ext>
            </a:extLst>
          </p:cNvPr>
          <p:cNvSpPr txBox="1"/>
          <p:nvPr/>
        </p:nvSpPr>
        <p:spPr>
          <a:xfrm>
            <a:off x="5784574" y="1550504"/>
            <a:ext cx="6142383" cy="3693319"/>
          </a:xfrm>
          <a:prstGeom prst="rect">
            <a:avLst/>
          </a:prstGeom>
          <a:noFill/>
        </p:spPr>
        <p:txBody>
          <a:bodyPr wrap="square" rtlCol="0">
            <a:spAutoFit/>
          </a:bodyPr>
          <a:lstStyle/>
          <a:p>
            <a:pPr marL="285750" indent="-285750">
              <a:buFontTx/>
              <a:buChar char="-"/>
            </a:pPr>
            <a:r>
              <a:rPr lang="en-IN" sz="2200" dirty="0"/>
              <a:t>Exports or supplies to SEZ with payment of tax</a:t>
            </a:r>
          </a:p>
          <a:p>
            <a:endParaRPr lang="en-IN" sz="2200" dirty="0"/>
          </a:p>
          <a:p>
            <a:r>
              <a:rPr lang="en-IN" sz="2200" dirty="0"/>
              <a:t>(Automatic refund without application)</a:t>
            </a:r>
          </a:p>
          <a:p>
            <a:endParaRPr lang="en-IN" sz="2200" dirty="0"/>
          </a:p>
          <a:p>
            <a:endParaRPr lang="en-IN" sz="2200" dirty="0"/>
          </a:p>
          <a:p>
            <a:pPr marL="285750" indent="-285750">
              <a:buFontTx/>
              <a:buChar char="-"/>
            </a:pPr>
            <a:r>
              <a:rPr lang="en-IN" sz="2200" dirty="0"/>
              <a:t>Exports or supplies to SEZ without payment of tax under LUT</a:t>
            </a:r>
          </a:p>
          <a:p>
            <a:pPr marL="285750" indent="-285750">
              <a:buFontTx/>
              <a:buChar char="-"/>
            </a:pPr>
            <a:endParaRPr lang="en-IN" sz="2200" dirty="0"/>
          </a:p>
          <a:p>
            <a:r>
              <a:rPr lang="en-IN" sz="2200" dirty="0"/>
              <a:t>(Refund on application)</a:t>
            </a:r>
          </a:p>
          <a:p>
            <a:pPr marL="285750" indent="-285750">
              <a:buFontTx/>
              <a:buChar char="-"/>
            </a:pPr>
            <a:endParaRPr lang="en-IN" dirty="0"/>
          </a:p>
          <a:p>
            <a:endParaRPr lang="en-IN" dirty="0"/>
          </a:p>
        </p:txBody>
      </p:sp>
      <p:sp>
        <p:nvSpPr>
          <p:cNvPr id="4" name="Date Placeholder 3">
            <a:extLst>
              <a:ext uri="{FF2B5EF4-FFF2-40B4-BE49-F238E27FC236}">
                <a16:creationId xmlns:a16="http://schemas.microsoft.com/office/drawing/2014/main" id="{11A04CCB-DA13-7181-E066-1A836F56C9FD}"/>
              </a:ext>
            </a:extLst>
          </p:cNvPr>
          <p:cNvSpPr>
            <a:spLocks noGrp="1"/>
          </p:cNvSpPr>
          <p:nvPr>
            <p:ph type="dt" sz="half" idx="10"/>
          </p:nvPr>
        </p:nvSpPr>
        <p:spPr/>
        <p:txBody>
          <a:bodyPr/>
          <a:lstStyle/>
          <a:p>
            <a:r>
              <a:rPr lang="en-IN"/>
              <a:t>25-11-2025</a:t>
            </a:r>
          </a:p>
        </p:txBody>
      </p:sp>
    </p:spTree>
    <p:extLst>
      <p:ext uri="{BB962C8B-B14F-4D97-AF65-F5344CB8AC3E}">
        <p14:creationId xmlns:p14="http://schemas.microsoft.com/office/powerpoint/2010/main" val="10596736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20408FC3-BBBD-8D6D-083F-B65D3FF5EB2E}"/>
            </a:ext>
          </a:extLst>
        </p:cNvPr>
        <p:cNvGrpSpPr/>
        <p:nvPr/>
      </p:nvGrpSpPr>
      <p:grpSpPr>
        <a:xfrm>
          <a:off x="0" y="0"/>
          <a:ext cx="0" cy="0"/>
          <a:chOff x="0" y="0"/>
          <a:chExt cx="0" cy="0"/>
        </a:xfrm>
      </p:grpSpPr>
      <p:grpSp>
        <p:nvGrpSpPr>
          <p:cNvPr id="27" name="Group 26">
            <a:extLst>
              <a:ext uri="{FF2B5EF4-FFF2-40B4-BE49-F238E27FC236}">
                <a16:creationId xmlns:a16="http://schemas.microsoft.com/office/drawing/2014/main" id="{EC1FC46E-F722-92BF-54EE-752E9F90F5CD}"/>
              </a:ext>
            </a:extLst>
          </p:cNvPr>
          <p:cNvGrpSpPr/>
          <p:nvPr/>
        </p:nvGrpSpPr>
        <p:grpSpPr>
          <a:xfrm>
            <a:off x="6096000" y="432407"/>
            <a:ext cx="4603465" cy="4941648"/>
            <a:chOff x="7532682" y="51407"/>
            <a:chExt cx="4603465" cy="4941648"/>
          </a:xfrm>
          <a:blipFill>
            <a:blip r:embed="rId2"/>
            <a:stretch>
              <a:fillRect/>
            </a:stretch>
          </a:blipFill>
        </p:grpSpPr>
        <p:sp>
          <p:nvSpPr>
            <p:cNvPr id="19" name="Rectangle: Rounded Corners 18">
              <a:extLst>
                <a:ext uri="{FF2B5EF4-FFF2-40B4-BE49-F238E27FC236}">
                  <a16:creationId xmlns:a16="http://schemas.microsoft.com/office/drawing/2014/main" id="{DEF58C30-CE84-CBFB-E527-CB4F510857EA}"/>
                </a:ext>
              </a:extLst>
            </p:cNvPr>
            <p:cNvSpPr/>
            <p:nvPr/>
          </p:nvSpPr>
          <p:spPr>
            <a:xfrm rot="1543100">
              <a:off x="7532682" y="51407"/>
              <a:ext cx="1153872" cy="3416769"/>
            </a:xfrm>
            <a:prstGeom prst="round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Rectangle: Rounded Corners 19">
              <a:extLst>
                <a:ext uri="{FF2B5EF4-FFF2-40B4-BE49-F238E27FC236}">
                  <a16:creationId xmlns:a16="http://schemas.microsoft.com/office/drawing/2014/main" id="{AD2C2559-6FE2-1AB4-0569-5BA818599A84}"/>
                </a:ext>
              </a:extLst>
            </p:cNvPr>
            <p:cNvSpPr/>
            <p:nvPr/>
          </p:nvSpPr>
          <p:spPr>
            <a:xfrm rot="1543100">
              <a:off x="8996844" y="68524"/>
              <a:ext cx="1239656" cy="3071192"/>
            </a:xfrm>
            <a:prstGeom prst="round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Rectangle: Rounded Corners 20">
              <a:extLst>
                <a:ext uri="{FF2B5EF4-FFF2-40B4-BE49-F238E27FC236}">
                  <a16:creationId xmlns:a16="http://schemas.microsoft.com/office/drawing/2014/main" id="{FB45844D-F136-5955-DA06-1DC748F7A94F}"/>
                </a:ext>
              </a:extLst>
            </p:cNvPr>
            <p:cNvSpPr/>
            <p:nvPr/>
          </p:nvSpPr>
          <p:spPr>
            <a:xfrm rot="1543100">
              <a:off x="10474170" y="87910"/>
              <a:ext cx="1106256" cy="3071192"/>
            </a:xfrm>
            <a:prstGeom prst="round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2" name="Rectangle: Rounded Corners 21">
              <a:extLst>
                <a:ext uri="{FF2B5EF4-FFF2-40B4-BE49-F238E27FC236}">
                  <a16:creationId xmlns:a16="http://schemas.microsoft.com/office/drawing/2014/main" id="{7E91976F-B61C-68F4-245A-F3983DD44842}"/>
                </a:ext>
              </a:extLst>
            </p:cNvPr>
            <p:cNvSpPr/>
            <p:nvPr/>
          </p:nvSpPr>
          <p:spPr>
            <a:xfrm rot="1543100">
              <a:off x="11113481" y="2642269"/>
              <a:ext cx="1022666" cy="932389"/>
            </a:xfrm>
            <a:prstGeom prst="round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3" name="Rectangle: Rounded Corners 22">
              <a:extLst>
                <a:ext uri="{FF2B5EF4-FFF2-40B4-BE49-F238E27FC236}">
                  <a16:creationId xmlns:a16="http://schemas.microsoft.com/office/drawing/2014/main" id="{CA5F6D47-7383-82FC-47E8-3CE28A217C8C}"/>
                </a:ext>
              </a:extLst>
            </p:cNvPr>
            <p:cNvSpPr/>
            <p:nvPr/>
          </p:nvSpPr>
          <p:spPr>
            <a:xfrm rot="1543100">
              <a:off x="8154952" y="3056356"/>
              <a:ext cx="1177507" cy="878333"/>
            </a:xfrm>
            <a:prstGeom prst="round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4" name="Rectangle: Rounded Corners 23">
              <a:extLst>
                <a:ext uri="{FF2B5EF4-FFF2-40B4-BE49-F238E27FC236}">
                  <a16:creationId xmlns:a16="http://schemas.microsoft.com/office/drawing/2014/main" id="{30F89825-9979-AD3F-9689-0F91A783F09C}"/>
                </a:ext>
              </a:extLst>
            </p:cNvPr>
            <p:cNvSpPr/>
            <p:nvPr/>
          </p:nvSpPr>
          <p:spPr>
            <a:xfrm rot="1543100">
              <a:off x="9449456" y="3008085"/>
              <a:ext cx="1044537" cy="1490255"/>
            </a:xfrm>
            <a:prstGeom prst="round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5" name="Rectangle: Rounded Corners 24">
              <a:extLst>
                <a:ext uri="{FF2B5EF4-FFF2-40B4-BE49-F238E27FC236}">
                  <a16:creationId xmlns:a16="http://schemas.microsoft.com/office/drawing/2014/main" id="{69CFB56B-52FB-1E32-60F8-DBE726D29848}"/>
                </a:ext>
              </a:extLst>
            </p:cNvPr>
            <p:cNvSpPr/>
            <p:nvPr/>
          </p:nvSpPr>
          <p:spPr>
            <a:xfrm rot="1543100">
              <a:off x="10505029" y="3502800"/>
              <a:ext cx="1044537" cy="1490255"/>
            </a:xfrm>
            <a:prstGeom prst="round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6" name="Rectangle: Rounded Corners 25">
              <a:extLst>
                <a:ext uri="{FF2B5EF4-FFF2-40B4-BE49-F238E27FC236}">
                  <a16:creationId xmlns:a16="http://schemas.microsoft.com/office/drawing/2014/main" id="{BA0F475E-AAA3-8B24-423A-D1368D88DEBA}"/>
                </a:ext>
              </a:extLst>
            </p:cNvPr>
            <p:cNvSpPr/>
            <p:nvPr/>
          </p:nvSpPr>
          <p:spPr>
            <a:xfrm rot="1543100">
              <a:off x="11457484" y="1955764"/>
              <a:ext cx="634912" cy="604000"/>
            </a:xfrm>
            <a:prstGeom prst="round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2" name="TextBox 1">
            <a:extLst>
              <a:ext uri="{FF2B5EF4-FFF2-40B4-BE49-F238E27FC236}">
                <a16:creationId xmlns:a16="http://schemas.microsoft.com/office/drawing/2014/main" id="{5301A6C3-629C-8C29-688A-BDF5A09BA07D}"/>
              </a:ext>
            </a:extLst>
          </p:cNvPr>
          <p:cNvSpPr txBox="1"/>
          <p:nvPr/>
        </p:nvSpPr>
        <p:spPr>
          <a:xfrm>
            <a:off x="357809" y="685800"/>
            <a:ext cx="6490676" cy="523220"/>
          </a:xfrm>
          <a:prstGeom prst="rect">
            <a:avLst/>
          </a:prstGeom>
          <a:noFill/>
        </p:spPr>
        <p:txBody>
          <a:bodyPr wrap="square" rtlCol="0">
            <a:spAutoFit/>
          </a:bodyPr>
          <a:lstStyle/>
          <a:p>
            <a:r>
              <a:rPr lang="en-IN" sz="2800" b="1" dirty="0"/>
              <a:t>ISSUANCE OF CREDIT NOTES</a:t>
            </a:r>
          </a:p>
        </p:txBody>
      </p:sp>
      <p:sp>
        <p:nvSpPr>
          <p:cNvPr id="4" name="TextBox 3">
            <a:extLst>
              <a:ext uri="{FF2B5EF4-FFF2-40B4-BE49-F238E27FC236}">
                <a16:creationId xmlns:a16="http://schemas.microsoft.com/office/drawing/2014/main" id="{9FABF1CE-28DA-1725-7059-58E8409B4AE3}"/>
              </a:ext>
            </a:extLst>
          </p:cNvPr>
          <p:cNvSpPr txBox="1"/>
          <p:nvPr/>
        </p:nvSpPr>
        <p:spPr>
          <a:xfrm>
            <a:off x="357808" y="2348972"/>
            <a:ext cx="4235963" cy="1697068"/>
          </a:xfrm>
          <a:prstGeom prst="rect">
            <a:avLst/>
          </a:prstGeom>
          <a:noFill/>
        </p:spPr>
        <p:txBody>
          <a:bodyPr wrap="square" rtlCol="0">
            <a:spAutoFit/>
          </a:bodyPr>
          <a:lstStyle/>
          <a:p>
            <a:pPr algn="just">
              <a:lnSpc>
                <a:spcPct val="150000"/>
              </a:lnSpc>
            </a:pPr>
            <a:r>
              <a:rPr lang="en-US" sz="2400" dirty="0"/>
              <a:t>Credit Notes for the FY 2024-25 shall be issued within 30/11/2025 </a:t>
            </a:r>
            <a:endParaRPr lang="en-IN" sz="2400" dirty="0"/>
          </a:p>
        </p:txBody>
      </p:sp>
      <p:sp>
        <p:nvSpPr>
          <p:cNvPr id="3" name="Date Placeholder 2">
            <a:extLst>
              <a:ext uri="{FF2B5EF4-FFF2-40B4-BE49-F238E27FC236}">
                <a16:creationId xmlns:a16="http://schemas.microsoft.com/office/drawing/2014/main" id="{736B7E42-8313-C40A-96BC-DEE89D683810}"/>
              </a:ext>
            </a:extLst>
          </p:cNvPr>
          <p:cNvSpPr>
            <a:spLocks noGrp="1"/>
          </p:cNvSpPr>
          <p:nvPr>
            <p:ph type="dt" sz="half" idx="10"/>
          </p:nvPr>
        </p:nvSpPr>
        <p:spPr/>
        <p:txBody>
          <a:bodyPr/>
          <a:lstStyle/>
          <a:p>
            <a:r>
              <a:rPr lang="en-IN"/>
              <a:t>25-11-2025</a:t>
            </a:r>
          </a:p>
        </p:txBody>
      </p:sp>
    </p:spTree>
    <p:extLst>
      <p:ext uri="{BB962C8B-B14F-4D97-AF65-F5344CB8AC3E}">
        <p14:creationId xmlns:p14="http://schemas.microsoft.com/office/powerpoint/2010/main" val="40830361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028D35A1-41BB-EC2A-394B-D75D12D46CA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13565C0-E2BB-A4DD-E12A-45AD42B80ED1}"/>
              </a:ext>
            </a:extLst>
          </p:cNvPr>
          <p:cNvSpPr txBox="1"/>
          <p:nvPr/>
        </p:nvSpPr>
        <p:spPr>
          <a:xfrm>
            <a:off x="734562" y="541034"/>
            <a:ext cx="11457438" cy="4832092"/>
          </a:xfrm>
          <a:prstGeom prst="rect">
            <a:avLst/>
          </a:prstGeom>
          <a:noFill/>
        </p:spPr>
        <p:txBody>
          <a:bodyPr wrap="square">
            <a:spAutoFit/>
          </a:bodyPr>
          <a:lstStyle/>
          <a:p>
            <a:r>
              <a:rPr lang="en-IN" sz="2800" b="1" dirty="0"/>
              <a:t>Common issues-GST refund</a:t>
            </a:r>
          </a:p>
          <a:p>
            <a:endParaRPr lang="en-IN" sz="2800" b="1" dirty="0"/>
          </a:p>
          <a:p>
            <a:pPr marL="457200" indent="-457200">
              <a:buFontTx/>
              <a:buChar char="-"/>
            </a:pPr>
            <a:r>
              <a:rPr lang="en-IN" sz="2800" dirty="0"/>
              <a:t>Aadhar authentication mandatory</a:t>
            </a:r>
          </a:p>
          <a:p>
            <a:pPr marL="457200" indent="-457200">
              <a:buFontTx/>
              <a:buChar char="-"/>
            </a:pPr>
            <a:endParaRPr lang="en-IN" sz="2800" dirty="0"/>
          </a:p>
          <a:p>
            <a:pPr marL="457200" indent="-457200">
              <a:buFontTx/>
              <a:buChar char="-"/>
            </a:pPr>
            <a:r>
              <a:rPr lang="en-IN" sz="2800" dirty="0"/>
              <a:t>Bank account has to be validated</a:t>
            </a:r>
          </a:p>
          <a:p>
            <a:pPr marL="457200" indent="-457200">
              <a:buFontTx/>
              <a:buChar char="-"/>
            </a:pPr>
            <a:endParaRPr lang="en-IN" sz="2800" dirty="0"/>
          </a:p>
          <a:p>
            <a:pPr marL="457200" indent="-457200">
              <a:buFontTx/>
              <a:buChar char="-"/>
            </a:pPr>
            <a:r>
              <a:rPr lang="en-IN" sz="2800" dirty="0"/>
              <a:t>Valid application within 2 years</a:t>
            </a:r>
          </a:p>
          <a:p>
            <a:pPr marL="457200" indent="-457200">
              <a:buFontTx/>
              <a:buChar char="-"/>
            </a:pPr>
            <a:endParaRPr lang="en-IN" sz="2800" dirty="0"/>
          </a:p>
          <a:p>
            <a:pPr marL="457200" indent="-457200">
              <a:buFontTx/>
              <a:buChar char="-"/>
            </a:pPr>
            <a:r>
              <a:rPr lang="en-IN" sz="2800" dirty="0"/>
              <a:t>If the government has reasons to believe that our purchases are forged, high chances of withholding refund on our outward supply</a:t>
            </a:r>
          </a:p>
          <a:p>
            <a:endParaRPr lang="en-IN" sz="2800" dirty="0"/>
          </a:p>
        </p:txBody>
      </p:sp>
      <p:sp>
        <p:nvSpPr>
          <p:cNvPr id="2" name="Date Placeholder 1">
            <a:extLst>
              <a:ext uri="{FF2B5EF4-FFF2-40B4-BE49-F238E27FC236}">
                <a16:creationId xmlns:a16="http://schemas.microsoft.com/office/drawing/2014/main" id="{62E3E0B6-929C-FB97-F675-BE067BBF564B}"/>
              </a:ext>
            </a:extLst>
          </p:cNvPr>
          <p:cNvSpPr>
            <a:spLocks noGrp="1"/>
          </p:cNvSpPr>
          <p:nvPr>
            <p:ph type="dt" sz="half" idx="10"/>
          </p:nvPr>
        </p:nvSpPr>
        <p:spPr/>
        <p:txBody>
          <a:bodyPr/>
          <a:lstStyle/>
          <a:p>
            <a:r>
              <a:rPr lang="en-IN"/>
              <a:t>25-11-2025</a:t>
            </a:r>
          </a:p>
        </p:txBody>
      </p:sp>
    </p:spTree>
    <p:extLst>
      <p:ext uri="{BB962C8B-B14F-4D97-AF65-F5344CB8AC3E}">
        <p14:creationId xmlns:p14="http://schemas.microsoft.com/office/powerpoint/2010/main" val="16219298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5000"/>
            <a:lum/>
          </a:blip>
          <a:srcRect/>
          <a:stretch>
            <a:fillRect/>
          </a:stretch>
        </a:blipFill>
        <a:effectLst/>
      </p:bgPr>
    </p:bg>
    <p:spTree>
      <p:nvGrpSpPr>
        <p:cNvPr id="1" name="">
          <a:extLst>
            <a:ext uri="{FF2B5EF4-FFF2-40B4-BE49-F238E27FC236}">
              <a16:creationId xmlns:a16="http://schemas.microsoft.com/office/drawing/2014/main" id="{2159B01E-56D8-8C5A-1F52-F2337D93F2D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1C91E12-2BE7-F6BD-AD5C-2F492A5D00E5}"/>
              </a:ext>
            </a:extLst>
          </p:cNvPr>
          <p:cNvSpPr txBox="1"/>
          <p:nvPr/>
        </p:nvSpPr>
        <p:spPr>
          <a:xfrm>
            <a:off x="734562" y="541034"/>
            <a:ext cx="11457438" cy="2246769"/>
          </a:xfrm>
          <a:prstGeom prst="rect">
            <a:avLst/>
          </a:prstGeom>
          <a:noFill/>
        </p:spPr>
        <p:txBody>
          <a:bodyPr wrap="square">
            <a:spAutoFit/>
          </a:bodyPr>
          <a:lstStyle/>
          <a:p>
            <a:r>
              <a:rPr lang="en-IN" sz="2800" b="1" dirty="0"/>
              <a:t>Common issues-GST refund</a:t>
            </a:r>
          </a:p>
          <a:p>
            <a:endParaRPr lang="en-IN" sz="2800" b="1" dirty="0"/>
          </a:p>
          <a:p>
            <a:pPr marL="457200" indent="-457200">
              <a:buFontTx/>
              <a:buChar char="-"/>
            </a:pPr>
            <a:r>
              <a:rPr lang="en-IN" sz="2800" dirty="0"/>
              <a:t>Check in ICEGATE portal</a:t>
            </a:r>
          </a:p>
          <a:p>
            <a:pPr marL="457200" indent="-457200">
              <a:buFontTx/>
              <a:buChar char="-"/>
            </a:pPr>
            <a:endParaRPr lang="en-IN" sz="2800" dirty="0"/>
          </a:p>
          <a:p>
            <a:endParaRPr lang="en-IN" sz="2800" dirty="0"/>
          </a:p>
        </p:txBody>
      </p:sp>
      <p:pic>
        <p:nvPicPr>
          <p:cNvPr id="4" name="Picture 3">
            <a:extLst>
              <a:ext uri="{FF2B5EF4-FFF2-40B4-BE49-F238E27FC236}">
                <a16:creationId xmlns:a16="http://schemas.microsoft.com/office/drawing/2014/main" id="{D057B95C-2555-3DE1-2EE7-DFF1605E6205}"/>
              </a:ext>
            </a:extLst>
          </p:cNvPr>
          <p:cNvPicPr>
            <a:picLocks noChangeAspect="1"/>
          </p:cNvPicPr>
          <p:nvPr/>
        </p:nvPicPr>
        <p:blipFill>
          <a:blip r:embed="rId3"/>
          <a:stretch>
            <a:fillRect/>
          </a:stretch>
        </p:blipFill>
        <p:spPr>
          <a:xfrm>
            <a:off x="0" y="2072840"/>
            <a:ext cx="12192000" cy="3994715"/>
          </a:xfrm>
          <a:prstGeom prst="rect">
            <a:avLst/>
          </a:prstGeom>
        </p:spPr>
      </p:pic>
      <p:sp>
        <p:nvSpPr>
          <p:cNvPr id="2" name="Date Placeholder 1">
            <a:extLst>
              <a:ext uri="{FF2B5EF4-FFF2-40B4-BE49-F238E27FC236}">
                <a16:creationId xmlns:a16="http://schemas.microsoft.com/office/drawing/2014/main" id="{9621C28C-2798-9839-99D0-57BE85D7C323}"/>
              </a:ext>
            </a:extLst>
          </p:cNvPr>
          <p:cNvSpPr>
            <a:spLocks noGrp="1"/>
          </p:cNvSpPr>
          <p:nvPr>
            <p:ph type="dt" sz="half" idx="10"/>
          </p:nvPr>
        </p:nvSpPr>
        <p:spPr/>
        <p:txBody>
          <a:bodyPr/>
          <a:lstStyle/>
          <a:p>
            <a:r>
              <a:rPr lang="en-IN"/>
              <a:t>25-11-2025</a:t>
            </a:r>
          </a:p>
        </p:txBody>
      </p:sp>
    </p:spTree>
    <p:extLst>
      <p:ext uri="{BB962C8B-B14F-4D97-AF65-F5344CB8AC3E}">
        <p14:creationId xmlns:p14="http://schemas.microsoft.com/office/powerpoint/2010/main" val="22859330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a:blip r:embed="rId2">
            <a:alphaModFix amt="29000"/>
          </a:blip>
          <a:stretch>
            <a:fillRect/>
          </a:stretch>
        </a:blipFill>
        <a:effectLst/>
      </p:bgPr>
    </p:bg>
    <p:spTree>
      <p:nvGrpSpPr>
        <p:cNvPr id="1" name="">
          <a:extLst>
            <a:ext uri="{FF2B5EF4-FFF2-40B4-BE49-F238E27FC236}">
              <a16:creationId xmlns:a16="http://schemas.microsoft.com/office/drawing/2014/main" id="{88D401B6-8E1F-B633-3839-107E6B1208FC}"/>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4DA45FD9-93C8-6D9E-0F7B-0724E80988AC}"/>
              </a:ext>
            </a:extLst>
          </p:cNvPr>
          <p:cNvGraphicFramePr>
            <a:graphicFrameLocks noGrp="1"/>
          </p:cNvGraphicFramePr>
          <p:nvPr>
            <p:extLst>
              <p:ext uri="{D42A27DB-BD31-4B8C-83A1-F6EECF244321}">
                <p14:modId xmlns:p14="http://schemas.microsoft.com/office/powerpoint/2010/main" val="1505000010"/>
              </p:ext>
            </p:extLst>
          </p:nvPr>
        </p:nvGraphicFramePr>
        <p:xfrm>
          <a:off x="2528956" y="3429000"/>
          <a:ext cx="6306931" cy="2789328"/>
        </p:xfrm>
        <a:graphic>
          <a:graphicData uri="http://schemas.openxmlformats.org/drawingml/2006/table">
            <a:tbl>
              <a:tblPr firstRow="1" bandRow="1">
                <a:tableStyleId>{5C22544A-7EE6-4342-B048-85BDC9FD1C3A}</a:tableStyleId>
              </a:tblPr>
              <a:tblGrid>
                <a:gridCol w="1506331">
                  <a:extLst>
                    <a:ext uri="{9D8B030D-6E8A-4147-A177-3AD203B41FA5}">
                      <a16:colId xmlns:a16="http://schemas.microsoft.com/office/drawing/2014/main" val="3037067570"/>
                    </a:ext>
                  </a:extLst>
                </a:gridCol>
                <a:gridCol w="4800600">
                  <a:extLst>
                    <a:ext uri="{9D8B030D-6E8A-4147-A177-3AD203B41FA5}">
                      <a16:colId xmlns:a16="http://schemas.microsoft.com/office/drawing/2014/main" val="2561034183"/>
                    </a:ext>
                  </a:extLst>
                </a:gridCol>
              </a:tblGrid>
              <a:tr h="543175">
                <a:tc>
                  <a:txBody>
                    <a:bodyPr/>
                    <a:lstStyle/>
                    <a:p>
                      <a:pPr algn="l" fontAlgn="b">
                        <a:buNone/>
                      </a:pPr>
                      <a:r>
                        <a:rPr lang="en-IN" sz="2000" b="1" i="0" u="none" strike="noStrike" dirty="0">
                          <a:solidFill>
                            <a:schemeClr val="bg1"/>
                          </a:solidFill>
                          <a:effectLst/>
                          <a:latin typeface="Calibri" panose="020F0502020204030204" pitchFamily="34" charset="0"/>
                        </a:rPr>
                        <a:t>Code</a:t>
                      </a:r>
                    </a:p>
                  </a:txBody>
                  <a:tcPr marL="7620" marR="7620" marT="7620" marB="0" anchor="b"/>
                </a:tc>
                <a:tc>
                  <a:txBody>
                    <a:bodyPr/>
                    <a:lstStyle/>
                    <a:p>
                      <a:pPr algn="l" fontAlgn="b">
                        <a:buNone/>
                      </a:pPr>
                      <a:r>
                        <a:rPr lang="en-IN" sz="2000" b="1" i="0" u="none" strike="noStrike" dirty="0">
                          <a:solidFill>
                            <a:schemeClr val="bg1"/>
                          </a:solidFill>
                          <a:effectLst/>
                          <a:latin typeface="Calibri" panose="020F0502020204030204" pitchFamily="34" charset="0"/>
                        </a:rPr>
                        <a:t>Reason</a:t>
                      </a:r>
                    </a:p>
                  </a:txBody>
                  <a:tcPr marL="7620" marR="7620" marT="7620" marB="0" anchor="b"/>
                </a:tc>
                <a:extLst>
                  <a:ext uri="{0D108BD9-81ED-4DB2-BD59-A6C34878D82A}">
                    <a16:rowId xmlns:a16="http://schemas.microsoft.com/office/drawing/2014/main" val="2483080110"/>
                  </a:ext>
                </a:extLst>
              </a:tr>
              <a:tr h="320879">
                <a:tc>
                  <a:txBody>
                    <a:bodyPr/>
                    <a:lstStyle/>
                    <a:p>
                      <a:pPr algn="l" fontAlgn="b">
                        <a:buNone/>
                      </a:pPr>
                      <a:r>
                        <a:rPr lang="en-IN" sz="2000" b="0" i="0" u="none" strike="noStrike" dirty="0">
                          <a:solidFill>
                            <a:srgbClr val="000000"/>
                          </a:solidFill>
                          <a:effectLst/>
                          <a:latin typeface="Calibri" panose="020F0502020204030204" pitchFamily="34" charset="0"/>
                        </a:rPr>
                        <a:t>SB000</a:t>
                      </a:r>
                    </a:p>
                  </a:txBody>
                  <a:tcPr marL="7620" marR="7620" marT="7620" marB="0" anchor="b"/>
                </a:tc>
                <a:tc>
                  <a:txBody>
                    <a:bodyPr/>
                    <a:lstStyle/>
                    <a:p>
                      <a:pPr algn="l" fontAlgn="b">
                        <a:buNone/>
                      </a:pPr>
                      <a:r>
                        <a:rPr lang="en-IN" sz="2000" b="0" i="0" u="none" strike="noStrike" dirty="0">
                          <a:solidFill>
                            <a:srgbClr val="333333"/>
                          </a:solidFill>
                          <a:effectLst/>
                          <a:latin typeface="Arial" panose="020B0604020202020204" pitchFamily="34" charset="0"/>
                        </a:rPr>
                        <a:t>Successfully validated</a:t>
                      </a:r>
                    </a:p>
                  </a:txBody>
                  <a:tcPr marL="7620" marR="7620" marT="7620" marB="0" anchor="b"/>
                </a:tc>
                <a:extLst>
                  <a:ext uri="{0D108BD9-81ED-4DB2-BD59-A6C34878D82A}">
                    <a16:rowId xmlns:a16="http://schemas.microsoft.com/office/drawing/2014/main" val="70378817"/>
                  </a:ext>
                </a:extLst>
              </a:tr>
              <a:tr h="320879">
                <a:tc>
                  <a:txBody>
                    <a:bodyPr/>
                    <a:lstStyle/>
                    <a:p>
                      <a:pPr algn="l" fontAlgn="b">
                        <a:buNone/>
                      </a:pPr>
                      <a:r>
                        <a:rPr lang="en-IN" sz="2000" b="0" i="0" u="none" strike="noStrike" dirty="0">
                          <a:solidFill>
                            <a:srgbClr val="000000"/>
                          </a:solidFill>
                          <a:effectLst/>
                          <a:latin typeface="Calibri" panose="020F0502020204030204" pitchFamily="34" charset="0"/>
                        </a:rPr>
                        <a:t>SB001</a:t>
                      </a:r>
                    </a:p>
                  </a:txBody>
                  <a:tcPr marL="7620" marR="7620" marT="7620" marB="0" anchor="b"/>
                </a:tc>
                <a:tc>
                  <a:txBody>
                    <a:bodyPr/>
                    <a:lstStyle/>
                    <a:p>
                      <a:pPr algn="l" fontAlgn="b">
                        <a:buNone/>
                      </a:pPr>
                      <a:r>
                        <a:rPr lang="en-IN" sz="2000" b="0" i="0" u="none" strike="noStrike">
                          <a:solidFill>
                            <a:srgbClr val="333333"/>
                          </a:solidFill>
                          <a:effectLst/>
                          <a:latin typeface="Arial" panose="020B0604020202020204" pitchFamily="34" charset="0"/>
                        </a:rPr>
                        <a:t>Invalid SB details</a:t>
                      </a:r>
                    </a:p>
                  </a:txBody>
                  <a:tcPr marL="7620" marR="7620" marT="7620" marB="0" anchor="b"/>
                </a:tc>
                <a:extLst>
                  <a:ext uri="{0D108BD9-81ED-4DB2-BD59-A6C34878D82A}">
                    <a16:rowId xmlns:a16="http://schemas.microsoft.com/office/drawing/2014/main" val="3539771442"/>
                  </a:ext>
                </a:extLst>
              </a:tr>
              <a:tr h="320879">
                <a:tc>
                  <a:txBody>
                    <a:bodyPr/>
                    <a:lstStyle/>
                    <a:p>
                      <a:pPr algn="l" fontAlgn="b">
                        <a:buNone/>
                      </a:pPr>
                      <a:r>
                        <a:rPr lang="en-IN" sz="2000" b="0" i="0" u="none" strike="noStrike" dirty="0">
                          <a:solidFill>
                            <a:srgbClr val="000000"/>
                          </a:solidFill>
                          <a:effectLst/>
                          <a:latin typeface="Calibri" panose="020F0502020204030204" pitchFamily="34" charset="0"/>
                        </a:rPr>
                        <a:t>SB002</a:t>
                      </a:r>
                    </a:p>
                  </a:txBody>
                  <a:tcPr marL="7620" marR="7620" marT="7620" marB="0" anchor="b"/>
                </a:tc>
                <a:tc>
                  <a:txBody>
                    <a:bodyPr/>
                    <a:lstStyle/>
                    <a:p>
                      <a:pPr algn="l" fontAlgn="b">
                        <a:buNone/>
                      </a:pPr>
                      <a:r>
                        <a:rPr lang="en-IN" sz="2000" b="0" i="0" u="none" strike="noStrike" dirty="0">
                          <a:solidFill>
                            <a:srgbClr val="333333"/>
                          </a:solidFill>
                          <a:effectLst/>
                          <a:latin typeface="Arial" panose="020B0604020202020204" pitchFamily="34" charset="0"/>
                        </a:rPr>
                        <a:t>EGM not filed</a:t>
                      </a:r>
                    </a:p>
                  </a:txBody>
                  <a:tcPr marL="7620" marR="7620" marT="7620" marB="0" anchor="b"/>
                </a:tc>
                <a:extLst>
                  <a:ext uri="{0D108BD9-81ED-4DB2-BD59-A6C34878D82A}">
                    <a16:rowId xmlns:a16="http://schemas.microsoft.com/office/drawing/2014/main" val="1073852684"/>
                  </a:ext>
                </a:extLst>
              </a:tr>
              <a:tr h="320879">
                <a:tc>
                  <a:txBody>
                    <a:bodyPr/>
                    <a:lstStyle/>
                    <a:p>
                      <a:pPr algn="l" fontAlgn="b">
                        <a:buNone/>
                      </a:pPr>
                      <a:r>
                        <a:rPr lang="en-IN" sz="2000" b="0" i="0" u="none" strike="noStrike" dirty="0">
                          <a:solidFill>
                            <a:srgbClr val="000000"/>
                          </a:solidFill>
                          <a:effectLst/>
                          <a:latin typeface="Calibri" panose="020F0502020204030204" pitchFamily="34" charset="0"/>
                        </a:rPr>
                        <a:t>SB003</a:t>
                      </a:r>
                    </a:p>
                  </a:txBody>
                  <a:tcPr marL="7620" marR="7620" marT="7620" marB="0" anchor="b"/>
                </a:tc>
                <a:tc>
                  <a:txBody>
                    <a:bodyPr/>
                    <a:lstStyle/>
                    <a:p>
                      <a:pPr algn="l" fontAlgn="b">
                        <a:buNone/>
                      </a:pPr>
                      <a:r>
                        <a:rPr lang="en-IN" sz="2000" b="0" i="0" u="none" strike="noStrike">
                          <a:solidFill>
                            <a:srgbClr val="333333"/>
                          </a:solidFill>
                          <a:effectLst/>
                          <a:latin typeface="Arial" panose="020B0604020202020204" pitchFamily="34" charset="0"/>
                        </a:rPr>
                        <a:t>GSTIN mismatch</a:t>
                      </a:r>
                    </a:p>
                  </a:txBody>
                  <a:tcPr marL="7620" marR="7620" marT="7620" marB="0" anchor="b"/>
                </a:tc>
                <a:extLst>
                  <a:ext uri="{0D108BD9-81ED-4DB2-BD59-A6C34878D82A}">
                    <a16:rowId xmlns:a16="http://schemas.microsoft.com/office/drawing/2014/main" val="1538532641"/>
                  </a:ext>
                </a:extLst>
              </a:tr>
              <a:tr h="320879">
                <a:tc>
                  <a:txBody>
                    <a:bodyPr/>
                    <a:lstStyle/>
                    <a:p>
                      <a:pPr algn="l" fontAlgn="b">
                        <a:buNone/>
                      </a:pPr>
                      <a:r>
                        <a:rPr lang="en-IN" sz="2000" b="0" i="0" u="none" strike="noStrike" dirty="0">
                          <a:solidFill>
                            <a:srgbClr val="000000"/>
                          </a:solidFill>
                          <a:effectLst/>
                          <a:latin typeface="Calibri" panose="020F0502020204030204" pitchFamily="34" charset="0"/>
                        </a:rPr>
                        <a:t>SB004</a:t>
                      </a:r>
                    </a:p>
                  </a:txBody>
                  <a:tcPr marL="7620" marR="7620" marT="7620" marB="0" anchor="b"/>
                </a:tc>
                <a:tc>
                  <a:txBody>
                    <a:bodyPr/>
                    <a:lstStyle/>
                    <a:p>
                      <a:pPr algn="l" fontAlgn="b">
                        <a:buNone/>
                      </a:pPr>
                      <a:r>
                        <a:rPr lang="en-US" sz="2000" b="0" i="0" u="none" strike="noStrike">
                          <a:solidFill>
                            <a:srgbClr val="333333"/>
                          </a:solidFill>
                          <a:effectLst/>
                          <a:latin typeface="Arial" panose="020B0604020202020204" pitchFamily="34" charset="0"/>
                        </a:rPr>
                        <a:t>Record already received and validated</a:t>
                      </a:r>
                    </a:p>
                  </a:txBody>
                  <a:tcPr marL="7620" marR="7620" marT="7620" marB="0" anchor="b"/>
                </a:tc>
                <a:extLst>
                  <a:ext uri="{0D108BD9-81ED-4DB2-BD59-A6C34878D82A}">
                    <a16:rowId xmlns:a16="http://schemas.microsoft.com/office/drawing/2014/main" val="2123495182"/>
                  </a:ext>
                </a:extLst>
              </a:tr>
              <a:tr h="320879">
                <a:tc>
                  <a:txBody>
                    <a:bodyPr/>
                    <a:lstStyle/>
                    <a:p>
                      <a:pPr algn="l" fontAlgn="b">
                        <a:buNone/>
                      </a:pPr>
                      <a:r>
                        <a:rPr lang="en-IN" sz="2000" b="0" i="0" u="none" strike="noStrike" dirty="0">
                          <a:solidFill>
                            <a:srgbClr val="000000"/>
                          </a:solidFill>
                          <a:effectLst/>
                          <a:latin typeface="Calibri" panose="020F0502020204030204" pitchFamily="34" charset="0"/>
                        </a:rPr>
                        <a:t>SB005</a:t>
                      </a:r>
                    </a:p>
                  </a:txBody>
                  <a:tcPr marL="7620" marR="7620" marT="7620" marB="0" anchor="b"/>
                </a:tc>
                <a:tc>
                  <a:txBody>
                    <a:bodyPr/>
                    <a:lstStyle/>
                    <a:p>
                      <a:pPr algn="l" fontAlgn="b">
                        <a:buNone/>
                      </a:pPr>
                      <a:r>
                        <a:rPr lang="en-IN" sz="2000" b="0" i="0" u="none" strike="noStrike">
                          <a:solidFill>
                            <a:srgbClr val="333333"/>
                          </a:solidFill>
                          <a:effectLst/>
                          <a:latin typeface="Arial" panose="020B0604020202020204" pitchFamily="34" charset="0"/>
                        </a:rPr>
                        <a:t>Invalid Invoice Number</a:t>
                      </a:r>
                    </a:p>
                  </a:txBody>
                  <a:tcPr marL="7620" marR="7620" marT="7620" marB="0" anchor="b"/>
                </a:tc>
                <a:extLst>
                  <a:ext uri="{0D108BD9-81ED-4DB2-BD59-A6C34878D82A}">
                    <a16:rowId xmlns:a16="http://schemas.microsoft.com/office/drawing/2014/main" val="71673623"/>
                  </a:ext>
                </a:extLst>
              </a:tr>
              <a:tr h="320879">
                <a:tc>
                  <a:txBody>
                    <a:bodyPr/>
                    <a:lstStyle/>
                    <a:p>
                      <a:pPr algn="l" fontAlgn="b">
                        <a:buNone/>
                      </a:pPr>
                      <a:r>
                        <a:rPr lang="en-IN" sz="2000" b="0" i="0" u="none" strike="noStrike" dirty="0">
                          <a:solidFill>
                            <a:srgbClr val="000000"/>
                          </a:solidFill>
                          <a:effectLst/>
                          <a:latin typeface="Calibri" panose="020F0502020204030204" pitchFamily="34" charset="0"/>
                        </a:rPr>
                        <a:t>SB006</a:t>
                      </a:r>
                    </a:p>
                  </a:txBody>
                  <a:tcPr marL="7620" marR="7620" marT="7620" marB="0" anchor="b"/>
                </a:tc>
                <a:tc>
                  <a:txBody>
                    <a:bodyPr/>
                    <a:lstStyle/>
                    <a:p>
                      <a:pPr algn="l" fontAlgn="b">
                        <a:buNone/>
                      </a:pPr>
                      <a:r>
                        <a:rPr lang="en-IN" sz="2000" b="0" i="0" u="none" strike="noStrike" dirty="0">
                          <a:solidFill>
                            <a:srgbClr val="333333"/>
                          </a:solidFill>
                          <a:effectLst/>
                          <a:latin typeface="Arial" panose="020B0604020202020204" pitchFamily="34" charset="0"/>
                        </a:rPr>
                        <a:t>Gateway EGM not available</a:t>
                      </a:r>
                    </a:p>
                  </a:txBody>
                  <a:tcPr marL="7620" marR="7620" marT="7620" marB="0" anchor="b"/>
                </a:tc>
                <a:extLst>
                  <a:ext uri="{0D108BD9-81ED-4DB2-BD59-A6C34878D82A}">
                    <a16:rowId xmlns:a16="http://schemas.microsoft.com/office/drawing/2014/main" val="2514786105"/>
                  </a:ext>
                </a:extLst>
              </a:tr>
            </a:tbl>
          </a:graphicData>
        </a:graphic>
      </p:graphicFrame>
      <p:sp>
        <p:nvSpPr>
          <p:cNvPr id="5" name="TextBox 4">
            <a:extLst>
              <a:ext uri="{FF2B5EF4-FFF2-40B4-BE49-F238E27FC236}">
                <a16:creationId xmlns:a16="http://schemas.microsoft.com/office/drawing/2014/main" id="{D4E05A67-9BC6-BD6C-3A9B-0A3BD610CBF1}"/>
              </a:ext>
            </a:extLst>
          </p:cNvPr>
          <p:cNvSpPr txBox="1"/>
          <p:nvPr/>
        </p:nvSpPr>
        <p:spPr>
          <a:xfrm>
            <a:off x="139148" y="573950"/>
            <a:ext cx="11976652" cy="2677656"/>
          </a:xfrm>
          <a:prstGeom prst="rect">
            <a:avLst/>
          </a:prstGeom>
          <a:noFill/>
        </p:spPr>
        <p:txBody>
          <a:bodyPr wrap="square">
            <a:spAutoFit/>
          </a:bodyPr>
          <a:lstStyle/>
          <a:p>
            <a:r>
              <a:rPr lang="en-IN" sz="2800" b="1" dirty="0"/>
              <a:t>Common issues-Exports with payment of tax</a:t>
            </a:r>
          </a:p>
          <a:p>
            <a:endParaRPr lang="en-IN" sz="2800" b="1" dirty="0"/>
          </a:p>
          <a:p>
            <a:pPr marL="457200" indent="-457200">
              <a:buFontTx/>
              <a:buChar char="-"/>
            </a:pPr>
            <a:r>
              <a:rPr lang="en-IN" sz="2800" dirty="0"/>
              <a:t>EGM generation errors</a:t>
            </a:r>
          </a:p>
          <a:p>
            <a:pPr marL="457200" indent="-457200">
              <a:buFontTx/>
              <a:buChar char="-"/>
            </a:pPr>
            <a:r>
              <a:rPr lang="en-IN" sz="2800" dirty="0"/>
              <a:t>Mismatch of GSTR1 and GSTR3B</a:t>
            </a:r>
          </a:p>
          <a:p>
            <a:pPr marL="457200" indent="-457200">
              <a:buFontTx/>
              <a:buChar char="-"/>
            </a:pPr>
            <a:r>
              <a:rPr lang="en-IN" sz="2800" dirty="0"/>
              <a:t>Incomplete details in GSTR1 (Port </a:t>
            </a:r>
            <a:r>
              <a:rPr lang="en-IN" sz="2800" dirty="0" err="1"/>
              <a:t>Code,Shipping</a:t>
            </a:r>
            <a:r>
              <a:rPr lang="en-IN" sz="2800" dirty="0"/>
              <a:t> Bill No, Shipping Bill date, IGST value</a:t>
            </a:r>
            <a:r>
              <a:rPr lang="en-IN" sz="1800" dirty="0"/>
              <a:t>)</a:t>
            </a:r>
          </a:p>
        </p:txBody>
      </p:sp>
      <p:sp>
        <p:nvSpPr>
          <p:cNvPr id="3" name="Date Placeholder 2">
            <a:extLst>
              <a:ext uri="{FF2B5EF4-FFF2-40B4-BE49-F238E27FC236}">
                <a16:creationId xmlns:a16="http://schemas.microsoft.com/office/drawing/2014/main" id="{B355B87E-7526-7958-C240-442D3AC6163D}"/>
              </a:ext>
            </a:extLst>
          </p:cNvPr>
          <p:cNvSpPr>
            <a:spLocks noGrp="1"/>
          </p:cNvSpPr>
          <p:nvPr>
            <p:ph type="dt" sz="half" idx="10"/>
          </p:nvPr>
        </p:nvSpPr>
        <p:spPr/>
        <p:txBody>
          <a:bodyPr/>
          <a:lstStyle/>
          <a:p>
            <a:r>
              <a:rPr lang="en-IN"/>
              <a:t>25-11-2025</a:t>
            </a:r>
          </a:p>
        </p:txBody>
      </p:sp>
    </p:spTree>
    <p:extLst>
      <p:ext uri="{BB962C8B-B14F-4D97-AF65-F5344CB8AC3E}">
        <p14:creationId xmlns:p14="http://schemas.microsoft.com/office/powerpoint/2010/main" val="35550602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9000"/>
            <a:lum/>
          </a:blip>
          <a:srcRect/>
          <a:stretch>
            <a:fillRect t="-9000" b="-9000"/>
          </a:stretch>
        </a:blipFill>
        <a:effectLst/>
      </p:bgPr>
    </p:bg>
    <p:spTree>
      <p:nvGrpSpPr>
        <p:cNvPr id="1" name="">
          <a:extLst>
            <a:ext uri="{FF2B5EF4-FFF2-40B4-BE49-F238E27FC236}">
              <a16:creationId xmlns:a16="http://schemas.microsoft.com/office/drawing/2014/main" id="{6738E988-CC5D-0491-1CAB-783F7B64197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C358DEB-91C2-AEAB-4E9A-400030DD6E03}"/>
              </a:ext>
            </a:extLst>
          </p:cNvPr>
          <p:cNvSpPr txBox="1"/>
          <p:nvPr/>
        </p:nvSpPr>
        <p:spPr>
          <a:xfrm>
            <a:off x="191222" y="73895"/>
            <a:ext cx="10313492" cy="3970318"/>
          </a:xfrm>
          <a:prstGeom prst="rect">
            <a:avLst/>
          </a:prstGeom>
          <a:noFill/>
        </p:spPr>
        <p:txBody>
          <a:bodyPr wrap="square">
            <a:spAutoFit/>
          </a:bodyPr>
          <a:lstStyle/>
          <a:p>
            <a:r>
              <a:rPr lang="en-IN" sz="2800" b="1" dirty="0"/>
              <a:t>Common issues-Exports with payment of tax</a:t>
            </a:r>
          </a:p>
          <a:p>
            <a:endParaRPr lang="en-IN" sz="2800" b="1" dirty="0"/>
          </a:p>
          <a:p>
            <a:r>
              <a:rPr lang="en-IN" sz="2800" dirty="0"/>
              <a:t>-Check status in Services-&gt; Track status of invoice data to be shared with ICEGATE</a:t>
            </a:r>
          </a:p>
          <a:p>
            <a:endParaRPr lang="en-IN" sz="2800" dirty="0"/>
          </a:p>
          <a:p>
            <a:endParaRPr lang="en-IN" sz="2800" dirty="0"/>
          </a:p>
          <a:p>
            <a:endParaRPr lang="en-IN" sz="2800" dirty="0"/>
          </a:p>
          <a:p>
            <a:endParaRPr lang="en-IN" sz="2800" dirty="0"/>
          </a:p>
          <a:p>
            <a:endParaRPr lang="en-IN" sz="2800" dirty="0"/>
          </a:p>
        </p:txBody>
      </p:sp>
      <p:pic>
        <p:nvPicPr>
          <p:cNvPr id="6" name="Picture 5">
            <a:extLst>
              <a:ext uri="{FF2B5EF4-FFF2-40B4-BE49-F238E27FC236}">
                <a16:creationId xmlns:a16="http://schemas.microsoft.com/office/drawing/2014/main" id="{DA7B9904-850E-306E-D349-24798A27A4A1}"/>
              </a:ext>
            </a:extLst>
          </p:cNvPr>
          <p:cNvPicPr>
            <a:picLocks noChangeAspect="1"/>
          </p:cNvPicPr>
          <p:nvPr/>
        </p:nvPicPr>
        <p:blipFill>
          <a:blip r:embed="rId3"/>
          <a:stretch>
            <a:fillRect/>
          </a:stretch>
        </p:blipFill>
        <p:spPr>
          <a:xfrm>
            <a:off x="1590458" y="1942902"/>
            <a:ext cx="8090256" cy="4555066"/>
          </a:xfrm>
          <a:prstGeom prst="rect">
            <a:avLst/>
          </a:prstGeom>
        </p:spPr>
      </p:pic>
      <p:sp>
        <p:nvSpPr>
          <p:cNvPr id="2" name="Date Placeholder 1">
            <a:extLst>
              <a:ext uri="{FF2B5EF4-FFF2-40B4-BE49-F238E27FC236}">
                <a16:creationId xmlns:a16="http://schemas.microsoft.com/office/drawing/2014/main" id="{8746194F-8765-0B65-FD43-6182B50B9B05}"/>
              </a:ext>
            </a:extLst>
          </p:cNvPr>
          <p:cNvSpPr>
            <a:spLocks noGrp="1"/>
          </p:cNvSpPr>
          <p:nvPr>
            <p:ph type="dt" sz="half" idx="10"/>
          </p:nvPr>
        </p:nvSpPr>
        <p:spPr/>
        <p:txBody>
          <a:bodyPr/>
          <a:lstStyle/>
          <a:p>
            <a:r>
              <a:rPr lang="en-IN"/>
              <a:t>25-11-2025</a:t>
            </a:r>
          </a:p>
        </p:txBody>
      </p:sp>
    </p:spTree>
    <p:extLst>
      <p:ext uri="{BB962C8B-B14F-4D97-AF65-F5344CB8AC3E}">
        <p14:creationId xmlns:p14="http://schemas.microsoft.com/office/powerpoint/2010/main" val="40828414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alphaModFix amt="29000"/>
          </a:blip>
          <a:stretch>
            <a:fillRect/>
          </a:stretch>
        </a:blipFill>
        <a:effectLst/>
      </p:bgPr>
    </p:bg>
    <p:spTree>
      <p:nvGrpSpPr>
        <p:cNvPr id="1" name="">
          <a:extLst>
            <a:ext uri="{FF2B5EF4-FFF2-40B4-BE49-F238E27FC236}">
              <a16:creationId xmlns:a16="http://schemas.microsoft.com/office/drawing/2014/main" id="{04E1CA3F-2DE6-8A04-94B9-E94561A8106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3DFD6FA-BB68-5C5F-EC8F-E70FB7510A4A}"/>
              </a:ext>
            </a:extLst>
          </p:cNvPr>
          <p:cNvSpPr txBox="1"/>
          <p:nvPr/>
        </p:nvSpPr>
        <p:spPr>
          <a:xfrm>
            <a:off x="191222" y="73895"/>
            <a:ext cx="11457438" cy="3539430"/>
          </a:xfrm>
          <a:prstGeom prst="rect">
            <a:avLst/>
          </a:prstGeom>
          <a:noFill/>
        </p:spPr>
        <p:txBody>
          <a:bodyPr wrap="square">
            <a:spAutoFit/>
          </a:bodyPr>
          <a:lstStyle/>
          <a:p>
            <a:r>
              <a:rPr lang="en-IN" sz="2800" b="1" dirty="0"/>
              <a:t>Common issues-Exports with payment of tax</a:t>
            </a:r>
          </a:p>
          <a:p>
            <a:endParaRPr lang="en-IN" sz="2800" b="1" dirty="0"/>
          </a:p>
          <a:p>
            <a:r>
              <a:rPr lang="en-IN" sz="2800" dirty="0"/>
              <a:t>-View export ledger for GSTR1 and GSTR3B payment reconciliation</a:t>
            </a:r>
          </a:p>
          <a:p>
            <a:endParaRPr lang="en-IN" sz="2800" dirty="0"/>
          </a:p>
          <a:p>
            <a:endParaRPr lang="en-IN" sz="2800" dirty="0"/>
          </a:p>
          <a:p>
            <a:endParaRPr lang="en-IN" sz="2800" dirty="0"/>
          </a:p>
          <a:p>
            <a:endParaRPr lang="en-IN" sz="2800" dirty="0"/>
          </a:p>
          <a:p>
            <a:endParaRPr lang="en-IN" sz="2800" dirty="0"/>
          </a:p>
        </p:txBody>
      </p:sp>
      <p:pic>
        <p:nvPicPr>
          <p:cNvPr id="5" name="Picture 4">
            <a:extLst>
              <a:ext uri="{FF2B5EF4-FFF2-40B4-BE49-F238E27FC236}">
                <a16:creationId xmlns:a16="http://schemas.microsoft.com/office/drawing/2014/main" id="{7FA75FBE-34B8-CCFD-E121-65D13916C74A}"/>
              </a:ext>
            </a:extLst>
          </p:cNvPr>
          <p:cNvPicPr>
            <a:picLocks noChangeAspect="1"/>
          </p:cNvPicPr>
          <p:nvPr/>
        </p:nvPicPr>
        <p:blipFill>
          <a:blip r:embed="rId3"/>
          <a:stretch>
            <a:fillRect/>
          </a:stretch>
        </p:blipFill>
        <p:spPr>
          <a:xfrm>
            <a:off x="1621888" y="1696184"/>
            <a:ext cx="8596105" cy="4740051"/>
          </a:xfrm>
          <a:prstGeom prst="rect">
            <a:avLst/>
          </a:prstGeom>
        </p:spPr>
      </p:pic>
      <p:sp>
        <p:nvSpPr>
          <p:cNvPr id="2" name="Date Placeholder 1">
            <a:extLst>
              <a:ext uri="{FF2B5EF4-FFF2-40B4-BE49-F238E27FC236}">
                <a16:creationId xmlns:a16="http://schemas.microsoft.com/office/drawing/2014/main" id="{9608D29A-04C6-34C2-FECC-6EDF5A3F3568}"/>
              </a:ext>
            </a:extLst>
          </p:cNvPr>
          <p:cNvSpPr>
            <a:spLocks noGrp="1"/>
          </p:cNvSpPr>
          <p:nvPr>
            <p:ph type="dt" sz="half" idx="10"/>
          </p:nvPr>
        </p:nvSpPr>
        <p:spPr/>
        <p:txBody>
          <a:bodyPr/>
          <a:lstStyle/>
          <a:p>
            <a:r>
              <a:rPr lang="en-IN"/>
              <a:t>25-11-2025</a:t>
            </a:r>
          </a:p>
        </p:txBody>
      </p:sp>
    </p:spTree>
    <p:extLst>
      <p:ext uri="{BB962C8B-B14F-4D97-AF65-F5344CB8AC3E}">
        <p14:creationId xmlns:p14="http://schemas.microsoft.com/office/powerpoint/2010/main" val="26070143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alphaModFix amt="29000"/>
          </a:blip>
          <a:stretch>
            <a:fillRect/>
          </a:stretch>
        </a:blipFill>
        <a:effectLst/>
      </p:bgPr>
    </p:bg>
    <p:spTree>
      <p:nvGrpSpPr>
        <p:cNvPr id="1" name="">
          <a:extLst>
            <a:ext uri="{FF2B5EF4-FFF2-40B4-BE49-F238E27FC236}">
              <a16:creationId xmlns:a16="http://schemas.microsoft.com/office/drawing/2014/main" id="{7B0ED130-C909-9904-ED4A-21AA1272B84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29E0EAF-CCF1-2FEF-C364-A402599AE266}"/>
              </a:ext>
            </a:extLst>
          </p:cNvPr>
          <p:cNvSpPr txBox="1"/>
          <p:nvPr/>
        </p:nvSpPr>
        <p:spPr>
          <a:xfrm>
            <a:off x="191222" y="73895"/>
            <a:ext cx="11457438" cy="6555641"/>
          </a:xfrm>
          <a:prstGeom prst="rect">
            <a:avLst/>
          </a:prstGeom>
          <a:noFill/>
        </p:spPr>
        <p:txBody>
          <a:bodyPr wrap="square">
            <a:spAutoFit/>
          </a:bodyPr>
          <a:lstStyle/>
          <a:p>
            <a:r>
              <a:rPr lang="en-IN" sz="2800" b="1" dirty="0"/>
              <a:t>Common issues-Exports refund</a:t>
            </a:r>
          </a:p>
          <a:p>
            <a:endParaRPr lang="en-IN" sz="2800" b="1" dirty="0"/>
          </a:p>
          <a:p>
            <a:endParaRPr lang="en-IN" sz="2800" dirty="0"/>
          </a:p>
          <a:p>
            <a:r>
              <a:rPr lang="en-IN" sz="2800" dirty="0"/>
              <a:t>-Repayment of refund with interest within 30 days if export proceeds not realised within prescribed period</a:t>
            </a:r>
          </a:p>
          <a:p>
            <a:endParaRPr lang="en-IN" sz="2800" dirty="0"/>
          </a:p>
          <a:p>
            <a:r>
              <a:rPr lang="en-IN" sz="2800" dirty="0"/>
              <a:t>-On subsequent realisation of sale proceeds, refund will be returned back to the taxpayer on application within 3 months from the date of receipt</a:t>
            </a:r>
          </a:p>
          <a:p>
            <a:endParaRPr lang="en-IN" sz="2800" dirty="0"/>
          </a:p>
          <a:p>
            <a:r>
              <a:rPr lang="en-IN" sz="2800" dirty="0"/>
              <a:t>-Simultaneous claim of FTP benefits and IGST refund (No explicit restriction)</a:t>
            </a:r>
          </a:p>
          <a:p>
            <a:endParaRPr lang="en-IN" sz="2800" dirty="0"/>
          </a:p>
          <a:p>
            <a:endParaRPr lang="en-IN" sz="2800" dirty="0"/>
          </a:p>
          <a:p>
            <a:endParaRPr lang="en-IN" sz="2800" dirty="0"/>
          </a:p>
          <a:p>
            <a:endParaRPr lang="en-IN" sz="2800" dirty="0"/>
          </a:p>
          <a:p>
            <a:endParaRPr lang="en-IN" sz="2800" dirty="0"/>
          </a:p>
        </p:txBody>
      </p:sp>
      <p:sp>
        <p:nvSpPr>
          <p:cNvPr id="2" name="Date Placeholder 1">
            <a:extLst>
              <a:ext uri="{FF2B5EF4-FFF2-40B4-BE49-F238E27FC236}">
                <a16:creationId xmlns:a16="http://schemas.microsoft.com/office/drawing/2014/main" id="{921D1A7C-B063-4679-855A-FE640FCAEA2D}"/>
              </a:ext>
            </a:extLst>
          </p:cNvPr>
          <p:cNvSpPr>
            <a:spLocks noGrp="1"/>
          </p:cNvSpPr>
          <p:nvPr>
            <p:ph type="dt" sz="half" idx="10"/>
          </p:nvPr>
        </p:nvSpPr>
        <p:spPr/>
        <p:txBody>
          <a:bodyPr/>
          <a:lstStyle/>
          <a:p>
            <a:r>
              <a:rPr lang="en-IN"/>
              <a:t>25-11-2025</a:t>
            </a:r>
          </a:p>
        </p:txBody>
      </p:sp>
    </p:spTree>
    <p:extLst>
      <p:ext uri="{BB962C8B-B14F-4D97-AF65-F5344CB8AC3E}">
        <p14:creationId xmlns:p14="http://schemas.microsoft.com/office/powerpoint/2010/main" val="15156614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alphaModFix amt="29000"/>
          </a:blip>
          <a:stretch>
            <a:fillRect/>
          </a:stretch>
        </a:blipFill>
        <a:effectLst/>
      </p:bgPr>
    </p:bg>
    <p:spTree>
      <p:nvGrpSpPr>
        <p:cNvPr id="1" name="">
          <a:extLst>
            <a:ext uri="{FF2B5EF4-FFF2-40B4-BE49-F238E27FC236}">
              <a16:creationId xmlns:a16="http://schemas.microsoft.com/office/drawing/2014/main" id="{11B8A3F7-2140-82F7-B6F3-5B2C7FF81E8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FEFD481-9F19-3FD2-2219-D8BA5F753B1D}"/>
              </a:ext>
            </a:extLst>
          </p:cNvPr>
          <p:cNvSpPr txBox="1"/>
          <p:nvPr/>
        </p:nvSpPr>
        <p:spPr>
          <a:xfrm>
            <a:off x="191222" y="73895"/>
            <a:ext cx="11457438" cy="5693866"/>
          </a:xfrm>
          <a:prstGeom prst="rect">
            <a:avLst/>
          </a:prstGeom>
          <a:noFill/>
        </p:spPr>
        <p:txBody>
          <a:bodyPr wrap="square">
            <a:spAutoFit/>
          </a:bodyPr>
          <a:lstStyle/>
          <a:p>
            <a:r>
              <a:rPr lang="en-IN" sz="2800" b="1" dirty="0"/>
              <a:t>Common issues-Exports without payment of tax refund</a:t>
            </a:r>
          </a:p>
          <a:p>
            <a:endParaRPr lang="en-IN" sz="2800" b="1" dirty="0"/>
          </a:p>
          <a:p>
            <a:endParaRPr lang="en-IN" sz="2800" dirty="0"/>
          </a:p>
          <a:p>
            <a:endParaRPr lang="en-IN" sz="2800" dirty="0"/>
          </a:p>
          <a:p>
            <a:r>
              <a:rPr lang="en-IN" sz="2800" dirty="0"/>
              <a:t>-Prior to Exports, Bond or LUT shall be filed in the GST Portal</a:t>
            </a:r>
          </a:p>
          <a:p>
            <a:endParaRPr lang="en-IN" sz="2800" dirty="0"/>
          </a:p>
          <a:p>
            <a:r>
              <a:rPr lang="en-IN" sz="2800" dirty="0"/>
              <a:t>Though it’s a procedural lapse, LUT not filed prior to exports can be a showstopper in claiming refund </a:t>
            </a:r>
          </a:p>
          <a:p>
            <a:endParaRPr lang="en-IN" sz="2800" dirty="0"/>
          </a:p>
          <a:p>
            <a:endParaRPr lang="en-IN" sz="2800" dirty="0"/>
          </a:p>
          <a:p>
            <a:endParaRPr lang="en-IN" sz="2800" dirty="0"/>
          </a:p>
          <a:p>
            <a:endParaRPr lang="en-IN" sz="2800" dirty="0"/>
          </a:p>
          <a:p>
            <a:endParaRPr lang="en-IN" sz="2800" dirty="0"/>
          </a:p>
        </p:txBody>
      </p:sp>
      <p:sp>
        <p:nvSpPr>
          <p:cNvPr id="2" name="Date Placeholder 1">
            <a:extLst>
              <a:ext uri="{FF2B5EF4-FFF2-40B4-BE49-F238E27FC236}">
                <a16:creationId xmlns:a16="http://schemas.microsoft.com/office/drawing/2014/main" id="{4F88D785-2519-981B-8786-9714C5E6F289}"/>
              </a:ext>
            </a:extLst>
          </p:cNvPr>
          <p:cNvSpPr>
            <a:spLocks noGrp="1"/>
          </p:cNvSpPr>
          <p:nvPr>
            <p:ph type="dt" sz="half" idx="10"/>
          </p:nvPr>
        </p:nvSpPr>
        <p:spPr/>
        <p:txBody>
          <a:bodyPr/>
          <a:lstStyle/>
          <a:p>
            <a:r>
              <a:rPr lang="en-IN"/>
              <a:t>25-11-2025</a:t>
            </a:r>
          </a:p>
        </p:txBody>
      </p:sp>
    </p:spTree>
    <p:extLst>
      <p:ext uri="{BB962C8B-B14F-4D97-AF65-F5344CB8AC3E}">
        <p14:creationId xmlns:p14="http://schemas.microsoft.com/office/powerpoint/2010/main" val="21688221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5000"/>
            <a:lum/>
          </a:blip>
          <a:srcRect/>
          <a:stretch>
            <a:fillRect t="-39000" b="-39000"/>
          </a:stretch>
        </a:blipFill>
        <a:effectLst/>
      </p:bgPr>
    </p:bg>
    <p:spTree>
      <p:nvGrpSpPr>
        <p:cNvPr id="1" name="">
          <a:extLst>
            <a:ext uri="{FF2B5EF4-FFF2-40B4-BE49-F238E27FC236}">
              <a16:creationId xmlns:a16="http://schemas.microsoft.com/office/drawing/2014/main" id="{0753F966-AF9D-1A83-3093-2A6397145D3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7E35150-2B57-3B95-7FA6-BC185BC05F9E}"/>
              </a:ext>
            </a:extLst>
          </p:cNvPr>
          <p:cNvSpPr txBox="1"/>
          <p:nvPr/>
        </p:nvSpPr>
        <p:spPr>
          <a:xfrm>
            <a:off x="206458" y="939953"/>
            <a:ext cx="11521716" cy="3108543"/>
          </a:xfrm>
          <a:prstGeom prst="rect">
            <a:avLst/>
          </a:prstGeom>
          <a:noFill/>
        </p:spPr>
        <p:txBody>
          <a:bodyPr wrap="square">
            <a:spAutoFit/>
          </a:bodyPr>
          <a:lstStyle/>
          <a:p>
            <a:r>
              <a:rPr lang="en-IN" sz="2800" b="1" dirty="0"/>
              <a:t>Common issues-Supplies to SEZ refunds</a:t>
            </a:r>
          </a:p>
          <a:p>
            <a:endParaRPr lang="en-IN" sz="2800" b="1" dirty="0"/>
          </a:p>
          <a:p>
            <a:pPr marL="457200" indent="-457200" algn="just">
              <a:buFont typeface="Arial" panose="020B0604020202020204" pitchFamily="34" charset="0"/>
              <a:buChar char="•"/>
            </a:pPr>
            <a:r>
              <a:rPr lang="en-IN" sz="2800" dirty="0"/>
              <a:t>The term supply </a:t>
            </a:r>
            <a:r>
              <a:rPr lang="en-IN" sz="2800" i="1" dirty="0"/>
              <a:t>‘for authorised operations’ </a:t>
            </a:r>
            <a:r>
              <a:rPr lang="en-IN" sz="2800" dirty="0"/>
              <a:t>had been introduced vide Notification No. 7/2023-CT dated 31/07/2023 w.e.f. 01/10/2023</a:t>
            </a:r>
          </a:p>
          <a:p>
            <a:pPr marL="457200" indent="-457200" algn="just">
              <a:buFont typeface="Arial" panose="020B0604020202020204" pitchFamily="34" charset="0"/>
              <a:buChar char="•"/>
            </a:pPr>
            <a:endParaRPr lang="en-IN" sz="2800" i="1" dirty="0"/>
          </a:p>
          <a:p>
            <a:pPr marL="457200" indent="-457200" algn="just">
              <a:buFont typeface="Arial" panose="020B0604020202020204" pitchFamily="34" charset="0"/>
              <a:buChar char="•"/>
            </a:pPr>
            <a:r>
              <a:rPr lang="en-IN" sz="2800" dirty="0"/>
              <a:t>Endorsement by the specified officer of SEZ is required as attachment as per Circular No.125</a:t>
            </a:r>
          </a:p>
        </p:txBody>
      </p:sp>
      <p:sp>
        <p:nvSpPr>
          <p:cNvPr id="2" name="Date Placeholder 1">
            <a:extLst>
              <a:ext uri="{FF2B5EF4-FFF2-40B4-BE49-F238E27FC236}">
                <a16:creationId xmlns:a16="http://schemas.microsoft.com/office/drawing/2014/main" id="{7F72C3AB-1276-8E53-836B-7B95BD3AEF57}"/>
              </a:ext>
            </a:extLst>
          </p:cNvPr>
          <p:cNvSpPr>
            <a:spLocks noGrp="1"/>
          </p:cNvSpPr>
          <p:nvPr>
            <p:ph type="dt" sz="half" idx="10"/>
          </p:nvPr>
        </p:nvSpPr>
        <p:spPr/>
        <p:txBody>
          <a:bodyPr/>
          <a:lstStyle/>
          <a:p>
            <a:r>
              <a:rPr lang="en-IN"/>
              <a:t>25-11-2025</a:t>
            </a:r>
          </a:p>
        </p:txBody>
      </p:sp>
    </p:spTree>
    <p:extLst>
      <p:ext uri="{BB962C8B-B14F-4D97-AF65-F5344CB8AC3E}">
        <p14:creationId xmlns:p14="http://schemas.microsoft.com/office/powerpoint/2010/main" val="8728580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C10EDA5-AE46-C457-57A5-64FC5B8A12C5}"/>
            </a:ext>
          </a:extLst>
        </p:cNvPr>
        <p:cNvGrpSpPr/>
        <p:nvPr/>
      </p:nvGrpSpPr>
      <p:grpSpPr>
        <a:xfrm>
          <a:off x="0" y="0"/>
          <a:ext cx="0" cy="0"/>
          <a:chOff x="0" y="0"/>
          <a:chExt cx="0" cy="0"/>
        </a:xfrm>
      </p:grpSpPr>
      <p:grpSp>
        <p:nvGrpSpPr>
          <p:cNvPr id="30" name="!!Wheel">
            <a:extLst>
              <a:ext uri="{FF2B5EF4-FFF2-40B4-BE49-F238E27FC236}">
                <a16:creationId xmlns:a16="http://schemas.microsoft.com/office/drawing/2014/main" id="{75455C19-790B-E7F1-7033-D66E5A900303}"/>
              </a:ext>
            </a:extLst>
          </p:cNvPr>
          <p:cNvGrpSpPr/>
          <p:nvPr/>
        </p:nvGrpSpPr>
        <p:grpSpPr>
          <a:xfrm rot="18506435">
            <a:off x="-4972050" y="-1972442"/>
            <a:ext cx="11087100" cy="11147513"/>
            <a:chOff x="-5314950" y="-1879688"/>
            <a:chExt cx="11087100" cy="11147513"/>
          </a:xfrm>
        </p:grpSpPr>
        <p:grpSp>
          <p:nvGrpSpPr>
            <p:cNvPr id="17" name="Group 16">
              <a:extLst>
                <a:ext uri="{FF2B5EF4-FFF2-40B4-BE49-F238E27FC236}">
                  <a16:creationId xmlns:a16="http://schemas.microsoft.com/office/drawing/2014/main" id="{CAFF3196-C8FD-D3F2-9E29-61E42A36E2CF}"/>
                </a:ext>
              </a:extLst>
            </p:cNvPr>
            <p:cNvGrpSpPr/>
            <p:nvPr/>
          </p:nvGrpSpPr>
          <p:grpSpPr>
            <a:xfrm>
              <a:off x="-5314950" y="-1600200"/>
              <a:ext cx="11087100" cy="10610850"/>
              <a:chOff x="-5314950" y="-1600200"/>
              <a:chExt cx="11087100" cy="10610850"/>
            </a:xfrm>
          </p:grpSpPr>
          <p:sp>
            <p:nvSpPr>
              <p:cNvPr id="4" name="Oval 3">
                <a:extLst>
                  <a:ext uri="{FF2B5EF4-FFF2-40B4-BE49-F238E27FC236}">
                    <a16:creationId xmlns:a16="http://schemas.microsoft.com/office/drawing/2014/main" id="{63651D18-90EF-11E2-1FDD-63A2D3277819}"/>
                  </a:ext>
                </a:extLst>
              </p:cNvPr>
              <p:cNvSpPr/>
              <p:nvPr/>
            </p:nvSpPr>
            <p:spPr>
              <a:xfrm>
                <a:off x="-4242577" y="-808687"/>
                <a:ext cx="9018740" cy="9030887"/>
              </a:xfrm>
              <a:prstGeom prst="ellipse">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9" name="Group 8">
                <a:extLst>
                  <a:ext uri="{FF2B5EF4-FFF2-40B4-BE49-F238E27FC236}">
                    <a16:creationId xmlns:a16="http://schemas.microsoft.com/office/drawing/2014/main" id="{533B65CC-A0D2-0FA8-C5BE-313895F994BA}"/>
                  </a:ext>
                </a:extLst>
              </p:cNvPr>
              <p:cNvGrpSpPr/>
              <p:nvPr/>
            </p:nvGrpSpPr>
            <p:grpSpPr>
              <a:xfrm>
                <a:off x="-5314950" y="-1600200"/>
                <a:ext cx="11087100" cy="10610850"/>
                <a:chOff x="-5314950" y="-1600200"/>
                <a:chExt cx="11087100" cy="10610850"/>
              </a:xfrm>
            </p:grpSpPr>
            <p:sp>
              <p:nvSpPr>
                <p:cNvPr id="7" name="Oval 6">
                  <a:extLst>
                    <a:ext uri="{FF2B5EF4-FFF2-40B4-BE49-F238E27FC236}">
                      <a16:creationId xmlns:a16="http://schemas.microsoft.com/office/drawing/2014/main" id="{1D9011D1-C7F9-974C-052E-0E3186D9A5F0}"/>
                    </a:ext>
                  </a:extLst>
                </p:cNvPr>
                <p:cNvSpPr/>
                <p:nvPr/>
              </p:nvSpPr>
              <p:spPr>
                <a:xfrm>
                  <a:off x="-5060516" y="2906038"/>
                  <a:ext cx="1478071" cy="1515649"/>
                </a:xfrm>
                <a:prstGeom prst="ellipse">
                  <a:avLst/>
                </a:prstGeom>
                <a:solidFill>
                  <a:srgbClr val="C00000"/>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en-IN" dirty="0">
                    <a:noFill/>
                  </a:endParaRPr>
                </a:p>
              </p:txBody>
            </p:sp>
            <p:sp>
              <p:nvSpPr>
                <p:cNvPr id="8" name="Oval 7">
                  <a:extLst>
                    <a:ext uri="{FF2B5EF4-FFF2-40B4-BE49-F238E27FC236}">
                      <a16:creationId xmlns:a16="http://schemas.microsoft.com/office/drawing/2014/main" id="{A823C353-2389-603D-D3FD-5C95EC2642DB}"/>
                    </a:ext>
                  </a:extLst>
                </p:cNvPr>
                <p:cNvSpPr/>
                <p:nvPr/>
              </p:nvSpPr>
              <p:spPr>
                <a:xfrm>
                  <a:off x="-5314950" y="-1600200"/>
                  <a:ext cx="11087100" cy="10610850"/>
                </a:xfrm>
                <a:prstGeom prst="ellipse">
                  <a:avLst/>
                </a:prstGeom>
                <a:no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grpSp>
          <p:nvGrpSpPr>
            <p:cNvPr id="20" name="Group 19">
              <a:extLst>
                <a:ext uri="{FF2B5EF4-FFF2-40B4-BE49-F238E27FC236}">
                  <a16:creationId xmlns:a16="http://schemas.microsoft.com/office/drawing/2014/main" id="{C0C9B582-DED8-1088-F967-D4B657DE996F}"/>
                </a:ext>
              </a:extLst>
            </p:cNvPr>
            <p:cNvGrpSpPr/>
            <p:nvPr/>
          </p:nvGrpSpPr>
          <p:grpSpPr>
            <a:xfrm rot="3176355">
              <a:off x="-5276850" y="-1581150"/>
              <a:ext cx="11087100" cy="10610850"/>
              <a:chOff x="-5314950" y="-1600200"/>
              <a:chExt cx="11087100" cy="10610850"/>
            </a:xfrm>
          </p:grpSpPr>
          <p:sp>
            <p:nvSpPr>
              <p:cNvPr id="21" name="Oval 20">
                <a:extLst>
                  <a:ext uri="{FF2B5EF4-FFF2-40B4-BE49-F238E27FC236}">
                    <a16:creationId xmlns:a16="http://schemas.microsoft.com/office/drawing/2014/main" id="{DF3B40D8-6B14-E449-398B-11684D34CC71}"/>
                  </a:ext>
                </a:extLst>
              </p:cNvPr>
              <p:cNvSpPr/>
              <p:nvPr/>
            </p:nvSpPr>
            <p:spPr>
              <a:xfrm>
                <a:off x="-5060516" y="2906038"/>
                <a:ext cx="1478071" cy="1515649"/>
              </a:xfrm>
              <a:prstGeom prst="ellipse">
                <a:avLst/>
              </a:prstGeom>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en-IN" dirty="0">
                  <a:noFill/>
                </a:endParaRPr>
              </a:p>
            </p:txBody>
          </p:sp>
          <p:sp>
            <p:nvSpPr>
              <p:cNvPr id="22" name="Oval 21">
                <a:extLst>
                  <a:ext uri="{FF2B5EF4-FFF2-40B4-BE49-F238E27FC236}">
                    <a16:creationId xmlns:a16="http://schemas.microsoft.com/office/drawing/2014/main" id="{68419B23-CEC0-46DA-CEA5-A9660EC3A9F4}"/>
                  </a:ext>
                </a:extLst>
              </p:cNvPr>
              <p:cNvSpPr/>
              <p:nvPr/>
            </p:nvSpPr>
            <p:spPr>
              <a:xfrm>
                <a:off x="-5314950" y="-1600200"/>
                <a:ext cx="11087100" cy="10610850"/>
              </a:xfrm>
              <a:prstGeom prst="ellipse">
                <a:avLst/>
              </a:prstGeom>
              <a:no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3" name="Oval 22">
                <a:extLst>
                  <a:ext uri="{FF2B5EF4-FFF2-40B4-BE49-F238E27FC236}">
                    <a16:creationId xmlns:a16="http://schemas.microsoft.com/office/drawing/2014/main" id="{7F26B95F-0FE8-F506-2573-77042E1307C8}"/>
                  </a:ext>
                </a:extLst>
              </p:cNvPr>
              <p:cNvSpPr/>
              <p:nvPr/>
            </p:nvSpPr>
            <p:spPr>
              <a:xfrm>
                <a:off x="3812089" y="2671175"/>
                <a:ext cx="1478071" cy="1515649"/>
              </a:xfrm>
              <a:prstGeom prst="ellipse">
                <a:avLst/>
              </a:prstGeom>
              <a:solidFill>
                <a:srgbClr val="C00000"/>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lang="en-US" sz="2800" b="1" dirty="0" err="1">
                    <a:solidFill>
                      <a:schemeClr val="bg1"/>
                    </a:solidFill>
                  </a:rPr>
                  <a:t>Upto</a:t>
                </a:r>
                <a:endParaRPr lang="en-US" sz="2800" b="1" dirty="0">
                  <a:solidFill>
                    <a:schemeClr val="bg1"/>
                  </a:solidFill>
                </a:endParaRPr>
              </a:p>
              <a:p>
                <a:pPr algn="ctr"/>
                <a:r>
                  <a:rPr lang="en-US" sz="2800" b="1" dirty="0">
                    <a:solidFill>
                      <a:schemeClr val="bg1"/>
                    </a:solidFill>
                  </a:rPr>
                  <a:t>05/07/22</a:t>
                </a:r>
                <a:endParaRPr lang="en-IN" sz="2800" b="1" dirty="0">
                  <a:solidFill>
                    <a:schemeClr val="bg1"/>
                  </a:solidFill>
                </a:endParaRPr>
              </a:p>
            </p:txBody>
          </p:sp>
        </p:grpSp>
        <p:grpSp>
          <p:nvGrpSpPr>
            <p:cNvPr id="26" name="Group 25">
              <a:extLst>
                <a:ext uri="{FF2B5EF4-FFF2-40B4-BE49-F238E27FC236}">
                  <a16:creationId xmlns:a16="http://schemas.microsoft.com/office/drawing/2014/main" id="{5E9EA8A4-E54B-8CB3-F183-22B2F9ECD1A6}"/>
                </a:ext>
              </a:extLst>
            </p:cNvPr>
            <p:cNvGrpSpPr/>
            <p:nvPr/>
          </p:nvGrpSpPr>
          <p:grpSpPr>
            <a:xfrm rot="7528992">
              <a:off x="-5355661" y="-1641563"/>
              <a:ext cx="11087100" cy="10610850"/>
              <a:chOff x="-5314950" y="-1600200"/>
              <a:chExt cx="11087100" cy="10610850"/>
            </a:xfrm>
          </p:grpSpPr>
          <p:sp>
            <p:nvSpPr>
              <p:cNvPr id="27" name="Oval 26">
                <a:extLst>
                  <a:ext uri="{FF2B5EF4-FFF2-40B4-BE49-F238E27FC236}">
                    <a16:creationId xmlns:a16="http://schemas.microsoft.com/office/drawing/2014/main" id="{50B80330-2412-F17B-9EE4-258673C75FE1}"/>
                  </a:ext>
                </a:extLst>
              </p:cNvPr>
              <p:cNvSpPr/>
              <p:nvPr/>
            </p:nvSpPr>
            <p:spPr>
              <a:xfrm>
                <a:off x="-5060516" y="2906038"/>
                <a:ext cx="1478071" cy="1515649"/>
              </a:xfrm>
              <a:prstGeom prst="ellipse">
                <a:avLst/>
              </a:prstGeom>
              <a:solidFill>
                <a:srgbClr val="C00000"/>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en-IN" dirty="0">
                  <a:noFill/>
                </a:endParaRPr>
              </a:p>
            </p:txBody>
          </p:sp>
          <p:sp>
            <p:nvSpPr>
              <p:cNvPr id="28" name="Oval 27">
                <a:extLst>
                  <a:ext uri="{FF2B5EF4-FFF2-40B4-BE49-F238E27FC236}">
                    <a16:creationId xmlns:a16="http://schemas.microsoft.com/office/drawing/2014/main" id="{F3B89E4A-DCCE-951D-B2C5-08D6F5BAFFD4}"/>
                  </a:ext>
                </a:extLst>
              </p:cNvPr>
              <p:cNvSpPr/>
              <p:nvPr/>
            </p:nvSpPr>
            <p:spPr>
              <a:xfrm>
                <a:off x="-5314950" y="-1600200"/>
                <a:ext cx="11087100" cy="10610850"/>
              </a:xfrm>
              <a:prstGeom prst="ellipse">
                <a:avLst/>
              </a:prstGeom>
              <a:no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9" name="Oval 28">
                <a:extLst>
                  <a:ext uri="{FF2B5EF4-FFF2-40B4-BE49-F238E27FC236}">
                    <a16:creationId xmlns:a16="http://schemas.microsoft.com/office/drawing/2014/main" id="{3E293965-F0BD-1BAD-29C6-66AD98D9BAE9}"/>
                  </a:ext>
                </a:extLst>
              </p:cNvPr>
              <p:cNvSpPr/>
              <p:nvPr/>
            </p:nvSpPr>
            <p:spPr>
              <a:xfrm>
                <a:off x="3812089" y="2671175"/>
                <a:ext cx="1478071" cy="1515649"/>
              </a:xfrm>
              <a:prstGeom prst="ellipse">
                <a:avLst/>
              </a:prstGeom>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en-IN" dirty="0">
                  <a:noFill/>
                </a:endParaRPr>
              </a:p>
            </p:txBody>
          </p:sp>
        </p:grpSp>
      </p:grpSp>
      <p:sp>
        <p:nvSpPr>
          <p:cNvPr id="31" name="TextBox 30">
            <a:extLst>
              <a:ext uri="{FF2B5EF4-FFF2-40B4-BE49-F238E27FC236}">
                <a16:creationId xmlns:a16="http://schemas.microsoft.com/office/drawing/2014/main" id="{2FDA4481-6EE8-D831-6163-9187FA80AE8B}"/>
              </a:ext>
            </a:extLst>
          </p:cNvPr>
          <p:cNvSpPr txBox="1"/>
          <p:nvPr/>
        </p:nvSpPr>
        <p:spPr>
          <a:xfrm>
            <a:off x="647700" y="2724150"/>
            <a:ext cx="3714750" cy="1754326"/>
          </a:xfrm>
          <a:prstGeom prst="rect">
            <a:avLst/>
          </a:prstGeom>
          <a:noFill/>
          <a:ln>
            <a:noFill/>
          </a:ln>
        </p:spPr>
        <p:txBody>
          <a:bodyPr wrap="square" rtlCol="0">
            <a:spAutoFit/>
          </a:bodyPr>
          <a:lstStyle/>
          <a:p>
            <a:pPr algn="ctr"/>
            <a:r>
              <a:rPr lang="en-US" sz="5400" dirty="0">
                <a:ln>
                  <a:solidFill>
                    <a:schemeClr val="bg1"/>
                  </a:solidFill>
                </a:ln>
                <a:solidFill>
                  <a:schemeClr val="bg1"/>
                </a:solidFill>
              </a:rPr>
              <a:t>I</a:t>
            </a:r>
            <a:r>
              <a:rPr lang="en-IN" sz="5400" dirty="0">
                <a:ln>
                  <a:solidFill>
                    <a:schemeClr val="bg1"/>
                  </a:solidFill>
                </a:ln>
                <a:solidFill>
                  <a:schemeClr val="bg1"/>
                </a:solidFill>
              </a:rPr>
              <a:t>DS Refund formula</a:t>
            </a:r>
          </a:p>
        </p:txBody>
      </p:sp>
      <p:sp>
        <p:nvSpPr>
          <p:cNvPr id="3" name="Rectangle 16">
            <a:extLst>
              <a:ext uri="{FF2B5EF4-FFF2-40B4-BE49-F238E27FC236}">
                <a16:creationId xmlns:a16="http://schemas.microsoft.com/office/drawing/2014/main" id="{A5C44CDC-E91C-1C89-D73F-862CCD9A4FA9}"/>
              </a:ext>
            </a:extLst>
          </p:cNvPr>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solidFill>
                <a:schemeClr val="bg1"/>
              </a:solidFill>
            </a:endParaRPr>
          </a:p>
        </p:txBody>
      </p:sp>
      <p:pic>
        <p:nvPicPr>
          <p:cNvPr id="46" name="Picture 45">
            <a:extLst>
              <a:ext uri="{FF2B5EF4-FFF2-40B4-BE49-F238E27FC236}">
                <a16:creationId xmlns:a16="http://schemas.microsoft.com/office/drawing/2014/main" id="{8BDD1AD9-0E61-B285-DBDA-9EBE6AA53BBC}"/>
              </a:ext>
            </a:extLst>
          </p:cNvPr>
          <p:cNvPicPr>
            <a:picLocks noChangeAspect="1"/>
          </p:cNvPicPr>
          <p:nvPr/>
        </p:nvPicPr>
        <p:blipFill>
          <a:blip r:embed="rId2"/>
          <a:stretch>
            <a:fillRect/>
          </a:stretch>
        </p:blipFill>
        <p:spPr>
          <a:xfrm>
            <a:off x="6132973" y="2724150"/>
            <a:ext cx="4861981" cy="1295512"/>
          </a:xfrm>
          <a:prstGeom prst="rect">
            <a:avLst/>
          </a:prstGeom>
        </p:spPr>
      </p:pic>
      <p:sp>
        <p:nvSpPr>
          <p:cNvPr id="2" name="Date Placeholder 1">
            <a:extLst>
              <a:ext uri="{FF2B5EF4-FFF2-40B4-BE49-F238E27FC236}">
                <a16:creationId xmlns:a16="http://schemas.microsoft.com/office/drawing/2014/main" id="{03057833-6C33-BC58-ACE7-3D1086AF8D24}"/>
              </a:ext>
            </a:extLst>
          </p:cNvPr>
          <p:cNvSpPr>
            <a:spLocks noGrp="1"/>
          </p:cNvSpPr>
          <p:nvPr>
            <p:ph type="dt" sz="half" idx="10"/>
          </p:nvPr>
        </p:nvSpPr>
        <p:spPr/>
        <p:txBody>
          <a:bodyPr/>
          <a:lstStyle/>
          <a:p>
            <a:r>
              <a:rPr lang="en-IN"/>
              <a:t>25-11-2025</a:t>
            </a:r>
          </a:p>
        </p:txBody>
      </p:sp>
    </p:spTree>
    <p:extLst>
      <p:ext uri="{BB962C8B-B14F-4D97-AF65-F5344CB8AC3E}">
        <p14:creationId xmlns:p14="http://schemas.microsoft.com/office/powerpoint/2010/main" val="22361857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14416B0-490A-07F4-0660-A68A5DD73E38}"/>
            </a:ext>
          </a:extLst>
        </p:cNvPr>
        <p:cNvGrpSpPr/>
        <p:nvPr/>
      </p:nvGrpSpPr>
      <p:grpSpPr>
        <a:xfrm>
          <a:off x="0" y="0"/>
          <a:ext cx="0" cy="0"/>
          <a:chOff x="0" y="0"/>
          <a:chExt cx="0" cy="0"/>
        </a:xfrm>
      </p:grpSpPr>
      <p:grpSp>
        <p:nvGrpSpPr>
          <p:cNvPr id="30" name="!!Wheel">
            <a:extLst>
              <a:ext uri="{FF2B5EF4-FFF2-40B4-BE49-F238E27FC236}">
                <a16:creationId xmlns:a16="http://schemas.microsoft.com/office/drawing/2014/main" id="{4842C247-E206-174A-66A7-B7CBA22A4A2F}"/>
              </a:ext>
            </a:extLst>
          </p:cNvPr>
          <p:cNvGrpSpPr/>
          <p:nvPr/>
        </p:nvGrpSpPr>
        <p:grpSpPr>
          <a:xfrm rot="3214648">
            <a:off x="-4972050" y="-1972442"/>
            <a:ext cx="11087100" cy="11147513"/>
            <a:chOff x="-5314950" y="-1879688"/>
            <a:chExt cx="11087100" cy="11147513"/>
          </a:xfrm>
        </p:grpSpPr>
        <p:grpSp>
          <p:nvGrpSpPr>
            <p:cNvPr id="17" name="Group 16">
              <a:extLst>
                <a:ext uri="{FF2B5EF4-FFF2-40B4-BE49-F238E27FC236}">
                  <a16:creationId xmlns:a16="http://schemas.microsoft.com/office/drawing/2014/main" id="{8ED682E8-22C1-583C-68F0-6422191FCA2C}"/>
                </a:ext>
              </a:extLst>
            </p:cNvPr>
            <p:cNvGrpSpPr/>
            <p:nvPr/>
          </p:nvGrpSpPr>
          <p:grpSpPr>
            <a:xfrm>
              <a:off x="-5314950" y="-1600200"/>
              <a:ext cx="11087100" cy="10610850"/>
              <a:chOff x="-5314950" y="-1600200"/>
              <a:chExt cx="11087100" cy="10610850"/>
            </a:xfrm>
          </p:grpSpPr>
          <p:sp>
            <p:nvSpPr>
              <p:cNvPr id="4" name="Oval 3">
                <a:extLst>
                  <a:ext uri="{FF2B5EF4-FFF2-40B4-BE49-F238E27FC236}">
                    <a16:creationId xmlns:a16="http://schemas.microsoft.com/office/drawing/2014/main" id="{983EB035-895C-B338-E43F-0AF34230C5A8}"/>
                  </a:ext>
                </a:extLst>
              </p:cNvPr>
              <p:cNvSpPr/>
              <p:nvPr/>
            </p:nvSpPr>
            <p:spPr>
              <a:xfrm>
                <a:off x="-4242577" y="-808687"/>
                <a:ext cx="9018740" cy="9030887"/>
              </a:xfrm>
              <a:prstGeom prst="ellipse">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9" name="Group 8">
                <a:extLst>
                  <a:ext uri="{FF2B5EF4-FFF2-40B4-BE49-F238E27FC236}">
                    <a16:creationId xmlns:a16="http://schemas.microsoft.com/office/drawing/2014/main" id="{2A6858CC-DDDB-2B6B-1906-12CC1922F39C}"/>
                  </a:ext>
                </a:extLst>
              </p:cNvPr>
              <p:cNvGrpSpPr/>
              <p:nvPr/>
            </p:nvGrpSpPr>
            <p:grpSpPr>
              <a:xfrm>
                <a:off x="-5314950" y="-1600200"/>
                <a:ext cx="11087100" cy="10610850"/>
                <a:chOff x="-5314950" y="-1600200"/>
                <a:chExt cx="11087100" cy="10610850"/>
              </a:xfrm>
            </p:grpSpPr>
            <p:sp>
              <p:nvSpPr>
                <p:cNvPr id="7" name="Oval 6">
                  <a:extLst>
                    <a:ext uri="{FF2B5EF4-FFF2-40B4-BE49-F238E27FC236}">
                      <a16:creationId xmlns:a16="http://schemas.microsoft.com/office/drawing/2014/main" id="{9EA058C0-E2A0-7878-C678-2DF448858CA4}"/>
                    </a:ext>
                  </a:extLst>
                </p:cNvPr>
                <p:cNvSpPr/>
                <p:nvPr/>
              </p:nvSpPr>
              <p:spPr>
                <a:xfrm>
                  <a:off x="-5060516" y="2906038"/>
                  <a:ext cx="1478071" cy="1515649"/>
                </a:xfrm>
                <a:prstGeom prst="ellipse">
                  <a:avLst/>
                </a:prstGeom>
                <a:solidFill>
                  <a:srgbClr val="C00000"/>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en-IN" dirty="0">
                    <a:noFill/>
                  </a:endParaRPr>
                </a:p>
              </p:txBody>
            </p:sp>
            <p:sp>
              <p:nvSpPr>
                <p:cNvPr id="8" name="Oval 7">
                  <a:extLst>
                    <a:ext uri="{FF2B5EF4-FFF2-40B4-BE49-F238E27FC236}">
                      <a16:creationId xmlns:a16="http://schemas.microsoft.com/office/drawing/2014/main" id="{2BEAAE48-AF71-7B39-0040-6D49D3D9954C}"/>
                    </a:ext>
                  </a:extLst>
                </p:cNvPr>
                <p:cNvSpPr/>
                <p:nvPr/>
              </p:nvSpPr>
              <p:spPr>
                <a:xfrm>
                  <a:off x="-5314950" y="-1600200"/>
                  <a:ext cx="11087100" cy="10610850"/>
                </a:xfrm>
                <a:prstGeom prst="ellipse">
                  <a:avLst/>
                </a:prstGeom>
                <a:no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grpSp>
        <p:grpSp>
          <p:nvGrpSpPr>
            <p:cNvPr id="20" name="Group 19">
              <a:extLst>
                <a:ext uri="{FF2B5EF4-FFF2-40B4-BE49-F238E27FC236}">
                  <a16:creationId xmlns:a16="http://schemas.microsoft.com/office/drawing/2014/main" id="{622948FA-BED0-1336-A2DF-E34355FE0F72}"/>
                </a:ext>
              </a:extLst>
            </p:cNvPr>
            <p:cNvGrpSpPr/>
            <p:nvPr/>
          </p:nvGrpSpPr>
          <p:grpSpPr>
            <a:xfrm rot="3176355">
              <a:off x="-5276850" y="-1581150"/>
              <a:ext cx="11087100" cy="10610850"/>
              <a:chOff x="-5314950" y="-1600200"/>
              <a:chExt cx="11087100" cy="10610850"/>
            </a:xfrm>
          </p:grpSpPr>
          <p:sp>
            <p:nvSpPr>
              <p:cNvPr id="21" name="Oval 20">
                <a:extLst>
                  <a:ext uri="{FF2B5EF4-FFF2-40B4-BE49-F238E27FC236}">
                    <a16:creationId xmlns:a16="http://schemas.microsoft.com/office/drawing/2014/main" id="{51D441CE-519B-A5B8-079D-22BF76ED9473}"/>
                  </a:ext>
                </a:extLst>
              </p:cNvPr>
              <p:cNvSpPr/>
              <p:nvPr/>
            </p:nvSpPr>
            <p:spPr>
              <a:xfrm>
                <a:off x="-5177261" y="2895238"/>
                <a:ext cx="1478071" cy="1515649"/>
              </a:xfrm>
              <a:prstGeom prst="ellipse">
                <a:avLst/>
              </a:prstGeom>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en-IN" dirty="0">
                  <a:noFill/>
                </a:endParaRPr>
              </a:p>
            </p:txBody>
          </p:sp>
          <p:sp>
            <p:nvSpPr>
              <p:cNvPr id="22" name="Oval 21">
                <a:extLst>
                  <a:ext uri="{FF2B5EF4-FFF2-40B4-BE49-F238E27FC236}">
                    <a16:creationId xmlns:a16="http://schemas.microsoft.com/office/drawing/2014/main" id="{F45AFF41-63F3-E05B-671C-A3DE15BA3E86}"/>
                  </a:ext>
                </a:extLst>
              </p:cNvPr>
              <p:cNvSpPr/>
              <p:nvPr/>
            </p:nvSpPr>
            <p:spPr>
              <a:xfrm>
                <a:off x="-5314950" y="-1600200"/>
                <a:ext cx="11087100" cy="10610850"/>
              </a:xfrm>
              <a:prstGeom prst="ellipse">
                <a:avLst/>
              </a:prstGeom>
              <a:no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3" name="Oval 22">
                <a:extLst>
                  <a:ext uri="{FF2B5EF4-FFF2-40B4-BE49-F238E27FC236}">
                    <a16:creationId xmlns:a16="http://schemas.microsoft.com/office/drawing/2014/main" id="{A25463FC-2761-7737-79A4-693285E60F17}"/>
                  </a:ext>
                </a:extLst>
              </p:cNvPr>
              <p:cNvSpPr/>
              <p:nvPr/>
            </p:nvSpPr>
            <p:spPr>
              <a:xfrm>
                <a:off x="3812089" y="2671175"/>
                <a:ext cx="1478071" cy="1515649"/>
              </a:xfrm>
              <a:prstGeom prst="ellipse">
                <a:avLst/>
              </a:prstGeom>
              <a:solidFill>
                <a:srgbClr val="C00000"/>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en-IN" dirty="0">
                  <a:noFill/>
                </a:endParaRPr>
              </a:p>
            </p:txBody>
          </p:sp>
        </p:grpSp>
        <p:grpSp>
          <p:nvGrpSpPr>
            <p:cNvPr id="26" name="Group 25">
              <a:extLst>
                <a:ext uri="{FF2B5EF4-FFF2-40B4-BE49-F238E27FC236}">
                  <a16:creationId xmlns:a16="http://schemas.microsoft.com/office/drawing/2014/main" id="{5EA144E3-A9D4-E31D-7762-138D308C3F16}"/>
                </a:ext>
              </a:extLst>
            </p:cNvPr>
            <p:cNvGrpSpPr/>
            <p:nvPr/>
          </p:nvGrpSpPr>
          <p:grpSpPr>
            <a:xfrm rot="7528992">
              <a:off x="-5355661" y="-1641563"/>
              <a:ext cx="11087100" cy="10610850"/>
              <a:chOff x="-5314950" y="-1600200"/>
              <a:chExt cx="11087100" cy="10610850"/>
            </a:xfrm>
          </p:grpSpPr>
          <p:sp>
            <p:nvSpPr>
              <p:cNvPr id="27" name="Oval 26">
                <a:extLst>
                  <a:ext uri="{FF2B5EF4-FFF2-40B4-BE49-F238E27FC236}">
                    <a16:creationId xmlns:a16="http://schemas.microsoft.com/office/drawing/2014/main" id="{29551A0D-6848-172D-F747-CB2A0F239852}"/>
                  </a:ext>
                </a:extLst>
              </p:cNvPr>
              <p:cNvSpPr/>
              <p:nvPr/>
            </p:nvSpPr>
            <p:spPr>
              <a:xfrm rot="10856360">
                <a:off x="-5060516" y="2906038"/>
                <a:ext cx="1478071" cy="1515649"/>
              </a:xfrm>
              <a:prstGeom prst="ellipse">
                <a:avLst/>
              </a:prstGeom>
              <a:solidFill>
                <a:srgbClr val="C00000"/>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lang="en-IN" sz="2800" b="1" dirty="0">
                    <a:solidFill>
                      <a:schemeClr val="bg1"/>
                    </a:solidFill>
                  </a:rPr>
                  <a:t>After </a:t>
                </a:r>
              </a:p>
              <a:p>
                <a:pPr algn="ctr"/>
                <a:r>
                  <a:rPr lang="en-IN" sz="2800" b="1" dirty="0">
                    <a:solidFill>
                      <a:schemeClr val="bg1"/>
                    </a:solidFill>
                  </a:rPr>
                  <a:t>05/07/22</a:t>
                </a:r>
              </a:p>
            </p:txBody>
          </p:sp>
          <p:sp>
            <p:nvSpPr>
              <p:cNvPr id="28" name="Oval 27">
                <a:extLst>
                  <a:ext uri="{FF2B5EF4-FFF2-40B4-BE49-F238E27FC236}">
                    <a16:creationId xmlns:a16="http://schemas.microsoft.com/office/drawing/2014/main" id="{C4102D6B-ED7F-7238-FA18-08215FC16B2B}"/>
                  </a:ext>
                </a:extLst>
              </p:cNvPr>
              <p:cNvSpPr/>
              <p:nvPr/>
            </p:nvSpPr>
            <p:spPr>
              <a:xfrm>
                <a:off x="-5314950" y="-1600200"/>
                <a:ext cx="11087100" cy="10610850"/>
              </a:xfrm>
              <a:prstGeom prst="ellipse">
                <a:avLst/>
              </a:prstGeom>
              <a:no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9" name="Oval 28">
                <a:extLst>
                  <a:ext uri="{FF2B5EF4-FFF2-40B4-BE49-F238E27FC236}">
                    <a16:creationId xmlns:a16="http://schemas.microsoft.com/office/drawing/2014/main" id="{9D33BCE8-507A-0EED-451D-2BB55AD901FC}"/>
                  </a:ext>
                </a:extLst>
              </p:cNvPr>
              <p:cNvSpPr/>
              <p:nvPr/>
            </p:nvSpPr>
            <p:spPr>
              <a:xfrm>
                <a:off x="3812089" y="2671175"/>
                <a:ext cx="1478071" cy="1515649"/>
              </a:xfrm>
              <a:prstGeom prst="ellipse">
                <a:avLst/>
              </a:prstGeom>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en-IN" dirty="0">
                  <a:noFill/>
                </a:endParaRPr>
              </a:p>
            </p:txBody>
          </p:sp>
        </p:grpSp>
      </p:grpSp>
      <p:sp>
        <p:nvSpPr>
          <p:cNvPr id="31" name="TextBox 30">
            <a:extLst>
              <a:ext uri="{FF2B5EF4-FFF2-40B4-BE49-F238E27FC236}">
                <a16:creationId xmlns:a16="http://schemas.microsoft.com/office/drawing/2014/main" id="{0BCA7CA8-64E0-33C7-742E-21BAF851BB56}"/>
              </a:ext>
            </a:extLst>
          </p:cNvPr>
          <p:cNvSpPr txBox="1"/>
          <p:nvPr/>
        </p:nvSpPr>
        <p:spPr>
          <a:xfrm>
            <a:off x="647700" y="2724150"/>
            <a:ext cx="3714750" cy="1754326"/>
          </a:xfrm>
          <a:prstGeom prst="rect">
            <a:avLst/>
          </a:prstGeom>
          <a:noFill/>
          <a:ln>
            <a:noFill/>
          </a:ln>
        </p:spPr>
        <p:txBody>
          <a:bodyPr wrap="square" rtlCol="0">
            <a:spAutoFit/>
          </a:bodyPr>
          <a:lstStyle/>
          <a:p>
            <a:pPr algn="ctr"/>
            <a:r>
              <a:rPr lang="en-US" sz="5400" dirty="0">
                <a:ln>
                  <a:solidFill>
                    <a:schemeClr val="bg1"/>
                  </a:solidFill>
                </a:ln>
                <a:solidFill>
                  <a:schemeClr val="bg1"/>
                </a:solidFill>
              </a:rPr>
              <a:t>I</a:t>
            </a:r>
            <a:r>
              <a:rPr lang="en-IN" sz="5400" dirty="0">
                <a:ln>
                  <a:solidFill>
                    <a:schemeClr val="bg1"/>
                  </a:solidFill>
                </a:ln>
                <a:solidFill>
                  <a:schemeClr val="bg1"/>
                </a:solidFill>
              </a:rPr>
              <a:t>DS Refund formula</a:t>
            </a:r>
          </a:p>
        </p:txBody>
      </p:sp>
      <p:pic>
        <p:nvPicPr>
          <p:cNvPr id="3" name="Picture 2">
            <a:extLst>
              <a:ext uri="{FF2B5EF4-FFF2-40B4-BE49-F238E27FC236}">
                <a16:creationId xmlns:a16="http://schemas.microsoft.com/office/drawing/2014/main" id="{73B47F77-E097-D4D1-1735-FD2223386017}"/>
              </a:ext>
            </a:extLst>
          </p:cNvPr>
          <p:cNvPicPr>
            <a:picLocks noChangeAspect="1"/>
          </p:cNvPicPr>
          <p:nvPr/>
        </p:nvPicPr>
        <p:blipFill>
          <a:blip r:embed="rId2"/>
          <a:stretch>
            <a:fillRect/>
          </a:stretch>
        </p:blipFill>
        <p:spPr>
          <a:xfrm>
            <a:off x="5955689" y="2640261"/>
            <a:ext cx="6145098" cy="1577477"/>
          </a:xfrm>
          <a:prstGeom prst="rect">
            <a:avLst/>
          </a:prstGeom>
        </p:spPr>
      </p:pic>
      <p:sp>
        <p:nvSpPr>
          <p:cNvPr id="2" name="Date Placeholder 1">
            <a:extLst>
              <a:ext uri="{FF2B5EF4-FFF2-40B4-BE49-F238E27FC236}">
                <a16:creationId xmlns:a16="http://schemas.microsoft.com/office/drawing/2014/main" id="{33AABDB4-1746-2CC2-D3CF-3C31BDE9941A}"/>
              </a:ext>
            </a:extLst>
          </p:cNvPr>
          <p:cNvSpPr>
            <a:spLocks noGrp="1"/>
          </p:cNvSpPr>
          <p:nvPr>
            <p:ph type="dt" sz="half" idx="10"/>
          </p:nvPr>
        </p:nvSpPr>
        <p:spPr/>
        <p:txBody>
          <a:bodyPr/>
          <a:lstStyle/>
          <a:p>
            <a:r>
              <a:rPr lang="en-IN"/>
              <a:t>25-11-2025</a:t>
            </a:r>
          </a:p>
        </p:txBody>
      </p:sp>
    </p:spTree>
    <p:extLst>
      <p:ext uri="{BB962C8B-B14F-4D97-AF65-F5344CB8AC3E}">
        <p14:creationId xmlns:p14="http://schemas.microsoft.com/office/powerpoint/2010/main" val="39589982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5000"/>
            <a:lum/>
          </a:blip>
          <a:srcRect/>
          <a:stretch>
            <a:fillRect t="-9000" b="-9000"/>
          </a:stretch>
        </a:blipFill>
        <a:effectLst/>
      </p:bgPr>
    </p:bg>
    <p:spTree>
      <p:nvGrpSpPr>
        <p:cNvPr id="1" name="">
          <a:extLst>
            <a:ext uri="{FF2B5EF4-FFF2-40B4-BE49-F238E27FC236}">
              <a16:creationId xmlns:a16="http://schemas.microsoft.com/office/drawing/2014/main" id="{F7A3EFC5-49CF-4B12-6DB8-772C3C4A374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1D66C9C-4EBC-477F-C411-28913CDA4F5B}"/>
              </a:ext>
            </a:extLst>
          </p:cNvPr>
          <p:cNvSpPr txBox="1"/>
          <p:nvPr/>
        </p:nvSpPr>
        <p:spPr>
          <a:xfrm>
            <a:off x="191222" y="73895"/>
            <a:ext cx="11457438" cy="7848302"/>
          </a:xfrm>
          <a:prstGeom prst="rect">
            <a:avLst/>
          </a:prstGeom>
          <a:noFill/>
        </p:spPr>
        <p:txBody>
          <a:bodyPr wrap="square">
            <a:spAutoFit/>
          </a:bodyPr>
          <a:lstStyle/>
          <a:p>
            <a:r>
              <a:rPr lang="en-IN" sz="2800" b="1" dirty="0"/>
              <a:t>Common issues-IDS</a:t>
            </a:r>
          </a:p>
          <a:p>
            <a:endParaRPr lang="en-IN" sz="2800" b="1" dirty="0"/>
          </a:p>
          <a:p>
            <a:r>
              <a:rPr lang="en-IN" sz="2800" dirty="0"/>
              <a:t>-IDS refund can be claimed only on inputs ITC</a:t>
            </a:r>
          </a:p>
          <a:p>
            <a:endParaRPr lang="en-IN" sz="2800" dirty="0"/>
          </a:p>
          <a:p>
            <a:r>
              <a:rPr lang="en-IN" sz="2800" dirty="0"/>
              <a:t>-IDS refund can also be claimed on outward supply of services</a:t>
            </a:r>
          </a:p>
          <a:p>
            <a:endParaRPr lang="en-IN" sz="2800" dirty="0"/>
          </a:p>
          <a:p>
            <a:r>
              <a:rPr lang="en-IN" sz="2800" dirty="0"/>
              <a:t>-No IDS refund if the accumulation is due to change in GST rate</a:t>
            </a:r>
          </a:p>
          <a:p>
            <a:endParaRPr lang="en-IN" sz="2800" dirty="0"/>
          </a:p>
          <a:p>
            <a:r>
              <a:rPr lang="en-IN" sz="2800" dirty="0"/>
              <a:t>-Suppose, if there are multiple inputs for an outward supply and only one of the inputs has a higher GST rate than the GST rate of the outward supply, even in such cases, IDS refund is eligible</a:t>
            </a:r>
          </a:p>
          <a:p>
            <a:endParaRPr lang="en-IN" sz="2800" dirty="0"/>
          </a:p>
          <a:p>
            <a:r>
              <a:rPr lang="en-IN" sz="2800" dirty="0"/>
              <a:t>-Satisfaction to the proper officer of IDS application to our case</a:t>
            </a:r>
          </a:p>
          <a:p>
            <a:endParaRPr lang="en-IN" sz="2800" dirty="0"/>
          </a:p>
          <a:p>
            <a:endParaRPr lang="en-IN" sz="2800" dirty="0"/>
          </a:p>
          <a:p>
            <a:endParaRPr lang="en-IN" sz="2800" dirty="0"/>
          </a:p>
          <a:p>
            <a:endParaRPr lang="en-IN" sz="2800" dirty="0"/>
          </a:p>
          <a:p>
            <a:endParaRPr lang="en-IN" sz="2800" dirty="0"/>
          </a:p>
        </p:txBody>
      </p:sp>
      <p:sp>
        <p:nvSpPr>
          <p:cNvPr id="2" name="Date Placeholder 1">
            <a:extLst>
              <a:ext uri="{FF2B5EF4-FFF2-40B4-BE49-F238E27FC236}">
                <a16:creationId xmlns:a16="http://schemas.microsoft.com/office/drawing/2014/main" id="{B888FB73-D55E-F000-CE2C-B84A1BFC20A8}"/>
              </a:ext>
            </a:extLst>
          </p:cNvPr>
          <p:cNvSpPr>
            <a:spLocks noGrp="1"/>
          </p:cNvSpPr>
          <p:nvPr>
            <p:ph type="dt" sz="half" idx="10"/>
          </p:nvPr>
        </p:nvSpPr>
        <p:spPr/>
        <p:txBody>
          <a:bodyPr/>
          <a:lstStyle/>
          <a:p>
            <a:r>
              <a:rPr lang="en-IN"/>
              <a:t>25-11-2025</a:t>
            </a:r>
          </a:p>
        </p:txBody>
      </p:sp>
    </p:spTree>
    <p:extLst>
      <p:ext uri="{BB962C8B-B14F-4D97-AF65-F5344CB8AC3E}">
        <p14:creationId xmlns:p14="http://schemas.microsoft.com/office/powerpoint/2010/main" val="15366778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5000"/>
            <a:lum/>
          </a:blip>
          <a:srcRect/>
          <a:stretch>
            <a:fillRect t="-9000" b="-9000"/>
          </a:stretch>
        </a:blipFill>
        <a:effectLst/>
      </p:bgPr>
    </p:bg>
    <p:spTree>
      <p:nvGrpSpPr>
        <p:cNvPr id="1" name="">
          <a:extLst>
            <a:ext uri="{FF2B5EF4-FFF2-40B4-BE49-F238E27FC236}">
              <a16:creationId xmlns:a16="http://schemas.microsoft.com/office/drawing/2014/main" id="{82914123-95A8-5373-D8D6-C2C23F71231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03FEA1F-60EB-46C0-4270-91699C1E753A}"/>
              </a:ext>
            </a:extLst>
          </p:cNvPr>
          <p:cNvSpPr txBox="1"/>
          <p:nvPr/>
        </p:nvSpPr>
        <p:spPr>
          <a:xfrm>
            <a:off x="191222" y="73895"/>
            <a:ext cx="11457438" cy="7848302"/>
          </a:xfrm>
          <a:prstGeom prst="rect">
            <a:avLst/>
          </a:prstGeom>
          <a:noFill/>
        </p:spPr>
        <p:txBody>
          <a:bodyPr wrap="square">
            <a:spAutoFit/>
          </a:bodyPr>
          <a:lstStyle/>
          <a:p>
            <a:r>
              <a:rPr lang="en-IN" sz="2800" b="1" dirty="0"/>
              <a:t>Common issues-IDS</a:t>
            </a:r>
          </a:p>
          <a:p>
            <a:endParaRPr lang="en-IN" sz="2800" b="1" dirty="0"/>
          </a:p>
          <a:p>
            <a:r>
              <a:rPr lang="en-IN" sz="2800" dirty="0"/>
              <a:t>-IDS refund can be claimed only on inputs ITC</a:t>
            </a:r>
          </a:p>
          <a:p>
            <a:endParaRPr lang="en-IN" sz="2800" dirty="0"/>
          </a:p>
          <a:p>
            <a:r>
              <a:rPr lang="en-IN" sz="2800" dirty="0"/>
              <a:t>-IDS refund can also be claimed on outward supply of services</a:t>
            </a:r>
          </a:p>
          <a:p>
            <a:endParaRPr lang="en-IN" sz="2800" dirty="0"/>
          </a:p>
          <a:p>
            <a:r>
              <a:rPr lang="en-IN" sz="2800" dirty="0"/>
              <a:t>-No IDS refund if the accumulation is due to change in GST rate</a:t>
            </a:r>
          </a:p>
          <a:p>
            <a:endParaRPr lang="en-IN" sz="2800" dirty="0"/>
          </a:p>
          <a:p>
            <a:r>
              <a:rPr lang="en-IN" sz="2800" dirty="0"/>
              <a:t>-Suppose, if there are multiple inputs for an outward supply and only one of the inputs has a higher GST rate than the GST rate of the outward supply, even in such cases, IDS refund is eligible</a:t>
            </a:r>
          </a:p>
          <a:p>
            <a:endParaRPr lang="en-IN" sz="2800" dirty="0"/>
          </a:p>
          <a:p>
            <a:r>
              <a:rPr lang="en-IN" sz="2800" dirty="0"/>
              <a:t>-Satisfaction to the proper officer of IDS application to our case</a:t>
            </a:r>
          </a:p>
          <a:p>
            <a:endParaRPr lang="en-IN" sz="2800" dirty="0"/>
          </a:p>
          <a:p>
            <a:endParaRPr lang="en-IN" sz="2800" dirty="0"/>
          </a:p>
          <a:p>
            <a:endParaRPr lang="en-IN" sz="2800" dirty="0"/>
          </a:p>
          <a:p>
            <a:endParaRPr lang="en-IN" sz="2800" dirty="0"/>
          </a:p>
          <a:p>
            <a:endParaRPr lang="en-IN" sz="2800" dirty="0"/>
          </a:p>
        </p:txBody>
      </p:sp>
      <p:sp>
        <p:nvSpPr>
          <p:cNvPr id="2" name="Date Placeholder 1">
            <a:extLst>
              <a:ext uri="{FF2B5EF4-FFF2-40B4-BE49-F238E27FC236}">
                <a16:creationId xmlns:a16="http://schemas.microsoft.com/office/drawing/2014/main" id="{76ADA647-70FF-FB72-1406-2895F4621F9D}"/>
              </a:ext>
            </a:extLst>
          </p:cNvPr>
          <p:cNvSpPr>
            <a:spLocks noGrp="1"/>
          </p:cNvSpPr>
          <p:nvPr>
            <p:ph type="dt" sz="half" idx="10"/>
          </p:nvPr>
        </p:nvSpPr>
        <p:spPr/>
        <p:txBody>
          <a:bodyPr/>
          <a:lstStyle/>
          <a:p>
            <a:r>
              <a:rPr lang="en-IN"/>
              <a:t>25-11-2025</a:t>
            </a:r>
          </a:p>
        </p:txBody>
      </p:sp>
    </p:spTree>
    <p:extLst>
      <p:ext uri="{BB962C8B-B14F-4D97-AF65-F5344CB8AC3E}">
        <p14:creationId xmlns:p14="http://schemas.microsoft.com/office/powerpoint/2010/main" val="8268189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5000"/>
            <a:lum/>
          </a:blip>
          <a:srcRect/>
          <a:stretch>
            <a:fillRect t="-9000" b="-9000"/>
          </a:stretch>
        </a:blipFill>
        <a:effectLst/>
      </p:bgPr>
    </p:bg>
    <p:spTree>
      <p:nvGrpSpPr>
        <p:cNvPr id="1" name="">
          <a:extLst>
            <a:ext uri="{FF2B5EF4-FFF2-40B4-BE49-F238E27FC236}">
              <a16:creationId xmlns:a16="http://schemas.microsoft.com/office/drawing/2014/main" id="{D3894C31-95CB-E18B-CDD3-D90C2AB4523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8DB994C-74F7-6D4D-CDC9-F5BA20A471F0}"/>
              </a:ext>
            </a:extLst>
          </p:cNvPr>
          <p:cNvSpPr txBox="1"/>
          <p:nvPr/>
        </p:nvSpPr>
        <p:spPr>
          <a:xfrm>
            <a:off x="191222" y="73895"/>
            <a:ext cx="11457438" cy="6986528"/>
          </a:xfrm>
          <a:prstGeom prst="rect">
            <a:avLst/>
          </a:prstGeom>
          <a:noFill/>
        </p:spPr>
        <p:txBody>
          <a:bodyPr wrap="square">
            <a:spAutoFit/>
          </a:bodyPr>
          <a:lstStyle/>
          <a:p>
            <a:r>
              <a:rPr lang="en-IN" sz="2800" b="1" dirty="0"/>
              <a:t>Common issues-IDS</a:t>
            </a:r>
          </a:p>
          <a:p>
            <a:endParaRPr lang="en-IN" sz="2800" b="1" dirty="0"/>
          </a:p>
          <a:p>
            <a:endParaRPr lang="en-IN" sz="2800" dirty="0"/>
          </a:p>
          <a:p>
            <a:r>
              <a:rPr lang="en-IN" sz="2800" dirty="0"/>
              <a:t>-Satisfaction to the proper officer of IDS application to our case</a:t>
            </a:r>
          </a:p>
          <a:p>
            <a:endParaRPr lang="en-IN" sz="2800" dirty="0"/>
          </a:p>
          <a:p>
            <a:r>
              <a:rPr lang="en-IN" sz="2800" dirty="0"/>
              <a:t>-Irregular IDS application deters officers the confidence of the applicability of IDS in our case</a:t>
            </a:r>
          </a:p>
          <a:p>
            <a:endParaRPr lang="en-IN" sz="2800" dirty="0"/>
          </a:p>
          <a:p>
            <a:r>
              <a:rPr lang="en-IN" sz="2800" dirty="0"/>
              <a:t>-Conditions not abided in the case of merchant exports</a:t>
            </a:r>
          </a:p>
          <a:p>
            <a:endParaRPr lang="en-IN" sz="2800" dirty="0"/>
          </a:p>
          <a:p>
            <a:endParaRPr lang="en-IN" sz="2800" dirty="0"/>
          </a:p>
          <a:p>
            <a:endParaRPr lang="en-IN" sz="2800" dirty="0"/>
          </a:p>
          <a:p>
            <a:endParaRPr lang="en-IN" sz="2800" dirty="0"/>
          </a:p>
          <a:p>
            <a:endParaRPr lang="en-IN" sz="2800" dirty="0"/>
          </a:p>
          <a:p>
            <a:endParaRPr lang="en-IN" sz="2800" dirty="0"/>
          </a:p>
          <a:p>
            <a:endParaRPr lang="en-IN" sz="2800" dirty="0"/>
          </a:p>
        </p:txBody>
      </p:sp>
      <p:sp>
        <p:nvSpPr>
          <p:cNvPr id="2" name="Date Placeholder 1">
            <a:extLst>
              <a:ext uri="{FF2B5EF4-FFF2-40B4-BE49-F238E27FC236}">
                <a16:creationId xmlns:a16="http://schemas.microsoft.com/office/drawing/2014/main" id="{06B2C69F-B7BC-A9A5-C8AB-44EFC30385CB}"/>
              </a:ext>
            </a:extLst>
          </p:cNvPr>
          <p:cNvSpPr>
            <a:spLocks noGrp="1"/>
          </p:cNvSpPr>
          <p:nvPr>
            <p:ph type="dt" sz="half" idx="10"/>
          </p:nvPr>
        </p:nvSpPr>
        <p:spPr/>
        <p:txBody>
          <a:bodyPr/>
          <a:lstStyle/>
          <a:p>
            <a:r>
              <a:rPr lang="en-IN"/>
              <a:t>25-11-2025</a:t>
            </a:r>
          </a:p>
        </p:txBody>
      </p:sp>
    </p:spTree>
    <p:extLst>
      <p:ext uri="{BB962C8B-B14F-4D97-AF65-F5344CB8AC3E}">
        <p14:creationId xmlns:p14="http://schemas.microsoft.com/office/powerpoint/2010/main" val="3884690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5000"/>
            <a:lum/>
          </a:blip>
          <a:srcRect/>
          <a:stretch>
            <a:fillRect t="-9000" b="-9000"/>
          </a:stretch>
        </a:blipFill>
        <a:effectLst/>
      </p:bgPr>
    </p:bg>
    <p:spTree>
      <p:nvGrpSpPr>
        <p:cNvPr id="1" name="">
          <a:extLst>
            <a:ext uri="{FF2B5EF4-FFF2-40B4-BE49-F238E27FC236}">
              <a16:creationId xmlns:a16="http://schemas.microsoft.com/office/drawing/2014/main" id="{5F319D67-F38B-803B-CF86-A5AC86767BA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4B74C25-52A9-844C-285B-A8942EA7457F}"/>
              </a:ext>
            </a:extLst>
          </p:cNvPr>
          <p:cNvSpPr txBox="1"/>
          <p:nvPr/>
        </p:nvSpPr>
        <p:spPr>
          <a:xfrm>
            <a:off x="191222" y="73895"/>
            <a:ext cx="11457438" cy="7848302"/>
          </a:xfrm>
          <a:prstGeom prst="rect">
            <a:avLst/>
          </a:prstGeom>
          <a:noFill/>
        </p:spPr>
        <p:txBody>
          <a:bodyPr wrap="square">
            <a:spAutoFit/>
          </a:bodyPr>
          <a:lstStyle/>
          <a:p>
            <a:r>
              <a:rPr lang="en-IN" sz="2800" b="1" dirty="0"/>
              <a:t>IDS after GST 2.0</a:t>
            </a:r>
          </a:p>
          <a:p>
            <a:endParaRPr lang="en-IN" sz="2800" b="1" dirty="0"/>
          </a:p>
          <a:p>
            <a:pPr marL="457200" indent="-457200">
              <a:buFont typeface="Arial" panose="020B0604020202020204" pitchFamily="34" charset="0"/>
              <a:buChar char="•"/>
            </a:pPr>
            <a:endParaRPr lang="en-IN" sz="2800" dirty="0"/>
          </a:p>
          <a:p>
            <a:pPr marL="457200" indent="-457200">
              <a:buFont typeface="Arial" panose="020B0604020202020204" pitchFamily="34" charset="0"/>
              <a:buChar char="•"/>
            </a:pPr>
            <a:r>
              <a:rPr lang="en-IN" sz="2800" dirty="0"/>
              <a:t>Footwear industry (</a:t>
            </a:r>
            <a:r>
              <a:rPr lang="en-IN" sz="2800" dirty="0" err="1"/>
              <a:t>upto</a:t>
            </a:r>
            <a:r>
              <a:rPr lang="en-IN" sz="2800" dirty="0"/>
              <a:t> Rs.2,500 per pair)</a:t>
            </a:r>
          </a:p>
          <a:p>
            <a:pPr marL="457200" indent="-457200">
              <a:buFont typeface="Arial" panose="020B0604020202020204" pitchFamily="34" charset="0"/>
              <a:buChar char="•"/>
            </a:pPr>
            <a:endParaRPr lang="en-IN" sz="2800" dirty="0"/>
          </a:p>
          <a:p>
            <a:pPr marL="457200" indent="-457200">
              <a:buFont typeface="Arial" panose="020B0604020202020204" pitchFamily="34" charset="0"/>
              <a:buChar char="•"/>
            </a:pPr>
            <a:r>
              <a:rPr lang="en-IN" sz="2800" dirty="0"/>
              <a:t>Apparel industry (</a:t>
            </a:r>
            <a:r>
              <a:rPr lang="en-IN" sz="2800" dirty="0" err="1"/>
              <a:t>upto</a:t>
            </a:r>
            <a:r>
              <a:rPr lang="en-IN" sz="2800" dirty="0"/>
              <a:t> Rs.2,500)</a:t>
            </a:r>
          </a:p>
          <a:p>
            <a:pPr marL="457200" indent="-457200">
              <a:buFont typeface="Arial" panose="020B0604020202020204" pitchFamily="34" charset="0"/>
              <a:buChar char="•"/>
            </a:pPr>
            <a:endParaRPr lang="en-IN" sz="2800" dirty="0"/>
          </a:p>
          <a:p>
            <a:pPr marL="457200" indent="-457200">
              <a:buFont typeface="Arial" panose="020B0604020202020204" pitchFamily="34" charset="0"/>
              <a:buChar char="•"/>
            </a:pPr>
            <a:r>
              <a:rPr lang="en-IN" sz="2800" dirty="0"/>
              <a:t>Renewable energy devices</a:t>
            </a:r>
          </a:p>
          <a:p>
            <a:pPr marL="457200" indent="-457200">
              <a:buFont typeface="Arial" panose="020B0604020202020204" pitchFamily="34" charset="0"/>
              <a:buChar char="•"/>
            </a:pPr>
            <a:endParaRPr lang="en-IN" sz="2800" dirty="0"/>
          </a:p>
          <a:p>
            <a:pPr marL="457200" indent="-457200">
              <a:buFont typeface="Arial" panose="020B0604020202020204" pitchFamily="34" charset="0"/>
              <a:buChar char="•"/>
            </a:pPr>
            <a:r>
              <a:rPr lang="en-IN" sz="2800" dirty="0"/>
              <a:t>Merchant export supply</a:t>
            </a:r>
          </a:p>
          <a:p>
            <a:pPr marL="457200" indent="-457200">
              <a:buFont typeface="Arial" panose="020B0604020202020204" pitchFamily="34" charset="0"/>
              <a:buChar char="•"/>
            </a:pPr>
            <a:endParaRPr lang="en-IN" sz="2800" dirty="0"/>
          </a:p>
          <a:p>
            <a:pPr marL="457200" indent="-457200">
              <a:buFont typeface="Arial" panose="020B0604020202020204" pitchFamily="34" charset="0"/>
              <a:buChar char="•"/>
            </a:pPr>
            <a:endParaRPr lang="en-IN" sz="2800" dirty="0"/>
          </a:p>
          <a:p>
            <a:endParaRPr lang="en-IN" sz="2800" b="1" dirty="0"/>
          </a:p>
          <a:p>
            <a:endParaRPr lang="en-IN" sz="2800" dirty="0"/>
          </a:p>
          <a:p>
            <a:endParaRPr lang="en-IN" sz="2800" dirty="0"/>
          </a:p>
          <a:p>
            <a:endParaRPr lang="en-IN" sz="2800" dirty="0"/>
          </a:p>
          <a:p>
            <a:endParaRPr lang="en-IN" sz="2800" dirty="0"/>
          </a:p>
          <a:p>
            <a:endParaRPr lang="en-IN" sz="2800" dirty="0"/>
          </a:p>
        </p:txBody>
      </p:sp>
      <p:sp>
        <p:nvSpPr>
          <p:cNvPr id="2" name="Date Placeholder 1">
            <a:extLst>
              <a:ext uri="{FF2B5EF4-FFF2-40B4-BE49-F238E27FC236}">
                <a16:creationId xmlns:a16="http://schemas.microsoft.com/office/drawing/2014/main" id="{04ABA3BE-D58B-66AD-9BFF-1391A9ED95CE}"/>
              </a:ext>
            </a:extLst>
          </p:cNvPr>
          <p:cNvSpPr>
            <a:spLocks noGrp="1"/>
          </p:cNvSpPr>
          <p:nvPr>
            <p:ph type="dt" sz="half" idx="10"/>
          </p:nvPr>
        </p:nvSpPr>
        <p:spPr/>
        <p:txBody>
          <a:bodyPr/>
          <a:lstStyle/>
          <a:p>
            <a:r>
              <a:rPr lang="en-IN"/>
              <a:t>25-11-2025</a:t>
            </a:r>
          </a:p>
        </p:txBody>
      </p:sp>
    </p:spTree>
    <p:extLst>
      <p:ext uri="{BB962C8B-B14F-4D97-AF65-F5344CB8AC3E}">
        <p14:creationId xmlns:p14="http://schemas.microsoft.com/office/powerpoint/2010/main" val="32550827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5000"/>
            <a:lum/>
          </a:blip>
          <a:srcRect/>
          <a:stretch>
            <a:fillRect/>
          </a:stretch>
        </a:blipFill>
        <a:effectLst/>
      </p:bgPr>
    </p:bg>
    <p:spTree>
      <p:nvGrpSpPr>
        <p:cNvPr id="1" name="">
          <a:extLst>
            <a:ext uri="{FF2B5EF4-FFF2-40B4-BE49-F238E27FC236}">
              <a16:creationId xmlns:a16="http://schemas.microsoft.com/office/drawing/2014/main" id="{DB7D5028-BE13-7AC1-DFAC-BB6D65C74EE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BD8C0F3-485E-82DE-BA29-D3DDAEC4AEF0}"/>
              </a:ext>
            </a:extLst>
          </p:cNvPr>
          <p:cNvSpPr txBox="1"/>
          <p:nvPr/>
        </p:nvSpPr>
        <p:spPr>
          <a:xfrm>
            <a:off x="734562" y="541034"/>
            <a:ext cx="11457438" cy="1815882"/>
          </a:xfrm>
          <a:prstGeom prst="rect">
            <a:avLst/>
          </a:prstGeom>
          <a:noFill/>
        </p:spPr>
        <p:txBody>
          <a:bodyPr wrap="square">
            <a:spAutoFit/>
          </a:bodyPr>
          <a:lstStyle/>
          <a:p>
            <a:r>
              <a:rPr lang="en-IN" sz="2800" b="1" dirty="0"/>
              <a:t>Common issues-Export</a:t>
            </a:r>
          </a:p>
          <a:p>
            <a:endParaRPr lang="en-IN" sz="2800" b="1" dirty="0"/>
          </a:p>
          <a:p>
            <a:endParaRPr lang="en-IN" sz="2800" b="1" dirty="0"/>
          </a:p>
          <a:p>
            <a:endParaRPr lang="en-IN" sz="2800" b="1" dirty="0"/>
          </a:p>
        </p:txBody>
      </p:sp>
      <p:sp>
        <p:nvSpPr>
          <p:cNvPr id="2" name="Date Placeholder 1">
            <a:extLst>
              <a:ext uri="{FF2B5EF4-FFF2-40B4-BE49-F238E27FC236}">
                <a16:creationId xmlns:a16="http://schemas.microsoft.com/office/drawing/2014/main" id="{637AC504-4C51-2DF2-A29C-1E08524A6AF7}"/>
              </a:ext>
            </a:extLst>
          </p:cNvPr>
          <p:cNvSpPr>
            <a:spLocks noGrp="1"/>
          </p:cNvSpPr>
          <p:nvPr>
            <p:ph type="dt" sz="half" idx="10"/>
          </p:nvPr>
        </p:nvSpPr>
        <p:spPr/>
        <p:txBody>
          <a:bodyPr/>
          <a:lstStyle/>
          <a:p>
            <a:r>
              <a:rPr lang="en-IN"/>
              <a:t>25-11-2025</a:t>
            </a:r>
          </a:p>
        </p:txBody>
      </p:sp>
      <p:pic>
        <p:nvPicPr>
          <p:cNvPr id="5" name="Picture 4">
            <a:extLst>
              <a:ext uri="{FF2B5EF4-FFF2-40B4-BE49-F238E27FC236}">
                <a16:creationId xmlns:a16="http://schemas.microsoft.com/office/drawing/2014/main" id="{EFBFFCFE-755C-9D32-106D-E0349E8EEA62}"/>
              </a:ext>
            </a:extLst>
          </p:cNvPr>
          <p:cNvPicPr>
            <a:picLocks noChangeAspect="1"/>
          </p:cNvPicPr>
          <p:nvPr/>
        </p:nvPicPr>
        <p:blipFill>
          <a:blip r:embed="rId3"/>
          <a:stretch>
            <a:fillRect/>
          </a:stretch>
        </p:blipFill>
        <p:spPr>
          <a:xfrm>
            <a:off x="1729409" y="1345806"/>
            <a:ext cx="8220779" cy="3921933"/>
          </a:xfrm>
          <a:prstGeom prst="rect">
            <a:avLst/>
          </a:prstGeom>
        </p:spPr>
      </p:pic>
    </p:spTree>
    <p:extLst>
      <p:ext uri="{BB962C8B-B14F-4D97-AF65-F5344CB8AC3E}">
        <p14:creationId xmlns:p14="http://schemas.microsoft.com/office/powerpoint/2010/main" val="9953021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5000"/>
            <a:lum/>
          </a:blip>
          <a:srcRect/>
          <a:stretch>
            <a:fillRect/>
          </a:stretch>
        </a:blipFill>
        <a:effectLst/>
      </p:bgPr>
    </p:bg>
    <p:spTree>
      <p:nvGrpSpPr>
        <p:cNvPr id="1" name="">
          <a:extLst>
            <a:ext uri="{FF2B5EF4-FFF2-40B4-BE49-F238E27FC236}">
              <a16:creationId xmlns:a16="http://schemas.microsoft.com/office/drawing/2014/main" id="{34CB41FD-B5B4-2AE4-0134-F73CD1678C0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B1CB3F0-CA2F-186D-314D-049776465CCC}"/>
              </a:ext>
            </a:extLst>
          </p:cNvPr>
          <p:cNvSpPr txBox="1"/>
          <p:nvPr/>
        </p:nvSpPr>
        <p:spPr>
          <a:xfrm>
            <a:off x="734562" y="541034"/>
            <a:ext cx="11457438" cy="1815882"/>
          </a:xfrm>
          <a:prstGeom prst="rect">
            <a:avLst/>
          </a:prstGeom>
          <a:noFill/>
        </p:spPr>
        <p:txBody>
          <a:bodyPr wrap="square">
            <a:spAutoFit/>
          </a:bodyPr>
          <a:lstStyle/>
          <a:p>
            <a:r>
              <a:rPr lang="en-IN" sz="2800" b="1" dirty="0"/>
              <a:t>Common issues-Export</a:t>
            </a:r>
          </a:p>
          <a:p>
            <a:endParaRPr lang="en-IN" sz="2800" b="1" dirty="0"/>
          </a:p>
          <a:p>
            <a:endParaRPr lang="en-IN" sz="2800" b="1" dirty="0"/>
          </a:p>
          <a:p>
            <a:endParaRPr lang="en-IN" sz="2800" b="1" dirty="0"/>
          </a:p>
        </p:txBody>
      </p:sp>
      <p:sp>
        <p:nvSpPr>
          <p:cNvPr id="2" name="Date Placeholder 1">
            <a:extLst>
              <a:ext uri="{FF2B5EF4-FFF2-40B4-BE49-F238E27FC236}">
                <a16:creationId xmlns:a16="http://schemas.microsoft.com/office/drawing/2014/main" id="{145B7B6A-B990-D0F4-9AE7-9AEECFA6FC83}"/>
              </a:ext>
            </a:extLst>
          </p:cNvPr>
          <p:cNvSpPr>
            <a:spLocks noGrp="1"/>
          </p:cNvSpPr>
          <p:nvPr>
            <p:ph type="dt" sz="half" idx="10"/>
          </p:nvPr>
        </p:nvSpPr>
        <p:spPr/>
        <p:txBody>
          <a:bodyPr/>
          <a:lstStyle/>
          <a:p>
            <a:r>
              <a:rPr lang="en-IN"/>
              <a:t>25-11-2025</a:t>
            </a:r>
          </a:p>
        </p:txBody>
      </p:sp>
      <p:pic>
        <p:nvPicPr>
          <p:cNvPr id="6" name="Picture 5">
            <a:extLst>
              <a:ext uri="{FF2B5EF4-FFF2-40B4-BE49-F238E27FC236}">
                <a16:creationId xmlns:a16="http://schemas.microsoft.com/office/drawing/2014/main" id="{ED6696F4-AF3F-3B99-2708-DAFAF15E5A48}"/>
              </a:ext>
            </a:extLst>
          </p:cNvPr>
          <p:cNvPicPr>
            <a:picLocks noChangeAspect="1"/>
          </p:cNvPicPr>
          <p:nvPr/>
        </p:nvPicPr>
        <p:blipFill>
          <a:blip r:embed="rId3"/>
          <a:stretch>
            <a:fillRect/>
          </a:stretch>
        </p:blipFill>
        <p:spPr>
          <a:xfrm>
            <a:off x="2944857" y="1428576"/>
            <a:ext cx="6302286" cy="4000847"/>
          </a:xfrm>
          <a:prstGeom prst="rect">
            <a:avLst/>
          </a:prstGeom>
        </p:spPr>
      </p:pic>
    </p:spTree>
    <p:extLst>
      <p:ext uri="{BB962C8B-B14F-4D97-AF65-F5344CB8AC3E}">
        <p14:creationId xmlns:p14="http://schemas.microsoft.com/office/powerpoint/2010/main" val="30512194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5000"/>
            <a:lum/>
          </a:blip>
          <a:srcRect/>
          <a:stretch>
            <a:fillRect/>
          </a:stretch>
        </a:blipFill>
        <a:effectLst/>
      </p:bgPr>
    </p:bg>
    <p:spTree>
      <p:nvGrpSpPr>
        <p:cNvPr id="1" name="">
          <a:extLst>
            <a:ext uri="{FF2B5EF4-FFF2-40B4-BE49-F238E27FC236}">
              <a16:creationId xmlns:a16="http://schemas.microsoft.com/office/drawing/2014/main" id="{072AAD36-E523-C227-9A9B-464B6F38028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DEF311B-5082-5890-5ADC-0AEE8D7F0553}"/>
              </a:ext>
            </a:extLst>
          </p:cNvPr>
          <p:cNvSpPr txBox="1"/>
          <p:nvPr/>
        </p:nvSpPr>
        <p:spPr>
          <a:xfrm>
            <a:off x="734562" y="541034"/>
            <a:ext cx="11457438" cy="3970318"/>
          </a:xfrm>
          <a:prstGeom prst="rect">
            <a:avLst/>
          </a:prstGeom>
          <a:noFill/>
        </p:spPr>
        <p:txBody>
          <a:bodyPr wrap="square">
            <a:spAutoFit/>
          </a:bodyPr>
          <a:lstStyle/>
          <a:p>
            <a:r>
              <a:rPr lang="en-IN" sz="2800" b="1" dirty="0"/>
              <a:t>Common issues-Export</a:t>
            </a:r>
          </a:p>
          <a:p>
            <a:endParaRPr lang="en-IN" sz="2800" b="1" dirty="0"/>
          </a:p>
          <a:p>
            <a:endParaRPr lang="en-IN" sz="2800" b="1" dirty="0"/>
          </a:p>
          <a:p>
            <a:endParaRPr lang="en-IN" sz="2800" b="1" dirty="0"/>
          </a:p>
          <a:p>
            <a:pPr marL="457200" indent="-457200">
              <a:buFontTx/>
              <a:buChar char="-"/>
            </a:pPr>
            <a:r>
              <a:rPr lang="en-IN" sz="2800" dirty="0"/>
              <a:t>Non realisation of export sale proceeds-Rule 96B</a:t>
            </a:r>
          </a:p>
          <a:p>
            <a:pPr marL="457200" indent="-457200">
              <a:buFontTx/>
              <a:buChar char="-"/>
            </a:pPr>
            <a:endParaRPr lang="en-IN" sz="2800" dirty="0"/>
          </a:p>
          <a:p>
            <a:pPr marL="457200" indent="-457200">
              <a:buFontTx/>
              <a:buChar char="-"/>
            </a:pPr>
            <a:r>
              <a:rPr lang="en-IN" sz="2800" dirty="0"/>
              <a:t>RBI master direction 16/2015-16</a:t>
            </a:r>
          </a:p>
          <a:p>
            <a:pPr marL="457200" indent="-457200">
              <a:buFontTx/>
              <a:buChar char="-"/>
            </a:pPr>
            <a:endParaRPr lang="en-IN" sz="2800" dirty="0"/>
          </a:p>
          <a:p>
            <a:pPr marL="457200" indent="-457200">
              <a:buFontTx/>
              <a:buChar char="-"/>
            </a:pPr>
            <a:r>
              <a:rPr lang="en-IN" sz="2800" dirty="0"/>
              <a:t>If it is applicable for export made with payment of tax?</a:t>
            </a:r>
          </a:p>
        </p:txBody>
      </p:sp>
      <p:sp>
        <p:nvSpPr>
          <p:cNvPr id="2" name="Date Placeholder 1">
            <a:extLst>
              <a:ext uri="{FF2B5EF4-FFF2-40B4-BE49-F238E27FC236}">
                <a16:creationId xmlns:a16="http://schemas.microsoft.com/office/drawing/2014/main" id="{A7F7BB8E-2E03-E71F-3659-68C0B7A97DD3}"/>
              </a:ext>
            </a:extLst>
          </p:cNvPr>
          <p:cNvSpPr>
            <a:spLocks noGrp="1"/>
          </p:cNvSpPr>
          <p:nvPr>
            <p:ph type="dt" sz="half" idx="10"/>
          </p:nvPr>
        </p:nvSpPr>
        <p:spPr/>
        <p:txBody>
          <a:bodyPr/>
          <a:lstStyle/>
          <a:p>
            <a:r>
              <a:rPr lang="en-IN"/>
              <a:t>25-11-2025</a:t>
            </a:r>
          </a:p>
        </p:txBody>
      </p:sp>
    </p:spTree>
    <p:extLst>
      <p:ext uri="{BB962C8B-B14F-4D97-AF65-F5344CB8AC3E}">
        <p14:creationId xmlns:p14="http://schemas.microsoft.com/office/powerpoint/2010/main" val="36906109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5000"/>
            <a:lum/>
          </a:blip>
          <a:srcRect/>
          <a:stretch>
            <a:fillRect/>
          </a:stretch>
        </a:blipFill>
        <a:effectLst/>
      </p:bgPr>
    </p:bg>
    <p:spTree>
      <p:nvGrpSpPr>
        <p:cNvPr id="1" name="">
          <a:extLst>
            <a:ext uri="{FF2B5EF4-FFF2-40B4-BE49-F238E27FC236}">
              <a16:creationId xmlns:a16="http://schemas.microsoft.com/office/drawing/2014/main" id="{73EAE4A2-E66E-02BF-9531-121E710D0C2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5540BE7-EBFF-D6BC-AB76-63198325A275}"/>
              </a:ext>
            </a:extLst>
          </p:cNvPr>
          <p:cNvSpPr txBox="1"/>
          <p:nvPr/>
        </p:nvSpPr>
        <p:spPr>
          <a:xfrm>
            <a:off x="734562" y="541034"/>
            <a:ext cx="11457438" cy="6124754"/>
          </a:xfrm>
          <a:prstGeom prst="rect">
            <a:avLst/>
          </a:prstGeom>
          <a:noFill/>
        </p:spPr>
        <p:txBody>
          <a:bodyPr wrap="square">
            <a:spAutoFit/>
          </a:bodyPr>
          <a:lstStyle/>
          <a:p>
            <a:r>
              <a:rPr lang="en-IN" sz="2800" b="1" dirty="0"/>
              <a:t>Common issues-Export/SEZ/IDS</a:t>
            </a:r>
          </a:p>
          <a:p>
            <a:endParaRPr lang="en-IN" sz="2800" b="1" dirty="0"/>
          </a:p>
          <a:p>
            <a:r>
              <a:rPr lang="en-IN" sz="2800" b="1" dirty="0"/>
              <a:t>-</a:t>
            </a:r>
            <a:r>
              <a:rPr lang="en-IN" sz="2800" dirty="0"/>
              <a:t>With effect from applications filed on or after 01/01/2022, only ITC reflected in GSTR2B can be included in the refund computation</a:t>
            </a:r>
          </a:p>
          <a:p>
            <a:endParaRPr lang="en-IN" sz="2800" b="1" dirty="0"/>
          </a:p>
          <a:p>
            <a:r>
              <a:rPr lang="en-IN" sz="2800" b="1" dirty="0"/>
              <a:t>-</a:t>
            </a:r>
            <a:r>
              <a:rPr lang="en-IN" sz="2800" dirty="0"/>
              <a:t>Para 1.3 of Circular No.197/09/2023 dt 17-07-2023 reads as follows:</a:t>
            </a:r>
          </a:p>
          <a:p>
            <a:endParaRPr lang="en-IN" sz="2800" b="1" dirty="0"/>
          </a:p>
          <a:p>
            <a:pPr algn="just"/>
            <a:r>
              <a:rPr lang="en-US" sz="2800" i="1" dirty="0"/>
              <a:t>“The matter has been examined and it has been decided that since </a:t>
            </a:r>
            <a:r>
              <a:rPr lang="en-US" sz="2800" i="1" dirty="0" err="1"/>
              <a:t>availment</a:t>
            </a:r>
            <a:r>
              <a:rPr lang="en-US" sz="2800" i="1" dirty="0"/>
              <a:t> of input tax credit has been linked with </a:t>
            </a:r>
            <a:r>
              <a:rPr lang="en-US" sz="2800" b="1" i="1" dirty="0">
                <a:hlinkClick r:id="rId3"/>
              </a:rPr>
              <a:t>FORM GSTR-2B</a:t>
            </a:r>
            <a:r>
              <a:rPr lang="en-US" sz="2800" i="1" dirty="0"/>
              <a:t> w.e.f. 01.01.2022, availability of refund of the accumulated input tax credit under </a:t>
            </a:r>
            <a:r>
              <a:rPr lang="en-US" sz="2800" i="1" dirty="0">
                <a:hlinkClick r:id="rId4"/>
              </a:rPr>
              <a:t>section 54(3) </a:t>
            </a:r>
            <a:r>
              <a:rPr lang="en-US" sz="2800" i="1" dirty="0"/>
              <a:t>of </a:t>
            </a:r>
            <a:r>
              <a:rPr lang="en-US" sz="2800" i="1" dirty="0">
                <a:hlinkClick r:id="rId5"/>
              </a:rPr>
              <a:t>CGST Act</a:t>
            </a:r>
            <a:r>
              <a:rPr lang="en-US" sz="2800" i="1" dirty="0"/>
              <a:t> for a tax period shall be restricted to input tax credit as per those invoices, the details of which are reflected in </a:t>
            </a:r>
            <a:r>
              <a:rPr lang="en-US" sz="2800" b="1" i="1" dirty="0">
                <a:hlinkClick r:id="rId3"/>
              </a:rPr>
              <a:t>FORM GSTR-2B</a:t>
            </a:r>
            <a:r>
              <a:rPr lang="en-US" sz="2800" i="1" dirty="0"/>
              <a:t> of the applicant </a:t>
            </a:r>
            <a:r>
              <a:rPr lang="en-US" sz="2800" b="1" i="1" dirty="0"/>
              <a:t>for the said tax period or for any of the previous tax periods </a:t>
            </a:r>
            <a:r>
              <a:rPr lang="en-US" sz="2800" i="1" dirty="0"/>
              <a:t>and on which the input tax credit is available to the applicant.”</a:t>
            </a:r>
            <a:endParaRPr lang="en-IN" sz="2800" b="1" i="1" dirty="0"/>
          </a:p>
        </p:txBody>
      </p:sp>
      <p:sp>
        <p:nvSpPr>
          <p:cNvPr id="2" name="Date Placeholder 1">
            <a:extLst>
              <a:ext uri="{FF2B5EF4-FFF2-40B4-BE49-F238E27FC236}">
                <a16:creationId xmlns:a16="http://schemas.microsoft.com/office/drawing/2014/main" id="{1B6B4364-D3A5-0670-84CC-4D15D76204D3}"/>
              </a:ext>
            </a:extLst>
          </p:cNvPr>
          <p:cNvSpPr>
            <a:spLocks noGrp="1"/>
          </p:cNvSpPr>
          <p:nvPr>
            <p:ph type="dt" sz="half" idx="10"/>
          </p:nvPr>
        </p:nvSpPr>
        <p:spPr/>
        <p:txBody>
          <a:bodyPr/>
          <a:lstStyle/>
          <a:p>
            <a:r>
              <a:rPr lang="en-IN"/>
              <a:t>25-11-2025</a:t>
            </a:r>
          </a:p>
        </p:txBody>
      </p:sp>
    </p:spTree>
    <p:extLst>
      <p:ext uri="{BB962C8B-B14F-4D97-AF65-F5344CB8AC3E}">
        <p14:creationId xmlns:p14="http://schemas.microsoft.com/office/powerpoint/2010/main" val="24555709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2">
            <a:alphaModFix amt="25000"/>
          </a:blip>
          <a:stretch>
            <a:fillRect/>
          </a:stretch>
        </a:blipFill>
        <a:effectLst/>
      </p:bgPr>
    </p:bg>
    <p:spTree>
      <p:nvGrpSpPr>
        <p:cNvPr id="1" name="">
          <a:extLst>
            <a:ext uri="{FF2B5EF4-FFF2-40B4-BE49-F238E27FC236}">
              <a16:creationId xmlns:a16="http://schemas.microsoft.com/office/drawing/2014/main" id="{74C949F8-85E5-ADED-FCB3-1C619960F4B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AC2AE65-71A3-381A-7C5D-8A4D104DF2FE}"/>
              </a:ext>
            </a:extLst>
          </p:cNvPr>
          <p:cNvSpPr txBox="1"/>
          <p:nvPr/>
        </p:nvSpPr>
        <p:spPr>
          <a:xfrm>
            <a:off x="734562" y="541034"/>
            <a:ext cx="11457438" cy="4832092"/>
          </a:xfrm>
          <a:prstGeom prst="rect">
            <a:avLst/>
          </a:prstGeom>
          <a:noFill/>
        </p:spPr>
        <p:txBody>
          <a:bodyPr wrap="square">
            <a:spAutoFit/>
          </a:bodyPr>
          <a:lstStyle/>
          <a:p>
            <a:r>
              <a:rPr lang="en-IN" sz="2800" b="1" dirty="0"/>
              <a:t>Common issues-Export/SEZ/IDS</a:t>
            </a:r>
          </a:p>
          <a:p>
            <a:endParaRPr lang="en-IN" sz="2800" b="1" dirty="0"/>
          </a:p>
          <a:p>
            <a:r>
              <a:rPr lang="en-IN" sz="2800" b="1" dirty="0"/>
              <a:t>-</a:t>
            </a:r>
            <a:r>
              <a:rPr lang="en-IN" sz="2800" dirty="0"/>
              <a:t>The Adjusted total turnover given in refund applications is always matched with GSTR3B turnover. There is an explicit exclusion of exempt supplies from the Adjusted total turnover.</a:t>
            </a:r>
          </a:p>
          <a:p>
            <a:endParaRPr lang="en-IN" sz="2800" b="1" i="1" dirty="0"/>
          </a:p>
          <a:p>
            <a:r>
              <a:rPr lang="en-IN" sz="2800" b="1" i="1" dirty="0"/>
              <a:t>-</a:t>
            </a:r>
            <a:r>
              <a:rPr lang="en-IN" sz="2800" dirty="0"/>
              <a:t>There might be Schedule III transactions such as Bonded warehouse sales, High sea sales that would be reported in GSTR3B fearing non-disclosure of sales. In many cases, it is tough to prove to the satisfaction of the proper officer that such turnover shall be excluded while calculating adjusted total turnover</a:t>
            </a:r>
            <a:endParaRPr lang="en-IN" sz="2800" b="1" i="1" dirty="0"/>
          </a:p>
        </p:txBody>
      </p:sp>
      <p:sp>
        <p:nvSpPr>
          <p:cNvPr id="2" name="Date Placeholder 1">
            <a:extLst>
              <a:ext uri="{FF2B5EF4-FFF2-40B4-BE49-F238E27FC236}">
                <a16:creationId xmlns:a16="http://schemas.microsoft.com/office/drawing/2014/main" id="{3A6AC5B9-5B05-BA80-2F8A-84AD2A55609C}"/>
              </a:ext>
            </a:extLst>
          </p:cNvPr>
          <p:cNvSpPr>
            <a:spLocks noGrp="1"/>
          </p:cNvSpPr>
          <p:nvPr>
            <p:ph type="dt" sz="half" idx="10"/>
          </p:nvPr>
        </p:nvSpPr>
        <p:spPr/>
        <p:txBody>
          <a:bodyPr/>
          <a:lstStyle/>
          <a:p>
            <a:r>
              <a:rPr lang="en-IN"/>
              <a:t>25-11-2025</a:t>
            </a:r>
          </a:p>
        </p:txBody>
      </p:sp>
    </p:spTree>
    <p:extLst>
      <p:ext uri="{BB962C8B-B14F-4D97-AF65-F5344CB8AC3E}">
        <p14:creationId xmlns:p14="http://schemas.microsoft.com/office/powerpoint/2010/main" val="38332703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2">
            <a:alphaModFix amt="25000"/>
          </a:blip>
          <a:stretch>
            <a:fillRect/>
          </a:stretch>
        </a:blipFill>
        <a:effectLst/>
      </p:bgPr>
    </p:bg>
    <p:spTree>
      <p:nvGrpSpPr>
        <p:cNvPr id="1" name="">
          <a:extLst>
            <a:ext uri="{FF2B5EF4-FFF2-40B4-BE49-F238E27FC236}">
              <a16:creationId xmlns:a16="http://schemas.microsoft.com/office/drawing/2014/main" id="{0E1C6FEF-81CF-A2D3-B311-394027D7CC6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7A22D17-DEC9-C6D3-6515-E2ED00E124B0}"/>
              </a:ext>
            </a:extLst>
          </p:cNvPr>
          <p:cNvSpPr txBox="1"/>
          <p:nvPr/>
        </p:nvSpPr>
        <p:spPr>
          <a:xfrm>
            <a:off x="655049" y="968417"/>
            <a:ext cx="11457438" cy="3970318"/>
          </a:xfrm>
          <a:prstGeom prst="rect">
            <a:avLst/>
          </a:prstGeom>
          <a:noFill/>
        </p:spPr>
        <p:txBody>
          <a:bodyPr wrap="square">
            <a:spAutoFit/>
          </a:bodyPr>
          <a:lstStyle/>
          <a:p>
            <a:r>
              <a:rPr lang="en-IN" sz="2800" b="1" dirty="0"/>
              <a:t>Common issues-Export/SEZ/IDS</a:t>
            </a:r>
          </a:p>
          <a:p>
            <a:endParaRPr lang="en-IN" sz="2800" b="1" dirty="0"/>
          </a:p>
          <a:p>
            <a:r>
              <a:rPr lang="en-IN" sz="2800" dirty="0"/>
              <a:t>-No one-to-one matching of purchase and sales with respect to refund formula prescribed in the rules</a:t>
            </a:r>
          </a:p>
          <a:p>
            <a:endParaRPr lang="en-IN" sz="2800" dirty="0"/>
          </a:p>
          <a:p>
            <a:r>
              <a:rPr lang="en-IN" sz="2800" dirty="0"/>
              <a:t>Purchases made in April might have been used in the sale of August month, But there is no provision to claim such refund if the prescribed formula doesn’t yield a positive figure</a:t>
            </a:r>
          </a:p>
          <a:p>
            <a:endParaRPr lang="en-IN" sz="2800" b="1" i="1" dirty="0"/>
          </a:p>
        </p:txBody>
      </p:sp>
      <p:sp>
        <p:nvSpPr>
          <p:cNvPr id="2" name="Date Placeholder 1">
            <a:extLst>
              <a:ext uri="{FF2B5EF4-FFF2-40B4-BE49-F238E27FC236}">
                <a16:creationId xmlns:a16="http://schemas.microsoft.com/office/drawing/2014/main" id="{BBF9CEA5-FC57-2712-14E1-31D4386B1537}"/>
              </a:ext>
            </a:extLst>
          </p:cNvPr>
          <p:cNvSpPr>
            <a:spLocks noGrp="1"/>
          </p:cNvSpPr>
          <p:nvPr>
            <p:ph type="dt" sz="half" idx="10"/>
          </p:nvPr>
        </p:nvSpPr>
        <p:spPr/>
        <p:txBody>
          <a:bodyPr/>
          <a:lstStyle/>
          <a:p>
            <a:r>
              <a:rPr lang="en-IN"/>
              <a:t>25-11-2025</a:t>
            </a:r>
          </a:p>
        </p:txBody>
      </p:sp>
    </p:spTree>
    <p:extLst>
      <p:ext uri="{BB962C8B-B14F-4D97-AF65-F5344CB8AC3E}">
        <p14:creationId xmlns:p14="http://schemas.microsoft.com/office/powerpoint/2010/main" val="32973457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2">
            <a:alphaModFix amt="25000"/>
          </a:blip>
          <a:stretch>
            <a:fillRect/>
          </a:stretch>
        </a:blipFill>
        <a:effectLst/>
      </p:bgPr>
    </p:bg>
    <p:spTree>
      <p:nvGrpSpPr>
        <p:cNvPr id="1" name="">
          <a:extLst>
            <a:ext uri="{FF2B5EF4-FFF2-40B4-BE49-F238E27FC236}">
              <a16:creationId xmlns:a16="http://schemas.microsoft.com/office/drawing/2014/main" id="{E2C34D3F-28F5-12B9-E0A5-4D650B26861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FAAF88A-4DE9-C592-1834-9D0717F1D47B}"/>
              </a:ext>
            </a:extLst>
          </p:cNvPr>
          <p:cNvSpPr txBox="1"/>
          <p:nvPr/>
        </p:nvSpPr>
        <p:spPr>
          <a:xfrm>
            <a:off x="734562" y="541034"/>
            <a:ext cx="11457438" cy="3539430"/>
          </a:xfrm>
          <a:prstGeom prst="rect">
            <a:avLst/>
          </a:prstGeom>
          <a:noFill/>
        </p:spPr>
        <p:txBody>
          <a:bodyPr wrap="square">
            <a:spAutoFit/>
          </a:bodyPr>
          <a:lstStyle/>
          <a:p>
            <a:r>
              <a:rPr lang="en-IN" sz="2800" b="1" dirty="0"/>
              <a:t>Common issues-Export/SEZ/IDS</a:t>
            </a:r>
          </a:p>
          <a:p>
            <a:endParaRPr lang="en-IN" sz="2800" b="1" dirty="0"/>
          </a:p>
          <a:p>
            <a:r>
              <a:rPr lang="en-IN" sz="2800" b="1" dirty="0"/>
              <a:t>-</a:t>
            </a:r>
            <a:r>
              <a:rPr lang="en-IN" sz="2800" dirty="0"/>
              <a:t>Circular No.125 clarifies the declaration/undertaking that is to be given online (check-box to be ticked while filing refund application). Those declarations are sometimes required to be submitted printing in letterhead and uploading separately as annexure</a:t>
            </a:r>
          </a:p>
          <a:p>
            <a:endParaRPr lang="en-IN" sz="2800" b="1" i="1" dirty="0"/>
          </a:p>
          <a:p>
            <a:endParaRPr lang="en-IN" sz="2800" b="1" i="1" dirty="0"/>
          </a:p>
        </p:txBody>
      </p:sp>
      <p:pic>
        <p:nvPicPr>
          <p:cNvPr id="4" name="Picture 3">
            <a:extLst>
              <a:ext uri="{FF2B5EF4-FFF2-40B4-BE49-F238E27FC236}">
                <a16:creationId xmlns:a16="http://schemas.microsoft.com/office/drawing/2014/main" id="{E3CAC0CE-DE47-7474-1964-5174514FAD18}"/>
              </a:ext>
            </a:extLst>
          </p:cNvPr>
          <p:cNvPicPr>
            <a:picLocks noChangeAspect="1"/>
          </p:cNvPicPr>
          <p:nvPr/>
        </p:nvPicPr>
        <p:blipFill>
          <a:blip r:embed="rId3"/>
          <a:stretch>
            <a:fillRect/>
          </a:stretch>
        </p:blipFill>
        <p:spPr>
          <a:xfrm>
            <a:off x="824014" y="3429000"/>
            <a:ext cx="10958510" cy="2682472"/>
          </a:xfrm>
          <a:prstGeom prst="rect">
            <a:avLst/>
          </a:prstGeom>
        </p:spPr>
      </p:pic>
      <p:sp>
        <p:nvSpPr>
          <p:cNvPr id="2" name="Date Placeholder 1">
            <a:extLst>
              <a:ext uri="{FF2B5EF4-FFF2-40B4-BE49-F238E27FC236}">
                <a16:creationId xmlns:a16="http://schemas.microsoft.com/office/drawing/2014/main" id="{1584352C-122D-AE65-0101-328221FDEE5E}"/>
              </a:ext>
            </a:extLst>
          </p:cNvPr>
          <p:cNvSpPr>
            <a:spLocks noGrp="1"/>
          </p:cNvSpPr>
          <p:nvPr>
            <p:ph type="dt" sz="half" idx="10"/>
          </p:nvPr>
        </p:nvSpPr>
        <p:spPr/>
        <p:txBody>
          <a:bodyPr/>
          <a:lstStyle/>
          <a:p>
            <a:r>
              <a:rPr lang="en-IN"/>
              <a:t>25-11-2025</a:t>
            </a:r>
          </a:p>
        </p:txBody>
      </p:sp>
    </p:spTree>
    <p:extLst>
      <p:ext uri="{BB962C8B-B14F-4D97-AF65-F5344CB8AC3E}">
        <p14:creationId xmlns:p14="http://schemas.microsoft.com/office/powerpoint/2010/main" val="24569440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2">
            <a:alphaModFix amt="25000"/>
          </a:blip>
          <a:stretch>
            <a:fillRect/>
          </a:stretch>
        </a:blipFill>
        <a:effectLst/>
      </p:bgPr>
    </p:bg>
    <p:spTree>
      <p:nvGrpSpPr>
        <p:cNvPr id="1" name="">
          <a:extLst>
            <a:ext uri="{FF2B5EF4-FFF2-40B4-BE49-F238E27FC236}">
              <a16:creationId xmlns:a16="http://schemas.microsoft.com/office/drawing/2014/main" id="{A42FAC58-7510-5818-8A0B-482BECC1496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14714BC-A3D7-E123-1EDA-863B2BF6D092}"/>
              </a:ext>
            </a:extLst>
          </p:cNvPr>
          <p:cNvSpPr txBox="1"/>
          <p:nvPr/>
        </p:nvSpPr>
        <p:spPr>
          <a:xfrm>
            <a:off x="734562" y="541034"/>
            <a:ext cx="11457438" cy="6986528"/>
          </a:xfrm>
          <a:prstGeom prst="rect">
            <a:avLst/>
          </a:prstGeom>
          <a:noFill/>
        </p:spPr>
        <p:txBody>
          <a:bodyPr wrap="square">
            <a:spAutoFit/>
          </a:bodyPr>
          <a:lstStyle/>
          <a:p>
            <a:r>
              <a:rPr lang="en-IN" sz="2800" b="1" dirty="0"/>
              <a:t>Issues requiring clarification</a:t>
            </a:r>
          </a:p>
          <a:p>
            <a:endParaRPr lang="en-IN" sz="2800" b="1" dirty="0"/>
          </a:p>
          <a:p>
            <a:r>
              <a:rPr lang="en-IN" sz="2800" b="1" dirty="0"/>
              <a:t>-</a:t>
            </a:r>
            <a:r>
              <a:rPr lang="en-IN" sz="2800" dirty="0"/>
              <a:t>Co-existence of GST refund on zero rated supplies and IDS domestic supplies </a:t>
            </a:r>
          </a:p>
          <a:p>
            <a:endParaRPr lang="en-IN" sz="2800" dirty="0"/>
          </a:p>
          <a:p>
            <a:r>
              <a:rPr lang="en-IN" sz="2800" dirty="0"/>
              <a:t>-No explicit bar on dual refunds in the same month</a:t>
            </a:r>
          </a:p>
          <a:p>
            <a:endParaRPr lang="en-IN" sz="2800" dirty="0"/>
          </a:p>
          <a:p>
            <a:r>
              <a:rPr lang="en-IN" sz="2800" dirty="0"/>
              <a:t>-M/s VSM </a:t>
            </a:r>
            <a:r>
              <a:rPr lang="en-IN" sz="2800" dirty="0" err="1"/>
              <a:t>Weavess</a:t>
            </a:r>
            <a:r>
              <a:rPr lang="en-IN" sz="2800" dirty="0"/>
              <a:t> India Private Limited (Madras High Court)</a:t>
            </a:r>
          </a:p>
          <a:p>
            <a:pPr algn="just"/>
            <a:r>
              <a:rPr lang="en-IN" sz="2800" i="1" dirty="0"/>
              <a:t>”</a:t>
            </a:r>
            <a:r>
              <a:rPr lang="en-US" sz="2800" i="1" dirty="0"/>
              <a:t>it is evident that the refund claimed and received earlier pertained to zero rated supplies and not unutilized ITC. Under Section 54 of the GST Act, refund may be claimed either for unutilized ITC on account of an inverted duty structure or in respect of zero rated exports. Therefore, the refund claim for zero rated exports does not disentitle the petitioner from claiming a refund for unutilized ITC.</a:t>
            </a:r>
            <a:r>
              <a:rPr lang="en-IN" sz="2800" i="1" dirty="0"/>
              <a:t>”</a:t>
            </a:r>
          </a:p>
          <a:p>
            <a:endParaRPr lang="en-IN" sz="2800" dirty="0"/>
          </a:p>
          <a:p>
            <a:endParaRPr lang="en-IN" sz="2800" b="1" i="1" dirty="0"/>
          </a:p>
          <a:p>
            <a:endParaRPr lang="en-IN" sz="2800" b="1" i="1" dirty="0"/>
          </a:p>
        </p:txBody>
      </p:sp>
      <p:sp>
        <p:nvSpPr>
          <p:cNvPr id="2" name="Date Placeholder 1">
            <a:extLst>
              <a:ext uri="{FF2B5EF4-FFF2-40B4-BE49-F238E27FC236}">
                <a16:creationId xmlns:a16="http://schemas.microsoft.com/office/drawing/2014/main" id="{A2F5529F-FB05-3FF8-50AB-A6FF8A61C0A5}"/>
              </a:ext>
            </a:extLst>
          </p:cNvPr>
          <p:cNvSpPr>
            <a:spLocks noGrp="1"/>
          </p:cNvSpPr>
          <p:nvPr>
            <p:ph type="dt" sz="half" idx="10"/>
          </p:nvPr>
        </p:nvSpPr>
        <p:spPr/>
        <p:txBody>
          <a:bodyPr/>
          <a:lstStyle/>
          <a:p>
            <a:r>
              <a:rPr lang="en-IN"/>
              <a:t>25-11-2025</a:t>
            </a:r>
          </a:p>
        </p:txBody>
      </p:sp>
    </p:spTree>
    <p:extLst>
      <p:ext uri="{BB962C8B-B14F-4D97-AF65-F5344CB8AC3E}">
        <p14:creationId xmlns:p14="http://schemas.microsoft.com/office/powerpoint/2010/main" val="33190303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2">
            <a:alphaModFix amt="25000"/>
          </a:blip>
          <a:stretch>
            <a:fillRect/>
          </a:stretch>
        </a:blipFill>
        <a:effectLst/>
      </p:bgPr>
    </p:bg>
    <p:spTree>
      <p:nvGrpSpPr>
        <p:cNvPr id="1" name="">
          <a:extLst>
            <a:ext uri="{FF2B5EF4-FFF2-40B4-BE49-F238E27FC236}">
              <a16:creationId xmlns:a16="http://schemas.microsoft.com/office/drawing/2014/main" id="{FDB350B0-78BF-85BA-578C-823A4C4F4B7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554E2E7-CF12-9C7A-1A68-2484B0D40699}"/>
              </a:ext>
            </a:extLst>
          </p:cNvPr>
          <p:cNvSpPr txBox="1"/>
          <p:nvPr/>
        </p:nvSpPr>
        <p:spPr>
          <a:xfrm>
            <a:off x="734562" y="541034"/>
            <a:ext cx="11457438" cy="4832092"/>
          </a:xfrm>
          <a:prstGeom prst="rect">
            <a:avLst/>
          </a:prstGeom>
          <a:noFill/>
        </p:spPr>
        <p:txBody>
          <a:bodyPr wrap="square">
            <a:spAutoFit/>
          </a:bodyPr>
          <a:lstStyle/>
          <a:p>
            <a:r>
              <a:rPr lang="en-IN" sz="2800" b="1" dirty="0"/>
              <a:t>Issues requiring clarification</a:t>
            </a:r>
          </a:p>
          <a:p>
            <a:endParaRPr lang="en-IN" sz="2800" b="1" dirty="0"/>
          </a:p>
          <a:p>
            <a:r>
              <a:rPr lang="en-IN" sz="2800" b="1" dirty="0"/>
              <a:t>-</a:t>
            </a:r>
            <a:r>
              <a:rPr lang="en-IN" sz="2800" dirty="0"/>
              <a:t>Treatment of capital goods turnover in the Adjusted total turnover</a:t>
            </a:r>
          </a:p>
          <a:p>
            <a:endParaRPr lang="en-IN" sz="2800" i="1" dirty="0"/>
          </a:p>
          <a:p>
            <a:r>
              <a:rPr lang="en-IN" sz="2800" dirty="0"/>
              <a:t>For example, in a month, only exports and a local capital goods supply is made, it would be unfair to proportion the refund in export to total turnover ratio (including capital goods supply) as capital goods ITC will not form part of Net ITC calculated as per the rule in the first place</a:t>
            </a:r>
          </a:p>
          <a:p>
            <a:endParaRPr lang="en-IN" sz="2800" dirty="0"/>
          </a:p>
          <a:p>
            <a:endParaRPr lang="en-IN" sz="2800" b="1" i="1" dirty="0"/>
          </a:p>
          <a:p>
            <a:endParaRPr lang="en-IN" sz="2800" b="1" i="1" dirty="0"/>
          </a:p>
        </p:txBody>
      </p:sp>
      <p:sp>
        <p:nvSpPr>
          <p:cNvPr id="2" name="Date Placeholder 1">
            <a:extLst>
              <a:ext uri="{FF2B5EF4-FFF2-40B4-BE49-F238E27FC236}">
                <a16:creationId xmlns:a16="http://schemas.microsoft.com/office/drawing/2014/main" id="{7FEFDB0E-4B1F-27FF-4CCE-9132628BA137}"/>
              </a:ext>
            </a:extLst>
          </p:cNvPr>
          <p:cNvSpPr>
            <a:spLocks noGrp="1"/>
          </p:cNvSpPr>
          <p:nvPr>
            <p:ph type="dt" sz="half" idx="10"/>
          </p:nvPr>
        </p:nvSpPr>
        <p:spPr/>
        <p:txBody>
          <a:bodyPr/>
          <a:lstStyle/>
          <a:p>
            <a:r>
              <a:rPr lang="en-IN"/>
              <a:t>25-11-2025</a:t>
            </a:r>
          </a:p>
        </p:txBody>
      </p:sp>
    </p:spTree>
    <p:extLst>
      <p:ext uri="{BB962C8B-B14F-4D97-AF65-F5344CB8AC3E}">
        <p14:creationId xmlns:p14="http://schemas.microsoft.com/office/powerpoint/2010/main" val="24811049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5000"/>
            <a:lum/>
          </a:blip>
          <a:srcRect/>
          <a:stretch>
            <a:fillRect t="-9000" b="-9000"/>
          </a:stretch>
        </a:blipFill>
        <a:effectLst/>
      </p:bgPr>
    </p:bg>
    <p:spTree>
      <p:nvGrpSpPr>
        <p:cNvPr id="1" name="">
          <a:extLst>
            <a:ext uri="{FF2B5EF4-FFF2-40B4-BE49-F238E27FC236}">
              <a16:creationId xmlns:a16="http://schemas.microsoft.com/office/drawing/2014/main" id="{902BB2B5-E5CD-5A2B-9068-4475A95BF8B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C829641-3AAB-0927-8FDC-E3889CC147FF}"/>
              </a:ext>
            </a:extLst>
          </p:cNvPr>
          <p:cNvSpPr txBox="1"/>
          <p:nvPr/>
        </p:nvSpPr>
        <p:spPr>
          <a:xfrm>
            <a:off x="734562" y="541034"/>
            <a:ext cx="11457438" cy="6124754"/>
          </a:xfrm>
          <a:prstGeom prst="rect">
            <a:avLst/>
          </a:prstGeom>
          <a:noFill/>
        </p:spPr>
        <p:txBody>
          <a:bodyPr wrap="square">
            <a:spAutoFit/>
          </a:bodyPr>
          <a:lstStyle/>
          <a:p>
            <a:r>
              <a:rPr lang="en-IN" sz="2800" b="1" dirty="0"/>
              <a:t>Adventurous interpretations</a:t>
            </a:r>
          </a:p>
          <a:p>
            <a:endParaRPr lang="en-IN" sz="2800" b="1" dirty="0"/>
          </a:p>
          <a:p>
            <a:r>
              <a:rPr lang="en-IN" sz="2800" b="1" dirty="0"/>
              <a:t>-</a:t>
            </a:r>
            <a:r>
              <a:rPr lang="en-IN" sz="2800" dirty="0"/>
              <a:t>Section 54 which envisages refund reads as following:</a:t>
            </a:r>
          </a:p>
          <a:p>
            <a:endParaRPr lang="en-IN" sz="2800" i="1" dirty="0"/>
          </a:p>
          <a:p>
            <a:pPr algn="just"/>
            <a:r>
              <a:rPr lang="en-US" sz="2800" i="1" dirty="0"/>
              <a:t>Any person claiming refund of any tax and interest, if any, paid on such tax or any other amount paid by him, </a:t>
            </a:r>
            <a:r>
              <a:rPr lang="en-US" sz="2800" b="1" i="1" dirty="0"/>
              <a:t>may</a:t>
            </a:r>
            <a:r>
              <a:rPr lang="en-US" sz="2800" i="1" dirty="0"/>
              <a:t> make an application before the expiry of two years from the relevant date in such form and manner as may be prescribed:</a:t>
            </a:r>
          </a:p>
          <a:p>
            <a:pPr algn="just"/>
            <a:endParaRPr lang="en-US" sz="2800" i="1" dirty="0"/>
          </a:p>
          <a:p>
            <a:pPr algn="just"/>
            <a:r>
              <a:rPr lang="en-US" sz="2800" dirty="0"/>
              <a:t>It is interpreted that the refund period given is discretionary as ‘may’ is used instead of ‘shall’</a:t>
            </a:r>
            <a:endParaRPr lang="en-IN" sz="2800" dirty="0"/>
          </a:p>
          <a:p>
            <a:endParaRPr lang="en-IN" sz="2800" dirty="0"/>
          </a:p>
          <a:p>
            <a:endParaRPr lang="en-IN" sz="2800" b="1" i="1" dirty="0"/>
          </a:p>
          <a:p>
            <a:endParaRPr lang="en-IN" sz="2800" b="1" i="1" dirty="0"/>
          </a:p>
        </p:txBody>
      </p:sp>
      <p:sp>
        <p:nvSpPr>
          <p:cNvPr id="2" name="Date Placeholder 1">
            <a:extLst>
              <a:ext uri="{FF2B5EF4-FFF2-40B4-BE49-F238E27FC236}">
                <a16:creationId xmlns:a16="http://schemas.microsoft.com/office/drawing/2014/main" id="{0C8C83C8-4FB2-B568-2840-9E1ACAB70974}"/>
              </a:ext>
            </a:extLst>
          </p:cNvPr>
          <p:cNvSpPr>
            <a:spLocks noGrp="1"/>
          </p:cNvSpPr>
          <p:nvPr>
            <p:ph type="dt" sz="half" idx="10"/>
          </p:nvPr>
        </p:nvSpPr>
        <p:spPr/>
        <p:txBody>
          <a:bodyPr/>
          <a:lstStyle/>
          <a:p>
            <a:r>
              <a:rPr lang="en-IN"/>
              <a:t>25-11-2025</a:t>
            </a:r>
          </a:p>
        </p:txBody>
      </p:sp>
    </p:spTree>
    <p:extLst>
      <p:ext uri="{BB962C8B-B14F-4D97-AF65-F5344CB8AC3E}">
        <p14:creationId xmlns:p14="http://schemas.microsoft.com/office/powerpoint/2010/main" val="16423395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5000"/>
            <a:lum/>
          </a:blip>
          <a:srcRect/>
          <a:stretch>
            <a:fillRect t="-9000" b="-9000"/>
          </a:stretch>
        </a:blipFill>
        <a:effectLst/>
      </p:bgPr>
    </p:bg>
    <p:spTree>
      <p:nvGrpSpPr>
        <p:cNvPr id="1" name="">
          <a:extLst>
            <a:ext uri="{FF2B5EF4-FFF2-40B4-BE49-F238E27FC236}">
              <a16:creationId xmlns:a16="http://schemas.microsoft.com/office/drawing/2014/main" id="{586B2BC3-5895-B48E-15B1-571E06D6197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941C377-5932-3D88-D7BB-E1BB93B1095A}"/>
              </a:ext>
            </a:extLst>
          </p:cNvPr>
          <p:cNvSpPr txBox="1"/>
          <p:nvPr/>
        </p:nvSpPr>
        <p:spPr>
          <a:xfrm>
            <a:off x="555657" y="302494"/>
            <a:ext cx="11457438" cy="6555641"/>
          </a:xfrm>
          <a:prstGeom prst="rect">
            <a:avLst/>
          </a:prstGeom>
          <a:noFill/>
        </p:spPr>
        <p:txBody>
          <a:bodyPr wrap="square">
            <a:spAutoFit/>
          </a:bodyPr>
          <a:lstStyle/>
          <a:p>
            <a:r>
              <a:rPr lang="en-IN" sz="2800" b="1" dirty="0"/>
              <a:t>Adventurous interpretations</a:t>
            </a:r>
          </a:p>
          <a:p>
            <a:endParaRPr lang="en-IN" sz="2800" b="1" dirty="0"/>
          </a:p>
          <a:p>
            <a:pPr algn="just"/>
            <a:r>
              <a:rPr lang="en-IN" sz="2800" b="1" dirty="0"/>
              <a:t>-</a:t>
            </a:r>
            <a:r>
              <a:rPr lang="en-IN" sz="2800" dirty="0"/>
              <a:t>Rule 89(4) prescribes refund for zero rated supplies. </a:t>
            </a:r>
            <a:r>
              <a:rPr lang="en-IN" sz="2800" dirty="0" err="1"/>
              <a:t>Inorder</a:t>
            </a:r>
            <a:r>
              <a:rPr lang="en-IN" sz="2800" dirty="0"/>
              <a:t> to prevent excess refund from artificial hike in export prices to sister concerns, the ‘turnover of zero-rated supply of goods’ has been amended w.e.f. 23/03/2020	</a:t>
            </a:r>
            <a:endParaRPr lang="en-IN" sz="2800" i="1" dirty="0"/>
          </a:p>
          <a:p>
            <a:pPr algn="just"/>
            <a:r>
              <a:rPr lang="en-US" dirty="0"/>
              <a:t> </a:t>
            </a:r>
            <a:r>
              <a:rPr lang="en-US" sz="2800" i="1" dirty="0"/>
              <a:t>“Turnover of zero-rated supply of goods" means the value of zero-rated supply of goods made during the relevant period without payment of tax under bond or letter of undertaking or the value which is 1.5 times the value of like goods domestically supplied by the same or, similarly placed, supplier, as declared by the supplier, whichever is less </a:t>
            </a:r>
          </a:p>
          <a:p>
            <a:pPr algn="just"/>
            <a:endParaRPr lang="en-US" sz="2800" i="1" dirty="0"/>
          </a:p>
          <a:p>
            <a:endParaRPr lang="en-IN" sz="2800" dirty="0"/>
          </a:p>
          <a:p>
            <a:endParaRPr lang="en-IN" sz="2800" b="1" i="1" dirty="0"/>
          </a:p>
          <a:p>
            <a:endParaRPr lang="en-IN" sz="2800" b="1" i="1" dirty="0"/>
          </a:p>
        </p:txBody>
      </p:sp>
      <p:sp>
        <p:nvSpPr>
          <p:cNvPr id="2" name="Date Placeholder 1">
            <a:extLst>
              <a:ext uri="{FF2B5EF4-FFF2-40B4-BE49-F238E27FC236}">
                <a16:creationId xmlns:a16="http://schemas.microsoft.com/office/drawing/2014/main" id="{494B7B7B-02E2-BDD9-38F0-F1C9D7DF2961}"/>
              </a:ext>
            </a:extLst>
          </p:cNvPr>
          <p:cNvSpPr>
            <a:spLocks noGrp="1"/>
          </p:cNvSpPr>
          <p:nvPr>
            <p:ph type="dt" sz="half" idx="10"/>
          </p:nvPr>
        </p:nvSpPr>
        <p:spPr/>
        <p:txBody>
          <a:bodyPr/>
          <a:lstStyle/>
          <a:p>
            <a:r>
              <a:rPr lang="en-IN"/>
              <a:t>25-11-2025</a:t>
            </a:r>
          </a:p>
        </p:txBody>
      </p:sp>
    </p:spTree>
    <p:extLst>
      <p:ext uri="{BB962C8B-B14F-4D97-AF65-F5344CB8AC3E}">
        <p14:creationId xmlns:p14="http://schemas.microsoft.com/office/powerpoint/2010/main" val="24811473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5000"/>
            <a:lum/>
          </a:blip>
          <a:srcRect/>
          <a:stretch>
            <a:fillRect t="-9000" b="-9000"/>
          </a:stretch>
        </a:blipFill>
        <a:effectLst/>
      </p:bgPr>
    </p:bg>
    <p:spTree>
      <p:nvGrpSpPr>
        <p:cNvPr id="1" name="">
          <a:extLst>
            <a:ext uri="{FF2B5EF4-FFF2-40B4-BE49-F238E27FC236}">
              <a16:creationId xmlns:a16="http://schemas.microsoft.com/office/drawing/2014/main" id="{0190D9E5-0910-F80F-62A1-DB0F800E299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28D8946-8D1E-94B6-94DD-0C4363D1B93B}"/>
              </a:ext>
            </a:extLst>
          </p:cNvPr>
          <p:cNvSpPr txBox="1"/>
          <p:nvPr/>
        </p:nvSpPr>
        <p:spPr>
          <a:xfrm>
            <a:off x="555657" y="302494"/>
            <a:ext cx="11457438" cy="7417415"/>
          </a:xfrm>
          <a:prstGeom prst="rect">
            <a:avLst/>
          </a:prstGeom>
          <a:noFill/>
        </p:spPr>
        <p:txBody>
          <a:bodyPr wrap="square">
            <a:spAutoFit/>
          </a:bodyPr>
          <a:lstStyle/>
          <a:p>
            <a:r>
              <a:rPr lang="en-IN" sz="2800" b="1" dirty="0"/>
              <a:t>Adventurous interpretations</a:t>
            </a:r>
          </a:p>
          <a:p>
            <a:endParaRPr lang="en-IN" sz="2800" b="1" dirty="0"/>
          </a:p>
          <a:p>
            <a:pPr algn="just"/>
            <a:r>
              <a:rPr lang="en-IN" sz="2800" dirty="0"/>
              <a:t>Subsequently, there were concerns in the industry that it would be unfair to limit only the numerator to ‘1.5 times’ but include the actual export turnover(which might be more than 1.5 times) while calculating ‘adjusted total turnover’ in the denominator.</a:t>
            </a:r>
          </a:p>
          <a:p>
            <a:pPr algn="just"/>
            <a:endParaRPr lang="en-IN" sz="2800" dirty="0"/>
          </a:p>
          <a:p>
            <a:pPr algn="just"/>
            <a:r>
              <a:rPr lang="en-IN" sz="2800" dirty="0"/>
              <a:t>Therefore, Circular No. 147/03/2021-GST dated 12/03/2021 clarified that for exports turnover, the same amount in numerator can be taken in denominator while calculating exports turnover in the Adjusted Total turnover. It can be misinterpreted to mean that the only the Exports turnover under LUT shall be considered and Exports made with payment of tax can be ignored</a:t>
            </a:r>
            <a:endParaRPr lang="en-US" sz="2800" dirty="0"/>
          </a:p>
          <a:p>
            <a:pPr algn="just"/>
            <a:endParaRPr lang="en-US" sz="2800" i="1" dirty="0"/>
          </a:p>
          <a:p>
            <a:endParaRPr lang="en-IN" sz="2800" dirty="0"/>
          </a:p>
          <a:p>
            <a:endParaRPr lang="en-IN" sz="2800" b="1" i="1" dirty="0"/>
          </a:p>
          <a:p>
            <a:endParaRPr lang="en-IN" sz="2800" b="1" i="1" dirty="0"/>
          </a:p>
        </p:txBody>
      </p:sp>
      <p:sp>
        <p:nvSpPr>
          <p:cNvPr id="2" name="Date Placeholder 1">
            <a:extLst>
              <a:ext uri="{FF2B5EF4-FFF2-40B4-BE49-F238E27FC236}">
                <a16:creationId xmlns:a16="http://schemas.microsoft.com/office/drawing/2014/main" id="{577FC6B5-1087-5899-FD77-C4644C67F677}"/>
              </a:ext>
            </a:extLst>
          </p:cNvPr>
          <p:cNvSpPr>
            <a:spLocks noGrp="1"/>
          </p:cNvSpPr>
          <p:nvPr>
            <p:ph type="dt" sz="half" idx="10"/>
          </p:nvPr>
        </p:nvSpPr>
        <p:spPr/>
        <p:txBody>
          <a:bodyPr/>
          <a:lstStyle/>
          <a:p>
            <a:r>
              <a:rPr lang="en-IN"/>
              <a:t>25-11-2025</a:t>
            </a:r>
          </a:p>
        </p:txBody>
      </p:sp>
    </p:spTree>
    <p:extLst>
      <p:ext uri="{BB962C8B-B14F-4D97-AF65-F5344CB8AC3E}">
        <p14:creationId xmlns:p14="http://schemas.microsoft.com/office/powerpoint/2010/main" val="22179998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2">
            <a:alphaModFix amt="25000"/>
          </a:blip>
          <a:stretch>
            <a:fillRect/>
          </a:stretch>
        </a:blipFill>
        <a:effectLst/>
      </p:bgPr>
    </p:bg>
    <p:spTree>
      <p:nvGrpSpPr>
        <p:cNvPr id="1" name="">
          <a:extLst>
            <a:ext uri="{FF2B5EF4-FFF2-40B4-BE49-F238E27FC236}">
              <a16:creationId xmlns:a16="http://schemas.microsoft.com/office/drawing/2014/main" id="{BCE3D1EA-AEB7-AB64-70B5-0EE977B98B9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99E8F2D-7052-1BD7-BE9F-7EE63CF1E06A}"/>
              </a:ext>
            </a:extLst>
          </p:cNvPr>
          <p:cNvSpPr txBox="1"/>
          <p:nvPr/>
        </p:nvSpPr>
        <p:spPr>
          <a:xfrm>
            <a:off x="555657" y="302494"/>
            <a:ext cx="11457438" cy="6986528"/>
          </a:xfrm>
          <a:prstGeom prst="rect">
            <a:avLst/>
          </a:prstGeom>
          <a:noFill/>
        </p:spPr>
        <p:txBody>
          <a:bodyPr wrap="square">
            <a:spAutoFit/>
          </a:bodyPr>
          <a:lstStyle/>
          <a:p>
            <a:r>
              <a:rPr lang="en-IN" sz="2800" b="1" dirty="0"/>
              <a:t>After effects of refund</a:t>
            </a:r>
          </a:p>
          <a:p>
            <a:endParaRPr lang="en-IN" sz="2800" b="1" dirty="0"/>
          </a:p>
          <a:p>
            <a:pPr marL="457200" indent="-457200" algn="just">
              <a:buFontTx/>
              <a:buChar char="-"/>
            </a:pPr>
            <a:r>
              <a:rPr lang="en-IN" sz="2800" dirty="0"/>
              <a:t>Subsequently, in review stages, Annexure-B is being scrutinised. Any ineligible ITC reported in Annexure B leads to the pay-back of refund with interest. The main concern is the proper officer is often of the view that the entire ineligible ITC reported in the annexure has to be returned back irrespective of the fact that only a proportionate amount calculated through the prescribed rule would have been ultimately availed as refund</a:t>
            </a:r>
          </a:p>
          <a:p>
            <a:pPr marL="457200" indent="-457200" algn="just">
              <a:buFontTx/>
              <a:buChar char="-"/>
            </a:pPr>
            <a:endParaRPr lang="en-IN" sz="2800" dirty="0"/>
          </a:p>
          <a:p>
            <a:pPr marL="457200" indent="-457200" algn="just">
              <a:buFontTx/>
              <a:buChar char="-"/>
            </a:pPr>
            <a:r>
              <a:rPr lang="en-IN" sz="2800" dirty="0"/>
              <a:t>Any acceptance of excess claim of ITC of a notice would subsequently lead to corresponding effect in refund calculation if refund is claimed for such period</a:t>
            </a:r>
            <a:endParaRPr lang="en-US" sz="2800" dirty="0"/>
          </a:p>
          <a:p>
            <a:pPr algn="just"/>
            <a:endParaRPr lang="en-US" sz="2800" i="1" dirty="0"/>
          </a:p>
          <a:p>
            <a:endParaRPr lang="en-IN" sz="2800" dirty="0"/>
          </a:p>
          <a:p>
            <a:endParaRPr lang="en-IN" sz="2800" b="1" i="1" dirty="0"/>
          </a:p>
          <a:p>
            <a:endParaRPr lang="en-IN" sz="2800" b="1" i="1" dirty="0"/>
          </a:p>
        </p:txBody>
      </p:sp>
      <p:sp>
        <p:nvSpPr>
          <p:cNvPr id="2" name="Date Placeholder 1">
            <a:extLst>
              <a:ext uri="{FF2B5EF4-FFF2-40B4-BE49-F238E27FC236}">
                <a16:creationId xmlns:a16="http://schemas.microsoft.com/office/drawing/2014/main" id="{35216328-A2C6-B1E1-9D45-0724B6587DB1}"/>
              </a:ext>
            </a:extLst>
          </p:cNvPr>
          <p:cNvSpPr>
            <a:spLocks noGrp="1"/>
          </p:cNvSpPr>
          <p:nvPr>
            <p:ph type="dt" sz="half" idx="10"/>
          </p:nvPr>
        </p:nvSpPr>
        <p:spPr/>
        <p:txBody>
          <a:bodyPr/>
          <a:lstStyle/>
          <a:p>
            <a:r>
              <a:rPr lang="en-IN"/>
              <a:t>25-11-2025</a:t>
            </a:r>
          </a:p>
        </p:txBody>
      </p:sp>
    </p:spTree>
    <p:extLst>
      <p:ext uri="{BB962C8B-B14F-4D97-AF65-F5344CB8AC3E}">
        <p14:creationId xmlns:p14="http://schemas.microsoft.com/office/powerpoint/2010/main" val="33623554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2">
            <a:alphaModFix amt="25000"/>
          </a:blip>
          <a:stretch>
            <a:fillRect/>
          </a:stretch>
        </a:blipFill>
        <a:effectLst/>
      </p:bgPr>
    </p:bg>
    <p:spTree>
      <p:nvGrpSpPr>
        <p:cNvPr id="1" name="">
          <a:extLst>
            <a:ext uri="{FF2B5EF4-FFF2-40B4-BE49-F238E27FC236}">
              <a16:creationId xmlns:a16="http://schemas.microsoft.com/office/drawing/2014/main" id="{B60BCF28-78DB-39D2-B615-D3FDD2B48E3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6914414-FD3C-F1FE-4337-14E3CE80EA9D}"/>
              </a:ext>
            </a:extLst>
          </p:cNvPr>
          <p:cNvSpPr txBox="1"/>
          <p:nvPr/>
        </p:nvSpPr>
        <p:spPr>
          <a:xfrm>
            <a:off x="555657" y="302494"/>
            <a:ext cx="11457438" cy="5693866"/>
          </a:xfrm>
          <a:prstGeom prst="rect">
            <a:avLst/>
          </a:prstGeom>
          <a:noFill/>
        </p:spPr>
        <p:txBody>
          <a:bodyPr wrap="square">
            <a:spAutoFit/>
          </a:bodyPr>
          <a:lstStyle/>
          <a:p>
            <a:r>
              <a:rPr lang="en-IN" sz="2800" b="1" dirty="0"/>
              <a:t>Provisional refund in IDS cases</a:t>
            </a:r>
          </a:p>
          <a:p>
            <a:endParaRPr lang="en-IN" sz="2800" b="1" dirty="0"/>
          </a:p>
          <a:p>
            <a:pPr marL="457200" indent="-457200" algn="just">
              <a:buFontTx/>
              <a:buChar char="-"/>
            </a:pPr>
            <a:r>
              <a:rPr lang="en-IN" sz="2800" dirty="0"/>
              <a:t>Earlier, only with respect to zero rated supplies, provisional refund (90%) was available</a:t>
            </a:r>
          </a:p>
          <a:p>
            <a:pPr marL="457200" indent="-457200" algn="just">
              <a:buFontTx/>
              <a:buChar char="-"/>
            </a:pPr>
            <a:endParaRPr lang="en-IN" sz="2800" dirty="0"/>
          </a:p>
          <a:p>
            <a:pPr marL="457200" indent="-457200" algn="just">
              <a:buFontTx/>
              <a:buChar char="-"/>
            </a:pPr>
            <a:r>
              <a:rPr lang="en-IN" sz="2800" dirty="0"/>
              <a:t>Now the same has been brought to IDS supplies as well</a:t>
            </a:r>
          </a:p>
          <a:p>
            <a:pPr marL="457200" indent="-457200" algn="just">
              <a:buFontTx/>
              <a:buChar char="-"/>
            </a:pPr>
            <a:endParaRPr lang="en-IN" sz="2800" dirty="0"/>
          </a:p>
          <a:p>
            <a:pPr marL="457200" indent="-457200" algn="just">
              <a:buFontTx/>
              <a:buChar char="-"/>
            </a:pPr>
            <a:r>
              <a:rPr lang="en-IN" sz="2800" dirty="0"/>
              <a:t>The Provisional order in FORM GST RFD-04 shall be made within 7 days from the date of acknowledgement</a:t>
            </a:r>
            <a:endParaRPr lang="en-US" sz="2800" dirty="0"/>
          </a:p>
          <a:p>
            <a:pPr algn="just"/>
            <a:endParaRPr lang="en-US" sz="2800" i="1" dirty="0"/>
          </a:p>
          <a:p>
            <a:endParaRPr lang="en-IN" sz="2800" dirty="0"/>
          </a:p>
          <a:p>
            <a:endParaRPr lang="en-IN" sz="2800" b="1" i="1" dirty="0"/>
          </a:p>
          <a:p>
            <a:endParaRPr lang="en-IN" sz="2800" b="1" i="1" dirty="0"/>
          </a:p>
        </p:txBody>
      </p:sp>
      <p:sp>
        <p:nvSpPr>
          <p:cNvPr id="2" name="Date Placeholder 1">
            <a:extLst>
              <a:ext uri="{FF2B5EF4-FFF2-40B4-BE49-F238E27FC236}">
                <a16:creationId xmlns:a16="http://schemas.microsoft.com/office/drawing/2014/main" id="{ED6BA4F5-D451-C15A-07D4-4F1E7890ABAA}"/>
              </a:ext>
            </a:extLst>
          </p:cNvPr>
          <p:cNvSpPr>
            <a:spLocks noGrp="1"/>
          </p:cNvSpPr>
          <p:nvPr>
            <p:ph type="dt" sz="half" idx="10"/>
          </p:nvPr>
        </p:nvSpPr>
        <p:spPr/>
        <p:txBody>
          <a:bodyPr/>
          <a:lstStyle/>
          <a:p>
            <a:r>
              <a:rPr lang="en-IN"/>
              <a:t>25-11-2025</a:t>
            </a:r>
          </a:p>
        </p:txBody>
      </p:sp>
    </p:spTree>
    <p:extLst>
      <p:ext uri="{BB962C8B-B14F-4D97-AF65-F5344CB8AC3E}">
        <p14:creationId xmlns:p14="http://schemas.microsoft.com/office/powerpoint/2010/main" val="435310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2">
            <a:alphaModFix amt="25000"/>
          </a:blip>
          <a:stretch>
            <a:fillRect/>
          </a:stretch>
        </a:blipFill>
        <a:effectLst/>
      </p:bgPr>
    </p:bg>
    <p:spTree>
      <p:nvGrpSpPr>
        <p:cNvPr id="1" name="">
          <a:extLst>
            <a:ext uri="{FF2B5EF4-FFF2-40B4-BE49-F238E27FC236}">
              <a16:creationId xmlns:a16="http://schemas.microsoft.com/office/drawing/2014/main" id="{1B3838C3-313F-17D4-199F-AB2028F51C5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DDBB4D1-5470-19F2-9BAA-13E27DB28FA9}"/>
              </a:ext>
            </a:extLst>
          </p:cNvPr>
          <p:cNvSpPr txBox="1"/>
          <p:nvPr/>
        </p:nvSpPr>
        <p:spPr>
          <a:xfrm>
            <a:off x="367281" y="0"/>
            <a:ext cx="10485776" cy="7848302"/>
          </a:xfrm>
          <a:prstGeom prst="rect">
            <a:avLst/>
          </a:prstGeom>
          <a:noFill/>
        </p:spPr>
        <p:txBody>
          <a:bodyPr wrap="square">
            <a:spAutoFit/>
          </a:bodyPr>
          <a:lstStyle/>
          <a:p>
            <a:r>
              <a:rPr lang="en-IN" sz="2800" b="1" dirty="0"/>
              <a:t>Important recent case laws</a:t>
            </a:r>
          </a:p>
          <a:p>
            <a:pPr marL="457200" indent="-457200" algn="just">
              <a:buFontTx/>
              <a:buChar char="-"/>
            </a:pPr>
            <a:r>
              <a:rPr lang="en-US" sz="2800" dirty="0"/>
              <a:t>If refund is sanctioned subsequent to appellate order, interest on delayed refunds shall be calculated from the date of the receipt of original refund application and not the date of the appellate order </a:t>
            </a:r>
          </a:p>
          <a:p>
            <a:pPr algn="just"/>
            <a:r>
              <a:rPr lang="en-US" sz="2800" dirty="0"/>
              <a:t>(</a:t>
            </a:r>
            <a:r>
              <a:rPr lang="en-US" sz="2800" b="1" i="1" dirty="0"/>
              <a:t>Lupin Limited v Union of India-W.P.No.610 of 2024)-Bombay HC</a:t>
            </a:r>
          </a:p>
          <a:p>
            <a:pPr algn="just"/>
            <a:endParaRPr lang="en-US" sz="2800" b="1" i="1" dirty="0"/>
          </a:p>
          <a:p>
            <a:pPr marL="457200" indent="-457200" algn="just">
              <a:buFontTx/>
              <a:buChar char="-"/>
            </a:pPr>
            <a:r>
              <a:rPr lang="en-US" sz="2800" dirty="0"/>
              <a:t>Interest on IGST refund claimed on payment of Ocean freight RCM-held payable</a:t>
            </a:r>
          </a:p>
          <a:p>
            <a:pPr algn="just"/>
            <a:r>
              <a:rPr lang="en-US" sz="2800" i="1" dirty="0"/>
              <a:t>(</a:t>
            </a:r>
            <a:r>
              <a:rPr lang="en-US" sz="2800" b="1" dirty="0"/>
              <a:t>West India Continental Oils Fats Pvt. Ltd. Versus The Union of India)-Bombay HC</a:t>
            </a:r>
          </a:p>
          <a:p>
            <a:pPr algn="just"/>
            <a:endParaRPr lang="en-US" sz="2800" b="1" i="1" dirty="0"/>
          </a:p>
          <a:p>
            <a:pPr marL="457200" indent="-457200" algn="just">
              <a:buFontTx/>
              <a:buChar char="-"/>
            </a:pPr>
            <a:r>
              <a:rPr lang="en-US" sz="2800" dirty="0"/>
              <a:t>Limitation period not applicable to refund of GST wrongly collected on exempt residential rent</a:t>
            </a:r>
          </a:p>
          <a:p>
            <a:pPr algn="just"/>
            <a:r>
              <a:rPr lang="en-US" sz="2800" i="1" dirty="0"/>
              <a:t>(</a:t>
            </a:r>
            <a:r>
              <a:rPr lang="en-US" sz="2800" b="1" dirty="0"/>
              <a:t>M/s. </a:t>
            </a:r>
            <a:r>
              <a:rPr lang="en-US" sz="2800" b="1" dirty="0" err="1"/>
              <a:t>Nspira</a:t>
            </a:r>
            <a:r>
              <a:rPr lang="en-US" sz="2800" b="1" dirty="0"/>
              <a:t> Management Services Private Limited Versus Assistant/ Deputy Commissioner of Central Tax, Nellore, Union of India)-AP HC</a:t>
            </a:r>
            <a:endParaRPr lang="en-US" sz="2800" i="1" dirty="0"/>
          </a:p>
          <a:p>
            <a:endParaRPr lang="en-IN" sz="2800" dirty="0"/>
          </a:p>
          <a:p>
            <a:endParaRPr lang="en-IN" sz="2800" b="1" i="1" dirty="0"/>
          </a:p>
          <a:p>
            <a:endParaRPr lang="en-IN" sz="2800" b="1" i="1" dirty="0"/>
          </a:p>
        </p:txBody>
      </p:sp>
      <p:sp>
        <p:nvSpPr>
          <p:cNvPr id="2" name="Date Placeholder 1">
            <a:extLst>
              <a:ext uri="{FF2B5EF4-FFF2-40B4-BE49-F238E27FC236}">
                <a16:creationId xmlns:a16="http://schemas.microsoft.com/office/drawing/2014/main" id="{CA43653B-6BA7-7D38-440D-388B2FEBD438}"/>
              </a:ext>
            </a:extLst>
          </p:cNvPr>
          <p:cNvSpPr>
            <a:spLocks noGrp="1"/>
          </p:cNvSpPr>
          <p:nvPr>
            <p:ph type="dt" sz="half" idx="10"/>
          </p:nvPr>
        </p:nvSpPr>
        <p:spPr/>
        <p:txBody>
          <a:bodyPr/>
          <a:lstStyle/>
          <a:p>
            <a:r>
              <a:rPr lang="en-IN"/>
              <a:t>25-11-2025</a:t>
            </a:r>
          </a:p>
        </p:txBody>
      </p:sp>
    </p:spTree>
    <p:extLst>
      <p:ext uri="{BB962C8B-B14F-4D97-AF65-F5344CB8AC3E}">
        <p14:creationId xmlns:p14="http://schemas.microsoft.com/office/powerpoint/2010/main" val="35541270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2">
            <a:alphaModFix amt="25000"/>
          </a:blip>
          <a:stretch>
            <a:fillRect/>
          </a:stretch>
        </a:blipFill>
        <a:effectLst/>
      </p:bgPr>
    </p:bg>
    <p:spTree>
      <p:nvGrpSpPr>
        <p:cNvPr id="1" name="">
          <a:extLst>
            <a:ext uri="{FF2B5EF4-FFF2-40B4-BE49-F238E27FC236}">
              <a16:creationId xmlns:a16="http://schemas.microsoft.com/office/drawing/2014/main" id="{3EE27320-80FE-76F8-09F9-B9321AFB974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F5CF2C6-1EF6-5428-E19E-445216BF9AB8}"/>
              </a:ext>
            </a:extLst>
          </p:cNvPr>
          <p:cNvSpPr txBox="1"/>
          <p:nvPr/>
        </p:nvSpPr>
        <p:spPr>
          <a:xfrm>
            <a:off x="367281" y="0"/>
            <a:ext cx="10529319" cy="6986528"/>
          </a:xfrm>
          <a:prstGeom prst="rect">
            <a:avLst/>
          </a:prstGeom>
          <a:noFill/>
        </p:spPr>
        <p:txBody>
          <a:bodyPr wrap="square">
            <a:spAutoFit/>
          </a:bodyPr>
          <a:lstStyle/>
          <a:p>
            <a:r>
              <a:rPr lang="en-IN" sz="2800" b="1" dirty="0"/>
              <a:t>Important recent case laws</a:t>
            </a:r>
          </a:p>
          <a:p>
            <a:endParaRPr lang="en-IN" sz="2800" b="1" dirty="0"/>
          </a:p>
          <a:p>
            <a:pPr marL="457200" indent="-457200" algn="just">
              <a:buFontTx/>
              <a:buChar char="-"/>
            </a:pPr>
            <a:r>
              <a:rPr lang="en-US" sz="2800" dirty="0"/>
              <a:t>Deficiency memo must be issued within 15 days from the date of refund application</a:t>
            </a:r>
          </a:p>
          <a:p>
            <a:pPr algn="just"/>
            <a:r>
              <a:rPr lang="en-US" sz="2800" dirty="0"/>
              <a:t>(</a:t>
            </a:r>
            <a:r>
              <a:rPr lang="en-US" sz="2800" b="1" i="1" dirty="0"/>
              <a:t>Gameloft Software)-Delhi HC</a:t>
            </a:r>
          </a:p>
          <a:p>
            <a:pPr algn="just"/>
            <a:endParaRPr lang="en-US" sz="2800" b="1" i="1" dirty="0"/>
          </a:p>
          <a:p>
            <a:pPr marL="457200" indent="-457200" algn="just">
              <a:buFontTx/>
              <a:buChar char="-"/>
            </a:pPr>
            <a:r>
              <a:rPr lang="en-US" sz="2800" dirty="0"/>
              <a:t>Rule 96(10) applies prospectively but covers pending proceedings</a:t>
            </a:r>
          </a:p>
          <a:p>
            <a:pPr algn="just"/>
            <a:r>
              <a:rPr lang="en-US" sz="2800" b="1" i="1" dirty="0"/>
              <a:t>(Messrs </a:t>
            </a:r>
            <a:r>
              <a:rPr lang="en-US" sz="2800" b="1" dirty="0" err="1"/>
              <a:t>Addwrap</a:t>
            </a:r>
            <a:r>
              <a:rPr lang="en-US" sz="2800" b="1" dirty="0"/>
              <a:t> Packaging Pvt. Ltd. &amp; </a:t>
            </a:r>
            <a:r>
              <a:rPr lang="en-US" sz="2800" b="1" dirty="0" err="1"/>
              <a:t>Anr</a:t>
            </a:r>
            <a:r>
              <a:rPr lang="en-US" sz="2800" b="1" dirty="0"/>
              <a:t>. Versus Union Of India &amp; Ors</a:t>
            </a:r>
            <a:r>
              <a:rPr lang="en-US" b="1" dirty="0"/>
              <a:t>.</a:t>
            </a:r>
            <a:r>
              <a:rPr lang="en-US" sz="2800" b="1" dirty="0"/>
              <a:t>)- Gujarat HC</a:t>
            </a:r>
          </a:p>
          <a:p>
            <a:pPr algn="just"/>
            <a:endParaRPr lang="en-US" sz="2800" b="1" i="1" dirty="0"/>
          </a:p>
          <a:p>
            <a:pPr marL="457200" indent="-457200" algn="just">
              <a:buFontTx/>
              <a:buChar char="-"/>
            </a:pPr>
            <a:r>
              <a:rPr lang="en-US" sz="2800" dirty="0"/>
              <a:t>Refund of unutilized ITC on services received from ISD used for zero-rated supplies-eligible</a:t>
            </a:r>
          </a:p>
          <a:p>
            <a:pPr algn="just"/>
            <a:r>
              <a:rPr lang="en-US" sz="2800" i="1" dirty="0"/>
              <a:t>(</a:t>
            </a:r>
            <a:r>
              <a:rPr lang="en-US" sz="2800" b="1" dirty="0"/>
              <a:t>M/s. Ajanta Pharma Limited Versus Union of India &amp; Ors.)-Gujarat HC</a:t>
            </a:r>
            <a:endParaRPr lang="en-US" sz="2800" i="1" dirty="0"/>
          </a:p>
          <a:p>
            <a:endParaRPr lang="en-IN" sz="2800" dirty="0"/>
          </a:p>
          <a:p>
            <a:endParaRPr lang="en-IN" sz="2800" b="1" i="1" dirty="0"/>
          </a:p>
          <a:p>
            <a:endParaRPr lang="en-IN" sz="2800" b="1" i="1" dirty="0"/>
          </a:p>
        </p:txBody>
      </p:sp>
      <p:sp>
        <p:nvSpPr>
          <p:cNvPr id="2" name="Date Placeholder 1">
            <a:extLst>
              <a:ext uri="{FF2B5EF4-FFF2-40B4-BE49-F238E27FC236}">
                <a16:creationId xmlns:a16="http://schemas.microsoft.com/office/drawing/2014/main" id="{64C13432-F513-3C4F-6573-D44C4C17F628}"/>
              </a:ext>
            </a:extLst>
          </p:cNvPr>
          <p:cNvSpPr>
            <a:spLocks noGrp="1"/>
          </p:cNvSpPr>
          <p:nvPr>
            <p:ph type="dt" sz="half" idx="10"/>
          </p:nvPr>
        </p:nvSpPr>
        <p:spPr/>
        <p:txBody>
          <a:bodyPr/>
          <a:lstStyle/>
          <a:p>
            <a:r>
              <a:rPr lang="en-IN"/>
              <a:t>25-11-2025</a:t>
            </a:r>
          </a:p>
        </p:txBody>
      </p:sp>
    </p:spTree>
    <p:extLst>
      <p:ext uri="{BB962C8B-B14F-4D97-AF65-F5344CB8AC3E}">
        <p14:creationId xmlns:p14="http://schemas.microsoft.com/office/powerpoint/2010/main" val="37253739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2">
            <a:alphaModFix amt="25000"/>
          </a:blip>
          <a:stretch>
            <a:fillRect/>
          </a:stretch>
        </a:blipFill>
        <a:effectLst/>
      </p:bgPr>
    </p:bg>
    <p:spTree>
      <p:nvGrpSpPr>
        <p:cNvPr id="1" name="">
          <a:extLst>
            <a:ext uri="{FF2B5EF4-FFF2-40B4-BE49-F238E27FC236}">
              <a16:creationId xmlns:a16="http://schemas.microsoft.com/office/drawing/2014/main" id="{C1E94A4D-F02C-38AE-43D2-6F65E23AFA5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FE6C977-962E-064F-134B-198CF2207E75}"/>
              </a:ext>
            </a:extLst>
          </p:cNvPr>
          <p:cNvSpPr txBox="1"/>
          <p:nvPr/>
        </p:nvSpPr>
        <p:spPr>
          <a:xfrm>
            <a:off x="367281" y="0"/>
            <a:ext cx="11457438" cy="6124754"/>
          </a:xfrm>
          <a:prstGeom prst="rect">
            <a:avLst/>
          </a:prstGeom>
          <a:noFill/>
        </p:spPr>
        <p:txBody>
          <a:bodyPr wrap="square">
            <a:spAutoFit/>
          </a:bodyPr>
          <a:lstStyle/>
          <a:p>
            <a:r>
              <a:rPr lang="en-IN" sz="2800" b="1" dirty="0"/>
              <a:t>Important recent case laws</a:t>
            </a:r>
          </a:p>
          <a:p>
            <a:endParaRPr lang="en-IN" sz="2800" b="1" dirty="0"/>
          </a:p>
          <a:p>
            <a:endParaRPr lang="en-IN" sz="2800" b="1" dirty="0"/>
          </a:p>
          <a:p>
            <a:endParaRPr lang="en-IN" sz="2800" b="1" dirty="0"/>
          </a:p>
          <a:p>
            <a:pPr marL="457200" indent="-457200" algn="just">
              <a:buFontTx/>
              <a:buChar char="-"/>
            </a:pPr>
            <a:r>
              <a:rPr lang="en-US" sz="2800" dirty="0"/>
              <a:t>Payment made during search and seizure and subsequent inspection was involuntary, coerced and not a voluntary self-ascertainment under the GST law.</a:t>
            </a:r>
          </a:p>
          <a:p>
            <a:pPr algn="just"/>
            <a:r>
              <a:rPr lang="en-US" sz="2800" b="1" i="1" dirty="0"/>
              <a:t>(Sri J Ramesh Chand Versus Union Of India, Commissioner South GST, Inspector Of Central Tax and Intelligence Officer DGGI BZU Bengaluru)-Karnataka HC</a:t>
            </a:r>
          </a:p>
          <a:p>
            <a:pPr algn="just"/>
            <a:endParaRPr lang="en-US" sz="2800" b="1" i="1" dirty="0"/>
          </a:p>
          <a:p>
            <a:endParaRPr lang="en-IN" sz="2800" dirty="0"/>
          </a:p>
          <a:p>
            <a:endParaRPr lang="en-IN" sz="2800" b="1" i="1" dirty="0"/>
          </a:p>
          <a:p>
            <a:endParaRPr lang="en-IN" sz="2800" b="1" i="1" dirty="0"/>
          </a:p>
        </p:txBody>
      </p:sp>
      <p:sp>
        <p:nvSpPr>
          <p:cNvPr id="2" name="Date Placeholder 1">
            <a:extLst>
              <a:ext uri="{FF2B5EF4-FFF2-40B4-BE49-F238E27FC236}">
                <a16:creationId xmlns:a16="http://schemas.microsoft.com/office/drawing/2014/main" id="{BAD35AF8-5438-B7F6-8348-D2367A751033}"/>
              </a:ext>
            </a:extLst>
          </p:cNvPr>
          <p:cNvSpPr>
            <a:spLocks noGrp="1"/>
          </p:cNvSpPr>
          <p:nvPr>
            <p:ph type="dt" sz="half" idx="10"/>
          </p:nvPr>
        </p:nvSpPr>
        <p:spPr/>
        <p:txBody>
          <a:bodyPr/>
          <a:lstStyle/>
          <a:p>
            <a:r>
              <a:rPr lang="en-IN"/>
              <a:t>25-11-2025</a:t>
            </a:r>
          </a:p>
        </p:txBody>
      </p:sp>
    </p:spTree>
    <p:extLst>
      <p:ext uri="{BB962C8B-B14F-4D97-AF65-F5344CB8AC3E}">
        <p14:creationId xmlns:p14="http://schemas.microsoft.com/office/powerpoint/2010/main" val="36951450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2">
            <a:alphaModFix amt="25000"/>
          </a:blip>
          <a:stretch>
            <a:fillRect/>
          </a:stretch>
        </a:blipFill>
        <a:effectLst/>
      </p:bgPr>
    </p:bg>
    <p:spTree>
      <p:nvGrpSpPr>
        <p:cNvPr id="1" name="">
          <a:extLst>
            <a:ext uri="{FF2B5EF4-FFF2-40B4-BE49-F238E27FC236}">
              <a16:creationId xmlns:a16="http://schemas.microsoft.com/office/drawing/2014/main" id="{5EA612EF-6BA2-F856-3241-4D5A998C9BE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EB14563-4B37-8741-3E12-370ED8BD857A}"/>
              </a:ext>
            </a:extLst>
          </p:cNvPr>
          <p:cNvSpPr txBox="1"/>
          <p:nvPr/>
        </p:nvSpPr>
        <p:spPr>
          <a:xfrm>
            <a:off x="1939235" y="1049467"/>
            <a:ext cx="8313530" cy="4832092"/>
          </a:xfrm>
          <a:prstGeom prst="rect">
            <a:avLst/>
          </a:prstGeom>
          <a:noFill/>
        </p:spPr>
        <p:txBody>
          <a:bodyPr wrap="square" rtlCol="0">
            <a:spAutoFit/>
          </a:bodyPr>
          <a:lstStyle/>
          <a:p>
            <a:pPr algn="ctr"/>
            <a:r>
              <a:rPr lang="en-IN" sz="4400" b="1" dirty="0">
                <a:ln>
                  <a:solidFill>
                    <a:schemeClr val="tx1">
                      <a:lumMod val="95000"/>
                      <a:lumOff val="5000"/>
                    </a:schemeClr>
                  </a:solidFill>
                </a:ln>
              </a:rPr>
              <a:t>THANK YOU</a:t>
            </a:r>
          </a:p>
          <a:p>
            <a:pPr algn="ctr"/>
            <a:endParaRPr lang="en-IN" sz="4400" b="1" dirty="0">
              <a:ln>
                <a:solidFill>
                  <a:schemeClr val="tx1">
                    <a:lumMod val="95000"/>
                    <a:lumOff val="5000"/>
                  </a:schemeClr>
                </a:solidFill>
              </a:ln>
            </a:endParaRPr>
          </a:p>
          <a:p>
            <a:pPr algn="ctr"/>
            <a:r>
              <a:rPr lang="en-IN" sz="4400" b="1" dirty="0">
                <a:ln>
                  <a:solidFill>
                    <a:schemeClr val="tx1">
                      <a:lumMod val="95000"/>
                      <a:lumOff val="5000"/>
                    </a:schemeClr>
                  </a:solidFill>
                </a:ln>
              </a:rPr>
              <a:t>CA PRASANTH SURYA</a:t>
            </a:r>
          </a:p>
          <a:p>
            <a:pPr algn="ctr"/>
            <a:endParaRPr lang="en-IN" sz="4400" b="1" dirty="0">
              <a:ln>
                <a:solidFill>
                  <a:schemeClr val="tx1">
                    <a:lumMod val="95000"/>
                    <a:lumOff val="5000"/>
                  </a:schemeClr>
                </a:solidFill>
              </a:ln>
            </a:endParaRPr>
          </a:p>
          <a:p>
            <a:pPr algn="ctr"/>
            <a:r>
              <a:rPr lang="en-IN" sz="4400" b="1" dirty="0">
                <a:ln>
                  <a:solidFill>
                    <a:schemeClr val="tx1">
                      <a:lumMod val="95000"/>
                      <a:lumOff val="5000"/>
                    </a:schemeClr>
                  </a:solidFill>
                </a:ln>
              </a:rPr>
              <a:t>96599-77302</a:t>
            </a:r>
          </a:p>
          <a:p>
            <a:pPr algn="ctr"/>
            <a:endParaRPr lang="en-IN" sz="4400" b="1" dirty="0">
              <a:ln>
                <a:solidFill>
                  <a:schemeClr val="tx1">
                    <a:lumMod val="95000"/>
                    <a:lumOff val="5000"/>
                  </a:schemeClr>
                </a:solidFill>
              </a:ln>
            </a:endParaRPr>
          </a:p>
          <a:p>
            <a:pPr algn="ctr"/>
            <a:r>
              <a:rPr lang="en-IN" sz="4400" b="1" dirty="0">
                <a:ln>
                  <a:solidFill>
                    <a:schemeClr val="tx1">
                      <a:lumMod val="95000"/>
                      <a:lumOff val="5000"/>
                    </a:schemeClr>
                  </a:solidFill>
                </a:ln>
              </a:rPr>
              <a:t>prasanthsurya.ca@gmail.com</a:t>
            </a:r>
          </a:p>
        </p:txBody>
      </p:sp>
      <p:sp>
        <p:nvSpPr>
          <p:cNvPr id="2" name="Date Placeholder 1">
            <a:extLst>
              <a:ext uri="{FF2B5EF4-FFF2-40B4-BE49-F238E27FC236}">
                <a16:creationId xmlns:a16="http://schemas.microsoft.com/office/drawing/2014/main" id="{1E9E8720-2A99-11D0-3936-5850DC91CD3B}"/>
              </a:ext>
            </a:extLst>
          </p:cNvPr>
          <p:cNvSpPr>
            <a:spLocks noGrp="1"/>
          </p:cNvSpPr>
          <p:nvPr>
            <p:ph type="dt" sz="half" idx="10"/>
          </p:nvPr>
        </p:nvSpPr>
        <p:spPr/>
        <p:txBody>
          <a:bodyPr/>
          <a:lstStyle/>
          <a:p>
            <a:r>
              <a:rPr lang="en-IN"/>
              <a:t>25-11-2025</a:t>
            </a:r>
          </a:p>
        </p:txBody>
      </p:sp>
    </p:spTree>
    <p:extLst>
      <p:ext uri="{BB962C8B-B14F-4D97-AF65-F5344CB8AC3E}">
        <p14:creationId xmlns:p14="http://schemas.microsoft.com/office/powerpoint/2010/main" val="5894066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1896</TotalTime>
  <Words>1973</Words>
  <Application>Microsoft Office PowerPoint</Application>
  <PresentationFormat>Widescreen</PresentationFormat>
  <Paragraphs>314</Paragraphs>
  <Slides>36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prasanth surya</dc:creator>
  <cp:lastModifiedBy>prasanth surya</cp:lastModifiedBy>
  <cp:revision>113</cp:revision>
  <dcterms:created xsi:type="dcterms:W3CDTF">2025-10-27T11:46:24Z</dcterms:created>
  <dcterms:modified xsi:type="dcterms:W3CDTF">2025-11-25T04:15:25Z</dcterms:modified>
</cp:coreProperties>
</file>