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52"/>
  </p:notesMasterIdLst>
  <p:sldIdLst>
    <p:sldId id="256" r:id="rId2"/>
    <p:sldId id="305" r:id="rId3"/>
    <p:sldId id="257" r:id="rId4"/>
    <p:sldId id="306" r:id="rId5"/>
    <p:sldId id="265" r:id="rId6"/>
    <p:sldId id="258" r:id="rId7"/>
    <p:sldId id="295" r:id="rId8"/>
    <p:sldId id="259" r:id="rId9"/>
    <p:sldId id="296" r:id="rId10"/>
    <p:sldId id="266" r:id="rId11"/>
    <p:sldId id="297" r:id="rId12"/>
    <p:sldId id="307" r:id="rId13"/>
    <p:sldId id="260" r:id="rId14"/>
    <p:sldId id="267" r:id="rId15"/>
    <p:sldId id="316" r:id="rId16"/>
    <p:sldId id="317" r:id="rId17"/>
    <p:sldId id="268" r:id="rId18"/>
    <p:sldId id="308" r:id="rId19"/>
    <p:sldId id="269" r:id="rId20"/>
    <p:sldId id="311" r:id="rId21"/>
    <p:sldId id="270" r:id="rId22"/>
    <p:sldId id="298" r:id="rId23"/>
    <p:sldId id="271" r:id="rId24"/>
    <p:sldId id="299" r:id="rId25"/>
    <p:sldId id="300" r:id="rId26"/>
    <p:sldId id="312" r:id="rId27"/>
    <p:sldId id="313" r:id="rId28"/>
    <p:sldId id="301" r:id="rId29"/>
    <p:sldId id="314" r:id="rId30"/>
    <p:sldId id="283" r:id="rId31"/>
    <p:sldId id="304" r:id="rId32"/>
    <p:sldId id="302" r:id="rId33"/>
    <p:sldId id="310" r:id="rId34"/>
    <p:sldId id="277" r:id="rId35"/>
    <p:sldId id="278" r:id="rId36"/>
    <p:sldId id="284" r:id="rId37"/>
    <p:sldId id="261" r:id="rId38"/>
    <p:sldId id="281" r:id="rId39"/>
    <p:sldId id="273" r:id="rId40"/>
    <p:sldId id="274" r:id="rId41"/>
    <p:sldId id="275" r:id="rId42"/>
    <p:sldId id="282" r:id="rId43"/>
    <p:sldId id="315" r:id="rId44"/>
    <p:sldId id="292" r:id="rId45"/>
    <p:sldId id="291" r:id="rId46"/>
    <p:sldId id="287" r:id="rId47"/>
    <p:sldId id="288" r:id="rId48"/>
    <p:sldId id="289" r:id="rId49"/>
    <p:sldId id="294" r:id="rId50"/>
    <p:sldId id="309"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2040" autoAdjust="0"/>
  </p:normalViewPr>
  <p:slideViewPr>
    <p:cSldViewPr snapToGrid="0" snapToObjects="1">
      <p:cViewPr varScale="1">
        <p:scale>
          <a:sx n="78" d="100"/>
          <a:sy n="78" d="100"/>
        </p:scale>
        <p:origin x="1632"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EA78A-79FB-41E9-BF66-4BB3460316C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IN"/>
        </a:p>
      </dgm:t>
    </dgm:pt>
    <dgm:pt modelId="{B4300FC5-47B4-42AD-A52C-0782C74028F8}">
      <dgm:prSet phldrT="[Text]"/>
      <dgm:spPr>
        <a:solidFill>
          <a:schemeClr val="accent3">
            <a:lumMod val="75000"/>
          </a:schemeClr>
        </a:solidFill>
      </dgm:spPr>
      <dgm:t>
        <a:bodyPr/>
        <a:lstStyle/>
        <a:p>
          <a:r>
            <a:rPr lang="en-US" dirty="0"/>
            <a:t>Invoicing</a:t>
          </a:r>
          <a:endParaRPr lang="en-IN" dirty="0"/>
        </a:p>
      </dgm:t>
    </dgm:pt>
    <dgm:pt modelId="{CE31E4F7-240E-4E17-BAD2-1C9A4517B05A}" type="parTrans" cxnId="{2F7DB0E6-4AC4-4E4D-A6F1-7E2632AA0D53}">
      <dgm:prSet/>
      <dgm:spPr/>
      <dgm:t>
        <a:bodyPr/>
        <a:lstStyle/>
        <a:p>
          <a:endParaRPr lang="en-IN"/>
        </a:p>
      </dgm:t>
    </dgm:pt>
    <dgm:pt modelId="{6D3E32B0-72A4-41F6-9019-FF7ECF0AEC36}" type="sibTrans" cxnId="{2F7DB0E6-4AC4-4E4D-A6F1-7E2632AA0D53}">
      <dgm:prSet/>
      <dgm:spPr/>
      <dgm:t>
        <a:bodyPr/>
        <a:lstStyle/>
        <a:p>
          <a:endParaRPr lang="en-IN"/>
        </a:p>
      </dgm:t>
    </dgm:pt>
    <dgm:pt modelId="{53FEA041-FA63-49ED-BFAC-80E63A35B17D}">
      <dgm:prSet phldrT="[Text]"/>
      <dgm:spPr>
        <a:solidFill>
          <a:srgbClr val="002060"/>
        </a:solidFill>
      </dgm:spPr>
      <dgm:t>
        <a:bodyPr/>
        <a:lstStyle/>
        <a:p>
          <a:pPr algn="ctr"/>
          <a:r>
            <a:rPr lang="en-US" dirty="0"/>
            <a:t>Single Invoice–Composite Supply</a:t>
          </a:r>
          <a:endParaRPr lang="en-IN" dirty="0"/>
        </a:p>
      </dgm:t>
    </dgm:pt>
    <dgm:pt modelId="{960C2F5F-60DE-47BF-ACC4-A07D60997043}" type="parTrans" cxnId="{063EE4E8-68E1-4AEB-A228-E0B7A8D46407}">
      <dgm:prSet/>
      <dgm:spPr/>
      <dgm:t>
        <a:bodyPr/>
        <a:lstStyle/>
        <a:p>
          <a:endParaRPr lang="en-IN"/>
        </a:p>
      </dgm:t>
    </dgm:pt>
    <dgm:pt modelId="{B1FA6771-A2DD-48EB-87D3-39B6AC9EA158}" type="sibTrans" cxnId="{063EE4E8-68E1-4AEB-A228-E0B7A8D46407}">
      <dgm:prSet/>
      <dgm:spPr/>
      <dgm:t>
        <a:bodyPr/>
        <a:lstStyle/>
        <a:p>
          <a:endParaRPr lang="en-IN"/>
        </a:p>
      </dgm:t>
    </dgm:pt>
    <dgm:pt modelId="{36628B1F-3BA8-4F55-8668-7D59FEDAC739}">
      <dgm:prSet phldrT="[Text]"/>
      <dgm:spPr>
        <a:solidFill>
          <a:schemeClr val="accent3">
            <a:lumMod val="50000"/>
          </a:schemeClr>
        </a:solidFill>
      </dgm:spPr>
      <dgm:t>
        <a:bodyPr/>
        <a:lstStyle/>
        <a:p>
          <a:pPr algn="ctr"/>
          <a:r>
            <a:rPr lang="en-US" b="1" dirty="0"/>
            <a:t>Separate Billing </a:t>
          </a:r>
          <a:r>
            <a:rPr lang="en-US" dirty="0"/>
            <a:t> Transportation Charges taxed under RCM</a:t>
          </a:r>
          <a:br>
            <a:rPr lang="en-US" dirty="0"/>
          </a:br>
          <a:r>
            <a:rPr lang="en-US" dirty="0"/>
            <a:t>Other Services - under FCM </a:t>
          </a:r>
          <a:endParaRPr lang="en-IN" dirty="0"/>
        </a:p>
      </dgm:t>
    </dgm:pt>
    <dgm:pt modelId="{2CEBDF1E-56D2-4CEA-9350-C6486B1F4BE6}" type="parTrans" cxnId="{6E041779-E7B6-45F9-A42A-ABD50810397D}">
      <dgm:prSet/>
      <dgm:spPr/>
      <dgm:t>
        <a:bodyPr/>
        <a:lstStyle/>
        <a:p>
          <a:endParaRPr lang="en-IN"/>
        </a:p>
      </dgm:t>
    </dgm:pt>
    <dgm:pt modelId="{1C6774A9-D996-4087-83BB-ACB8135DD8BC}" type="sibTrans" cxnId="{6E041779-E7B6-45F9-A42A-ABD50810397D}">
      <dgm:prSet/>
      <dgm:spPr/>
      <dgm:t>
        <a:bodyPr/>
        <a:lstStyle/>
        <a:p>
          <a:endParaRPr lang="en-IN"/>
        </a:p>
      </dgm:t>
    </dgm:pt>
    <dgm:pt modelId="{9F81376C-4263-4DA4-9D92-A503402D5EF5}" type="pres">
      <dgm:prSet presAssocID="{E1EEA78A-79FB-41E9-BF66-4BB3460316CD}" presName="hierChild1" presStyleCnt="0">
        <dgm:presLayoutVars>
          <dgm:orgChart val="1"/>
          <dgm:chPref val="1"/>
          <dgm:dir/>
          <dgm:animOne val="branch"/>
          <dgm:animLvl val="lvl"/>
          <dgm:resizeHandles/>
        </dgm:presLayoutVars>
      </dgm:prSet>
      <dgm:spPr/>
    </dgm:pt>
    <dgm:pt modelId="{AFBE2DA8-0820-4CA9-ABB5-0707075C2F8B}" type="pres">
      <dgm:prSet presAssocID="{B4300FC5-47B4-42AD-A52C-0782C74028F8}" presName="hierRoot1" presStyleCnt="0">
        <dgm:presLayoutVars>
          <dgm:hierBranch val="init"/>
        </dgm:presLayoutVars>
      </dgm:prSet>
      <dgm:spPr/>
    </dgm:pt>
    <dgm:pt modelId="{9DB71535-AE99-4B6B-BAD6-87282400DDA8}" type="pres">
      <dgm:prSet presAssocID="{B4300FC5-47B4-42AD-A52C-0782C74028F8}" presName="rootComposite1" presStyleCnt="0"/>
      <dgm:spPr/>
    </dgm:pt>
    <dgm:pt modelId="{7915372E-CBDB-41EB-9B25-1392CCB049F2}" type="pres">
      <dgm:prSet presAssocID="{B4300FC5-47B4-42AD-A52C-0782C74028F8}" presName="rootText1" presStyleLbl="node0" presStyleIdx="0" presStyleCnt="1" custScaleY="32292" custLinFactNeighborY="-22012">
        <dgm:presLayoutVars>
          <dgm:chPref val="3"/>
        </dgm:presLayoutVars>
      </dgm:prSet>
      <dgm:spPr/>
    </dgm:pt>
    <dgm:pt modelId="{B1512320-271E-48AE-A1D8-D5CD26FFA51A}" type="pres">
      <dgm:prSet presAssocID="{B4300FC5-47B4-42AD-A52C-0782C74028F8}" presName="rootConnector1" presStyleLbl="node1" presStyleIdx="0" presStyleCnt="0"/>
      <dgm:spPr/>
    </dgm:pt>
    <dgm:pt modelId="{93589693-384B-44E1-ABBB-E435F4FF7511}" type="pres">
      <dgm:prSet presAssocID="{B4300FC5-47B4-42AD-A52C-0782C74028F8}" presName="hierChild2" presStyleCnt="0"/>
      <dgm:spPr/>
    </dgm:pt>
    <dgm:pt modelId="{CB2B1C7A-BE14-498C-8BD6-641E6D236D31}" type="pres">
      <dgm:prSet presAssocID="{960C2F5F-60DE-47BF-ACC4-A07D60997043}" presName="Name37" presStyleLbl="parChTrans1D2" presStyleIdx="0" presStyleCnt="2"/>
      <dgm:spPr/>
    </dgm:pt>
    <dgm:pt modelId="{55952228-4F62-4FCE-A2ED-01E6A3995047}" type="pres">
      <dgm:prSet presAssocID="{53FEA041-FA63-49ED-BFAC-80E63A35B17D}" presName="hierRoot2" presStyleCnt="0">
        <dgm:presLayoutVars>
          <dgm:hierBranch val="init"/>
        </dgm:presLayoutVars>
      </dgm:prSet>
      <dgm:spPr/>
    </dgm:pt>
    <dgm:pt modelId="{21409257-3683-427F-ADE2-0C49D9C0EB8A}" type="pres">
      <dgm:prSet presAssocID="{53FEA041-FA63-49ED-BFAC-80E63A35B17D}" presName="rootComposite" presStyleCnt="0"/>
      <dgm:spPr/>
    </dgm:pt>
    <dgm:pt modelId="{ADA23E4A-F0C1-4E31-9E8F-EDF769780515}" type="pres">
      <dgm:prSet presAssocID="{53FEA041-FA63-49ED-BFAC-80E63A35B17D}" presName="rootText" presStyleLbl="node2" presStyleIdx="0" presStyleCnt="2">
        <dgm:presLayoutVars>
          <dgm:chPref val="3"/>
        </dgm:presLayoutVars>
      </dgm:prSet>
      <dgm:spPr/>
    </dgm:pt>
    <dgm:pt modelId="{5E104A08-0D2B-460F-8652-5D0B717562C5}" type="pres">
      <dgm:prSet presAssocID="{53FEA041-FA63-49ED-BFAC-80E63A35B17D}" presName="rootConnector" presStyleLbl="node2" presStyleIdx="0" presStyleCnt="2"/>
      <dgm:spPr/>
    </dgm:pt>
    <dgm:pt modelId="{DA78661F-4456-4EE4-A1A5-7307A96C4CC4}" type="pres">
      <dgm:prSet presAssocID="{53FEA041-FA63-49ED-BFAC-80E63A35B17D}" presName="hierChild4" presStyleCnt="0"/>
      <dgm:spPr/>
    </dgm:pt>
    <dgm:pt modelId="{EB0C198C-32E1-44D9-A3ED-722DCE9EA3C5}" type="pres">
      <dgm:prSet presAssocID="{53FEA041-FA63-49ED-BFAC-80E63A35B17D}" presName="hierChild5" presStyleCnt="0"/>
      <dgm:spPr/>
    </dgm:pt>
    <dgm:pt modelId="{748C0EF5-6012-4B05-99B0-CD31E2090738}" type="pres">
      <dgm:prSet presAssocID="{2CEBDF1E-56D2-4CEA-9350-C6486B1F4BE6}" presName="Name37" presStyleLbl="parChTrans1D2" presStyleIdx="1" presStyleCnt="2"/>
      <dgm:spPr/>
    </dgm:pt>
    <dgm:pt modelId="{C696E94F-395F-490F-AFEB-62DDBFE66F26}" type="pres">
      <dgm:prSet presAssocID="{36628B1F-3BA8-4F55-8668-7D59FEDAC739}" presName="hierRoot2" presStyleCnt="0">
        <dgm:presLayoutVars>
          <dgm:hierBranch val="init"/>
        </dgm:presLayoutVars>
      </dgm:prSet>
      <dgm:spPr/>
    </dgm:pt>
    <dgm:pt modelId="{D11317A4-F389-4969-B2CC-BBE4534EE69C}" type="pres">
      <dgm:prSet presAssocID="{36628B1F-3BA8-4F55-8668-7D59FEDAC739}" presName="rootComposite" presStyleCnt="0"/>
      <dgm:spPr/>
    </dgm:pt>
    <dgm:pt modelId="{36C01BB2-38DD-4409-BC81-8E5BAD0F7D09}" type="pres">
      <dgm:prSet presAssocID="{36628B1F-3BA8-4F55-8668-7D59FEDAC739}" presName="rootText" presStyleLbl="node2" presStyleIdx="1" presStyleCnt="2" custScaleX="116782">
        <dgm:presLayoutVars>
          <dgm:chPref val="3"/>
        </dgm:presLayoutVars>
      </dgm:prSet>
      <dgm:spPr/>
    </dgm:pt>
    <dgm:pt modelId="{9A00CF4A-DE52-48D7-BA23-05DC506169DF}" type="pres">
      <dgm:prSet presAssocID="{36628B1F-3BA8-4F55-8668-7D59FEDAC739}" presName="rootConnector" presStyleLbl="node2" presStyleIdx="1" presStyleCnt="2"/>
      <dgm:spPr/>
    </dgm:pt>
    <dgm:pt modelId="{B610E545-29CF-41CD-BA51-BE0ABADB5611}" type="pres">
      <dgm:prSet presAssocID="{36628B1F-3BA8-4F55-8668-7D59FEDAC739}" presName="hierChild4" presStyleCnt="0"/>
      <dgm:spPr/>
    </dgm:pt>
    <dgm:pt modelId="{84C7A3E0-5025-4404-A931-282920DB19FB}" type="pres">
      <dgm:prSet presAssocID="{36628B1F-3BA8-4F55-8668-7D59FEDAC739}" presName="hierChild5" presStyleCnt="0"/>
      <dgm:spPr/>
    </dgm:pt>
    <dgm:pt modelId="{F57D0D69-84BC-4E2B-BA96-3B5DCBB4D39A}" type="pres">
      <dgm:prSet presAssocID="{B4300FC5-47B4-42AD-A52C-0782C74028F8}" presName="hierChild3" presStyleCnt="0"/>
      <dgm:spPr/>
    </dgm:pt>
  </dgm:ptLst>
  <dgm:cxnLst>
    <dgm:cxn modelId="{DF00E618-B77C-4962-A8DF-7DB72D4B7CC0}" type="presOf" srcId="{53FEA041-FA63-49ED-BFAC-80E63A35B17D}" destId="{ADA23E4A-F0C1-4E31-9E8F-EDF769780515}" srcOrd="0" destOrd="0" presId="urn:microsoft.com/office/officeart/2005/8/layout/orgChart1"/>
    <dgm:cxn modelId="{3E172D1C-FFC3-444C-8937-DD59A408DE4B}" type="presOf" srcId="{B4300FC5-47B4-42AD-A52C-0782C74028F8}" destId="{7915372E-CBDB-41EB-9B25-1392CCB049F2}" srcOrd="0" destOrd="0" presId="urn:microsoft.com/office/officeart/2005/8/layout/orgChart1"/>
    <dgm:cxn modelId="{47C8951D-180E-4461-975B-A9DF67AC872D}" type="presOf" srcId="{36628B1F-3BA8-4F55-8668-7D59FEDAC739}" destId="{9A00CF4A-DE52-48D7-BA23-05DC506169DF}" srcOrd="1" destOrd="0" presId="urn:microsoft.com/office/officeart/2005/8/layout/orgChart1"/>
    <dgm:cxn modelId="{04DDC725-DF77-400B-8AE3-FBB1DA904614}" type="presOf" srcId="{960C2F5F-60DE-47BF-ACC4-A07D60997043}" destId="{CB2B1C7A-BE14-498C-8BD6-641E6D236D31}" srcOrd="0" destOrd="0" presId="urn:microsoft.com/office/officeart/2005/8/layout/orgChart1"/>
    <dgm:cxn modelId="{6E041779-E7B6-45F9-A42A-ABD50810397D}" srcId="{B4300FC5-47B4-42AD-A52C-0782C74028F8}" destId="{36628B1F-3BA8-4F55-8668-7D59FEDAC739}" srcOrd="1" destOrd="0" parTransId="{2CEBDF1E-56D2-4CEA-9350-C6486B1F4BE6}" sibTransId="{1C6774A9-D996-4087-83BB-ACB8135DD8BC}"/>
    <dgm:cxn modelId="{5A916885-C3E8-4E79-B954-C03DDA91FF11}" type="presOf" srcId="{53FEA041-FA63-49ED-BFAC-80E63A35B17D}" destId="{5E104A08-0D2B-460F-8652-5D0B717562C5}" srcOrd="1" destOrd="0" presId="urn:microsoft.com/office/officeart/2005/8/layout/orgChart1"/>
    <dgm:cxn modelId="{F9C5569F-A115-4827-A3C7-E43D05E1850E}" type="presOf" srcId="{B4300FC5-47B4-42AD-A52C-0782C74028F8}" destId="{B1512320-271E-48AE-A1D8-D5CD26FFA51A}" srcOrd="1" destOrd="0" presId="urn:microsoft.com/office/officeart/2005/8/layout/orgChart1"/>
    <dgm:cxn modelId="{03BC4DB5-AA21-4BDE-A298-6956B3AF1375}" type="presOf" srcId="{2CEBDF1E-56D2-4CEA-9350-C6486B1F4BE6}" destId="{748C0EF5-6012-4B05-99B0-CD31E2090738}" srcOrd="0" destOrd="0" presId="urn:microsoft.com/office/officeart/2005/8/layout/orgChart1"/>
    <dgm:cxn modelId="{3E8308D8-9D40-4BB0-B084-D794EFF2C419}" type="presOf" srcId="{E1EEA78A-79FB-41E9-BF66-4BB3460316CD}" destId="{9F81376C-4263-4DA4-9D92-A503402D5EF5}" srcOrd="0" destOrd="0" presId="urn:microsoft.com/office/officeart/2005/8/layout/orgChart1"/>
    <dgm:cxn modelId="{208DFADD-CBCE-47CA-837F-3F02D4989608}" type="presOf" srcId="{36628B1F-3BA8-4F55-8668-7D59FEDAC739}" destId="{36C01BB2-38DD-4409-BC81-8E5BAD0F7D09}" srcOrd="0" destOrd="0" presId="urn:microsoft.com/office/officeart/2005/8/layout/orgChart1"/>
    <dgm:cxn modelId="{2F7DB0E6-4AC4-4E4D-A6F1-7E2632AA0D53}" srcId="{E1EEA78A-79FB-41E9-BF66-4BB3460316CD}" destId="{B4300FC5-47B4-42AD-A52C-0782C74028F8}" srcOrd="0" destOrd="0" parTransId="{CE31E4F7-240E-4E17-BAD2-1C9A4517B05A}" sibTransId="{6D3E32B0-72A4-41F6-9019-FF7ECF0AEC36}"/>
    <dgm:cxn modelId="{063EE4E8-68E1-4AEB-A228-E0B7A8D46407}" srcId="{B4300FC5-47B4-42AD-A52C-0782C74028F8}" destId="{53FEA041-FA63-49ED-BFAC-80E63A35B17D}" srcOrd="0" destOrd="0" parTransId="{960C2F5F-60DE-47BF-ACC4-A07D60997043}" sibTransId="{B1FA6771-A2DD-48EB-87D3-39B6AC9EA158}"/>
    <dgm:cxn modelId="{DCD999DA-8495-44ED-BD5D-5762D9582BE9}" type="presParOf" srcId="{9F81376C-4263-4DA4-9D92-A503402D5EF5}" destId="{AFBE2DA8-0820-4CA9-ABB5-0707075C2F8B}" srcOrd="0" destOrd="0" presId="urn:microsoft.com/office/officeart/2005/8/layout/orgChart1"/>
    <dgm:cxn modelId="{497EE276-B1D2-48E6-8E5B-3D4D539F11E9}" type="presParOf" srcId="{AFBE2DA8-0820-4CA9-ABB5-0707075C2F8B}" destId="{9DB71535-AE99-4B6B-BAD6-87282400DDA8}" srcOrd="0" destOrd="0" presId="urn:microsoft.com/office/officeart/2005/8/layout/orgChart1"/>
    <dgm:cxn modelId="{233EEFCD-3049-4808-BE6C-A618AB5BBF22}" type="presParOf" srcId="{9DB71535-AE99-4B6B-BAD6-87282400DDA8}" destId="{7915372E-CBDB-41EB-9B25-1392CCB049F2}" srcOrd="0" destOrd="0" presId="urn:microsoft.com/office/officeart/2005/8/layout/orgChart1"/>
    <dgm:cxn modelId="{3BDF800C-0A6E-4DBC-9C13-82B05621B661}" type="presParOf" srcId="{9DB71535-AE99-4B6B-BAD6-87282400DDA8}" destId="{B1512320-271E-48AE-A1D8-D5CD26FFA51A}" srcOrd="1" destOrd="0" presId="urn:microsoft.com/office/officeart/2005/8/layout/orgChart1"/>
    <dgm:cxn modelId="{162D8BD6-EF2F-4B41-978C-863F9F3DB261}" type="presParOf" srcId="{AFBE2DA8-0820-4CA9-ABB5-0707075C2F8B}" destId="{93589693-384B-44E1-ABBB-E435F4FF7511}" srcOrd="1" destOrd="0" presId="urn:microsoft.com/office/officeart/2005/8/layout/orgChart1"/>
    <dgm:cxn modelId="{106C1F2E-36B8-4C94-BFF2-3492722D8828}" type="presParOf" srcId="{93589693-384B-44E1-ABBB-E435F4FF7511}" destId="{CB2B1C7A-BE14-498C-8BD6-641E6D236D31}" srcOrd="0" destOrd="0" presId="urn:microsoft.com/office/officeart/2005/8/layout/orgChart1"/>
    <dgm:cxn modelId="{4445A953-0654-4C6F-AF0E-1CF21238A10A}" type="presParOf" srcId="{93589693-384B-44E1-ABBB-E435F4FF7511}" destId="{55952228-4F62-4FCE-A2ED-01E6A3995047}" srcOrd="1" destOrd="0" presId="urn:microsoft.com/office/officeart/2005/8/layout/orgChart1"/>
    <dgm:cxn modelId="{26350A14-A57E-4B7D-B3F2-BBED7F924B58}" type="presParOf" srcId="{55952228-4F62-4FCE-A2ED-01E6A3995047}" destId="{21409257-3683-427F-ADE2-0C49D9C0EB8A}" srcOrd="0" destOrd="0" presId="urn:microsoft.com/office/officeart/2005/8/layout/orgChart1"/>
    <dgm:cxn modelId="{3EB9A815-527B-451E-8373-71A9521FB710}" type="presParOf" srcId="{21409257-3683-427F-ADE2-0C49D9C0EB8A}" destId="{ADA23E4A-F0C1-4E31-9E8F-EDF769780515}" srcOrd="0" destOrd="0" presId="urn:microsoft.com/office/officeart/2005/8/layout/orgChart1"/>
    <dgm:cxn modelId="{776877D3-8116-4F39-9002-0BDDE34FE3C9}" type="presParOf" srcId="{21409257-3683-427F-ADE2-0C49D9C0EB8A}" destId="{5E104A08-0D2B-460F-8652-5D0B717562C5}" srcOrd="1" destOrd="0" presId="urn:microsoft.com/office/officeart/2005/8/layout/orgChart1"/>
    <dgm:cxn modelId="{30A9F92E-7B90-4653-AE8F-7ED238B3C4AD}" type="presParOf" srcId="{55952228-4F62-4FCE-A2ED-01E6A3995047}" destId="{DA78661F-4456-4EE4-A1A5-7307A96C4CC4}" srcOrd="1" destOrd="0" presId="urn:microsoft.com/office/officeart/2005/8/layout/orgChart1"/>
    <dgm:cxn modelId="{C9A0AE87-7029-458F-AFB1-85D25AE6982C}" type="presParOf" srcId="{55952228-4F62-4FCE-A2ED-01E6A3995047}" destId="{EB0C198C-32E1-44D9-A3ED-722DCE9EA3C5}" srcOrd="2" destOrd="0" presId="urn:microsoft.com/office/officeart/2005/8/layout/orgChart1"/>
    <dgm:cxn modelId="{6CC70BF1-43A5-4C8D-8245-37CC651C158B}" type="presParOf" srcId="{93589693-384B-44E1-ABBB-E435F4FF7511}" destId="{748C0EF5-6012-4B05-99B0-CD31E2090738}" srcOrd="2" destOrd="0" presId="urn:microsoft.com/office/officeart/2005/8/layout/orgChart1"/>
    <dgm:cxn modelId="{80DC7383-93F4-412A-AAAE-1A5ADB2905D0}" type="presParOf" srcId="{93589693-384B-44E1-ABBB-E435F4FF7511}" destId="{C696E94F-395F-490F-AFEB-62DDBFE66F26}" srcOrd="3" destOrd="0" presId="urn:microsoft.com/office/officeart/2005/8/layout/orgChart1"/>
    <dgm:cxn modelId="{2D70485B-36F5-4EB4-9E30-9ABF92F715D4}" type="presParOf" srcId="{C696E94F-395F-490F-AFEB-62DDBFE66F26}" destId="{D11317A4-F389-4969-B2CC-BBE4534EE69C}" srcOrd="0" destOrd="0" presId="urn:microsoft.com/office/officeart/2005/8/layout/orgChart1"/>
    <dgm:cxn modelId="{4592C9FD-E347-4BE1-B014-FDAEDE0FB76C}" type="presParOf" srcId="{D11317A4-F389-4969-B2CC-BBE4534EE69C}" destId="{36C01BB2-38DD-4409-BC81-8E5BAD0F7D09}" srcOrd="0" destOrd="0" presId="urn:microsoft.com/office/officeart/2005/8/layout/orgChart1"/>
    <dgm:cxn modelId="{36FE17F7-5F69-4811-89F0-9A1FB3A6542C}" type="presParOf" srcId="{D11317A4-F389-4969-B2CC-BBE4534EE69C}" destId="{9A00CF4A-DE52-48D7-BA23-05DC506169DF}" srcOrd="1" destOrd="0" presId="urn:microsoft.com/office/officeart/2005/8/layout/orgChart1"/>
    <dgm:cxn modelId="{4B60D68C-E591-4F23-8CFA-BBBA6B6B5352}" type="presParOf" srcId="{C696E94F-395F-490F-AFEB-62DDBFE66F26}" destId="{B610E545-29CF-41CD-BA51-BE0ABADB5611}" srcOrd="1" destOrd="0" presId="urn:microsoft.com/office/officeart/2005/8/layout/orgChart1"/>
    <dgm:cxn modelId="{B4C2DA2B-D679-4407-AA6E-03A0B9E0E68E}" type="presParOf" srcId="{C696E94F-395F-490F-AFEB-62DDBFE66F26}" destId="{84C7A3E0-5025-4404-A931-282920DB19FB}" srcOrd="2" destOrd="0" presId="urn:microsoft.com/office/officeart/2005/8/layout/orgChart1"/>
    <dgm:cxn modelId="{C19694AF-CCFA-4C00-8867-227915772623}" type="presParOf" srcId="{AFBE2DA8-0820-4CA9-ABB5-0707075C2F8B}" destId="{F57D0D69-84BC-4E2B-BA96-3B5DCBB4D39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C0EF5-6012-4B05-99B0-CD31E2090738}">
      <dsp:nvSpPr>
        <dsp:cNvPr id="0" name=""/>
        <dsp:cNvSpPr/>
      </dsp:nvSpPr>
      <dsp:spPr>
        <a:xfrm>
          <a:off x="3399631" y="623519"/>
          <a:ext cx="1729881" cy="915150"/>
        </a:xfrm>
        <a:custGeom>
          <a:avLst/>
          <a:gdLst/>
          <a:ahLst/>
          <a:cxnLst/>
          <a:rect l="0" t="0" r="0" b="0"/>
          <a:pathLst>
            <a:path>
              <a:moveTo>
                <a:pt x="0" y="0"/>
              </a:moveTo>
              <a:lnTo>
                <a:pt x="0" y="614922"/>
              </a:lnTo>
              <a:lnTo>
                <a:pt x="1729881" y="614922"/>
              </a:lnTo>
              <a:lnTo>
                <a:pt x="1729881" y="9151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B1C7A-BE14-498C-8BD6-641E6D236D31}">
      <dsp:nvSpPr>
        <dsp:cNvPr id="0" name=""/>
        <dsp:cNvSpPr/>
      </dsp:nvSpPr>
      <dsp:spPr>
        <a:xfrm>
          <a:off x="1429824" y="623519"/>
          <a:ext cx="1969806" cy="915150"/>
        </a:xfrm>
        <a:custGeom>
          <a:avLst/>
          <a:gdLst/>
          <a:ahLst/>
          <a:cxnLst/>
          <a:rect l="0" t="0" r="0" b="0"/>
          <a:pathLst>
            <a:path>
              <a:moveTo>
                <a:pt x="1969806" y="0"/>
              </a:moveTo>
              <a:lnTo>
                <a:pt x="1969806" y="614922"/>
              </a:lnTo>
              <a:lnTo>
                <a:pt x="0" y="614922"/>
              </a:lnTo>
              <a:lnTo>
                <a:pt x="0" y="91515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15372E-CBDB-41EB-9B25-1392CCB049F2}">
      <dsp:nvSpPr>
        <dsp:cNvPr id="0" name=""/>
        <dsp:cNvSpPr/>
      </dsp:nvSpPr>
      <dsp:spPr>
        <a:xfrm>
          <a:off x="1969976" y="161855"/>
          <a:ext cx="2859308" cy="461663"/>
        </a:xfrm>
        <a:prstGeom prst="rect">
          <a:avLst/>
        </a:prstGeom>
        <a:solidFill>
          <a:schemeClr val="accent3">
            <a:lumMod val="7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Invoicing</a:t>
          </a:r>
          <a:endParaRPr lang="en-IN" sz="2300" kern="1200" dirty="0"/>
        </a:p>
      </dsp:txBody>
      <dsp:txXfrm>
        <a:off x="1969976" y="161855"/>
        <a:ext cx="2859308" cy="461663"/>
      </dsp:txXfrm>
    </dsp:sp>
    <dsp:sp modelId="{ADA23E4A-F0C1-4E31-9E8F-EDF769780515}">
      <dsp:nvSpPr>
        <dsp:cNvPr id="0" name=""/>
        <dsp:cNvSpPr/>
      </dsp:nvSpPr>
      <dsp:spPr>
        <a:xfrm>
          <a:off x="170" y="1538669"/>
          <a:ext cx="2859308" cy="1429654"/>
        </a:xfrm>
        <a:prstGeom prst="rect">
          <a:avLst/>
        </a:prstGeom>
        <a:solidFill>
          <a:srgbClr val="00206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Single Invoice–Composite Supply</a:t>
          </a:r>
          <a:endParaRPr lang="en-IN" sz="2300" kern="1200" dirty="0"/>
        </a:p>
      </dsp:txBody>
      <dsp:txXfrm>
        <a:off x="170" y="1538669"/>
        <a:ext cx="2859308" cy="1429654"/>
      </dsp:txXfrm>
    </dsp:sp>
    <dsp:sp modelId="{36C01BB2-38DD-4409-BC81-8E5BAD0F7D09}">
      <dsp:nvSpPr>
        <dsp:cNvPr id="0" name=""/>
        <dsp:cNvSpPr/>
      </dsp:nvSpPr>
      <dsp:spPr>
        <a:xfrm>
          <a:off x="3459933" y="1538669"/>
          <a:ext cx="3339157" cy="1429654"/>
        </a:xfrm>
        <a:prstGeom prst="rect">
          <a:avLst/>
        </a:prstGeom>
        <a:solidFill>
          <a:schemeClr val="accent3">
            <a:lumMod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b="1" kern="1200" dirty="0"/>
            <a:t>Separate Billing </a:t>
          </a:r>
          <a:r>
            <a:rPr lang="en-US" sz="2300" kern="1200" dirty="0"/>
            <a:t> Transportation Charges taxed under RCM</a:t>
          </a:r>
          <a:br>
            <a:rPr lang="en-US" sz="2300" kern="1200" dirty="0"/>
          </a:br>
          <a:r>
            <a:rPr lang="en-US" sz="2300" kern="1200" dirty="0"/>
            <a:t>Other Services - under FCM </a:t>
          </a:r>
          <a:endParaRPr lang="en-IN" sz="2300" kern="1200" dirty="0"/>
        </a:p>
      </dsp:txBody>
      <dsp:txXfrm>
        <a:off x="3459933" y="1538669"/>
        <a:ext cx="3339157" cy="14296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7A2AF3-AD3F-4E49-8F98-463C4B91E45B}" type="datetimeFigureOut">
              <a:rPr lang="en-IN" smtClean="0"/>
              <a:t>24-11-2025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85DE37-BFDD-4B0C-9BAA-2CC56C03E10B}" type="slidenum">
              <a:rPr lang="en-IN" smtClean="0"/>
              <a:t>‹#›</a:t>
            </a:fld>
            <a:endParaRPr lang="en-IN"/>
          </a:p>
        </p:txBody>
      </p:sp>
    </p:spTree>
    <p:extLst>
      <p:ext uri="{BB962C8B-B14F-4D97-AF65-F5344CB8AC3E}">
        <p14:creationId xmlns:p14="http://schemas.microsoft.com/office/powerpoint/2010/main" val="8690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B85DE37-BFDD-4B0C-9BAA-2CC56C03E10B}" type="slidenum">
              <a:rPr lang="en-IN" smtClean="0"/>
              <a:t>28</a:t>
            </a:fld>
            <a:endParaRPr lang="en-IN"/>
          </a:p>
        </p:txBody>
      </p:sp>
    </p:spTree>
    <p:extLst>
      <p:ext uri="{BB962C8B-B14F-4D97-AF65-F5344CB8AC3E}">
        <p14:creationId xmlns:p14="http://schemas.microsoft.com/office/powerpoint/2010/main" val="1685910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B85DE37-BFDD-4B0C-9BAA-2CC56C03E10B}" type="slidenum">
              <a:rPr lang="en-IN" smtClean="0"/>
              <a:t>50</a:t>
            </a:fld>
            <a:endParaRPr lang="en-IN"/>
          </a:p>
        </p:txBody>
      </p:sp>
    </p:spTree>
    <p:extLst>
      <p:ext uri="{BB962C8B-B14F-4D97-AF65-F5344CB8AC3E}">
        <p14:creationId xmlns:p14="http://schemas.microsoft.com/office/powerpoint/2010/main" val="2588552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C1FF6DA9-008F-8B48-92A6-B652298478B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5922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46929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83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7758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8274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8524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61851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306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9912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909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0669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939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41369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5007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7069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3434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547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CAD085-E8A6-8845-BD4E-CB4CCA059FC4}" type="datetimeFigureOut">
              <a:rPr lang="en-US" smtClean="0"/>
              <a:t>11/24/2025</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48107762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defRPr>
                <a:solidFill>
                  <a:srgbClr val="FFFFFF"/>
                </a:solidFill>
              </a:defRPr>
            </a:pPr>
            <a:r>
              <a:rPr sz="3200" b="1" dirty="0">
                <a:solidFill>
                  <a:schemeClr val="tx1"/>
                </a:solidFill>
              </a:rPr>
              <a:t>Reverse Charge Mechanism (RCM) under GST</a:t>
            </a:r>
            <a:br>
              <a:rPr lang="en-US" sz="3200" b="1" dirty="0">
                <a:solidFill>
                  <a:schemeClr val="tx1"/>
                </a:solidFill>
              </a:rPr>
            </a:br>
            <a:r>
              <a:rPr lang="en-US" sz="2200" b="1" dirty="0">
                <a:solidFill>
                  <a:schemeClr val="tx1"/>
                </a:solidFill>
              </a:rPr>
              <a:t>Basics and Intricacies of RCM</a:t>
            </a:r>
            <a:endParaRPr sz="2200" b="1" dirty="0">
              <a:solidFill>
                <a:schemeClr val="tx1"/>
              </a:solidFill>
            </a:endParaRPr>
          </a:p>
        </p:txBody>
      </p:sp>
      <p:sp>
        <p:nvSpPr>
          <p:cNvPr id="3" name="Subtitle 2"/>
          <p:cNvSpPr>
            <a:spLocks noGrp="1"/>
          </p:cNvSpPr>
          <p:nvPr>
            <p:ph type="subTitle" idx="1"/>
          </p:nvPr>
        </p:nvSpPr>
        <p:spPr>
          <a:xfrm>
            <a:off x="1642187" y="3732245"/>
            <a:ext cx="5924939" cy="1243733"/>
          </a:xfrm>
        </p:spPr>
        <p:txBody>
          <a:bodyPr>
            <a:normAutofit fontScale="70000" lnSpcReduction="20000"/>
          </a:bodyPr>
          <a:lstStyle/>
          <a:p>
            <a:pPr>
              <a:defRPr>
                <a:solidFill>
                  <a:srgbClr val="FFFFFF"/>
                </a:solidFill>
              </a:defRPr>
            </a:pPr>
            <a:endParaRPr lang="en-US" dirty="0"/>
          </a:p>
          <a:p>
            <a:pPr>
              <a:defRPr>
                <a:solidFill>
                  <a:srgbClr val="FFFFFF"/>
                </a:solidFill>
              </a:defRPr>
            </a:pPr>
            <a:endParaRPr lang="en-US" dirty="0"/>
          </a:p>
          <a:p>
            <a:pPr>
              <a:defRPr>
                <a:solidFill>
                  <a:srgbClr val="FFFFFF"/>
                </a:solidFill>
              </a:defRPr>
            </a:pPr>
            <a:r>
              <a:rPr lang="en-US" dirty="0">
                <a:solidFill>
                  <a:schemeClr val="tx2"/>
                </a:solidFill>
              </a:rPr>
              <a:t>Presented by </a:t>
            </a:r>
          </a:p>
          <a:p>
            <a:pPr>
              <a:defRPr>
                <a:solidFill>
                  <a:srgbClr val="FFFFFF"/>
                </a:solidFill>
              </a:defRPr>
            </a:pPr>
            <a:r>
              <a:rPr lang="en-US" dirty="0">
                <a:solidFill>
                  <a:schemeClr val="tx2"/>
                </a:solidFill>
              </a:rPr>
              <a:t>CA. </a:t>
            </a:r>
            <a:r>
              <a:rPr lang="en-US" dirty="0" err="1">
                <a:solidFill>
                  <a:schemeClr val="tx2"/>
                </a:solidFill>
              </a:rPr>
              <a:t>Deepa</a:t>
            </a:r>
            <a:r>
              <a:rPr lang="en-US" dirty="0">
                <a:solidFill>
                  <a:schemeClr val="tx2"/>
                </a:solidFill>
              </a:rPr>
              <a:t> Praveen, </a:t>
            </a:r>
            <a:r>
              <a:rPr lang="en-US" sz="1300" dirty="0" err="1">
                <a:solidFill>
                  <a:schemeClr val="tx2"/>
                </a:solidFill>
              </a:rPr>
              <a:t>B.Com</a:t>
            </a:r>
            <a:r>
              <a:rPr lang="en-US" sz="1300" dirty="0">
                <a:solidFill>
                  <a:schemeClr val="tx2"/>
                </a:solidFill>
              </a:rPr>
              <a:t>, FCA, DISA(ICAI)</a:t>
            </a:r>
            <a:endParaRPr sz="1300"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66530" y="1580323"/>
            <a:ext cx="8041441" cy="4701208"/>
          </a:xfrm>
          <a:prstGeom prst="rect">
            <a:avLst/>
          </a:prstGeom>
        </p:spPr>
      </p:pic>
      <p:sp>
        <p:nvSpPr>
          <p:cNvPr id="2" name="Title 1"/>
          <p:cNvSpPr>
            <a:spLocks noGrp="1"/>
          </p:cNvSpPr>
          <p:nvPr>
            <p:ph type="title"/>
          </p:nvPr>
        </p:nvSpPr>
        <p:spPr>
          <a:xfrm>
            <a:off x="1176866" y="915338"/>
            <a:ext cx="6798734" cy="585472"/>
          </a:xfrm>
        </p:spPr>
        <p:txBody>
          <a:bodyPr>
            <a:normAutofit fontScale="90000"/>
          </a:bodyPr>
          <a:lstStyle/>
          <a:p>
            <a:r>
              <a:rPr lang="en-US" dirty="0"/>
              <a:t>Introduction</a:t>
            </a:r>
            <a:endParaRPr lang="en-IN" dirty="0"/>
          </a:p>
        </p:txBody>
      </p:sp>
    </p:spTree>
    <p:extLst>
      <p:ext uri="{BB962C8B-B14F-4D97-AF65-F5344CB8AC3E}">
        <p14:creationId xmlns:p14="http://schemas.microsoft.com/office/powerpoint/2010/main" val="3477896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dirty="0"/>
          </a:p>
        </p:txBody>
      </p:sp>
      <p:sp>
        <p:nvSpPr>
          <p:cNvPr id="3" name="Content Placeholder 2"/>
          <p:cNvSpPr>
            <a:spLocks noGrp="1"/>
          </p:cNvSpPr>
          <p:nvPr>
            <p:ph idx="1"/>
          </p:nvPr>
        </p:nvSpPr>
        <p:spPr/>
        <p:txBody>
          <a:bodyPr/>
          <a:lstStyle/>
          <a:p>
            <a:endParaRPr dirty="0"/>
          </a:p>
          <a:p>
            <a:pPr>
              <a:spcAft>
                <a:spcPts val="1000"/>
              </a:spcAft>
              <a:defRPr sz="2000"/>
            </a:pPr>
            <a:r>
              <a:rPr dirty="0"/>
              <a:t>Reverse Charge means the liability to pay tax is on the recipient of supply instead of the supplier.</a:t>
            </a:r>
          </a:p>
          <a:p>
            <a:pPr>
              <a:spcAft>
                <a:spcPts val="1000"/>
              </a:spcAft>
              <a:defRPr sz="2000"/>
            </a:pPr>
            <a:r>
              <a:rPr dirty="0"/>
              <a:t>Applicable under sections 9(3), 9(4) of CGST Act and 5(3), 5(4) of IGST Act.</a:t>
            </a:r>
          </a:p>
        </p:txBody>
      </p:sp>
      <p:sp>
        <p:nvSpPr>
          <p:cNvPr id="7" name="Round Diagonal Corner Rectangle 6"/>
          <p:cNvSpPr/>
          <p:nvPr/>
        </p:nvSpPr>
        <p:spPr>
          <a:xfrm>
            <a:off x="1996751" y="2519258"/>
            <a:ext cx="1474237" cy="34523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Forward Charge</a:t>
            </a:r>
            <a:endParaRPr lang="en-IN" sz="1400" dirty="0"/>
          </a:p>
        </p:txBody>
      </p:sp>
      <p:pic>
        <p:nvPicPr>
          <p:cNvPr id="5" name="Picture 4">
            <a:extLst>
              <a:ext uri="{FF2B5EF4-FFF2-40B4-BE49-F238E27FC236}">
                <a16:creationId xmlns:a16="http://schemas.microsoft.com/office/drawing/2014/main" id="{6E3BCAE3-81F7-4D49-89BB-737B11785F18}"/>
              </a:ext>
            </a:extLst>
          </p:cNvPr>
          <p:cNvPicPr>
            <a:picLocks noChangeAspect="1"/>
          </p:cNvPicPr>
          <p:nvPr/>
        </p:nvPicPr>
        <p:blipFill>
          <a:blip r:embed="rId2"/>
          <a:stretch>
            <a:fillRect/>
          </a:stretch>
        </p:blipFill>
        <p:spPr>
          <a:xfrm>
            <a:off x="452285" y="2893613"/>
            <a:ext cx="8229600" cy="34449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to be noted</a:t>
            </a:r>
            <a:endParaRPr lang="en-IN" dirty="0"/>
          </a:p>
        </p:txBody>
      </p:sp>
      <p:sp>
        <p:nvSpPr>
          <p:cNvPr id="3" name="Content Placeholder 2"/>
          <p:cNvSpPr>
            <a:spLocks noGrp="1"/>
          </p:cNvSpPr>
          <p:nvPr>
            <p:ph idx="1"/>
          </p:nvPr>
        </p:nvSpPr>
        <p:spPr/>
        <p:txBody>
          <a:bodyPr/>
          <a:lstStyle/>
          <a:p>
            <a:r>
              <a:rPr lang="en-US" dirty="0"/>
              <a:t>RCM liability to be disclosed in the monthly/quarterly return</a:t>
            </a:r>
          </a:p>
          <a:p>
            <a:r>
              <a:rPr lang="en-US" dirty="0"/>
              <a:t>RCM liability can be paid only by cash</a:t>
            </a:r>
          </a:p>
          <a:p>
            <a:r>
              <a:rPr lang="en-US" dirty="0"/>
              <a:t>Self-invoice to be generated when supply received from Unregistered persons</a:t>
            </a:r>
          </a:p>
          <a:p>
            <a:r>
              <a:rPr lang="en-US" dirty="0"/>
              <a:t>ITC can be claimed if the outward supply is not exempt/Nil rated</a:t>
            </a:r>
            <a:endParaRPr lang="en-IN" dirty="0"/>
          </a:p>
        </p:txBody>
      </p:sp>
    </p:spTree>
    <p:extLst>
      <p:ext uri="{BB962C8B-B14F-4D97-AF65-F5344CB8AC3E}">
        <p14:creationId xmlns:p14="http://schemas.microsoft.com/office/powerpoint/2010/main" val="3144077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objective of Shifting the burden to Recipient of supply</a:t>
            </a:r>
            <a:endParaRPr lang="en-IN" dirty="0"/>
          </a:p>
        </p:txBody>
      </p:sp>
      <p:sp>
        <p:nvSpPr>
          <p:cNvPr id="3" name="Content Placeholder 2"/>
          <p:cNvSpPr>
            <a:spLocks noGrp="1"/>
          </p:cNvSpPr>
          <p:nvPr>
            <p:ph idx="1"/>
          </p:nvPr>
        </p:nvSpPr>
        <p:spPr>
          <a:xfrm>
            <a:off x="1344505" y="2490135"/>
            <a:ext cx="6798736" cy="3444997"/>
          </a:xfrm>
        </p:spPr>
        <p:txBody>
          <a:bodyPr/>
          <a:lstStyle/>
          <a:p>
            <a:pPr>
              <a:buFont typeface="Wingdings" panose="05000000000000000000" pitchFamily="2" charset="2"/>
              <a:buChar char="§"/>
            </a:pPr>
            <a:r>
              <a:rPr lang="en-US" dirty="0"/>
              <a:t>To widen the tax base.</a:t>
            </a:r>
          </a:p>
          <a:p>
            <a:pPr>
              <a:buFont typeface="Wingdings" panose="05000000000000000000" pitchFamily="2" charset="2"/>
              <a:buChar char="§"/>
            </a:pPr>
            <a:r>
              <a:rPr lang="en-US" dirty="0"/>
              <a:t>To increase tax compliance</a:t>
            </a:r>
          </a:p>
          <a:p>
            <a:pPr>
              <a:buFont typeface="Wingdings" panose="05000000000000000000" pitchFamily="2" charset="2"/>
              <a:buChar char="§"/>
            </a:pPr>
            <a:r>
              <a:rPr lang="en-US" dirty="0"/>
              <a:t>To ensure tax compliance from unregistered or non-compliant supplier.</a:t>
            </a:r>
            <a:endParaRPr lang="en-IN" dirty="0"/>
          </a:p>
        </p:txBody>
      </p:sp>
    </p:spTree>
    <p:extLst>
      <p:ext uri="{BB962C8B-B14F-4D97-AF65-F5344CB8AC3E}">
        <p14:creationId xmlns:p14="http://schemas.microsoft.com/office/powerpoint/2010/main" val="102448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633545"/>
          </a:xfrm>
        </p:spPr>
        <p:txBody>
          <a:bodyPr>
            <a:normAutofit fontScale="90000"/>
          </a:bodyPr>
          <a:lstStyle/>
          <a:p>
            <a:r>
              <a:rPr lang="en-US" dirty="0"/>
              <a:t>Definition of Reverse Charge under Section 2(98)</a:t>
            </a:r>
            <a:endParaRPr dirty="0"/>
          </a:p>
        </p:txBody>
      </p:sp>
      <p:sp>
        <p:nvSpPr>
          <p:cNvPr id="3" name="Content Placeholder 2"/>
          <p:cNvSpPr>
            <a:spLocks noGrp="1"/>
          </p:cNvSpPr>
          <p:nvPr>
            <p:ph idx="1"/>
          </p:nvPr>
        </p:nvSpPr>
        <p:spPr>
          <a:xfrm>
            <a:off x="830424" y="2005781"/>
            <a:ext cx="7557796" cy="3929352"/>
          </a:xfrm>
        </p:spPr>
        <p:txBody>
          <a:bodyPr>
            <a:normAutofit/>
          </a:bodyPr>
          <a:lstStyle/>
          <a:p>
            <a:pPr marL="0" indent="0" algn="just">
              <a:buNone/>
              <a:defRPr sz="2000"/>
            </a:pPr>
            <a:endParaRPr lang="en-US" sz="1600" dirty="0"/>
          </a:p>
          <a:p>
            <a:pPr marL="0" indent="0" algn="just">
              <a:buNone/>
              <a:defRPr sz="2000"/>
            </a:pPr>
            <a:r>
              <a:rPr lang="en-US" sz="1800" dirty="0"/>
              <a:t>“</a:t>
            </a:r>
            <a:r>
              <a:rPr lang="en-US" sz="1800" dirty="0">
                <a:latin typeface="Book Antiqua" panose="02040602050305030304" pitchFamily="18" charset="0"/>
              </a:rPr>
              <a:t>The reverse charge means the liability to pay tax by the recipient of supply goods or services or both instead of supplier of goods or services or both </a:t>
            </a:r>
          </a:p>
          <a:p>
            <a:pPr algn="just">
              <a:defRPr sz="2000"/>
            </a:pPr>
            <a:r>
              <a:rPr lang="en-US" sz="1800" dirty="0">
                <a:latin typeface="Book Antiqua" panose="02040602050305030304" pitchFamily="18" charset="0"/>
              </a:rPr>
              <a:t>under</a:t>
            </a:r>
            <a:r>
              <a:rPr lang="en-US" sz="1800" b="1" dirty="0">
                <a:latin typeface="Book Antiqua" panose="02040602050305030304" pitchFamily="18" charset="0"/>
              </a:rPr>
              <a:t> section 9(3) &amp; 9(4) of the act or </a:t>
            </a:r>
          </a:p>
          <a:p>
            <a:pPr algn="just">
              <a:defRPr sz="2000"/>
            </a:pPr>
            <a:r>
              <a:rPr lang="en-US" sz="1800" b="1" dirty="0">
                <a:latin typeface="Book Antiqua" panose="02040602050305030304" pitchFamily="18" charset="0"/>
              </a:rPr>
              <a:t>under section 5(3) &amp; 5(4) of IGST act.</a:t>
            </a:r>
          </a:p>
          <a:p>
            <a:pPr algn="just">
              <a:spcAft>
                <a:spcPts val="1000"/>
              </a:spcAft>
              <a:defRPr sz="2000"/>
            </a:pPr>
            <a:endParaRPr sz="1400" b="1" dirty="0">
              <a:latin typeface="Book Antiqua" panose="02040602050305030304" pitchFamily="18" charset="0"/>
            </a:endParaRPr>
          </a:p>
        </p:txBody>
      </p:sp>
      <p:pic>
        <p:nvPicPr>
          <p:cNvPr id="4" name="Picture 3"/>
          <p:cNvPicPr>
            <a:picLocks noChangeAspect="1"/>
          </p:cNvPicPr>
          <p:nvPr/>
        </p:nvPicPr>
        <p:blipFill>
          <a:blip r:embed="rId2"/>
          <a:stretch>
            <a:fillRect/>
          </a:stretch>
        </p:blipFill>
        <p:spPr>
          <a:xfrm>
            <a:off x="685800" y="4191000"/>
            <a:ext cx="7795726" cy="20859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5" name="Content Placeholder 4"/>
          <p:cNvPicPr>
            <a:picLocks noGrp="1" noChangeAspect="1"/>
          </p:cNvPicPr>
          <p:nvPr>
            <p:ph idx="1"/>
          </p:nvPr>
        </p:nvPicPr>
        <p:blipFill>
          <a:blip r:embed="rId2"/>
          <a:stretch>
            <a:fillRect/>
          </a:stretch>
        </p:blipFill>
        <p:spPr>
          <a:xfrm>
            <a:off x="1176866" y="783772"/>
            <a:ext cx="7248677" cy="5151892"/>
          </a:xfrm>
          <a:prstGeom prst="rect">
            <a:avLst/>
          </a:prstGeom>
        </p:spPr>
      </p:pic>
    </p:spTree>
    <p:extLst>
      <p:ext uri="{BB962C8B-B14F-4D97-AF65-F5344CB8AC3E}">
        <p14:creationId xmlns:p14="http://schemas.microsoft.com/office/powerpoint/2010/main" val="212741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857019"/>
          </a:xfrm>
        </p:spPr>
        <p:txBody>
          <a:bodyPr>
            <a:normAutofit/>
          </a:bodyPr>
          <a:lstStyle/>
          <a:p>
            <a:r>
              <a:rPr sz="3200" dirty="0"/>
              <a:t>RCM on Services - Section 9(3)</a:t>
            </a:r>
          </a:p>
        </p:txBody>
      </p:sp>
      <p:sp>
        <p:nvSpPr>
          <p:cNvPr id="3" name="Content Placeholder 2"/>
          <p:cNvSpPr>
            <a:spLocks noGrp="1"/>
          </p:cNvSpPr>
          <p:nvPr>
            <p:ph idx="1"/>
          </p:nvPr>
        </p:nvSpPr>
        <p:spPr>
          <a:xfrm>
            <a:off x="1176865" y="1873957"/>
            <a:ext cx="6798736" cy="4061176"/>
          </a:xfrm>
        </p:spPr>
        <p:txBody>
          <a:bodyPr>
            <a:normAutofit/>
          </a:bodyPr>
          <a:lstStyle/>
          <a:p>
            <a:pPr marL="0" indent="0">
              <a:buNone/>
            </a:pPr>
            <a:r>
              <a:rPr lang="en-US" sz="2000" b="1" dirty="0"/>
              <a:t>Section 9(3) of CGST Act, 2017</a:t>
            </a:r>
            <a:endParaRPr sz="2000" b="1" dirty="0"/>
          </a:p>
          <a:p>
            <a:pPr marL="0" indent="0">
              <a:spcAft>
                <a:spcPts val="1000"/>
              </a:spcAft>
              <a:buNone/>
              <a:defRPr sz="2000"/>
            </a:pPr>
            <a:r>
              <a:rPr lang="en-US" sz="1600" dirty="0"/>
              <a:t>The Government may, on the recommendations of the Council, by notification, </a:t>
            </a:r>
            <a:r>
              <a:rPr lang="en-US" sz="1600" b="1" dirty="0"/>
              <a:t>specify categories of supply of goods or services or both, t</a:t>
            </a:r>
            <a:r>
              <a:rPr lang="en-US" sz="1600" dirty="0"/>
              <a:t>he tax on which shall be paid on reverse charge basis by the </a:t>
            </a:r>
            <a:r>
              <a:rPr lang="en-US" sz="1600" b="1" dirty="0"/>
              <a:t>recipient</a:t>
            </a:r>
            <a:r>
              <a:rPr lang="en-US" sz="1600" dirty="0"/>
              <a:t> of such goods or services or both and </a:t>
            </a:r>
            <a:r>
              <a:rPr lang="en-US" sz="1600" b="1" dirty="0"/>
              <a:t>all the provisions of this Act shall apply</a:t>
            </a:r>
            <a:r>
              <a:rPr lang="en-US" sz="1600" dirty="0"/>
              <a:t> to such recipient as if he is the </a:t>
            </a:r>
            <a:r>
              <a:rPr lang="en-US" sz="1600" b="1" dirty="0"/>
              <a:t>person liable for paying the tax </a:t>
            </a:r>
            <a:r>
              <a:rPr lang="en-US" sz="1600" dirty="0"/>
              <a:t>in relation to the supply of such goods or services or both.</a:t>
            </a:r>
          </a:p>
          <a:p>
            <a:pPr marL="0" indent="0">
              <a:spcAft>
                <a:spcPts val="1000"/>
              </a:spcAft>
              <a:buNone/>
              <a:defRPr sz="2000"/>
            </a:pPr>
            <a:r>
              <a:rPr lang="en-US" sz="1600" b="1" dirty="0"/>
              <a:t>Two important points to be noted:</a:t>
            </a:r>
          </a:p>
          <a:p>
            <a:pPr marL="342900" indent="-342900">
              <a:spcAft>
                <a:spcPts val="1000"/>
              </a:spcAft>
              <a:buAutoNum type="arabicPeriod"/>
              <a:defRPr sz="2000"/>
            </a:pPr>
            <a:r>
              <a:rPr lang="en-US" sz="1600" dirty="0"/>
              <a:t>Only for </a:t>
            </a:r>
            <a:r>
              <a:rPr lang="en-US" sz="1600" b="1" dirty="0"/>
              <a:t>notified goods </a:t>
            </a:r>
            <a:r>
              <a:rPr lang="en-US" sz="1600" dirty="0"/>
              <a:t>RCM shall be applicable</a:t>
            </a:r>
          </a:p>
          <a:p>
            <a:pPr marL="342900" indent="-342900">
              <a:spcAft>
                <a:spcPts val="1000"/>
              </a:spcAft>
              <a:buAutoNum type="arabicPeriod"/>
              <a:defRPr sz="2000"/>
            </a:pPr>
            <a:r>
              <a:rPr lang="en-US" sz="1600" dirty="0"/>
              <a:t>All the provisions of GST shall apply to the recipient of the supplier as if he is the person liable for paying the tax in relation to the supply</a:t>
            </a:r>
          </a:p>
          <a:p>
            <a:pPr marL="0" indent="0">
              <a:spcAft>
                <a:spcPts val="1000"/>
              </a:spcAft>
              <a:buNone/>
              <a:defRPr sz="2000"/>
            </a:pPr>
            <a:endParaRPr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254" y="738055"/>
            <a:ext cx="6798734" cy="1303867"/>
          </a:xfrm>
        </p:spPr>
        <p:txBody>
          <a:bodyPr/>
          <a:lstStyle/>
          <a:p>
            <a:r>
              <a:rPr lang="en-US" dirty="0"/>
              <a:t>Meaning of Recipient</a:t>
            </a:r>
            <a:endParaRPr lang="en-IN" dirty="0"/>
          </a:p>
        </p:txBody>
      </p:sp>
      <p:pic>
        <p:nvPicPr>
          <p:cNvPr id="4" name="Content Placeholder 3"/>
          <p:cNvPicPr>
            <a:picLocks noGrp="1" noChangeAspect="1"/>
          </p:cNvPicPr>
          <p:nvPr>
            <p:ph idx="1"/>
          </p:nvPr>
        </p:nvPicPr>
        <p:blipFill>
          <a:blip r:embed="rId2"/>
          <a:stretch>
            <a:fillRect/>
          </a:stretch>
        </p:blipFill>
        <p:spPr>
          <a:xfrm>
            <a:off x="884903" y="1884784"/>
            <a:ext cx="7098843" cy="2920481"/>
          </a:xfrm>
          <a:prstGeom prst="rect">
            <a:avLst/>
          </a:prstGeom>
        </p:spPr>
      </p:pic>
      <p:pic>
        <p:nvPicPr>
          <p:cNvPr id="5" name="Picture 4"/>
          <p:cNvPicPr>
            <a:picLocks noChangeAspect="1"/>
          </p:cNvPicPr>
          <p:nvPr/>
        </p:nvPicPr>
        <p:blipFill>
          <a:blip r:embed="rId3"/>
          <a:stretch>
            <a:fillRect/>
          </a:stretch>
        </p:blipFill>
        <p:spPr>
          <a:xfrm>
            <a:off x="1185013" y="4730620"/>
            <a:ext cx="6773976" cy="619163"/>
          </a:xfrm>
          <a:prstGeom prst="rect">
            <a:avLst/>
          </a:prstGeom>
        </p:spPr>
      </p:pic>
    </p:spTree>
    <p:extLst>
      <p:ext uri="{BB962C8B-B14F-4D97-AF65-F5344CB8AC3E}">
        <p14:creationId xmlns:p14="http://schemas.microsoft.com/office/powerpoint/2010/main" val="3586506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a:xfrm>
            <a:off x="1176865" y="3180602"/>
            <a:ext cx="6798736" cy="3444997"/>
          </a:xfrm>
        </p:spPr>
        <p:txBody>
          <a:bodyPr>
            <a:normAutofit/>
          </a:bodyPr>
          <a:lstStyle/>
          <a:p>
            <a:pPr marL="0" indent="0">
              <a:buNone/>
            </a:pPr>
            <a:r>
              <a:rPr lang="en-US" sz="2800" dirty="0"/>
              <a:t>When a registered person supplies notified goods to an unregistered Person, Is he liable to pay under RCM?</a:t>
            </a:r>
            <a:endParaRPr lang="en-IN" sz="2800" dirty="0"/>
          </a:p>
        </p:txBody>
      </p:sp>
      <p:pic>
        <p:nvPicPr>
          <p:cNvPr id="1026" name="Picture 2" descr="Query Question is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5919" y="821094"/>
            <a:ext cx="3890866" cy="1520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427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512247"/>
          </a:xfrm>
        </p:spPr>
        <p:txBody>
          <a:bodyPr>
            <a:normAutofit fontScale="90000"/>
          </a:bodyPr>
          <a:lstStyle/>
          <a:p>
            <a:r>
              <a:rPr lang="en-US" dirty="0"/>
              <a:t>3 important provisions on Registration applicable to RCM</a:t>
            </a:r>
            <a:endParaRPr lang="en-IN" dirty="0"/>
          </a:p>
        </p:txBody>
      </p:sp>
      <p:sp>
        <p:nvSpPr>
          <p:cNvPr id="3" name="Content Placeholder 2"/>
          <p:cNvSpPr>
            <a:spLocks noGrp="1"/>
          </p:cNvSpPr>
          <p:nvPr>
            <p:ph idx="1"/>
          </p:nvPr>
        </p:nvSpPr>
        <p:spPr>
          <a:xfrm>
            <a:off x="674176" y="2388637"/>
            <a:ext cx="7733655" cy="3741575"/>
          </a:xfrm>
        </p:spPr>
        <p:txBody>
          <a:bodyPr>
            <a:normAutofit fontScale="62500" lnSpcReduction="20000"/>
          </a:bodyPr>
          <a:lstStyle/>
          <a:p>
            <a:pPr algn="just"/>
            <a:r>
              <a:rPr lang="en-US" b="1" dirty="0"/>
              <a:t>Section 22 -</a:t>
            </a:r>
            <a:r>
              <a:rPr lang="en-US" dirty="0"/>
              <a:t> Every supplier shall be liable to be registered under this Act in the State or Union territory, other than special category States, from where he makes a taxable supply of goods or services or both, if his aggregate turnover in a financial year exceeds twenty lakh rupees: </a:t>
            </a:r>
          </a:p>
          <a:p>
            <a:pPr algn="just"/>
            <a:r>
              <a:rPr lang="en-US" dirty="0"/>
              <a:t>Provided that where such person makes taxable supplies of goods or services or both from any of the special category States, he shall be liable to be registered if his aggregate turnover in a financial year exceeds ten lakh rupees. </a:t>
            </a:r>
          </a:p>
          <a:p>
            <a:pPr algn="just"/>
            <a:endParaRPr lang="en-US" b="1" dirty="0"/>
          </a:p>
          <a:p>
            <a:pPr algn="just"/>
            <a:r>
              <a:rPr lang="en-US" b="1" dirty="0"/>
              <a:t>Section 24(iii) -</a:t>
            </a:r>
            <a:r>
              <a:rPr lang="en-US" dirty="0"/>
              <a:t> </a:t>
            </a:r>
            <a:r>
              <a:rPr lang="en-IN" dirty="0"/>
              <a:t>persons who are required to pay tax under reverse charge are compulsorily required to be registered under GST. There is no threshold limit applicable for registration for a recipient of RCM supplies.  </a:t>
            </a:r>
          </a:p>
          <a:p>
            <a:pPr algn="just"/>
            <a:endParaRPr lang="en-IN" dirty="0"/>
          </a:p>
          <a:p>
            <a:pPr algn="just"/>
            <a:r>
              <a:rPr lang="en-US" b="1" dirty="0"/>
              <a:t>Section 23(2)</a:t>
            </a:r>
            <a:r>
              <a:rPr lang="en-US" dirty="0"/>
              <a:t> (read with notification 5/2017) -</a:t>
            </a:r>
            <a:r>
              <a:rPr lang="en-IN" dirty="0"/>
              <a:t>the persons who are only engaged in making supplies of taxable goods or services or both, the total tax on which is liable to be paid on reverse charge basis by the recipient of such goods or services or both under section 9(3) of the CGST Act are the category of persons exempted from obtaining registration under the aforesaid Act</a:t>
            </a:r>
          </a:p>
        </p:txBody>
      </p:sp>
    </p:spTree>
    <p:extLst>
      <p:ext uri="{BB962C8B-B14F-4D97-AF65-F5344CB8AC3E}">
        <p14:creationId xmlns:p14="http://schemas.microsoft.com/office/powerpoint/2010/main" val="3747067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a:xfrm>
            <a:off x="1176865" y="3180602"/>
            <a:ext cx="6798736" cy="3444997"/>
          </a:xfrm>
        </p:spPr>
        <p:txBody>
          <a:bodyPr>
            <a:normAutofit/>
          </a:bodyPr>
          <a:lstStyle/>
          <a:p>
            <a:pPr marL="0" indent="0">
              <a:buNone/>
            </a:pPr>
            <a:r>
              <a:rPr lang="en-US" sz="2800" dirty="0"/>
              <a:t>Is SEZ unit liable to pay GST under reverse charge mechanism?</a:t>
            </a:r>
            <a:endParaRPr lang="en-IN" sz="2800" dirty="0"/>
          </a:p>
        </p:txBody>
      </p:sp>
      <p:pic>
        <p:nvPicPr>
          <p:cNvPr id="1026" name="Picture 2" descr="Query Question is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5919" y="821094"/>
            <a:ext cx="3890866" cy="1520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521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should you look for the notified goods under </a:t>
            </a:r>
            <a:r>
              <a:rPr dirty="0"/>
              <a:t>RCM</a:t>
            </a:r>
          </a:p>
        </p:txBody>
      </p:sp>
      <p:sp>
        <p:nvSpPr>
          <p:cNvPr id="3" name="Content Placeholder 2"/>
          <p:cNvSpPr>
            <a:spLocks noGrp="1"/>
          </p:cNvSpPr>
          <p:nvPr>
            <p:ph idx="1"/>
          </p:nvPr>
        </p:nvSpPr>
        <p:spPr>
          <a:xfrm>
            <a:off x="733778" y="2524002"/>
            <a:ext cx="7642577" cy="3444997"/>
          </a:xfrm>
        </p:spPr>
        <p:txBody>
          <a:bodyPr>
            <a:normAutofit fontScale="92500"/>
          </a:bodyPr>
          <a:lstStyle/>
          <a:p>
            <a:pPr marL="0" indent="0">
              <a:buNone/>
            </a:pPr>
            <a:r>
              <a:rPr lang="en-US" b="1" dirty="0"/>
              <a:t>Specified Goods:</a:t>
            </a:r>
          </a:p>
          <a:p>
            <a:r>
              <a:rPr lang="en-US" dirty="0"/>
              <a:t>Notification No. 04/2017 Central Tax (Rate)</a:t>
            </a:r>
            <a:r>
              <a:rPr lang="en-US" dirty="0" err="1"/>
              <a:t>dt</a:t>
            </a:r>
            <a:r>
              <a:rPr lang="en-US" dirty="0"/>
              <a:t> 28.06.2017</a:t>
            </a:r>
          </a:p>
          <a:p>
            <a:r>
              <a:rPr lang="en-US" dirty="0"/>
              <a:t>Notification No. 04/2017 Integrated Tax (Rate) </a:t>
            </a:r>
            <a:r>
              <a:rPr lang="en-US" dirty="0" err="1"/>
              <a:t>dt.</a:t>
            </a:r>
            <a:r>
              <a:rPr lang="en-US" dirty="0"/>
              <a:t> 28.06.2017</a:t>
            </a:r>
          </a:p>
          <a:p>
            <a:endParaRPr lang="en-US" dirty="0"/>
          </a:p>
          <a:p>
            <a:pPr marL="0" indent="0">
              <a:buNone/>
            </a:pPr>
            <a:r>
              <a:rPr lang="en-US" b="1" dirty="0"/>
              <a:t>Specified Services:</a:t>
            </a:r>
          </a:p>
          <a:p>
            <a:r>
              <a:rPr lang="en-US" dirty="0"/>
              <a:t>Notification No. 13/2017 Central Tax (Rate) </a:t>
            </a:r>
          </a:p>
          <a:p>
            <a:r>
              <a:rPr lang="en-US" dirty="0"/>
              <a:t>Notification No. 10/2017 Integrated Tax (Rate)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483" y="214604"/>
            <a:ext cx="7884366" cy="1063690"/>
          </a:xfrm>
        </p:spPr>
        <p:txBody>
          <a:bodyPr>
            <a:normAutofit/>
          </a:bodyPr>
          <a:lstStyle/>
          <a:p>
            <a:r>
              <a:rPr lang="en-US" sz="2000" b="1" dirty="0"/>
              <a:t>Specified goods notified by Notification 4/2017 Central Tax (Rate)</a:t>
            </a:r>
            <a:endParaRPr lang="en-IN" sz="2000" b="1" dirty="0"/>
          </a:p>
        </p:txBody>
      </p:sp>
      <p:pic>
        <p:nvPicPr>
          <p:cNvPr id="4" name="Content Placeholder 3"/>
          <p:cNvPicPr>
            <a:picLocks noGrp="1" noChangeAspect="1"/>
          </p:cNvPicPr>
          <p:nvPr>
            <p:ph idx="1"/>
          </p:nvPr>
        </p:nvPicPr>
        <p:blipFill rotWithShape="1">
          <a:blip r:embed="rId2"/>
          <a:srcRect l="2911" r="616"/>
          <a:stretch/>
        </p:blipFill>
        <p:spPr>
          <a:xfrm>
            <a:off x="722489" y="970385"/>
            <a:ext cx="7540978" cy="377329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067084112"/>
              </p:ext>
            </p:extLst>
          </p:nvPr>
        </p:nvGraphicFramePr>
        <p:xfrm>
          <a:off x="722489" y="4743684"/>
          <a:ext cx="7540979" cy="388154"/>
        </p:xfrm>
        <a:graphic>
          <a:graphicData uri="http://schemas.openxmlformats.org/drawingml/2006/table">
            <a:tbl>
              <a:tblPr firstRow="1" bandRow="1">
                <a:tableStyleId>{F5AB1C69-6EDB-4FF4-983F-18BD219EF322}</a:tableStyleId>
              </a:tblPr>
              <a:tblGrid>
                <a:gridCol w="2438400">
                  <a:extLst>
                    <a:ext uri="{9D8B030D-6E8A-4147-A177-3AD203B41FA5}">
                      <a16:colId xmlns:a16="http://schemas.microsoft.com/office/drawing/2014/main" val="2478432578"/>
                    </a:ext>
                  </a:extLst>
                </a:gridCol>
                <a:gridCol w="2588919">
                  <a:extLst>
                    <a:ext uri="{9D8B030D-6E8A-4147-A177-3AD203B41FA5}">
                      <a16:colId xmlns:a16="http://schemas.microsoft.com/office/drawing/2014/main" val="701478548"/>
                    </a:ext>
                  </a:extLst>
                </a:gridCol>
                <a:gridCol w="2513660">
                  <a:extLst>
                    <a:ext uri="{9D8B030D-6E8A-4147-A177-3AD203B41FA5}">
                      <a16:colId xmlns:a16="http://schemas.microsoft.com/office/drawing/2014/main" val="3278033244"/>
                    </a:ext>
                  </a:extLst>
                </a:gridCol>
              </a:tblGrid>
              <a:tr h="388154">
                <a:tc>
                  <a:txBody>
                    <a:bodyPr/>
                    <a:lstStyle/>
                    <a:p>
                      <a:pPr algn="ctr"/>
                      <a:r>
                        <a:rPr lang="en-US" sz="1200" dirty="0">
                          <a:solidFill>
                            <a:schemeClr val="tx2"/>
                          </a:solidFill>
                          <a:latin typeface="Arial Narrow" panose="020B0606020202030204" pitchFamily="34" charset="0"/>
                        </a:rPr>
                        <a:t>Priority Sector</a:t>
                      </a:r>
                      <a:r>
                        <a:rPr lang="en-US" sz="1200" baseline="0" dirty="0">
                          <a:solidFill>
                            <a:schemeClr val="tx2"/>
                          </a:solidFill>
                          <a:latin typeface="Arial Narrow" panose="020B0606020202030204" pitchFamily="34" charset="0"/>
                        </a:rPr>
                        <a:t> Lending</a:t>
                      </a:r>
                      <a:endParaRPr lang="en-IN" sz="1200" dirty="0">
                        <a:solidFill>
                          <a:schemeClr val="tx2"/>
                        </a:solidFill>
                        <a:latin typeface="Arial Narrow" panose="020B0606020202030204" pitchFamily="34" charset="0"/>
                      </a:endParaRPr>
                    </a:p>
                  </a:txBody>
                  <a:tcPr>
                    <a:solidFill>
                      <a:schemeClr val="accent3">
                        <a:lumMod val="20000"/>
                        <a:lumOff val="80000"/>
                      </a:schemeClr>
                    </a:solidFill>
                  </a:tcPr>
                </a:tc>
                <a:tc>
                  <a:txBody>
                    <a:bodyPr/>
                    <a:lstStyle/>
                    <a:p>
                      <a:pPr algn="ctr"/>
                      <a:r>
                        <a:rPr lang="en-US" sz="1200" dirty="0">
                          <a:solidFill>
                            <a:schemeClr val="tx2"/>
                          </a:solidFill>
                        </a:rPr>
                        <a:t>Registered Person</a:t>
                      </a:r>
                      <a:endParaRPr lang="en-IN" sz="1200" dirty="0">
                        <a:solidFill>
                          <a:schemeClr val="tx2"/>
                        </a:solidFill>
                      </a:endParaRPr>
                    </a:p>
                  </a:txBody>
                  <a:tcPr>
                    <a:solidFill>
                      <a:schemeClr val="accent3">
                        <a:lumMod val="20000"/>
                        <a:lumOff val="80000"/>
                      </a:schemeClr>
                    </a:solidFill>
                  </a:tcPr>
                </a:tc>
                <a:tc>
                  <a:txBody>
                    <a:bodyPr/>
                    <a:lstStyle/>
                    <a:p>
                      <a:pPr algn="ctr"/>
                      <a:r>
                        <a:rPr lang="en-US" sz="1200" dirty="0">
                          <a:solidFill>
                            <a:schemeClr val="tx2"/>
                          </a:solidFill>
                        </a:rPr>
                        <a:t>Any</a:t>
                      </a:r>
                      <a:r>
                        <a:rPr lang="en-US" sz="1200" baseline="0" dirty="0">
                          <a:solidFill>
                            <a:schemeClr val="tx2"/>
                          </a:solidFill>
                        </a:rPr>
                        <a:t> registered Person</a:t>
                      </a:r>
                      <a:endParaRPr lang="en-IN" sz="1200" dirty="0">
                        <a:solidFill>
                          <a:schemeClr val="tx2"/>
                        </a:solidFill>
                      </a:endParaRPr>
                    </a:p>
                  </a:txBody>
                  <a:tcPr>
                    <a:solidFill>
                      <a:schemeClr val="accent3">
                        <a:lumMod val="20000"/>
                        <a:lumOff val="80000"/>
                      </a:schemeClr>
                    </a:solidFill>
                  </a:tcPr>
                </a:tc>
                <a:extLst>
                  <a:ext uri="{0D108BD9-81ED-4DB2-BD59-A6C34878D82A}">
                    <a16:rowId xmlns:a16="http://schemas.microsoft.com/office/drawing/2014/main" val="351643356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972897915"/>
              </p:ext>
            </p:extLst>
          </p:nvPr>
        </p:nvGraphicFramePr>
        <p:xfrm>
          <a:off x="722489" y="5131838"/>
          <a:ext cx="7540977" cy="640080"/>
        </p:xfrm>
        <a:graphic>
          <a:graphicData uri="http://schemas.openxmlformats.org/drawingml/2006/table">
            <a:tbl>
              <a:tblPr firstRow="1" bandRow="1">
                <a:tableStyleId>{5C22544A-7EE6-4342-B048-85BDC9FD1C3A}</a:tableStyleId>
              </a:tblPr>
              <a:tblGrid>
                <a:gridCol w="2393935">
                  <a:extLst>
                    <a:ext uri="{9D8B030D-6E8A-4147-A177-3AD203B41FA5}">
                      <a16:colId xmlns:a16="http://schemas.microsoft.com/office/drawing/2014/main" val="3644187277"/>
                    </a:ext>
                  </a:extLst>
                </a:gridCol>
                <a:gridCol w="2633383">
                  <a:extLst>
                    <a:ext uri="{9D8B030D-6E8A-4147-A177-3AD203B41FA5}">
                      <a16:colId xmlns:a16="http://schemas.microsoft.com/office/drawing/2014/main" val="1361438425"/>
                    </a:ext>
                  </a:extLst>
                </a:gridCol>
                <a:gridCol w="2513659">
                  <a:extLst>
                    <a:ext uri="{9D8B030D-6E8A-4147-A177-3AD203B41FA5}">
                      <a16:colId xmlns:a16="http://schemas.microsoft.com/office/drawing/2014/main" val="1003529328"/>
                    </a:ext>
                  </a:extLst>
                </a:gridCol>
              </a:tblGrid>
              <a:tr h="615819">
                <a:tc>
                  <a:txBody>
                    <a:bodyPr/>
                    <a:lstStyle/>
                    <a:p>
                      <a:pPr algn="ctr"/>
                      <a:r>
                        <a:rPr lang="en-US" sz="1200" dirty="0">
                          <a:solidFill>
                            <a:schemeClr val="tx1"/>
                          </a:solidFill>
                        </a:rPr>
                        <a:t>Essential Oils </a:t>
                      </a:r>
                      <a:r>
                        <a:rPr lang="en-US" sz="1200" baseline="0" dirty="0">
                          <a:solidFill>
                            <a:schemeClr val="tx1"/>
                          </a:solidFill>
                        </a:rPr>
                        <a:t>(a. Peppermint b. Spearmint c. Water mint d. Horsemint oil)</a:t>
                      </a:r>
                      <a:endParaRPr lang="en-IN" sz="1200" dirty="0">
                        <a:solidFill>
                          <a:schemeClr val="tx1"/>
                        </a:solidFill>
                      </a:endParaRPr>
                    </a:p>
                  </a:txBody>
                  <a:tcPr>
                    <a:solidFill>
                      <a:schemeClr val="accent3">
                        <a:lumMod val="60000"/>
                        <a:lumOff val="40000"/>
                      </a:schemeClr>
                    </a:solidFill>
                  </a:tcPr>
                </a:tc>
                <a:tc>
                  <a:txBody>
                    <a:bodyPr/>
                    <a:lstStyle/>
                    <a:p>
                      <a:pPr algn="ctr"/>
                      <a:r>
                        <a:rPr lang="en-US" sz="1200" dirty="0">
                          <a:solidFill>
                            <a:schemeClr val="tx1"/>
                          </a:solidFill>
                        </a:rPr>
                        <a:t>Registered Person</a:t>
                      </a:r>
                      <a:endParaRPr lang="en-IN" sz="1200" dirty="0">
                        <a:solidFill>
                          <a:schemeClr val="tx1"/>
                        </a:solidFill>
                      </a:endParaRPr>
                    </a:p>
                  </a:txBody>
                  <a:tcPr>
                    <a:solidFill>
                      <a:schemeClr val="accent3">
                        <a:lumMod val="60000"/>
                        <a:lumOff val="40000"/>
                      </a:schemeClr>
                    </a:solidFill>
                  </a:tcPr>
                </a:tc>
                <a:tc>
                  <a:txBody>
                    <a:bodyPr/>
                    <a:lstStyle/>
                    <a:p>
                      <a:pPr algn="ctr"/>
                      <a:r>
                        <a:rPr lang="en-US" sz="1200" dirty="0">
                          <a:solidFill>
                            <a:schemeClr val="tx1"/>
                          </a:solidFill>
                        </a:rPr>
                        <a:t>Any registered</a:t>
                      </a:r>
                      <a:r>
                        <a:rPr lang="en-US" sz="1200" baseline="0" dirty="0">
                          <a:solidFill>
                            <a:schemeClr val="tx1"/>
                          </a:solidFill>
                        </a:rPr>
                        <a:t> person</a:t>
                      </a:r>
                      <a:endParaRPr lang="en-IN" sz="1200" dirty="0">
                        <a:solidFill>
                          <a:schemeClr val="tx1"/>
                        </a:solidFill>
                      </a:endParaRPr>
                    </a:p>
                  </a:txBody>
                  <a:tcPr>
                    <a:solidFill>
                      <a:schemeClr val="accent3">
                        <a:lumMod val="60000"/>
                        <a:lumOff val="40000"/>
                      </a:schemeClr>
                    </a:solidFill>
                  </a:tcPr>
                </a:tc>
                <a:extLst>
                  <a:ext uri="{0D108BD9-81ED-4DB2-BD59-A6C34878D82A}">
                    <a16:rowId xmlns:a16="http://schemas.microsoft.com/office/drawing/2014/main" val="427237923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65452805"/>
              </p:ext>
            </p:extLst>
          </p:nvPr>
        </p:nvGraphicFramePr>
        <p:xfrm>
          <a:off x="722491" y="5771918"/>
          <a:ext cx="7540977" cy="370840"/>
        </p:xfrm>
        <a:graphic>
          <a:graphicData uri="http://schemas.openxmlformats.org/drawingml/2006/table">
            <a:tbl>
              <a:tblPr firstRow="1" bandRow="1">
                <a:tableStyleId>{5C22544A-7EE6-4342-B048-85BDC9FD1C3A}</a:tableStyleId>
              </a:tblPr>
              <a:tblGrid>
                <a:gridCol w="2393933">
                  <a:extLst>
                    <a:ext uri="{9D8B030D-6E8A-4147-A177-3AD203B41FA5}">
                      <a16:colId xmlns:a16="http://schemas.microsoft.com/office/drawing/2014/main" val="2648542498"/>
                    </a:ext>
                  </a:extLst>
                </a:gridCol>
                <a:gridCol w="2633385">
                  <a:extLst>
                    <a:ext uri="{9D8B030D-6E8A-4147-A177-3AD203B41FA5}">
                      <a16:colId xmlns:a16="http://schemas.microsoft.com/office/drawing/2014/main" val="3834269754"/>
                    </a:ext>
                  </a:extLst>
                </a:gridCol>
                <a:gridCol w="2513659">
                  <a:extLst>
                    <a:ext uri="{9D8B030D-6E8A-4147-A177-3AD203B41FA5}">
                      <a16:colId xmlns:a16="http://schemas.microsoft.com/office/drawing/2014/main" val="3496161327"/>
                    </a:ext>
                  </a:extLst>
                </a:gridCol>
              </a:tblGrid>
              <a:tr h="370840">
                <a:tc>
                  <a:txBody>
                    <a:bodyPr/>
                    <a:lstStyle/>
                    <a:p>
                      <a:pPr algn="ctr"/>
                      <a:r>
                        <a:rPr lang="en-US" sz="1400" dirty="0">
                          <a:solidFill>
                            <a:schemeClr val="tx1"/>
                          </a:solidFill>
                        </a:rPr>
                        <a:t>Metal</a:t>
                      </a:r>
                      <a:r>
                        <a:rPr lang="en-US" sz="1400" baseline="0" dirty="0">
                          <a:solidFill>
                            <a:schemeClr val="tx1"/>
                          </a:solidFill>
                        </a:rPr>
                        <a:t> Scrap</a:t>
                      </a:r>
                      <a:endParaRPr lang="en-IN" sz="1400" dirty="0">
                        <a:solidFill>
                          <a:schemeClr val="tx1"/>
                        </a:solidFill>
                      </a:endParaRPr>
                    </a:p>
                  </a:txBody>
                  <a:tcPr>
                    <a:solidFill>
                      <a:schemeClr val="accent3">
                        <a:lumMod val="40000"/>
                        <a:lumOff val="60000"/>
                      </a:schemeClr>
                    </a:solidFill>
                  </a:tcPr>
                </a:tc>
                <a:tc>
                  <a:txBody>
                    <a:bodyPr/>
                    <a:lstStyle/>
                    <a:p>
                      <a:pPr algn="ctr"/>
                      <a:r>
                        <a:rPr lang="en-US" sz="1400" dirty="0">
                          <a:solidFill>
                            <a:schemeClr val="tx1"/>
                          </a:solidFill>
                        </a:rPr>
                        <a:t>Any unregistered</a:t>
                      </a:r>
                      <a:r>
                        <a:rPr lang="en-US" sz="1400" baseline="0" dirty="0">
                          <a:solidFill>
                            <a:schemeClr val="tx1"/>
                          </a:solidFill>
                        </a:rPr>
                        <a:t> Person</a:t>
                      </a:r>
                      <a:endParaRPr lang="en-IN" sz="1400" dirty="0">
                        <a:solidFill>
                          <a:schemeClr val="tx1"/>
                        </a:solidFill>
                      </a:endParaRPr>
                    </a:p>
                  </a:txBody>
                  <a:tcPr>
                    <a:solidFill>
                      <a:schemeClr val="accent3">
                        <a:lumMod val="40000"/>
                        <a:lumOff val="60000"/>
                      </a:schemeClr>
                    </a:solidFill>
                  </a:tcPr>
                </a:tc>
                <a:tc>
                  <a:txBody>
                    <a:bodyPr/>
                    <a:lstStyle/>
                    <a:p>
                      <a:pPr algn="ctr"/>
                      <a:r>
                        <a:rPr lang="en-US" sz="1400" dirty="0">
                          <a:solidFill>
                            <a:schemeClr val="tx1"/>
                          </a:solidFill>
                        </a:rPr>
                        <a:t>Any registered Person</a:t>
                      </a:r>
                      <a:endParaRPr lang="en-IN" sz="1400" dirty="0">
                        <a:solidFill>
                          <a:schemeClr val="tx1"/>
                        </a:solidFill>
                      </a:endParaRPr>
                    </a:p>
                  </a:txBody>
                  <a:tcPr>
                    <a:solidFill>
                      <a:schemeClr val="accent3">
                        <a:lumMod val="40000"/>
                        <a:lumOff val="60000"/>
                      </a:schemeClr>
                    </a:solidFill>
                  </a:tcPr>
                </a:tc>
                <a:extLst>
                  <a:ext uri="{0D108BD9-81ED-4DB2-BD59-A6C34878D82A}">
                    <a16:rowId xmlns:a16="http://schemas.microsoft.com/office/drawing/2014/main" val="3438950032"/>
                  </a:ext>
                </a:extLst>
              </a:tr>
            </a:tbl>
          </a:graphicData>
        </a:graphic>
      </p:graphicFrame>
    </p:spTree>
    <p:extLst>
      <p:ext uri="{BB962C8B-B14F-4D97-AF65-F5344CB8AC3E}">
        <p14:creationId xmlns:p14="http://schemas.microsoft.com/office/powerpoint/2010/main" val="280164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BF21-7651-4FBA-A5C2-99E13E46E743}"/>
              </a:ext>
            </a:extLst>
          </p:cNvPr>
          <p:cNvSpPr>
            <a:spLocks noGrp="1"/>
          </p:cNvSpPr>
          <p:nvPr>
            <p:ph type="title"/>
          </p:nvPr>
        </p:nvSpPr>
        <p:spPr>
          <a:xfrm>
            <a:off x="1176866" y="364731"/>
            <a:ext cx="6798734" cy="1303867"/>
          </a:xfrm>
        </p:spPr>
        <p:txBody>
          <a:bodyPr>
            <a:normAutofit/>
          </a:bodyPr>
          <a:lstStyle/>
          <a:p>
            <a:r>
              <a:rPr lang="en-US" dirty="0"/>
              <a:t>RCM on Metal Scrap Purchase</a:t>
            </a:r>
            <a:br>
              <a:rPr lang="en-US" dirty="0"/>
            </a:br>
            <a:r>
              <a:rPr lang="en-US" sz="2000" dirty="0"/>
              <a:t>Notification 06/2024 Central Tax (Rate),  dated 08/10/2024</a:t>
            </a:r>
            <a:endParaRPr lang="en-IN" sz="2000" dirty="0"/>
          </a:p>
        </p:txBody>
      </p:sp>
      <p:pic>
        <p:nvPicPr>
          <p:cNvPr id="5" name="Content Placeholder 4">
            <a:extLst>
              <a:ext uri="{FF2B5EF4-FFF2-40B4-BE49-F238E27FC236}">
                <a16:creationId xmlns:a16="http://schemas.microsoft.com/office/drawing/2014/main" id="{6352D04E-AE86-44A6-B8A2-7AFAB00E026D}"/>
              </a:ext>
            </a:extLst>
          </p:cNvPr>
          <p:cNvPicPr>
            <a:picLocks noGrp="1" noChangeAspect="1"/>
          </p:cNvPicPr>
          <p:nvPr>
            <p:ph idx="1"/>
          </p:nvPr>
        </p:nvPicPr>
        <p:blipFill rotWithShape="1">
          <a:blip r:embed="rId2"/>
          <a:srcRect l="10626" t="9213" r="16175"/>
          <a:stretch/>
        </p:blipFill>
        <p:spPr>
          <a:xfrm>
            <a:off x="403123" y="1465006"/>
            <a:ext cx="8337753" cy="4965291"/>
          </a:xfrm>
        </p:spPr>
      </p:pic>
    </p:spTree>
    <p:extLst>
      <p:ext uri="{BB962C8B-B14F-4D97-AF65-F5344CB8AC3E}">
        <p14:creationId xmlns:p14="http://schemas.microsoft.com/office/powerpoint/2010/main" val="3367905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22D3F-2AA0-48A1-8ACF-005FE2641505}"/>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4BBEA673-8512-4EB1-9073-69E3385CC7D9}"/>
              </a:ext>
            </a:extLst>
          </p:cNvPr>
          <p:cNvPicPr>
            <a:picLocks noGrp="1" noChangeAspect="1"/>
          </p:cNvPicPr>
          <p:nvPr>
            <p:ph idx="1"/>
          </p:nvPr>
        </p:nvPicPr>
        <p:blipFill>
          <a:blip r:embed="rId2"/>
          <a:stretch>
            <a:fillRect/>
          </a:stretch>
        </p:blipFill>
        <p:spPr>
          <a:xfrm>
            <a:off x="546538" y="915338"/>
            <a:ext cx="7966841" cy="5020326"/>
          </a:xfrm>
        </p:spPr>
      </p:pic>
    </p:spTree>
    <p:extLst>
      <p:ext uri="{BB962C8B-B14F-4D97-AF65-F5344CB8AC3E}">
        <p14:creationId xmlns:p14="http://schemas.microsoft.com/office/powerpoint/2010/main" val="3706906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551548"/>
            <a:ext cx="6798734" cy="844633"/>
          </a:xfrm>
        </p:spPr>
        <p:txBody>
          <a:bodyPr>
            <a:normAutofit fontScale="90000"/>
          </a:bodyPr>
          <a:lstStyle/>
          <a:p>
            <a:br>
              <a:rPr lang="en-US" sz="2400" b="1" dirty="0"/>
            </a:br>
            <a:br>
              <a:rPr lang="en-US" sz="2400" b="1" dirty="0"/>
            </a:br>
            <a:r>
              <a:rPr lang="en-US" sz="2400" b="1" dirty="0"/>
              <a:t>Specified services notified by Notification 13/2017 Central Tax (Rate)</a:t>
            </a:r>
            <a:br>
              <a:rPr lang="en-US" sz="2400" b="1" dirty="0"/>
            </a:br>
            <a:br>
              <a:rPr lang="en-US" sz="2400" b="1" dirty="0"/>
            </a:br>
            <a:endParaRPr lang="en-IN" sz="2400" dirty="0"/>
          </a:p>
        </p:txBody>
      </p:sp>
      <p:graphicFrame>
        <p:nvGraphicFramePr>
          <p:cNvPr id="6" name="Table 6">
            <a:extLst>
              <a:ext uri="{FF2B5EF4-FFF2-40B4-BE49-F238E27FC236}">
                <a16:creationId xmlns:a16="http://schemas.microsoft.com/office/drawing/2014/main" id="{D8810A54-F852-4BE7-BB59-9903FC8B476E}"/>
              </a:ext>
            </a:extLst>
          </p:cNvPr>
          <p:cNvGraphicFramePr>
            <a:graphicFrameLocks noGrp="1"/>
          </p:cNvGraphicFramePr>
          <p:nvPr>
            <p:ph idx="1"/>
            <p:extLst>
              <p:ext uri="{D42A27DB-BD31-4B8C-83A1-F6EECF244321}">
                <p14:modId xmlns:p14="http://schemas.microsoft.com/office/powerpoint/2010/main" val="768547213"/>
              </p:ext>
            </p:extLst>
          </p:nvPr>
        </p:nvGraphicFramePr>
        <p:xfrm>
          <a:off x="609600" y="2011681"/>
          <a:ext cx="7983794" cy="4389120"/>
        </p:xfrm>
        <a:graphic>
          <a:graphicData uri="http://schemas.openxmlformats.org/drawingml/2006/table">
            <a:tbl>
              <a:tblPr firstRow="1" bandRow="1">
                <a:tableStyleId>{5C22544A-7EE6-4342-B048-85BDC9FD1C3A}</a:tableStyleId>
              </a:tblPr>
              <a:tblGrid>
                <a:gridCol w="3991897">
                  <a:extLst>
                    <a:ext uri="{9D8B030D-6E8A-4147-A177-3AD203B41FA5}">
                      <a16:colId xmlns:a16="http://schemas.microsoft.com/office/drawing/2014/main" val="3877685699"/>
                    </a:ext>
                  </a:extLst>
                </a:gridCol>
                <a:gridCol w="3991897">
                  <a:extLst>
                    <a:ext uri="{9D8B030D-6E8A-4147-A177-3AD203B41FA5}">
                      <a16:colId xmlns:a16="http://schemas.microsoft.com/office/drawing/2014/main" val="2237685928"/>
                    </a:ext>
                  </a:extLst>
                </a:gridCol>
              </a:tblGrid>
              <a:tr h="319549">
                <a:tc>
                  <a:txBody>
                    <a:bodyPr/>
                    <a:lstStyle/>
                    <a:p>
                      <a:r>
                        <a:rPr lang="en-US" dirty="0"/>
                        <a:t>Nature of Service</a:t>
                      </a:r>
                      <a:endParaRPr lang="en-IN" dirty="0"/>
                    </a:p>
                  </a:txBody>
                  <a:tcPr/>
                </a:tc>
                <a:tc>
                  <a:txBody>
                    <a:bodyPr/>
                    <a:lstStyle/>
                    <a:p>
                      <a:r>
                        <a:rPr lang="en-US" dirty="0"/>
                        <a:t>Goods Transport Agency Services</a:t>
                      </a:r>
                      <a:endParaRPr lang="en-IN" dirty="0"/>
                    </a:p>
                  </a:txBody>
                  <a:tcPr/>
                </a:tc>
                <a:extLst>
                  <a:ext uri="{0D108BD9-81ED-4DB2-BD59-A6C34878D82A}">
                    <a16:rowId xmlns:a16="http://schemas.microsoft.com/office/drawing/2014/main" val="1609836548"/>
                  </a:ext>
                </a:extLst>
              </a:tr>
              <a:tr h="559210">
                <a:tc>
                  <a:txBody>
                    <a:bodyPr/>
                    <a:lstStyle/>
                    <a:p>
                      <a:r>
                        <a:rPr lang="en-US" dirty="0"/>
                        <a:t>Service Provider</a:t>
                      </a:r>
                      <a:endParaRPr lang="en-IN" dirty="0"/>
                    </a:p>
                  </a:txBody>
                  <a:tcPr/>
                </a:tc>
                <a:tc>
                  <a:txBody>
                    <a:bodyPr/>
                    <a:lstStyle/>
                    <a:p>
                      <a:r>
                        <a:rPr lang="en-US" dirty="0"/>
                        <a:t>GTA + Consignment Note + Does not opt for FCM</a:t>
                      </a:r>
                      <a:endParaRPr lang="en-IN" dirty="0"/>
                    </a:p>
                  </a:txBody>
                  <a:tcPr/>
                </a:tc>
                <a:extLst>
                  <a:ext uri="{0D108BD9-81ED-4DB2-BD59-A6C34878D82A}">
                    <a16:rowId xmlns:a16="http://schemas.microsoft.com/office/drawing/2014/main" val="3845921579"/>
                  </a:ext>
                </a:extLst>
              </a:tr>
              <a:tr h="319549">
                <a:tc>
                  <a:txBody>
                    <a:bodyPr/>
                    <a:lstStyle/>
                    <a:p>
                      <a:r>
                        <a:rPr lang="en-US" dirty="0"/>
                        <a:t>Service Receiver</a:t>
                      </a:r>
                      <a:endParaRPr lang="en-IN" dirty="0"/>
                    </a:p>
                  </a:txBody>
                  <a:tcPr/>
                </a:tc>
                <a:tc>
                  <a:txBody>
                    <a:bodyPr/>
                    <a:lstStyle/>
                    <a:p>
                      <a:r>
                        <a:rPr lang="en-US" dirty="0"/>
                        <a:t>Specified Person </a:t>
                      </a:r>
                      <a:endParaRPr lang="en-IN" dirty="0"/>
                    </a:p>
                  </a:txBody>
                  <a:tcPr/>
                </a:tc>
                <a:extLst>
                  <a:ext uri="{0D108BD9-81ED-4DB2-BD59-A6C34878D82A}">
                    <a16:rowId xmlns:a16="http://schemas.microsoft.com/office/drawing/2014/main" val="1800911204"/>
                  </a:ext>
                </a:extLst>
              </a:tr>
              <a:tr h="798871">
                <a:tc>
                  <a:txBody>
                    <a:bodyPr/>
                    <a:lstStyle/>
                    <a:p>
                      <a:r>
                        <a:rPr lang="en-US" dirty="0"/>
                        <a:t>Specific Exemption</a:t>
                      </a:r>
                      <a:endParaRPr lang="en-IN" dirty="0"/>
                    </a:p>
                  </a:txBody>
                  <a:tcPr/>
                </a:tc>
                <a:tc>
                  <a:txBody>
                    <a:bodyPr/>
                    <a:lstStyle/>
                    <a:p>
                      <a:r>
                        <a:rPr lang="en-US" dirty="0"/>
                        <a:t>Agricultural Produce, Milk, Salt, Newspaper, Organic Manure, Relief Material, </a:t>
                      </a:r>
                      <a:r>
                        <a:rPr lang="en-US" dirty="0" err="1"/>
                        <a:t>Defence</a:t>
                      </a:r>
                      <a:r>
                        <a:rPr lang="en-US" dirty="0"/>
                        <a:t> or Military </a:t>
                      </a:r>
                      <a:r>
                        <a:rPr lang="en-US" dirty="0" err="1"/>
                        <a:t>Equipments</a:t>
                      </a:r>
                      <a:endParaRPr lang="en-IN" dirty="0"/>
                    </a:p>
                  </a:txBody>
                  <a:tcPr/>
                </a:tc>
                <a:extLst>
                  <a:ext uri="{0D108BD9-81ED-4DB2-BD59-A6C34878D82A}">
                    <a16:rowId xmlns:a16="http://schemas.microsoft.com/office/drawing/2014/main" val="3371580944"/>
                  </a:ext>
                </a:extLst>
              </a:tr>
              <a:tr h="319549">
                <a:tc>
                  <a:txBody>
                    <a:bodyPr/>
                    <a:lstStyle/>
                    <a:p>
                      <a:r>
                        <a:rPr lang="en-US" dirty="0"/>
                        <a:t>Credit Availment</a:t>
                      </a:r>
                      <a:endParaRPr lang="en-IN" dirty="0"/>
                    </a:p>
                  </a:txBody>
                  <a:tcPr/>
                </a:tc>
                <a:tc>
                  <a:txBody>
                    <a:bodyPr/>
                    <a:lstStyle/>
                    <a:p>
                      <a:r>
                        <a:rPr lang="en-US" dirty="0"/>
                        <a:t>Available</a:t>
                      </a:r>
                      <a:endParaRPr lang="en-IN" dirty="0"/>
                    </a:p>
                  </a:txBody>
                  <a:tcPr/>
                </a:tc>
                <a:extLst>
                  <a:ext uri="{0D108BD9-81ED-4DB2-BD59-A6C34878D82A}">
                    <a16:rowId xmlns:a16="http://schemas.microsoft.com/office/drawing/2014/main" val="816550875"/>
                  </a:ext>
                </a:extLst>
              </a:tr>
              <a:tr h="319549">
                <a:tc>
                  <a:txBody>
                    <a:bodyPr/>
                    <a:lstStyle/>
                    <a:p>
                      <a:r>
                        <a:rPr lang="en-US" dirty="0"/>
                        <a:t>Rate of Tax</a:t>
                      </a:r>
                      <a:endParaRPr lang="en-IN" dirty="0"/>
                    </a:p>
                  </a:txBody>
                  <a:tcPr/>
                </a:tc>
                <a:tc>
                  <a:txBody>
                    <a:bodyPr/>
                    <a:lstStyle/>
                    <a:p>
                      <a:r>
                        <a:rPr lang="en-US" dirty="0"/>
                        <a:t>5%</a:t>
                      </a:r>
                      <a:endParaRPr lang="en-IN" dirty="0"/>
                    </a:p>
                  </a:txBody>
                  <a:tcPr/>
                </a:tc>
                <a:extLst>
                  <a:ext uri="{0D108BD9-81ED-4DB2-BD59-A6C34878D82A}">
                    <a16:rowId xmlns:a16="http://schemas.microsoft.com/office/drawing/2014/main" val="2469275801"/>
                  </a:ext>
                </a:extLst>
              </a:tr>
              <a:tr h="319549">
                <a:tc>
                  <a:txBody>
                    <a:bodyPr/>
                    <a:lstStyle/>
                    <a:p>
                      <a:r>
                        <a:rPr lang="en-US" dirty="0"/>
                        <a:t>Taxable Value</a:t>
                      </a:r>
                      <a:endParaRPr lang="en-IN" dirty="0"/>
                    </a:p>
                  </a:txBody>
                  <a:tcPr/>
                </a:tc>
                <a:tc>
                  <a:txBody>
                    <a:bodyPr/>
                    <a:lstStyle/>
                    <a:p>
                      <a:r>
                        <a:rPr lang="en-US" dirty="0"/>
                        <a:t>Charged by the supplier</a:t>
                      </a:r>
                      <a:endParaRPr lang="en-IN" dirty="0"/>
                    </a:p>
                  </a:txBody>
                  <a:tcPr/>
                </a:tc>
                <a:extLst>
                  <a:ext uri="{0D108BD9-81ED-4DB2-BD59-A6C34878D82A}">
                    <a16:rowId xmlns:a16="http://schemas.microsoft.com/office/drawing/2014/main" val="1152452336"/>
                  </a:ext>
                </a:extLst>
              </a:tr>
              <a:tr h="559210">
                <a:tc>
                  <a:txBody>
                    <a:bodyPr/>
                    <a:lstStyle/>
                    <a:p>
                      <a:r>
                        <a:rPr lang="en-US" dirty="0"/>
                        <a:t>Additional Points</a:t>
                      </a:r>
                      <a:endParaRPr lang="en-IN" dirty="0"/>
                    </a:p>
                  </a:txBody>
                  <a:tcPr/>
                </a:tc>
                <a:tc>
                  <a:txBody>
                    <a:bodyPr/>
                    <a:lstStyle/>
                    <a:p>
                      <a:r>
                        <a:rPr lang="en-US" dirty="0"/>
                        <a:t>Rs. 750 per load / Rs. 1500 per consignment - Removed</a:t>
                      </a:r>
                      <a:endParaRPr lang="en-IN" dirty="0"/>
                    </a:p>
                  </a:txBody>
                  <a:tcPr/>
                </a:tc>
                <a:extLst>
                  <a:ext uri="{0D108BD9-81ED-4DB2-BD59-A6C34878D82A}">
                    <a16:rowId xmlns:a16="http://schemas.microsoft.com/office/drawing/2014/main" val="1596396541"/>
                  </a:ext>
                </a:extLst>
              </a:tr>
              <a:tr h="319549">
                <a:tc>
                  <a:txBody>
                    <a:bodyPr/>
                    <a:lstStyle/>
                    <a:p>
                      <a:r>
                        <a:rPr lang="en-US" dirty="0"/>
                        <a:t>Accounting Head</a:t>
                      </a:r>
                      <a:endParaRPr lang="en-IN" dirty="0"/>
                    </a:p>
                  </a:txBody>
                  <a:tcPr/>
                </a:tc>
                <a:tc>
                  <a:txBody>
                    <a:bodyPr/>
                    <a:lstStyle/>
                    <a:p>
                      <a:r>
                        <a:rPr lang="en-US" dirty="0"/>
                        <a:t>Transportation Charges</a:t>
                      </a:r>
                      <a:endParaRPr lang="en-IN" dirty="0"/>
                    </a:p>
                  </a:txBody>
                  <a:tcPr/>
                </a:tc>
                <a:extLst>
                  <a:ext uri="{0D108BD9-81ED-4DB2-BD59-A6C34878D82A}">
                    <a16:rowId xmlns:a16="http://schemas.microsoft.com/office/drawing/2014/main" val="2763728447"/>
                  </a:ext>
                </a:extLst>
              </a:tr>
            </a:tbl>
          </a:graphicData>
        </a:graphic>
      </p:graphicFrame>
      <p:sp>
        <p:nvSpPr>
          <p:cNvPr id="7" name="Rectangle 6">
            <a:extLst>
              <a:ext uri="{FF2B5EF4-FFF2-40B4-BE49-F238E27FC236}">
                <a16:creationId xmlns:a16="http://schemas.microsoft.com/office/drawing/2014/main" id="{512EA4B5-A9C8-4864-A033-EF66A7730754}"/>
              </a:ext>
            </a:extLst>
          </p:cNvPr>
          <p:cNvSpPr/>
          <p:nvPr/>
        </p:nvSpPr>
        <p:spPr>
          <a:xfrm>
            <a:off x="2094271" y="1484671"/>
            <a:ext cx="5624052" cy="44245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Goods Transport Agency (GTA)</a:t>
            </a:r>
            <a:endParaRPr lang="en-IN" b="1" dirty="0">
              <a:solidFill>
                <a:schemeClr val="tx1"/>
              </a:solidFill>
            </a:endParaRPr>
          </a:p>
        </p:txBody>
      </p:sp>
    </p:spTree>
    <p:extLst>
      <p:ext uri="{BB962C8B-B14F-4D97-AF65-F5344CB8AC3E}">
        <p14:creationId xmlns:p14="http://schemas.microsoft.com/office/powerpoint/2010/main" val="3614703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Specified Persons</a:t>
            </a:r>
            <a:endParaRPr lang="en-IN" sz="3600" dirty="0"/>
          </a:p>
        </p:txBody>
      </p:sp>
      <p:sp>
        <p:nvSpPr>
          <p:cNvPr id="3" name="Content Placeholder 2"/>
          <p:cNvSpPr>
            <a:spLocks noGrp="1"/>
          </p:cNvSpPr>
          <p:nvPr>
            <p:ph idx="1"/>
          </p:nvPr>
        </p:nvSpPr>
        <p:spPr>
          <a:xfrm>
            <a:off x="867905" y="2347993"/>
            <a:ext cx="7570922" cy="3781587"/>
          </a:xfrm>
        </p:spPr>
        <p:txBody>
          <a:bodyPr>
            <a:normAutofit/>
          </a:bodyPr>
          <a:lstStyle/>
          <a:p>
            <a:pPr marL="342900" indent="-342900">
              <a:buAutoNum type="arabicPeriod"/>
            </a:pPr>
            <a:r>
              <a:rPr lang="en-US" sz="1600" dirty="0"/>
              <a:t>Any factory registered under or governed by the Factories Act, 1948(63 of 1948); or</a:t>
            </a:r>
          </a:p>
          <a:p>
            <a:pPr marL="342900" indent="-342900">
              <a:buAutoNum type="arabicPeriod"/>
            </a:pPr>
            <a:r>
              <a:rPr lang="en-US" sz="1600" dirty="0"/>
              <a:t>Any society registered under the Societies Registration Act, 1860 (21 of 1860) or under any other law for the time being in force in any part of India; or </a:t>
            </a:r>
          </a:p>
          <a:p>
            <a:pPr marL="342900" indent="-342900">
              <a:buAutoNum type="arabicPeriod"/>
            </a:pPr>
            <a:r>
              <a:rPr lang="en-US" sz="1600" dirty="0"/>
              <a:t>Any co-operative society established by or under any law; or </a:t>
            </a:r>
          </a:p>
          <a:p>
            <a:pPr marL="342900" indent="-342900">
              <a:buAutoNum type="arabicPeriod"/>
            </a:pPr>
            <a:r>
              <a:rPr lang="en-US" sz="1600" dirty="0"/>
              <a:t>Any person registered under the Central Goods and Services Tax Act or the Integrated Goods and Services Tax Act or the State Goods and Services Tax Act or the Union Territory Goods and Services Tax Act; or</a:t>
            </a:r>
          </a:p>
          <a:p>
            <a:pPr marL="342900" indent="-342900">
              <a:buAutoNum type="arabicPeriod"/>
            </a:pPr>
            <a:r>
              <a:rPr lang="en-US" sz="1600" dirty="0"/>
              <a:t>Any body corporate established, by or under any law; or </a:t>
            </a:r>
          </a:p>
          <a:p>
            <a:pPr marL="342900" indent="-342900">
              <a:buAutoNum type="arabicPeriod"/>
            </a:pPr>
            <a:r>
              <a:rPr lang="en-US" sz="1600" dirty="0"/>
              <a:t>Any partnership firm whether registered or not under any law including association of persons; or </a:t>
            </a:r>
          </a:p>
          <a:p>
            <a:pPr marL="342900" indent="-342900">
              <a:buAutoNum type="arabicPeriod"/>
            </a:pPr>
            <a:r>
              <a:rPr lang="en-US" sz="1600" dirty="0"/>
              <a:t>Any casual taxable person.</a:t>
            </a:r>
            <a:endParaRPr lang="en-IN" sz="1600" dirty="0"/>
          </a:p>
        </p:txBody>
      </p:sp>
    </p:spTree>
    <p:extLst>
      <p:ext uri="{BB962C8B-B14F-4D97-AF65-F5344CB8AC3E}">
        <p14:creationId xmlns:p14="http://schemas.microsoft.com/office/powerpoint/2010/main" val="197801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8"/>
            <a:ext cx="6798734" cy="815140"/>
          </a:xfrm>
        </p:spPr>
        <p:txBody>
          <a:bodyPr/>
          <a:lstStyle/>
          <a:p>
            <a:r>
              <a:rPr lang="en-US" dirty="0"/>
              <a:t>Liability to pay tax by GTA</a:t>
            </a:r>
            <a:endParaRPr lang="en-IN" dirty="0"/>
          </a:p>
        </p:txBody>
      </p:sp>
      <p:pic>
        <p:nvPicPr>
          <p:cNvPr id="4" name="Content Placeholder 3"/>
          <p:cNvPicPr>
            <a:picLocks noGrp="1" noChangeAspect="1"/>
          </p:cNvPicPr>
          <p:nvPr>
            <p:ph idx="1"/>
          </p:nvPr>
        </p:nvPicPr>
        <p:blipFill rotWithShape="1">
          <a:blip r:embed="rId2"/>
          <a:srcRect t="1293" r="2052"/>
          <a:stretch/>
        </p:blipFill>
        <p:spPr>
          <a:xfrm>
            <a:off x="855406" y="1995949"/>
            <a:ext cx="7443020" cy="4198374"/>
          </a:xfrm>
          <a:prstGeom prst="rect">
            <a:avLst/>
          </a:prstGeom>
        </p:spPr>
      </p:pic>
      <p:sp>
        <p:nvSpPr>
          <p:cNvPr id="5" name="Rectangle 4">
            <a:extLst>
              <a:ext uri="{FF2B5EF4-FFF2-40B4-BE49-F238E27FC236}">
                <a16:creationId xmlns:a16="http://schemas.microsoft.com/office/drawing/2014/main" id="{35A3CD64-4EA8-41D1-A216-23D36D72BF97}"/>
              </a:ext>
            </a:extLst>
          </p:cNvPr>
          <p:cNvSpPr/>
          <p:nvPr/>
        </p:nvSpPr>
        <p:spPr>
          <a:xfrm>
            <a:off x="4876800" y="2635045"/>
            <a:ext cx="609600" cy="255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18%</a:t>
            </a:r>
            <a:endParaRPr lang="en-IN" sz="1000" dirty="0"/>
          </a:p>
        </p:txBody>
      </p:sp>
    </p:spTree>
    <p:extLst>
      <p:ext uri="{BB962C8B-B14F-4D97-AF65-F5344CB8AC3E}">
        <p14:creationId xmlns:p14="http://schemas.microsoft.com/office/powerpoint/2010/main" val="265436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E7371-315A-4510-8521-10533D6259D2}"/>
              </a:ext>
            </a:extLst>
          </p:cNvPr>
          <p:cNvSpPr>
            <a:spLocks noGrp="1"/>
          </p:cNvSpPr>
          <p:nvPr>
            <p:ph type="title"/>
          </p:nvPr>
        </p:nvSpPr>
        <p:spPr/>
        <p:txBody>
          <a:bodyPr>
            <a:normAutofit/>
          </a:bodyPr>
          <a:lstStyle/>
          <a:p>
            <a:r>
              <a:rPr lang="en-US" sz="2000" b="1" i="0" u="none" strike="noStrike" baseline="0" dirty="0">
                <a:solidFill>
                  <a:srgbClr val="000000"/>
                </a:solidFill>
                <a:latin typeface="Arial" panose="020B0604020202020204" pitchFamily="34" charset="0"/>
                <a:cs typeface="Arial" panose="020B0604020202020204" pitchFamily="34" charset="0"/>
              </a:rPr>
              <a:t>Ancillary Activities of GTA</a:t>
            </a:r>
            <a:br>
              <a:rPr lang="en-US" sz="2000" b="1" i="0" u="none" strike="noStrike" baseline="0" dirty="0">
                <a:solidFill>
                  <a:srgbClr val="000000"/>
                </a:solidFill>
                <a:latin typeface="Calibri" panose="020F0502020204030204" pitchFamily="34" charset="0"/>
              </a:rPr>
            </a:br>
            <a:r>
              <a:rPr lang="en-US" sz="2000" i="0" u="none" strike="noStrike" baseline="0" dirty="0">
                <a:solidFill>
                  <a:srgbClr val="000000"/>
                </a:solidFill>
                <a:latin typeface="Calibri" panose="020F0502020204030204" pitchFamily="34" charset="0"/>
              </a:rPr>
              <a:t>GST Clarification for Goods Transport Agencies (GTA)-Circular 234/28/2024 GST dated 11/10/2024 </a:t>
            </a:r>
            <a:endParaRPr lang="en-IN" sz="2000" dirty="0"/>
          </a:p>
        </p:txBody>
      </p:sp>
      <p:graphicFrame>
        <p:nvGraphicFramePr>
          <p:cNvPr id="4" name="Content Placeholder 3">
            <a:extLst>
              <a:ext uri="{FF2B5EF4-FFF2-40B4-BE49-F238E27FC236}">
                <a16:creationId xmlns:a16="http://schemas.microsoft.com/office/drawing/2014/main" id="{4E8D456C-2229-4AEB-83C2-5BAE7BBB62B9}"/>
              </a:ext>
            </a:extLst>
          </p:cNvPr>
          <p:cNvGraphicFramePr>
            <a:graphicFrameLocks noGrp="1"/>
          </p:cNvGraphicFramePr>
          <p:nvPr>
            <p:ph idx="1"/>
            <p:extLst>
              <p:ext uri="{D42A27DB-BD31-4B8C-83A1-F6EECF244321}">
                <p14:modId xmlns:p14="http://schemas.microsoft.com/office/powerpoint/2010/main" val="1567615644"/>
              </p:ext>
            </p:extLst>
          </p:nvPr>
        </p:nvGraphicFramePr>
        <p:xfrm>
          <a:off x="1176338" y="2490788"/>
          <a:ext cx="6799262" cy="344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86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RCM on Legal Services</a:t>
            </a:r>
            <a:endParaRPr lang="en-IN" dirty="0"/>
          </a:p>
        </p:txBody>
      </p:sp>
      <p:sp>
        <p:nvSpPr>
          <p:cNvPr id="3" name="Content Placeholder 2"/>
          <p:cNvSpPr>
            <a:spLocks noGrp="1"/>
          </p:cNvSpPr>
          <p:nvPr>
            <p:ph idx="1"/>
          </p:nvPr>
        </p:nvSpPr>
        <p:spPr/>
        <p:txBody>
          <a:bodyPr>
            <a:normAutofit/>
          </a:bodyPr>
          <a:lstStyle/>
          <a:p>
            <a:r>
              <a:rPr lang="en-US" sz="1600" b="1" dirty="0"/>
              <a:t>“Legal Services” </a:t>
            </a:r>
            <a:r>
              <a:rPr lang="en-US" sz="1600" dirty="0"/>
              <a:t>– means any service provided in relation to advice, consultancy or assistance in any branch of law, in any manner and includes representational services before any court, tribunal or authority</a:t>
            </a:r>
          </a:p>
          <a:p>
            <a:r>
              <a:rPr lang="en-US" sz="1800" b="1" dirty="0"/>
              <a:t>Supplier of the Service </a:t>
            </a:r>
            <a:r>
              <a:rPr lang="en-US" sz="1800" dirty="0"/>
              <a:t>– An individual advocate including a Senior Advocate of Firm of advocates</a:t>
            </a:r>
          </a:p>
          <a:p>
            <a:r>
              <a:rPr lang="en-US" sz="1800" b="1" dirty="0"/>
              <a:t>Scope of Service </a:t>
            </a:r>
            <a:r>
              <a:rPr lang="en-US" sz="1800" dirty="0"/>
              <a:t>– Representational services before any court, tribunal or authority, directly or indirectly</a:t>
            </a:r>
          </a:p>
          <a:p>
            <a:r>
              <a:rPr lang="en-US" sz="1800" b="1" dirty="0"/>
              <a:t>Recipient of Service liable to pay RCM</a:t>
            </a:r>
            <a:r>
              <a:rPr lang="en-US" sz="1800" dirty="0"/>
              <a:t>: Any business entity located in the taxable territory</a:t>
            </a:r>
          </a:p>
          <a:p>
            <a:endParaRPr lang="en-US" sz="1600" dirty="0"/>
          </a:p>
          <a:p>
            <a:endParaRPr lang="en-IN" dirty="0"/>
          </a:p>
        </p:txBody>
      </p:sp>
      <p:sp>
        <p:nvSpPr>
          <p:cNvPr id="4" name="Rounded Rectangle 3"/>
          <p:cNvSpPr/>
          <p:nvPr/>
        </p:nvSpPr>
        <p:spPr>
          <a:xfrm>
            <a:off x="462116" y="5454316"/>
            <a:ext cx="8160773" cy="751747"/>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2"/>
                </a:solidFill>
              </a:rPr>
              <a:t>Advocate Services provided to business entity whose aggregate turnover is up to Rs.20 Lakhs/Rs. 40 Lakhs are exempt, vide Sr. Nos. 45 of Notification No. 12/2017-CT (Rate) </a:t>
            </a:r>
            <a:endParaRPr lang="en-IN" dirty="0">
              <a:solidFill>
                <a:schemeClr val="tx2"/>
              </a:solidFill>
            </a:endParaRPr>
          </a:p>
        </p:txBody>
      </p:sp>
      <p:pic>
        <p:nvPicPr>
          <p:cNvPr id="5" name="Picture 4"/>
          <p:cNvPicPr>
            <a:picLocks noChangeAspect="1"/>
          </p:cNvPicPr>
          <p:nvPr/>
        </p:nvPicPr>
        <p:blipFill>
          <a:blip r:embed="rId2"/>
          <a:stretch>
            <a:fillRect/>
          </a:stretch>
        </p:blipFill>
        <p:spPr>
          <a:xfrm>
            <a:off x="593558" y="1990725"/>
            <a:ext cx="7940843" cy="3326786"/>
          </a:xfrm>
          <a:prstGeom prst="rect">
            <a:avLst/>
          </a:prstGeom>
        </p:spPr>
      </p:pic>
    </p:spTree>
    <p:extLst>
      <p:ext uri="{BB962C8B-B14F-4D97-AF65-F5344CB8AC3E}">
        <p14:creationId xmlns:p14="http://schemas.microsoft.com/office/powerpoint/2010/main" val="4284772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RCM on Sponsorship Services</a:t>
            </a:r>
            <a:endParaRPr lang="en-IN" dirty="0"/>
          </a:p>
        </p:txBody>
      </p:sp>
      <p:graphicFrame>
        <p:nvGraphicFramePr>
          <p:cNvPr id="8" name="Table 8">
            <a:extLst>
              <a:ext uri="{FF2B5EF4-FFF2-40B4-BE49-F238E27FC236}">
                <a16:creationId xmlns:a16="http://schemas.microsoft.com/office/drawing/2014/main" id="{6C852BF8-EE44-44B9-9842-6F3FF4CA2601}"/>
              </a:ext>
            </a:extLst>
          </p:cNvPr>
          <p:cNvGraphicFramePr>
            <a:graphicFrameLocks noGrp="1"/>
          </p:cNvGraphicFramePr>
          <p:nvPr>
            <p:ph idx="1"/>
            <p:extLst>
              <p:ext uri="{D42A27DB-BD31-4B8C-83A1-F6EECF244321}">
                <p14:modId xmlns:p14="http://schemas.microsoft.com/office/powerpoint/2010/main" val="739655673"/>
              </p:ext>
            </p:extLst>
          </p:nvPr>
        </p:nvGraphicFramePr>
        <p:xfrm>
          <a:off x="599768" y="1902371"/>
          <a:ext cx="7875638" cy="4572000"/>
        </p:xfrm>
        <a:graphic>
          <a:graphicData uri="http://schemas.openxmlformats.org/drawingml/2006/table">
            <a:tbl>
              <a:tblPr firstRow="1" bandRow="1">
                <a:tableStyleId>{5C22544A-7EE6-4342-B048-85BDC9FD1C3A}</a:tableStyleId>
              </a:tblPr>
              <a:tblGrid>
                <a:gridCol w="3937819">
                  <a:extLst>
                    <a:ext uri="{9D8B030D-6E8A-4147-A177-3AD203B41FA5}">
                      <a16:colId xmlns:a16="http://schemas.microsoft.com/office/drawing/2014/main" val="119524319"/>
                    </a:ext>
                  </a:extLst>
                </a:gridCol>
                <a:gridCol w="3937819">
                  <a:extLst>
                    <a:ext uri="{9D8B030D-6E8A-4147-A177-3AD203B41FA5}">
                      <a16:colId xmlns:a16="http://schemas.microsoft.com/office/drawing/2014/main" val="3821536633"/>
                    </a:ext>
                  </a:extLst>
                </a:gridCol>
              </a:tblGrid>
              <a:tr h="335490">
                <a:tc>
                  <a:txBody>
                    <a:bodyPr/>
                    <a:lstStyle/>
                    <a:p>
                      <a:r>
                        <a:rPr lang="en-US" dirty="0">
                          <a:solidFill>
                            <a:schemeClr val="tx1"/>
                          </a:solidFill>
                          <a:latin typeface="Arial" panose="020B0604020202020204" pitchFamily="34" charset="0"/>
                          <a:cs typeface="Arial" panose="020B0604020202020204" pitchFamily="34" charset="0"/>
                        </a:rPr>
                        <a:t>Nature of Service</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solidFill>
                            <a:schemeClr val="tx1"/>
                          </a:solidFill>
                          <a:latin typeface="Arial" panose="020B0604020202020204" pitchFamily="34" charset="0"/>
                          <a:cs typeface="Arial" panose="020B0604020202020204" pitchFamily="34" charset="0"/>
                        </a:rPr>
                        <a:t>Sponsorship Services</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229402098"/>
                  </a:ext>
                </a:extLst>
              </a:tr>
              <a:tr h="1341961">
                <a:tc>
                  <a:txBody>
                    <a:bodyPr/>
                    <a:lstStyle/>
                    <a:p>
                      <a:r>
                        <a:rPr lang="en-US" dirty="0">
                          <a:solidFill>
                            <a:schemeClr val="tx1"/>
                          </a:solidFill>
                          <a:latin typeface="Arial" panose="020B0604020202020204" pitchFamily="34" charset="0"/>
                          <a:cs typeface="Arial" panose="020B0604020202020204" pitchFamily="34" charset="0"/>
                        </a:rPr>
                        <a:t>Service Provider</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err="1">
                          <a:solidFill>
                            <a:schemeClr val="tx1"/>
                          </a:solidFill>
                          <a:latin typeface="Arial" panose="020B0604020202020204" pitchFamily="34" charset="0"/>
                          <a:cs typeface="Arial" panose="020B0604020202020204" pitchFamily="34" charset="0"/>
                        </a:rPr>
                        <a:t>upto</a:t>
                      </a:r>
                      <a:r>
                        <a:rPr lang="en-US" dirty="0">
                          <a:solidFill>
                            <a:schemeClr val="tx1"/>
                          </a:solidFill>
                          <a:latin typeface="Arial" panose="020B0604020202020204" pitchFamily="34" charset="0"/>
                          <a:cs typeface="Arial" panose="020B0604020202020204" pitchFamily="34" charset="0"/>
                        </a:rPr>
                        <a:t> 15</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January – </a:t>
                      </a:r>
                      <a:r>
                        <a:rPr lang="en-US" b="1" dirty="0">
                          <a:solidFill>
                            <a:schemeClr val="tx1"/>
                          </a:solidFill>
                          <a:latin typeface="Arial" panose="020B0604020202020204" pitchFamily="34" charset="0"/>
                          <a:cs typeface="Arial" panose="020B0604020202020204" pitchFamily="34" charset="0"/>
                        </a:rPr>
                        <a:t>Any Person</a:t>
                      </a:r>
                    </a:p>
                    <a:p>
                      <a:r>
                        <a:rPr lang="en-IN" dirty="0" err="1">
                          <a:solidFill>
                            <a:schemeClr val="tx1"/>
                          </a:solidFill>
                          <a:latin typeface="Arial" panose="020B0604020202020204" pitchFamily="34" charset="0"/>
                          <a:cs typeface="Arial" panose="020B0604020202020204" pitchFamily="34" charset="0"/>
                        </a:rPr>
                        <a:t>Wef</a:t>
                      </a:r>
                      <a:r>
                        <a:rPr lang="en-IN" dirty="0">
                          <a:solidFill>
                            <a:schemeClr val="tx1"/>
                          </a:solidFill>
                          <a:latin typeface="Arial" panose="020B0604020202020204" pitchFamily="34" charset="0"/>
                          <a:cs typeface="Arial" panose="020B0604020202020204" pitchFamily="34" charset="0"/>
                        </a:rPr>
                        <a:t> 16</a:t>
                      </a:r>
                      <a:r>
                        <a:rPr lang="en-IN" baseline="30000" dirty="0">
                          <a:solidFill>
                            <a:schemeClr val="tx1"/>
                          </a:solidFill>
                          <a:latin typeface="Arial" panose="020B0604020202020204" pitchFamily="34" charset="0"/>
                          <a:cs typeface="Arial" panose="020B0604020202020204" pitchFamily="34" charset="0"/>
                        </a:rPr>
                        <a:t>th</a:t>
                      </a:r>
                      <a:r>
                        <a:rPr lang="en-IN" dirty="0">
                          <a:solidFill>
                            <a:schemeClr val="tx1"/>
                          </a:solidFill>
                          <a:latin typeface="Arial" panose="020B0604020202020204" pitchFamily="34" charset="0"/>
                          <a:cs typeface="Arial" panose="020B0604020202020204" pitchFamily="34" charset="0"/>
                        </a:rPr>
                        <a:t> January 2025 – </a:t>
                      </a:r>
                      <a:r>
                        <a:rPr lang="en-IN" b="1" dirty="0">
                          <a:solidFill>
                            <a:schemeClr val="tx1"/>
                          </a:solidFill>
                          <a:latin typeface="Arial" panose="020B0604020202020204" pitchFamily="34" charset="0"/>
                          <a:cs typeface="Arial" panose="020B0604020202020204" pitchFamily="34" charset="0"/>
                        </a:rPr>
                        <a:t>Any person other than Body Corporate</a:t>
                      </a:r>
                    </a:p>
                    <a:p>
                      <a:r>
                        <a:rPr lang="en-IN" b="1" dirty="0">
                          <a:solidFill>
                            <a:schemeClr val="tx1"/>
                          </a:solidFill>
                          <a:latin typeface="Arial" panose="020B0604020202020204" pitchFamily="34" charset="0"/>
                          <a:cs typeface="Arial" panose="020B0604020202020204" pitchFamily="34" charset="0"/>
                        </a:rPr>
                        <a:t>(Notification No. 07/2025 dated 16 Jan 2025)</a:t>
                      </a:r>
                    </a:p>
                  </a:txBody>
                  <a:tcPr>
                    <a:solidFill>
                      <a:schemeClr val="accent3">
                        <a:lumMod val="60000"/>
                        <a:lumOff val="40000"/>
                      </a:schemeClr>
                    </a:solidFill>
                  </a:tcPr>
                </a:tc>
                <a:extLst>
                  <a:ext uri="{0D108BD9-81ED-4DB2-BD59-A6C34878D82A}">
                    <a16:rowId xmlns:a16="http://schemas.microsoft.com/office/drawing/2014/main" val="3923284141"/>
                  </a:ext>
                </a:extLst>
              </a:tr>
              <a:tr h="587108">
                <a:tc>
                  <a:txBody>
                    <a:bodyPr/>
                    <a:lstStyle/>
                    <a:p>
                      <a:r>
                        <a:rPr lang="en-US" dirty="0">
                          <a:latin typeface="Arial" panose="020B0604020202020204" pitchFamily="34" charset="0"/>
                          <a:cs typeface="Arial" panose="020B0604020202020204" pitchFamily="34" charset="0"/>
                        </a:rPr>
                        <a:t>Service Receiver</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Any Body Corporate or Partnership Firm</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973767827"/>
                  </a:ext>
                </a:extLst>
              </a:tr>
              <a:tr h="587108">
                <a:tc>
                  <a:txBody>
                    <a:bodyPr/>
                    <a:lstStyle/>
                    <a:p>
                      <a:r>
                        <a:rPr lang="en-US" dirty="0">
                          <a:latin typeface="Arial" panose="020B0604020202020204" pitchFamily="34" charset="0"/>
                          <a:cs typeface="Arial" panose="020B0604020202020204" pitchFamily="34" charset="0"/>
                        </a:rPr>
                        <a:t>Specific Exemption</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Sponsoring recognized sporting event</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642288152"/>
                  </a:ext>
                </a:extLst>
              </a:tr>
              <a:tr h="335490">
                <a:tc>
                  <a:txBody>
                    <a:bodyPr/>
                    <a:lstStyle/>
                    <a:p>
                      <a:r>
                        <a:rPr lang="en-US" dirty="0">
                          <a:latin typeface="Arial" panose="020B0604020202020204" pitchFamily="34" charset="0"/>
                          <a:cs typeface="Arial" panose="020B0604020202020204" pitchFamily="34" charset="0"/>
                        </a:rPr>
                        <a:t>Credit Availment</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Available</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42574993"/>
                  </a:ext>
                </a:extLst>
              </a:tr>
              <a:tr h="335490">
                <a:tc>
                  <a:txBody>
                    <a:bodyPr/>
                    <a:lstStyle/>
                    <a:p>
                      <a:r>
                        <a:rPr lang="en-US" dirty="0">
                          <a:latin typeface="Arial" panose="020B0604020202020204" pitchFamily="34" charset="0"/>
                          <a:cs typeface="Arial" panose="020B0604020202020204" pitchFamily="34" charset="0"/>
                        </a:rPr>
                        <a:t>Rate of Tax</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18%</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245910178"/>
                  </a:ext>
                </a:extLst>
              </a:tr>
              <a:tr h="335490">
                <a:tc>
                  <a:txBody>
                    <a:bodyPr/>
                    <a:lstStyle/>
                    <a:p>
                      <a:r>
                        <a:rPr lang="en-US" dirty="0">
                          <a:latin typeface="Arial" panose="020B0604020202020204" pitchFamily="34" charset="0"/>
                          <a:cs typeface="Arial" panose="020B0604020202020204" pitchFamily="34" charset="0"/>
                        </a:rPr>
                        <a:t>Value </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Charged by the supplier</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1437656031"/>
                  </a:ext>
                </a:extLst>
              </a:tr>
              <a:tr h="335490">
                <a:tc>
                  <a:txBody>
                    <a:bodyPr/>
                    <a:lstStyle/>
                    <a:p>
                      <a:r>
                        <a:rPr lang="en-US" dirty="0">
                          <a:latin typeface="Arial" panose="020B0604020202020204" pitchFamily="34" charset="0"/>
                          <a:cs typeface="Arial" panose="020B0604020202020204" pitchFamily="34" charset="0"/>
                        </a:rPr>
                        <a:t>Accounting Head</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Business Promotion</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142493091"/>
                  </a:ext>
                </a:extLst>
              </a:tr>
            </a:tbl>
          </a:graphicData>
        </a:graphic>
      </p:graphicFrame>
    </p:spTree>
    <p:extLst>
      <p:ext uri="{BB962C8B-B14F-4D97-AF65-F5344CB8AC3E}">
        <p14:creationId xmlns:p14="http://schemas.microsoft.com/office/powerpoint/2010/main" val="650536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RCM - Government</a:t>
            </a:r>
            <a:endParaRPr lang="en-IN" dirty="0"/>
          </a:p>
        </p:txBody>
      </p:sp>
      <p:sp>
        <p:nvSpPr>
          <p:cNvPr id="3" name="Content Placeholder 2"/>
          <p:cNvSpPr>
            <a:spLocks noGrp="1"/>
          </p:cNvSpPr>
          <p:nvPr>
            <p:ph idx="1"/>
          </p:nvPr>
        </p:nvSpPr>
        <p:spPr>
          <a:xfrm>
            <a:off x="923730" y="2332652"/>
            <a:ext cx="7520473" cy="3694923"/>
          </a:xfrm>
        </p:spPr>
        <p:txBody>
          <a:bodyPr>
            <a:normAutofit fontScale="62500" lnSpcReduction="20000"/>
          </a:bodyPr>
          <a:lstStyle/>
          <a:p>
            <a:r>
              <a:rPr lang="en-US" b="1" dirty="0"/>
              <a:t>Supplier of the Service </a:t>
            </a:r>
            <a:r>
              <a:rPr lang="en-US" dirty="0"/>
              <a:t>– Central Government, State Government, Union Territory or Local Authority</a:t>
            </a:r>
          </a:p>
          <a:p>
            <a:r>
              <a:rPr lang="en-US" b="1" dirty="0"/>
              <a:t>Scope of Service </a:t>
            </a:r>
            <a:r>
              <a:rPr lang="en-US" dirty="0"/>
              <a:t>– All services supplied by CG, SG, UT or Local Authority </a:t>
            </a:r>
            <a:r>
              <a:rPr lang="en-US" b="1" dirty="0"/>
              <a:t>except:</a:t>
            </a:r>
          </a:p>
          <a:p>
            <a:pPr>
              <a:buFont typeface="Wingdings" panose="05000000000000000000" pitchFamily="2" charset="2"/>
              <a:buChar char="ü"/>
            </a:pPr>
            <a:r>
              <a:rPr lang="en-US" dirty="0"/>
              <a:t>Renting of immovable property</a:t>
            </a:r>
          </a:p>
          <a:p>
            <a:pPr>
              <a:buFont typeface="Wingdings" panose="05000000000000000000" pitchFamily="2" charset="2"/>
              <a:buChar char="ü"/>
            </a:pPr>
            <a:r>
              <a:rPr lang="en-US" dirty="0"/>
              <a:t>Services of Department of posts (speed posts, express parcel post, life insurance, and agency services) provided to a person other than Govt.</a:t>
            </a:r>
          </a:p>
          <a:p>
            <a:pPr>
              <a:buFont typeface="Wingdings" panose="05000000000000000000" pitchFamily="2" charset="2"/>
              <a:buChar char="ü"/>
            </a:pPr>
            <a:r>
              <a:rPr lang="en-US" dirty="0"/>
              <a:t>Services in relation to an aircraft or a vessel</a:t>
            </a:r>
          </a:p>
          <a:p>
            <a:pPr>
              <a:buFont typeface="Wingdings" panose="05000000000000000000" pitchFamily="2" charset="2"/>
              <a:buChar char="ü"/>
            </a:pPr>
            <a:r>
              <a:rPr lang="en-US" dirty="0"/>
              <a:t>Transport of goods or passengers</a:t>
            </a:r>
          </a:p>
          <a:p>
            <a:r>
              <a:rPr lang="en-US" b="1" dirty="0"/>
              <a:t>Recipient of Service liable to pay RCM</a:t>
            </a:r>
            <a:r>
              <a:rPr lang="en-US" dirty="0"/>
              <a:t>: Any business entity located in the taxable territory</a:t>
            </a:r>
          </a:p>
          <a:p>
            <a:endParaRPr lang="en-US" dirty="0"/>
          </a:p>
          <a:p>
            <a:r>
              <a:rPr lang="en-US" sz="2200" b="1" dirty="0"/>
              <a:t>Note: </a:t>
            </a:r>
            <a:r>
              <a:rPr lang="en-US" sz="2200" dirty="0"/>
              <a:t>In case of service of renting of immovable property provided by the CG, SG/UT, Local Authority to any registered person under CGST, then such registered person is liable to pay tax under RCM </a:t>
            </a:r>
            <a:r>
              <a:rPr lang="en-US" sz="2200" dirty="0" err="1"/>
              <a:t>w.e.f</a:t>
            </a:r>
            <a:r>
              <a:rPr lang="en-US" sz="2200" dirty="0"/>
              <a:t> 25/01/2018</a:t>
            </a:r>
          </a:p>
        </p:txBody>
      </p:sp>
      <p:pic>
        <p:nvPicPr>
          <p:cNvPr id="4" name="Picture 3"/>
          <p:cNvPicPr>
            <a:picLocks noChangeAspect="1"/>
          </p:cNvPicPr>
          <p:nvPr/>
        </p:nvPicPr>
        <p:blipFill>
          <a:blip r:embed="rId2"/>
          <a:stretch>
            <a:fillRect/>
          </a:stretch>
        </p:blipFill>
        <p:spPr>
          <a:xfrm>
            <a:off x="619125" y="2219204"/>
            <a:ext cx="7981950" cy="4015300"/>
          </a:xfrm>
          <a:prstGeom prst="rect">
            <a:avLst/>
          </a:prstGeom>
        </p:spPr>
      </p:pic>
    </p:spTree>
    <p:extLst>
      <p:ext uri="{BB962C8B-B14F-4D97-AF65-F5344CB8AC3E}">
        <p14:creationId xmlns:p14="http://schemas.microsoft.com/office/powerpoint/2010/main" val="3424683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RCM - Government</a:t>
            </a:r>
            <a:endParaRPr lang="en-IN" dirty="0"/>
          </a:p>
        </p:txBody>
      </p:sp>
      <p:sp>
        <p:nvSpPr>
          <p:cNvPr id="3" name="Content Placeholder 2"/>
          <p:cNvSpPr>
            <a:spLocks noGrp="1"/>
          </p:cNvSpPr>
          <p:nvPr>
            <p:ph idx="1"/>
          </p:nvPr>
        </p:nvSpPr>
        <p:spPr>
          <a:xfrm>
            <a:off x="923730" y="2332652"/>
            <a:ext cx="7520473" cy="3694923"/>
          </a:xfrm>
        </p:spPr>
        <p:txBody>
          <a:bodyPr>
            <a:normAutofit fontScale="62500" lnSpcReduction="20000"/>
          </a:bodyPr>
          <a:lstStyle/>
          <a:p>
            <a:r>
              <a:rPr lang="en-US" b="1" dirty="0"/>
              <a:t>Supplier of the Service </a:t>
            </a:r>
            <a:r>
              <a:rPr lang="en-US" dirty="0"/>
              <a:t>– Central Government, State Government, Union Territory or Local Authority</a:t>
            </a:r>
          </a:p>
          <a:p>
            <a:r>
              <a:rPr lang="en-US" b="1" dirty="0"/>
              <a:t>Scope of Service </a:t>
            </a:r>
            <a:r>
              <a:rPr lang="en-US" dirty="0"/>
              <a:t>– All services supplied by CG, SG, UT or Local Authority </a:t>
            </a:r>
            <a:r>
              <a:rPr lang="en-US" b="1" dirty="0"/>
              <a:t>except:</a:t>
            </a:r>
          </a:p>
          <a:p>
            <a:pPr>
              <a:buFont typeface="Wingdings" panose="05000000000000000000" pitchFamily="2" charset="2"/>
              <a:buChar char="ü"/>
            </a:pPr>
            <a:r>
              <a:rPr lang="en-US" dirty="0"/>
              <a:t>Renting of immovable property</a:t>
            </a:r>
          </a:p>
          <a:p>
            <a:pPr>
              <a:buFont typeface="Wingdings" panose="05000000000000000000" pitchFamily="2" charset="2"/>
              <a:buChar char="ü"/>
            </a:pPr>
            <a:r>
              <a:rPr lang="en-US" dirty="0"/>
              <a:t>Services of Department of posts (speed posts, express parcel post, life insurance, and agency services) provided to a person other than Govt.</a:t>
            </a:r>
          </a:p>
          <a:p>
            <a:pPr>
              <a:buFont typeface="Wingdings" panose="05000000000000000000" pitchFamily="2" charset="2"/>
              <a:buChar char="ü"/>
            </a:pPr>
            <a:r>
              <a:rPr lang="en-US" dirty="0"/>
              <a:t>Services in relation to an aircraft or a vessel</a:t>
            </a:r>
          </a:p>
          <a:p>
            <a:pPr>
              <a:buFont typeface="Wingdings" panose="05000000000000000000" pitchFamily="2" charset="2"/>
              <a:buChar char="ü"/>
            </a:pPr>
            <a:r>
              <a:rPr lang="en-US" dirty="0"/>
              <a:t>Transport of goods or passengers</a:t>
            </a:r>
          </a:p>
          <a:p>
            <a:r>
              <a:rPr lang="en-US" b="1" dirty="0"/>
              <a:t>Recipient of Service liable to pay RCM</a:t>
            </a:r>
            <a:r>
              <a:rPr lang="en-US" dirty="0"/>
              <a:t>: Any business entity located in the taxable territory</a:t>
            </a:r>
          </a:p>
          <a:p>
            <a:endParaRPr lang="en-US" dirty="0"/>
          </a:p>
          <a:p>
            <a:r>
              <a:rPr lang="en-US" sz="2200" b="1" dirty="0"/>
              <a:t>Note: </a:t>
            </a:r>
            <a:r>
              <a:rPr lang="en-US" sz="2200" dirty="0"/>
              <a:t>In case of service of renting of immovable property provided by the CG, SG/UT, Local Authority to any registered person under CGST, then such registered person is liable to pay tax under RCM </a:t>
            </a:r>
            <a:r>
              <a:rPr lang="en-US" sz="2200" dirty="0" err="1"/>
              <a:t>w.e.f</a:t>
            </a:r>
            <a:r>
              <a:rPr lang="en-US" sz="2200" dirty="0"/>
              <a:t> 25/01/2018</a:t>
            </a:r>
          </a:p>
        </p:txBody>
      </p:sp>
      <p:pic>
        <p:nvPicPr>
          <p:cNvPr id="5" name="Picture 4"/>
          <p:cNvPicPr>
            <a:picLocks noChangeAspect="1"/>
          </p:cNvPicPr>
          <p:nvPr/>
        </p:nvPicPr>
        <p:blipFill>
          <a:blip r:embed="rId2"/>
          <a:stretch>
            <a:fillRect/>
          </a:stretch>
        </p:blipFill>
        <p:spPr>
          <a:xfrm>
            <a:off x="581025" y="2000250"/>
            <a:ext cx="7991475" cy="4105276"/>
          </a:xfrm>
          <a:prstGeom prst="rect">
            <a:avLst/>
          </a:prstGeom>
        </p:spPr>
      </p:pic>
    </p:spTree>
    <p:extLst>
      <p:ext uri="{BB962C8B-B14F-4D97-AF65-F5344CB8AC3E}">
        <p14:creationId xmlns:p14="http://schemas.microsoft.com/office/powerpoint/2010/main" val="2702316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8"/>
            <a:ext cx="6798734" cy="1006962"/>
          </a:xfrm>
        </p:spPr>
        <p:txBody>
          <a:bodyPr>
            <a:noAutofit/>
          </a:bodyPr>
          <a:lstStyle/>
          <a:p>
            <a:r>
              <a:rPr lang="en-US" sz="3200" dirty="0"/>
              <a:t>RCM – Renting of Residential dwelling for residential purposes</a:t>
            </a:r>
            <a:endParaRPr lang="en-IN" sz="3200" dirty="0"/>
          </a:p>
        </p:txBody>
      </p:sp>
      <p:sp>
        <p:nvSpPr>
          <p:cNvPr id="3" name="Content Placeholder 2"/>
          <p:cNvSpPr>
            <a:spLocks noGrp="1"/>
          </p:cNvSpPr>
          <p:nvPr>
            <p:ph idx="1"/>
          </p:nvPr>
        </p:nvSpPr>
        <p:spPr>
          <a:xfrm>
            <a:off x="923730" y="2332652"/>
            <a:ext cx="7520473" cy="3694923"/>
          </a:xfrm>
        </p:spPr>
        <p:txBody>
          <a:bodyPr>
            <a:normAutofit fontScale="62500" lnSpcReduction="20000"/>
          </a:bodyPr>
          <a:lstStyle/>
          <a:p>
            <a:r>
              <a:rPr lang="en-US" b="1" dirty="0"/>
              <a:t>Supplier of the Service </a:t>
            </a:r>
            <a:r>
              <a:rPr lang="en-US" dirty="0"/>
              <a:t>– Central Government, State Government, Union Territory or Local Authority</a:t>
            </a:r>
          </a:p>
          <a:p>
            <a:r>
              <a:rPr lang="en-US" b="1" dirty="0"/>
              <a:t>Scope of Service </a:t>
            </a:r>
            <a:r>
              <a:rPr lang="en-US" dirty="0"/>
              <a:t>– All services supplied by CG, SG, UT or Local Authority </a:t>
            </a:r>
            <a:r>
              <a:rPr lang="en-US" b="1" dirty="0"/>
              <a:t>except:</a:t>
            </a:r>
          </a:p>
          <a:p>
            <a:pPr>
              <a:buFont typeface="Wingdings" panose="05000000000000000000" pitchFamily="2" charset="2"/>
              <a:buChar char="ü"/>
            </a:pPr>
            <a:r>
              <a:rPr lang="en-US" dirty="0"/>
              <a:t>Renting of immovable property</a:t>
            </a:r>
          </a:p>
          <a:p>
            <a:pPr>
              <a:buFont typeface="Wingdings" panose="05000000000000000000" pitchFamily="2" charset="2"/>
              <a:buChar char="ü"/>
            </a:pPr>
            <a:r>
              <a:rPr lang="en-US" dirty="0"/>
              <a:t>Services of Department of posts (speed posts, express parcel post, life insurance, and agency services) provided to a person other than Govt.</a:t>
            </a:r>
          </a:p>
          <a:p>
            <a:pPr>
              <a:buFont typeface="Wingdings" panose="05000000000000000000" pitchFamily="2" charset="2"/>
              <a:buChar char="ü"/>
            </a:pPr>
            <a:r>
              <a:rPr lang="en-US" dirty="0"/>
              <a:t>Services in relation to an aircraft or a vessel</a:t>
            </a:r>
          </a:p>
          <a:p>
            <a:pPr>
              <a:buFont typeface="Wingdings" panose="05000000000000000000" pitchFamily="2" charset="2"/>
              <a:buChar char="ü"/>
            </a:pPr>
            <a:r>
              <a:rPr lang="en-US" dirty="0"/>
              <a:t>Transport of goods or passengers</a:t>
            </a:r>
          </a:p>
          <a:p>
            <a:r>
              <a:rPr lang="en-US" b="1" dirty="0"/>
              <a:t>Recipient of Service liable to pay RCM</a:t>
            </a:r>
            <a:r>
              <a:rPr lang="en-US" dirty="0"/>
              <a:t>: Any business entity located in the taxable territory</a:t>
            </a:r>
          </a:p>
          <a:p>
            <a:endParaRPr lang="en-US" dirty="0"/>
          </a:p>
          <a:p>
            <a:r>
              <a:rPr lang="en-US" sz="2200" b="1" dirty="0"/>
              <a:t>Note: </a:t>
            </a:r>
            <a:r>
              <a:rPr lang="en-US" sz="2200" dirty="0"/>
              <a:t>In case of service of renting of immovable property provided by the CG, SG/UT, Local Authority to any registered person under CGST, then such registered person is liable to pay tax under RCM </a:t>
            </a:r>
            <a:r>
              <a:rPr lang="en-US" sz="2200" dirty="0" err="1"/>
              <a:t>w.e.f</a:t>
            </a:r>
            <a:r>
              <a:rPr lang="en-US" sz="2200" dirty="0"/>
              <a:t> 25/01/2018</a:t>
            </a:r>
          </a:p>
        </p:txBody>
      </p:sp>
      <p:pic>
        <p:nvPicPr>
          <p:cNvPr id="4" name="Picture 3"/>
          <p:cNvPicPr>
            <a:picLocks noChangeAspect="1"/>
          </p:cNvPicPr>
          <p:nvPr/>
        </p:nvPicPr>
        <p:blipFill>
          <a:blip r:embed="rId2"/>
          <a:stretch>
            <a:fillRect/>
          </a:stretch>
        </p:blipFill>
        <p:spPr>
          <a:xfrm>
            <a:off x="561975" y="2019300"/>
            <a:ext cx="8039100" cy="3048779"/>
          </a:xfrm>
          <a:prstGeom prst="rect">
            <a:avLst/>
          </a:prstGeom>
        </p:spPr>
      </p:pic>
      <p:sp>
        <p:nvSpPr>
          <p:cNvPr id="6" name="Rounded Rectangle 5"/>
          <p:cNvSpPr/>
          <p:nvPr/>
        </p:nvSpPr>
        <p:spPr>
          <a:xfrm>
            <a:off x="643812" y="5068079"/>
            <a:ext cx="7957263" cy="7707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Recipient of Service liable to pay RCM</a:t>
            </a:r>
            <a:r>
              <a:rPr lang="en-US" dirty="0"/>
              <a:t>: Any registered person (other than a person who has opted for composition levy) Changed from 16 Jan 2025 vide notification 7/2025 – CT (rate)</a:t>
            </a:r>
          </a:p>
        </p:txBody>
      </p:sp>
    </p:spTree>
    <p:extLst>
      <p:ext uri="{BB962C8B-B14F-4D97-AF65-F5344CB8AC3E}">
        <p14:creationId xmlns:p14="http://schemas.microsoft.com/office/powerpoint/2010/main" val="1042618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0561-74B0-485E-AAAA-7243AD03F55A}"/>
              </a:ext>
            </a:extLst>
          </p:cNvPr>
          <p:cNvSpPr>
            <a:spLocks noGrp="1"/>
          </p:cNvSpPr>
          <p:nvPr>
            <p:ph type="title"/>
          </p:nvPr>
        </p:nvSpPr>
        <p:spPr/>
        <p:txBody>
          <a:bodyPr>
            <a:normAutofit fontScale="90000"/>
          </a:bodyPr>
          <a:lstStyle/>
          <a:p>
            <a:r>
              <a:rPr lang="en-US" dirty="0"/>
              <a:t>Renting of residential property for residential purpose</a:t>
            </a:r>
            <a:endParaRPr lang="en-IN" dirty="0"/>
          </a:p>
        </p:txBody>
      </p:sp>
      <p:pic>
        <p:nvPicPr>
          <p:cNvPr id="5" name="Content Placeholder 4">
            <a:extLst>
              <a:ext uri="{FF2B5EF4-FFF2-40B4-BE49-F238E27FC236}">
                <a16:creationId xmlns:a16="http://schemas.microsoft.com/office/drawing/2014/main" id="{15B37C0C-C143-4316-B035-E8E9DAD920DC}"/>
              </a:ext>
            </a:extLst>
          </p:cNvPr>
          <p:cNvPicPr>
            <a:picLocks noGrp="1" noChangeAspect="1"/>
          </p:cNvPicPr>
          <p:nvPr>
            <p:ph idx="1"/>
          </p:nvPr>
        </p:nvPicPr>
        <p:blipFill>
          <a:blip r:embed="rId2"/>
          <a:stretch>
            <a:fillRect/>
          </a:stretch>
        </p:blipFill>
        <p:spPr>
          <a:xfrm>
            <a:off x="727587" y="2219205"/>
            <a:ext cx="7895303" cy="3650946"/>
          </a:xfrm>
        </p:spPr>
      </p:pic>
    </p:spTree>
    <p:extLst>
      <p:ext uri="{BB962C8B-B14F-4D97-AF65-F5344CB8AC3E}">
        <p14:creationId xmlns:p14="http://schemas.microsoft.com/office/powerpoint/2010/main" val="1435179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RCM on Renting of Residential Property for Commercial purpose</a:t>
            </a:r>
            <a:endParaRPr lang="en-IN" dirty="0"/>
          </a:p>
        </p:txBody>
      </p:sp>
      <p:graphicFrame>
        <p:nvGraphicFramePr>
          <p:cNvPr id="8" name="Table 8">
            <a:extLst>
              <a:ext uri="{FF2B5EF4-FFF2-40B4-BE49-F238E27FC236}">
                <a16:creationId xmlns:a16="http://schemas.microsoft.com/office/drawing/2014/main" id="{6C852BF8-EE44-44B9-9842-6F3FF4CA2601}"/>
              </a:ext>
            </a:extLst>
          </p:cNvPr>
          <p:cNvGraphicFramePr>
            <a:graphicFrameLocks noGrp="1"/>
          </p:cNvGraphicFramePr>
          <p:nvPr>
            <p:ph idx="1"/>
            <p:extLst>
              <p:ext uri="{D42A27DB-BD31-4B8C-83A1-F6EECF244321}">
                <p14:modId xmlns:p14="http://schemas.microsoft.com/office/powerpoint/2010/main" val="2607222965"/>
              </p:ext>
            </p:extLst>
          </p:nvPr>
        </p:nvGraphicFramePr>
        <p:xfrm>
          <a:off x="599768" y="2320413"/>
          <a:ext cx="7875638" cy="3622249"/>
        </p:xfrm>
        <a:graphic>
          <a:graphicData uri="http://schemas.openxmlformats.org/drawingml/2006/table">
            <a:tbl>
              <a:tblPr firstRow="1" bandRow="1">
                <a:tableStyleId>{5C22544A-7EE6-4342-B048-85BDC9FD1C3A}</a:tableStyleId>
              </a:tblPr>
              <a:tblGrid>
                <a:gridCol w="3588774">
                  <a:extLst>
                    <a:ext uri="{9D8B030D-6E8A-4147-A177-3AD203B41FA5}">
                      <a16:colId xmlns:a16="http://schemas.microsoft.com/office/drawing/2014/main" val="119524319"/>
                    </a:ext>
                  </a:extLst>
                </a:gridCol>
                <a:gridCol w="4286864">
                  <a:extLst>
                    <a:ext uri="{9D8B030D-6E8A-4147-A177-3AD203B41FA5}">
                      <a16:colId xmlns:a16="http://schemas.microsoft.com/office/drawing/2014/main" val="3821536633"/>
                    </a:ext>
                  </a:extLst>
                </a:gridCol>
              </a:tblGrid>
              <a:tr h="419978">
                <a:tc>
                  <a:txBody>
                    <a:bodyPr/>
                    <a:lstStyle/>
                    <a:p>
                      <a:r>
                        <a:rPr lang="en-US" dirty="0">
                          <a:solidFill>
                            <a:schemeClr val="tx1"/>
                          </a:solidFill>
                          <a:latin typeface="Arial" panose="020B0604020202020204" pitchFamily="34" charset="0"/>
                          <a:cs typeface="Arial" panose="020B0604020202020204" pitchFamily="34" charset="0"/>
                        </a:rPr>
                        <a:t>Nature of Service</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solidFill>
                            <a:schemeClr val="tx1"/>
                          </a:solidFill>
                          <a:latin typeface="Arial" panose="020B0604020202020204" pitchFamily="34" charset="0"/>
                          <a:cs typeface="Arial" panose="020B0604020202020204" pitchFamily="34" charset="0"/>
                        </a:rPr>
                        <a:t> Renting of immovable property</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229402098"/>
                  </a:ext>
                </a:extLst>
              </a:tr>
              <a:tr h="419978">
                <a:tc>
                  <a:txBody>
                    <a:bodyPr/>
                    <a:lstStyle/>
                    <a:p>
                      <a:r>
                        <a:rPr lang="en-US" dirty="0">
                          <a:solidFill>
                            <a:schemeClr val="tx1"/>
                          </a:solidFill>
                          <a:latin typeface="Arial" panose="020B0604020202020204" pitchFamily="34" charset="0"/>
                          <a:cs typeface="Arial" panose="020B0604020202020204" pitchFamily="34" charset="0"/>
                        </a:rPr>
                        <a:t>Service Provider</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b="0" dirty="0">
                          <a:solidFill>
                            <a:schemeClr val="tx1"/>
                          </a:solidFill>
                          <a:latin typeface="Arial" panose="020B0604020202020204" pitchFamily="34" charset="0"/>
                          <a:cs typeface="Arial" panose="020B0604020202020204" pitchFamily="34" charset="0"/>
                        </a:rPr>
                        <a:t>Un registered person</a:t>
                      </a:r>
                      <a:endParaRPr lang="en-IN" b="0"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923284141"/>
                  </a:ext>
                </a:extLst>
              </a:tr>
              <a:tr h="419978">
                <a:tc>
                  <a:txBody>
                    <a:bodyPr/>
                    <a:lstStyle/>
                    <a:p>
                      <a:r>
                        <a:rPr lang="en-US" dirty="0">
                          <a:latin typeface="Arial" panose="020B0604020202020204" pitchFamily="34" charset="0"/>
                          <a:cs typeface="Arial" panose="020B0604020202020204" pitchFamily="34" charset="0"/>
                        </a:rPr>
                        <a:t>Service Receiver</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Registered Business entity</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973767827"/>
                  </a:ext>
                </a:extLst>
              </a:tr>
              <a:tr h="682403">
                <a:tc>
                  <a:txBody>
                    <a:bodyPr/>
                    <a:lstStyle/>
                    <a:p>
                      <a:r>
                        <a:rPr lang="en-US" dirty="0">
                          <a:latin typeface="Arial" panose="020B0604020202020204" pitchFamily="34" charset="0"/>
                          <a:cs typeface="Arial" panose="020B0604020202020204" pitchFamily="34" charset="0"/>
                        </a:rPr>
                        <a:t>Specific Exemption</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For personal use and not for business purpose</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642288152"/>
                  </a:ext>
                </a:extLst>
              </a:tr>
              <a:tr h="419978">
                <a:tc>
                  <a:txBody>
                    <a:bodyPr/>
                    <a:lstStyle/>
                    <a:p>
                      <a:r>
                        <a:rPr lang="en-US" dirty="0">
                          <a:latin typeface="Arial" panose="020B0604020202020204" pitchFamily="34" charset="0"/>
                          <a:cs typeface="Arial" panose="020B0604020202020204" pitchFamily="34" charset="0"/>
                        </a:rPr>
                        <a:t>Credit Availment</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Available</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42574993"/>
                  </a:ext>
                </a:extLst>
              </a:tr>
              <a:tr h="419978">
                <a:tc>
                  <a:txBody>
                    <a:bodyPr/>
                    <a:lstStyle/>
                    <a:p>
                      <a:r>
                        <a:rPr lang="en-US" dirty="0">
                          <a:latin typeface="Arial" panose="020B0604020202020204" pitchFamily="34" charset="0"/>
                          <a:cs typeface="Arial" panose="020B0604020202020204" pitchFamily="34" charset="0"/>
                        </a:rPr>
                        <a:t>Rate of Tax</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18%</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245910178"/>
                  </a:ext>
                </a:extLst>
              </a:tr>
              <a:tr h="419978">
                <a:tc>
                  <a:txBody>
                    <a:bodyPr/>
                    <a:lstStyle/>
                    <a:p>
                      <a:r>
                        <a:rPr lang="en-US" dirty="0">
                          <a:latin typeface="Arial" panose="020B0604020202020204" pitchFamily="34" charset="0"/>
                          <a:cs typeface="Arial" panose="020B0604020202020204" pitchFamily="34" charset="0"/>
                        </a:rPr>
                        <a:t>Value </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Charged by the supplier</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1437656031"/>
                  </a:ext>
                </a:extLst>
              </a:tr>
              <a:tr h="419978">
                <a:tc>
                  <a:txBody>
                    <a:bodyPr/>
                    <a:lstStyle/>
                    <a:p>
                      <a:r>
                        <a:rPr lang="en-US" dirty="0">
                          <a:latin typeface="Arial" panose="020B0604020202020204" pitchFamily="34" charset="0"/>
                          <a:cs typeface="Arial" panose="020B0604020202020204" pitchFamily="34" charset="0"/>
                        </a:rPr>
                        <a:t>Accounting Head</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latin typeface="Arial" panose="020B0604020202020204" pitchFamily="34" charset="0"/>
                          <a:cs typeface="Arial" panose="020B0604020202020204" pitchFamily="34" charset="0"/>
                        </a:rPr>
                        <a:t>Rent</a:t>
                      </a:r>
                      <a:endParaRPr lang="en-IN"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142493091"/>
                  </a:ext>
                </a:extLst>
              </a:tr>
            </a:tbl>
          </a:graphicData>
        </a:graphic>
      </p:graphicFrame>
    </p:spTree>
    <p:extLst>
      <p:ext uri="{BB962C8B-B14F-4D97-AF65-F5344CB8AC3E}">
        <p14:creationId xmlns:p14="http://schemas.microsoft.com/office/powerpoint/2010/main" val="3485414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609600"/>
            <a:ext cx="6798734" cy="344129"/>
          </a:xfrm>
        </p:spPr>
        <p:txBody>
          <a:bodyPr>
            <a:normAutofit fontScale="90000"/>
          </a:bodyPr>
          <a:lstStyle/>
          <a:p>
            <a:r>
              <a:rPr lang="en-US" dirty="0"/>
              <a:t>RCM – Directorship Services</a:t>
            </a:r>
            <a:endParaRPr lang="en-IN" dirty="0"/>
          </a:p>
        </p:txBody>
      </p:sp>
      <p:sp>
        <p:nvSpPr>
          <p:cNvPr id="3" name="Content Placeholder 2"/>
          <p:cNvSpPr>
            <a:spLocks noGrp="1"/>
          </p:cNvSpPr>
          <p:nvPr>
            <p:ph idx="1"/>
          </p:nvPr>
        </p:nvSpPr>
        <p:spPr>
          <a:xfrm>
            <a:off x="580104" y="2448232"/>
            <a:ext cx="7864100" cy="3579343"/>
          </a:xfrm>
        </p:spPr>
        <p:txBody>
          <a:bodyPr>
            <a:normAutofit fontScale="62500" lnSpcReduction="20000"/>
          </a:bodyPr>
          <a:lstStyle/>
          <a:p>
            <a:r>
              <a:rPr lang="en-US" b="1" dirty="0"/>
              <a:t>Supplier of the Service </a:t>
            </a:r>
            <a:r>
              <a:rPr lang="en-US" dirty="0"/>
              <a:t>– Central Government, State Government, Union Territory or Local Authority</a:t>
            </a:r>
          </a:p>
          <a:p>
            <a:r>
              <a:rPr lang="en-US" b="1" dirty="0"/>
              <a:t>Scope of Service </a:t>
            </a:r>
            <a:r>
              <a:rPr lang="en-US" dirty="0"/>
              <a:t>– All services supplied by CG, SG, UT or Local Authority </a:t>
            </a:r>
            <a:r>
              <a:rPr lang="en-US" b="1" dirty="0"/>
              <a:t>except:</a:t>
            </a:r>
          </a:p>
          <a:p>
            <a:pPr>
              <a:buFont typeface="Wingdings" panose="05000000000000000000" pitchFamily="2" charset="2"/>
              <a:buChar char="ü"/>
            </a:pPr>
            <a:r>
              <a:rPr lang="en-US" dirty="0"/>
              <a:t>Renting of immovable property</a:t>
            </a:r>
          </a:p>
          <a:p>
            <a:pPr>
              <a:buFont typeface="Wingdings" panose="05000000000000000000" pitchFamily="2" charset="2"/>
              <a:buChar char="ü"/>
            </a:pPr>
            <a:r>
              <a:rPr lang="en-US" dirty="0"/>
              <a:t>Services of Department of posts (speed posts, express parcel post, life insurance, and agency services) provided to a person other than Govt.</a:t>
            </a:r>
          </a:p>
          <a:p>
            <a:pPr>
              <a:buFont typeface="Wingdings" panose="05000000000000000000" pitchFamily="2" charset="2"/>
              <a:buChar char="ü"/>
            </a:pPr>
            <a:r>
              <a:rPr lang="en-US" dirty="0"/>
              <a:t>Services in relation to an aircraft or a vessel</a:t>
            </a:r>
          </a:p>
          <a:p>
            <a:pPr>
              <a:buFont typeface="Wingdings" panose="05000000000000000000" pitchFamily="2" charset="2"/>
              <a:buChar char="ü"/>
            </a:pPr>
            <a:r>
              <a:rPr lang="en-US" dirty="0"/>
              <a:t>Transport of goods or passengers</a:t>
            </a:r>
          </a:p>
          <a:p>
            <a:r>
              <a:rPr lang="en-US" b="1" dirty="0"/>
              <a:t>Recipient of Service liable to pay RCM</a:t>
            </a:r>
            <a:r>
              <a:rPr lang="en-US" dirty="0"/>
              <a:t>: Any business entity located in the taxable territory</a:t>
            </a:r>
          </a:p>
          <a:p>
            <a:endParaRPr lang="en-US" dirty="0"/>
          </a:p>
          <a:p>
            <a:pPr marL="0" indent="0">
              <a:buNone/>
            </a:pPr>
            <a:r>
              <a:rPr lang="en-US" sz="2900" b="1" dirty="0"/>
              <a:t>Schedule III: </a:t>
            </a:r>
            <a:r>
              <a:rPr lang="en-US" sz="2900" dirty="0"/>
              <a:t>Any transaction where in the course of employment contract, the employee renders any service to employer it is not liable to tax.</a:t>
            </a:r>
          </a:p>
        </p:txBody>
      </p:sp>
      <p:pic>
        <p:nvPicPr>
          <p:cNvPr id="4" name="Picture 3"/>
          <p:cNvPicPr>
            <a:picLocks noChangeAspect="1"/>
          </p:cNvPicPr>
          <p:nvPr/>
        </p:nvPicPr>
        <p:blipFill>
          <a:blip r:embed="rId3"/>
          <a:stretch>
            <a:fillRect/>
          </a:stretch>
        </p:blipFill>
        <p:spPr>
          <a:xfrm>
            <a:off x="476250" y="2212258"/>
            <a:ext cx="8191500" cy="3048000"/>
          </a:xfrm>
          <a:prstGeom prst="rect">
            <a:avLst/>
          </a:prstGeom>
        </p:spPr>
      </p:pic>
      <p:pic>
        <p:nvPicPr>
          <p:cNvPr id="6" name="Picture 5">
            <a:extLst>
              <a:ext uri="{FF2B5EF4-FFF2-40B4-BE49-F238E27FC236}">
                <a16:creationId xmlns:a16="http://schemas.microsoft.com/office/drawing/2014/main" id="{4D24086B-A0B5-4C22-84D1-26868E9D6E67}"/>
              </a:ext>
            </a:extLst>
          </p:cNvPr>
          <p:cNvPicPr>
            <a:picLocks noChangeAspect="1"/>
          </p:cNvPicPr>
          <p:nvPr/>
        </p:nvPicPr>
        <p:blipFill>
          <a:blip r:embed="rId4"/>
          <a:stretch>
            <a:fillRect/>
          </a:stretch>
        </p:blipFill>
        <p:spPr>
          <a:xfrm>
            <a:off x="476250" y="1032387"/>
            <a:ext cx="8191501" cy="1179871"/>
          </a:xfrm>
          <a:prstGeom prst="rect">
            <a:avLst/>
          </a:prstGeom>
        </p:spPr>
      </p:pic>
    </p:spTree>
    <p:extLst>
      <p:ext uri="{BB962C8B-B14F-4D97-AF65-F5344CB8AC3E}">
        <p14:creationId xmlns:p14="http://schemas.microsoft.com/office/powerpoint/2010/main" val="1591373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RCM on Security Services</a:t>
            </a:r>
            <a:endParaRPr lang="en-IN" dirty="0"/>
          </a:p>
        </p:txBody>
      </p:sp>
      <p:graphicFrame>
        <p:nvGraphicFramePr>
          <p:cNvPr id="8" name="Table 8">
            <a:extLst>
              <a:ext uri="{FF2B5EF4-FFF2-40B4-BE49-F238E27FC236}">
                <a16:creationId xmlns:a16="http://schemas.microsoft.com/office/drawing/2014/main" id="{6C852BF8-EE44-44B9-9842-6F3FF4CA2601}"/>
              </a:ext>
            </a:extLst>
          </p:cNvPr>
          <p:cNvGraphicFramePr>
            <a:graphicFrameLocks noGrp="1"/>
          </p:cNvGraphicFramePr>
          <p:nvPr>
            <p:ph idx="1"/>
            <p:extLst>
              <p:ext uri="{D42A27DB-BD31-4B8C-83A1-F6EECF244321}">
                <p14:modId xmlns:p14="http://schemas.microsoft.com/office/powerpoint/2010/main" val="980631247"/>
              </p:ext>
            </p:extLst>
          </p:nvPr>
        </p:nvGraphicFramePr>
        <p:xfrm>
          <a:off x="599767" y="1927123"/>
          <a:ext cx="7973961" cy="4283354"/>
        </p:xfrm>
        <a:graphic>
          <a:graphicData uri="http://schemas.openxmlformats.org/drawingml/2006/table">
            <a:tbl>
              <a:tblPr firstRow="1" bandRow="1">
                <a:tableStyleId>{5C22544A-7EE6-4342-B048-85BDC9FD1C3A}</a:tableStyleId>
              </a:tblPr>
              <a:tblGrid>
                <a:gridCol w="3633578">
                  <a:extLst>
                    <a:ext uri="{9D8B030D-6E8A-4147-A177-3AD203B41FA5}">
                      <a16:colId xmlns:a16="http://schemas.microsoft.com/office/drawing/2014/main" val="119524319"/>
                    </a:ext>
                  </a:extLst>
                </a:gridCol>
                <a:gridCol w="4340383">
                  <a:extLst>
                    <a:ext uri="{9D8B030D-6E8A-4147-A177-3AD203B41FA5}">
                      <a16:colId xmlns:a16="http://schemas.microsoft.com/office/drawing/2014/main" val="3821536633"/>
                    </a:ext>
                  </a:extLst>
                </a:gridCol>
              </a:tblGrid>
              <a:tr h="380296">
                <a:tc>
                  <a:txBody>
                    <a:bodyPr/>
                    <a:lstStyle/>
                    <a:p>
                      <a:r>
                        <a:rPr lang="en-US" dirty="0">
                          <a:solidFill>
                            <a:schemeClr val="tx1"/>
                          </a:solidFill>
                          <a:latin typeface="Arial" panose="020B0604020202020204" pitchFamily="34" charset="0"/>
                          <a:cs typeface="Arial" panose="020B0604020202020204" pitchFamily="34" charset="0"/>
                        </a:rPr>
                        <a:t>Nature of Service</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dirty="0">
                          <a:solidFill>
                            <a:schemeClr val="tx1"/>
                          </a:solidFill>
                          <a:latin typeface="Arial" panose="020B0604020202020204" pitchFamily="34" charset="0"/>
                          <a:cs typeface="Arial" panose="020B0604020202020204" pitchFamily="34" charset="0"/>
                        </a:rPr>
                        <a:t> Security Services</a:t>
                      </a:r>
                      <a:endParaRPr lang="en-IN"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229402098"/>
                  </a:ext>
                </a:extLst>
              </a:tr>
              <a:tr h="396452">
                <a:tc>
                  <a:txBody>
                    <a:bodyPr/>
                    <a:lstStyle/>
                    <a:p>
                      <a:r>
                        <a:rPr lang="en-US" sz="1600" dirty="0">
                          <a:solidFill>
                            <a:schemeClr val="tx1"/>
                          </a:solidFill>
                          <a:latin typeface="Arial" panose="020B0604020202020204" pitchFamily="34" charset="0"/>
                          <a:cs typeface="Arial" panose="020B0604020202020204" pitchFamily="34" charset="0"/>
                        </a:rPr>
                        <a:t>Service Provider</a:t>
                      </a:r>
                      <a:endParaRPr lang="en-IN" sz="1600"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b="0" dirty="0">
                          <a:solidFill>
                            <a:schemeClr val="tx1"/>
                          </a:solidFill>
                          <a:latin typeface="Arial" panose="020B0604020202020204" pitchFamily="34" charset="0"/>
                          <a:cs typeface="Arial" panose="020B0604020202020204" pitchFamily="34" charset="0"/>
                        </a:rPr>
                        <a:t>Any person other than body corporate</a:t>
                      </a:r>
                      <a:endParaRPr lang="en-IN" sz="1600" b="0" dirty="0">
                        <a:solidFill>
                          <a:schemeClr val="tx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923284141"/>
                  </a:ext>
                </a:extLst>
              </a:tr>
              <a:tr h="604259">
                <a:tc>
                  <a:txBody>
                    <a:bodyPr/>
                    <a:lstStyle/>
                    <a:p>
                      <a:r>
                        <a:rPr lang="en-US" sz="1600" dirty="0">
                          <a:latin typeface="Arial" panose="020B0604020202020204" pitchFamily="34" charset="0"/>
                          <a:cs typeface="Arial" panose="020B0604020202020204" pitchFamily="34" charset="0"/>
                        </a:rPr>
                        <a:t>Service Receiver</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Registered person located in taxable territory</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973767827"/>
                  </a:ext>
                </a:extLst>
              </a:tr>
              <a:tr h="1381163">
                <a:tc>
                  <a:txBody>
                    <a:bodyPr/>
                    <a:lstStyle/>
                    <a:p>
                      <a:r>
                        <a:rPr lang="en-US" sz="1600" dirty="0">
                          <a:latin typeface="Arial" panose="020B0604020202020204" pitchFamily="34" charset="0"/>
                          <a:cs typeface="Arial" panose="020B0604020202020204" pitchFamily="34" charset="0"/>
                        </a:rPr>
                        <a:t>Specific Exemption</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Department or Establishment to CG/SG</a:t>
                      </a:r>
                    </a:p>
                    <a:p>
                      <a:r>
                        <a:rPr lang="en-US" sz="1600" dirty="0">
                          <a:latin typeface="Arial" panose="020B0604020202020204" pitchFamily="34" charset="0"/>
                          <a:cs typeface="Arial" panose="020B0604020202020204" pitchFamily="34" charset="0"/>
                        </a:rPr>
                        <a:t>Person registered under Composition Scheme</a:t>
                      </a:r>
                    </a:p>
                    <a:p>
                      <a:r>
                        <a:rPr lang="en-US" sz="1600" dirty="0">
                          <a:latin typeface="Arial" panose="020B0604020202020204" pitchFamily="34" charset="0"/>
                          <a:cs typeface="Arial" panose="020B0604020202020204" pitchFamily="34" charset="0"/>
                        </a:rPr>
                        <a:t>Person who has taken registration only for TDS deduction purpose.</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2642288152"/>
                  </a:ext>
                </a:extLst>
              </a:tr>
              <a:tr h="380296">
                <a:tc>
                  <a:txBody>
                    <a:bodyPr/>
                    <a:lstStyle/>
                    <a:p>
                      <a:r>
                        <a:rPr lang="en-US" sz="1600" dirty="0">
                          <a:latin typeface="Arial" panose="020B0604020202020204" pitchFamily="34" charset="0"/>
                          <a:cs typeface="Arial" panose="020B0604020202020204" pitchFamily="34" charset="0"/>
                        </a:rPr>
                        <a:t>Credit  Availment</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Available</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42574993"/>
                  </a:ext>
                </a:extLst>
              </a:tr>
              <a:tr h="380296">
                <a:tc>
                  <a:txBody>
                    <a:bodyPr/>
                    <a:lstStyle/>
                    <a:p>
                      <a:r>
                        <a:rPr lang="en-US" sz="1600" dirty="0">
                          <a:latin typeface="Arial" panose="020B0604020202020204" pitchFamily="34" charset="0"/>
                          <a:cs typeface="Arial" panose="020B0604020202020204" pitchFamily="34" charset="0"/>
                        </a:rPr>
                        <a:t>Rate of Tax</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18%</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245910178"/>
                  </a:ext>
                </a:extLst>
              </a:tr>
              <a:tr h="380296">
                <a:tc>
                  <a:txBody>
                    <a:bodyPr/>
                    <a:lstStyle/>
                    <a:p>
                      <a:r>
                        <a:rPr lang="en-US" sz="1600" dirty="0">
                          <a:latin typeface="Arial" panose="020B0604020202020204" pitchFamily="34" charset="0"/>
                          <a:cs typeface="Arial" panose="020B0604020202020204" pitchFamily="34" charset="0"/>
                        </a:rPr>
                        <a:t>Value </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Charged by the supplier</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1437656031"/>
                  </a:ext>
                </a:extLst>
              </a:tr>
              <a:tr h="380296">
                <a:tc>
                  <a:txBody>
                    <a:bodyPr/>
                    <a:lstStyle/>
                    <a:p>
                      <a:r>
                        <a:rPr lang="en-US" sz="1600" dirty="0">
                          <a:latin typeface="Arial" panose="020B0604020202020204" pitchFamily="34" charset="0"/>
                          <a:cs typeface="Arial" panose="020B0604020202020204" pitchFamily="34" charset="0"/>
                        </a:rPr>
                        <a:t>Accounting Head</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tc>
                  <a:txBody>
                    <a:bodyPr/>
                    <a:lstStyle/>
                    <a:p>
                      <a:r>
                        <a:rPr lang="en-US" sz="1600" dirty="0">
                          <a:latin typeface="Arial" panose="020B0604020202020204" pitchFamily="34" charset="0"/>
                          <a:cs typeface="Arial" panose="020B0604020202020204" pitchFamily="34" charset="0"/>
                        </a:rPr>
                        <a:t>Security Services</a:t>
                      </a:r>
                      <a:endParaRPr lang="en-IN" sz="1600" dirty="0">
                        <a:latin typeface="Arial" panose="020B0604020202020204" pitchFamily="34" charset="0"/>
                        <a:cs typeface="Arial" panose="020B0604020202020204" pitchFamily="34" charset="0"/>
                      </a:endParaRPr>
                    </a:p>
                  </a:txBody>
                  <a:tcPr>
                    <a:solidFill>
                      <a:schemeClr val="accent3">
                        <a:lumMod val="60000"/>
                        <a:lumOff val="40000"/>
                      </a:schemeClr>
                    </a:solidFill>
                  </a:tcPr>
                </a:tc>
                <a:extLst>
                  <a:ext uri="{0D108BD9-81ED-4DB2-BD59-A6C34878D82A}">
                    <a16:rowId xmlns:a16="http://schemas.microsoft.com/office/drawing/2014/main" val="3142493091"/>
                  </a:ext>
                </a:extLst>
              </a:tr>
            </a:tbl>
          </a:graphicData>
        </a:graphic>
      </p:graphicFrame>
    </p:spTree>
    <p:extLst>
      <p:ext uri="{BB962C8B-B14F-4D97-AF65-F5344CB8AC3E}">
        <p14:creationId xmlns:p14="http://schemas.microsoft.com/office/powerpoint/2010/main" val="946332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877" y="915337"/>
            <a:ext cx="7123723" cy="1303867"/>
          </a:xfrm>
        </p:spPr>
        <p:txBody>
          <a:bodyPr>
            <a:normAutofit/>
          </a:bodyPr>
          <a:lstStyle/>
          <a:p>
            <a:r>
              <a:rPr lang="en-US" sz="2000" b="1" dirty="0"/>
              <a:t>RCM – Renting of Motor Vehicles where cost of fuel is included </a:t>
            </a:r>
            <a:r>
              <a:rPr lang="en-US" sz="2000" b="1" dirty="0" err="1"/>
              <a:t>w.e.f</a:t>
            </a:r>
            <a:r>
              <a:rPr lang="en-US" sz="2000" b="1" dirty="0"/>
              <a:t> 01.10.2024</a:t>
            </a:r>
            <a:endParaRPr lang="en-IN" sz="2000" b="1" dirty="0"/>
          </a:p>
        </p:txBody>
      </p:sp>
      <p:pic>
        <p:nvPicPr>
          <p:cNvPr id="5" name="Content Placeholder 4"/>
          <p:cNvPicPr>
            <a:picLocks noGrp="1" noChangeAspect="1"/>
          </p:cNvPicPr>
          <p:nvPr>
            <p:ph idx="1"/>
          </p:nvPr>
        </p:nvPicPr>
        <p:blipFill>
          <a:blip r:embed="rId2"/>
          <a:stretch>
            <a:fillRect/>
          </a:stretch>
        </p:blipFill>
        <p:spPr>
          <a:xfrm>
            <a:off x="690465" y="1959429"/>
            <a:ext cx="7781731" cy="4012163"/>
          </a:xfrm>
          <a:prstGeom prst="rect">
            <a:avLst/>
          </a:prstGeom>
        </p:spPr>
      </p:pic>
    </p:spTree>
    <p:extLst>
      <p:ext uri="{BB962C8B-B14F-4D97-AF65-F5344CB8AC3E}">
        <p14:creationId xmlns:p14="http://schemas.microsoft.com/office/powerpoint/2010/main" val="3469428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877" y="915338"/>
            <a:ext cx="7123723" cy="704970"/>
          </a:xfrm>
        </p:spPr>
        <p:txBody>
          <a:bodyPr>
            <a:normAutofit fontScale="90000"/>
          </a:bodyPr>
          <a:lstStyle/>
          <a:p>
            <a:br>
              <a:rPr lang="en-US" sz="2000" b="1" dirty="0"/>
            </a:br>
            <a:r>
              <a:rPr lang="en-US" sz="2200" b="1" dirty="0"/>
              <a:t>Notification 10/2017- IGST (Rate)</a:t>
            </a:r>
            <a:br>
              <a:rPr lang="en-US" sz="2200" b="1" dirty="0"/>
            </a:br>
            <a:br>
              <a:rPr lang="en-US" sz="2000" b="1" dirty="0"/>
            </a:br>
            <a:r>
              <a:rPr lang="en-US" sz="2000" b="1" dirty="0"/>
              <a:t>RCM – Any Service </a:t>
            </a:r>
            <a:r>
              <a:rPr lang="en-US" sz="2000" b="1" dirty="0">
                <a:solidFill>
                  <a:schemeClr val="dk1"/>
                </a:solidFill>
              </a:rPr>
              <a:t>supplied by any person who is located in a non-taxable territory </a:t>
            </a:r>
            <a:endParaRPr lang="en-IN" sz="2000" b="1" dirty="0"/>
          </a:p>
        </p:txBody>
      </p:sp>
      <p:sp>
        <p:nvSpPr>
          <p:cNvPr id="6" name="Content Placeholder 5"/>
          <p:cNvSpPr>
            <a:spLocks noGrp="1"/>
          </p:cNvSpPr>
          <p:nvPr>
            <p:ph idx="1"/>
          </p:nvPr>
        </p:nvSpPr>
        <p:spPr/>
        <p:txBody>
          <a:bodyPr/>
          <a:lstStyle/>
          <a:p>
            <a:endParaRPr lang="en-IN"/>
          </a:p>
        </p:txBody>
      </p:sp>
      <p:pic>
        <p:nvPicPr>
          <p:cNvPr id="7" name="Picture 6"/>
          <p:cNvPicPr>
            <a:picLocks noChangeAspect="1"/>
          </p:cNvPicPr>
          <p:nvPr/>
        </p:nvPicPr>
        <p:blipFill>
          <a:blip r:embed="rId2"/>
          <a:stretch>
            <a:fillRect/>
          </a:stretch>
        </p:blipFill>
        <p:spPr>
          <a:xfrm>
            <a:off x="533400" y="2143125"/>
            <a:ext cx="8115300" cy="4314825"/>
          </a:xfrm>
          <a:prstGeom prst="rect">
            <a:avLst/>
          </a:prstGeom>
        </p:spPr>
      </p:pic>
    </p:spTree>
    <p:extLst>
      <p:ext uri="{BB962C8B-B14F-4D97-AF65-F5344CB8AC3E}">
        <p14:creationId xmlns:p14="http://schemas.microsoft.com/office/powerpoint/2010/main" val="1027873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876300"/>
            <a:ext cx="7762875" cy="819149"/>
          </a:xfrm>
        </p:spPr>
        <p:txBody>
          <a:bodyPr>
            <a:normAutofit fontScale="90000"/>
          </a:bodyPr>
          <a:lstStyle/>
          <a:p>
            <a:pPr algn="just"/>
            <a:r>
              <a:rPr lang="en-US" sz="2000" b="1" dirty="0"/>
              <a:t>Entry No. 10 of Notification 10/2017 - Services supplied by a person located in non- taxable territory by way of transportation of goods by a vessel from a place outside India up to the customs station of clearance in India. </a:t>
            </a:r>
            <a:endParaRPr lang="en-IN" sz="2000" b="1" dirty="0"/>
          </a:p>
        </p:txBody>
      </p:sp>
      <p:pic>
        <p:nvPicPr>
          <p:cNvPr id="8" name="Content Placeholder 7"/>
          <p:cNvPicPr>
            <a:picLocks noGrp="1" noChangeAspect="1"/>
          </p:cNvPicPr>
          <p:nvPr>
            <p:ph idx="1"/>
          </p:nvPr>
        </p:nvPicPr>
        <p:blipFill>
          <a:blip r:embed="rId2"/>
          <a:stretch>
            <a:fillRect/>
          </a:stretch>
        </p:blipFill>
        <p:spPr>
          <a:xfrm>
            <a:off x="662473" y="1971675"/>
            <a:ext cx="7893697" cy="3238500"/>
          </a:xfrm>
          <a:prstGeom prst="rect">
            <a:avLst/>
          </a:prstGeom>
        </p:spPr>
      </p:pic>
      <p:sp>
        <p:nvSpPr>
          <p:cNvPr id="3" name="Rounded Rectangle 2"/>
          <p:cNvSpPr/>
          <p:nvPr/>
        </p:nvSpPr>
        <p:spPr>
          <a:xfrm>
            <a:off x="781050" y="5391149"/>
            <a:ext cx="7629525" cy="5810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 </a:t>
            </a:r>
            <a:r>
              <a:rPr lang="en-US" dirty="0" err="1">
                <a:solidFill>
                  <a:schemeClr val="tx1"/>
                </a:solidFill>
              </a:rPr>
              <a:t>e.f</a:t>
            </a:r>
            <a:r>
              <a:rPr lang="en-US" dirty="0">
                <a:solidFill>
                  <a:schemeClr val="tx1"/>
                </a:solidFill>
              </a:rPr>
              <a:t> 01/10/2023 – IGST will not be leviable on Ocean freight under reverse charge on CIF contracts of import of goods by the Indian Importers</a:t>
            </a:r>
            <a:endParaRPr lang="en-IN" dirty="0">
              <a:solidFill>
                <a:schemeClr val="tx1"/>
              </a:solidFill>
            </a:endParaRPr>
          </a:p>
        </p:txBody>
      </p:sp>
      <p:sp>
        <p:nvSpPr>
          <p:cNvPr id="4" name="Rectangle 3">
            <a:extLst>
              <a:ext uri="{FF2B5EF4-FFF2-40B4-BE49-F238E27FC236}">
                <a16:creationId xmlns:a16="http://schemas.microsoft.com/office/drawing/2014/main" id="{A2FBCE0E-C4D5-485F-9882-1E1516793CBC}"/>
              </a:ext>
            </a:extLst>
          </p:cNvPr>
          <p:cNvSpPr/>
          <p:nvPr/>
        </p:nvSpPr>
        <p:spPr>
          <a:xfrm>
            <a:off x="2974428" y="3699641"/>
            <a:ext cx="283779" cy="1681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36308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1067737"/>
            <a:ext cx="6798734" cy="703913"/>
          </a:xfrm>
        </p:spPr>
        <p:txBody>
          <a:bodyPr>
            <a:normAutofit/>
          </a:bodyPr>
          <a:lstStyle/>
          <a:p>
            <a:r>
              <a:rPr lang="en-US" sz="3200" dirty="0"/>
              <a:t>Judgement of </a:t>
            </a:r>
            <a:r>
              <a:rPr lang="en-US" sz="3200" dirty="0" err="1"/>
              <a:t>Mohit</a:t>
            </a:r>
            <a:r>
              <a:rPr lang="en-US" sz="3200" dirty="0"/>
              <a:t> Minerals Pvt. Ltd.</a:t>
            </a:r>
            <a:endParaRPr lang="en-IN" sz="3200" dirty="0"/>
          </a:p>
        </p:txBody>
      </p:sp>
      <p:sp>
        <p:nvSpPr>
          <p:cNvPr id="3" name="Content Placeholder 2"/>
          <p:cNvSpPr>
            <a:spLocks noGrp="1"/>
          </p:cNvSpPr>
          <p:nvPr>
            <p:ph idx="1"/>
          </p:nvPr>
        </p:nvSpPr>
        <p:spPr/>
        <p:txBody>
          <a:bodyPr>
            <a:normAutofit fontScale="92500" lnSpcReduction="10000"/>
          </a:bodyPr>
          <a:lstStyle/>
          <a:p>
            <a:r>
              <a:rPr lang="en-US" dirty="0"/>
              <a:t>The importer cannot be subjected to RCM, once the ocean freight is paid by the foreign seller to the foreign shipping line.</a:t>
            </a:r>
          </a:p>
          <a:p>
            <a:r>
              <a:rPr lang="en-US" dirty="0"/>
              <a:t>The person liable to make payment of the consideration would be the foreign supplier. Hence, Indian importer cannot be considered as the recipient of services.</a:t>
            </a:r>
          </a:p>
          <a:p>
            <a:r>
              <a:rPr lang="en-US" dirty="0"/>
              <a:t>Levy imposed on the ‘service’ aspect of the transaction is in violation of the principle of ‘composite supply’ under Section of 8 of CGST Act</a:t>
            </a:r>
          </a:p>
          <a:p>
            <a:endParaRPr lang="en-IN" dirty="0"/>
          </a:p>
        </p:txBody>
      </p:sp>
    </p:spTree>
    <p:extLst>
      <p:ext uri="{BB962C8B-B14F-4D97-AF65-F5344CB8AC3E}">
        <p14:creationId xmlns:p14="http://schemas.microsoft.com/office/powerpoint/2010/main" val="4272115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47076"/>
            <a:ext cx="6798734" cy="839763"/>
          </a:xfrm>
        </p:spPr>
        <p:txBody>
          <a:bodyPr/>
          <a:lstStyle/>
          <a:p>
            <a:r>
              <a:rPr lang="en-US" dirty="0"/>
              <a:t>RCM – Other Services</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676882232"/>
              </p:ext>
            </p:extLst>
          </p:nvPr>
        </p:nvGraphicFramePr>
        <p:xfrm>
          <a:off x="792480" y="1386839"/>
          <a:ext cx="7635240" cy="4477658"/>
        </p:xfrm>
        <a:graphic>
          <a:graphicData uri="http://schemas.openxmlformats.org/drawingml/2006/table">
            <a:tbl>
              <a:tblPr firstRow="1" bandRow="1">
                <a:tableStyleId>{5C22544A-7EE6-4342-B048-85BDC9FD1C3A}</a:tableStyleId>
              </a:tblPr>
              <a:tblGrid>
                <a:gridCol w="2545080">
                  <a:extLst>
                    <a:ext uri="{9D8B030D-6E8A-4147-A177-3AD203B41FA5}">
                      <a16:colId xmlns:a16="http://schemas.microsoft.com/office/drawing/2014/main" val="1555308696"/>
                    </a:ext>
                  </a:extLst>
                </a:gridCol>
                <a:gridCol w="2545080">
                  <a:extLst>
                    <a:ext uri="{9D8B030D-6E8A-4147-A177-3AD203B41FA5}">
                      <a16:colId xmlns:a16="http://schemas.microsoft.com/office/drawing/2014/main" val="2251012115"/>
                    </a:ext>
                  </a:extLst>
                </a:gridCol>
                <a:gridCol w="2545080">
                  <a:extLst>
                    <a:ext uri="{9D8B030D-6E8A-4147-A177-3AD203B41FA5}">
                      <a16:colId xmlns:a16="http://schemas.microsoft.com/office/drawing/2014/main" val="332433399"/>
                    </a:ext>
                  </a:extLst>
                </a:gridCol>
              </a:tblGrid>
              <a:tr h="499794">
                <a:tc>
                  <a:txBody>
                    <a:bodyPr/>
                    <a:lstStyle/>
                    <a:p>
                      <a:r>
                        <a:rPr lang="en-US" dirty="0"/>
                        <a:t>Supplier of Services</a:t>
                      </a:r>
                      <a:endParaRPr lang="en-IN" dirty="0"/>
                    </a:p>
                  </a:txBody>
                  <a:tcPr/>
                </a:tc>
                <a:tc>
                  <a:txBody>
                    <a:bodyPr/>
                    <a:lstStyle/>
                    <a:p>
                      <a:r>
                        <a:rPr lang="en-US" dirty="0"/>
                        <a:t>Recipient of Services</a:t>
                      </a:r>
                      <a:endParaRPr lang="en-IN" dirty="0"/>
                    </a:p>
                  </a:txBody>
                  <a:tcPr/>
                </a:tc>
                <a:tc>
                  <a:txBody>
                    <a:bodyPr/>
                    <a:lstStyle/>
                    <a:p>
                      <a:r>
                        <a:rPr lang="en-US" dirty="0"/>
                        <a:t>Description of Supply of Service</a:t>
                      </a:r>
                      <a:endParaRPr lang="en-IN" dirty="0"/>
                    </a:p>
                  </a:txBody>
                  <a:tcPr/>
                </a:tc>
                <a:extLst>
                  <a:ext uri="{0D108BD9-81ED-4DB2-BD59-A6C34878D82A}">
                    <a16:rowId xmlns:a16="http://schemas.microsoft.com/office/drawing/2014/main" val="1239871063"/>
                  </a:ext>
                </a:extLst>
              </a:tr>
              <a:tr h="499794">
                <a:tc>
                  <a:txBody>
                    <a:bodyPr/>
                    <a:lstStyle/>
                    <a:p>
                      <a:r>
                        <a:rPr lang="en-US" sz="1400" dirty="0"/>
                        <a:t>Arbitral Tribunal</a:t>
                      </a:r>
                      <a:endParaRPr lang="en-IN" sz="1400" dirty="0"/>
                    </a:p>
                  </a:txBody>
                  <a:tcPr/>
                </a:tc>
                <a:tc>
                  <a:txBody>
                    <a:bodyPr/>
                    <a:lstStyle/>
                    <a:p>
                      <a:r>
                        <a:rPr lang="en-US" sz="1400" dirty="0"/>
                        <a:t>Any</a:t>
                      </a:r>
                      <a:r>
                        <a:rPr lang="en-US" sz="1400" baseline="0" dirty="0"/>
                        <a:t> b</a:t>
                      </a:r>
                      <a:r>
                        <a:rPr lang="en-US" sz="1400" dirty="0"/>
                        <a:t>usiness Entity located in taxable</a:t>
                      </a:r>
                      <a:r>
                        <a:rPr lang="en-US" sz="1400" baseline="0" dirty="0"/>
                        <a:t> territory</a:t>
                      </a:r>
                      <a:endParaRPr lang="en-IN" sz="1400" dirty="0"/>
                    </a:p>
                  </a:txBody>
                  <a:tcPr/>
                </a:tc>
                <a:tc>
                  <a:txBody>
                    <a:bodyPr/>
                    <a:lstStyle/>
                    <a:p>
                      <a:r>
                        <a:rPr lang="en-US" sz="1400" dirty="0"/>
                        <a:t>Services of Arbitral tribunal</a:t>
                      </a:r>
                      <a:endParaRPr lang="en-IN" sz="1400" dirty="0"/>
                    </a:p>
                  </a:txBody>
                  <a:tcPr/>
                </a:tc>
                <a:extLst>
                  <a:ext uri="{0D108BD9-81ED-4DB2-BD59-A6C34878D82A}">
                    <a16:rowId xmlns:a16="http://schemas.microsoft.com/office/drawing/2014/main" val="1378175053"/>
                  </a:ext>
                </a:extLst>
              </a:tr>
              <a:tr h="928189">
                <a:tc>
                  <a:txBody>
                    <a:bodyPr/>
                    <a:lstStyle/>
                    <a:p>
                      <a:r>
                        <a:rPr lang="en-US" sz="1400" dirty="0"/>
                        <a:t>Any person other than body corporate </a:t>
                      </a:r>
                    </a:p>
                    <a:p>
                      <a:endParaRPr lang="en-US" sz="1400" dirty="0"/>
                    </a:p>
                    <a:p>
                      <a:r>
                        <a:rPr lang="en-US" sz="1400" b="1" dirty="0"/>
                        <a:t>* (</a:t>
                      </a:r>
                      <a:r>
                        <a:rPr lang="en-US" sz="1400" b="1" dirty="0" err="1"/>
                        <a:t>upto</a:t>
                      </a:r>
                      <a:r>
                        <a:rPr lang="en-US" sz="1400" b="1" dirty="0"/>
                        <a:t> 31</a:t>
                      </a:r>
                      <a:r>
                        <a:rPr lang="en-US" sz="1400" b="1" baseline="30000" dirty="0"/>
                        <a:t>st</a:t>
                      </a:r>
                      <a:r>
                        <a:rPr lang="en-US" sz="1400" b="1" dirty="0"/>
                        <a:t> December 2024 – Any Person</a:t>
                      </a:r>
                      <a:r>
                        <a:rPr lang="en-US" sz="1400" b="1" baseline="0" dirty="0"/>
                        <a:t>)</a:t>
                      </a:r>
                      <a:endParaRPr lang="en-IN" sz="1400" b="1" dirty="0"/>
                    </a:p>
                  </a:txBody>
                  <a:tcPr/>
                </a:tc>
                <a:tc>
                  <a:txBody>
                    <a:bodyPr/>
                    <a:lstStyle/>
                    <a:p>
                      <a:r>
                        <a:rPr lang="en-US" sz="1400" dirty="0"/>
                        <a:t>Any body corporate or partnership</a:t>
                      </a:r>
                      <a:r>
                        <a:rPr lang="en-US" sz="1400" baseline="0" dirty="0"/>
                        <a:t> firm located in the taxable territory</a:t>
                      </a:r>
                      <a:endParaRPr lang="en-IN" sz="1400" dirty="0"/>
                    </a:p>
                  </a:txBody>
                  <a:tcPr/>
                </a:tc>
                <a:tc>
                  <a:txBody>
                    <a:bodyPr/>
                    <a:lstStyle/>
                    <a:p>
                      <a:r>
                        <a:rPr lang="en-US" sz="1400" dirty="0"/>
                        <a:t>Services provided by way of sponsorship</a:t>
                      </a:r>
                      <a:r>
                        <a:rPr lang="en-US" sz="1400" baseline="0" dirty="0"/>
                        <a:t> to any body corporate or partnership firm</a:t>
                      </a:r>
                      <a:endParaRPr lang="en-IN" sz="1400" dirty="0"/>
                    </a:p>
                  </a:txBody>
                  <a:tcPr/>
                </a:tc>
                <a:extLst>
                  <a:ext uri="{0D108BD9-81ED-4DB2-BD59-A6C34878D82A}">
                    <a16:rowId xmlns:a16="http://schemas.microsoft.com/office/drawing/2014/main" val="2199435808"/>
                  </a:ext>
                </a:extLst>
              </a:tr>
              <a:tr h="0">
                <a:tc gridSpan="3">
                  <a:txBody>
                    <a:bodyPr/>
                    <a:lstStyle/>
                    <a:p>
                      <a:endParaRPr lang="en-IN" sz="1400" dirty="0"/>
                    </a:p>
                  </a:txBody>
                  <a:tcPr/>
                </a:tc>
                <a:tc hMerge="1">
                  <a:txBody>
                    <a:bodyPr/>
                    <a:lstStyle/>
                    <a:p>
                      <a:endParaRPr lang="en-IN" sz="1400" dirty="0"/>
                    </a:p>
                  </a:txBody>
                  <a:tcPr/>
                </a:tc>
                <a:tc hMerge="1">
                  <a:txBody>
                    <a:bodyPr/>
                    <a:lstStyle/>
                    <a:p>
                      <a:endParaRPr lang="en-IN" sz="1400" dirty="0"/>
                    </a:p>
                  </a:txBody>
                  <a:tcPr/>
                </a:tc>
                <a:extLst>
                  <a:ext uri="{0D108BD9-81ED-4DB2-BD59-A6C34878D82A}">
                    <a16:rowId xmlns:a16="http://schemas.microsoft.com/office/drawing/2014/main" val="4129637307"/>
                  </a:ext>
                </a:extLst>
              </a:tr>
              <a:tr h="928189">
                <a:tc>
                  <a:txBody>
                    <a:bodyPr/>
                    <a:lstStyle/>
                    <a:p>
                      <a:r>
                        <a:rPr lang="en-US" sz="1400" dirty="0"/>
                        <a:t>An</a:t>
                      </a:r>
                      <a:r>
                        <a:rPr lang="en-US" sz="1400" baseline="0" dirty="0"/>
                        <a:t> Insurance Agent</a:t>
                      </a:r>
                      <a:endParaRPr lang="en-IN" sz="1400" dirty="0"/>
                    </a:p>
                  </a:txBody>
                  <a:tcPr/>
                </a:tc>
                <a:tc>
                  <a:txBody>
                    <a:bodyPr/>
                    <a:lstStyle/>
                    <a:p>
                      <a:r>
                        <a:rPr lang="en-US" sz="1400" dirty="0"/>
                        <a:t>Any person carrying on</a:t>
                      </a:r>
                      <a:r>
                        <a:rPr lang="en-US" sz="1400" baseline="0" dirty="0"/>
                        <a:t> insurance business, located in the taxable territory</a:t>
                      </a:r>
                      <a:endParaRPr lang="en-IN" sz="1400" dirty="0"/>
                    </a:p>
                  </a:txBody>
                  <a:tcPr/>
                </a:tc>
                <a:tc>
                  <a:txBody>
                    <a:bodyPr/>
                    <a:lstStyle/>
                    <a:p>
                      <a:r>
                        <a:rPr lang="en-US" sz="1400" dirty="0"/>
                        <a:t>Services supplied by an insurance agent to any person carrying</a:t>
                      </a:r>
                      <a:r>
                        <a:rPr lang="en-US" sz="1400" baseline="0" dirty="0"/>
                        <a:t> on insurance business</a:t>
                      </a:r>
                      <a:endParaRPr lang="en-IN" sz="1400" dirty="0"/>
                    </a:p>
                  </a:txBody>
                  <a:tcPr/>
                </a:tc>
                <a:extLst>
                  <a:ext uri="{0D108BD9-81ED-4DB2-BD59-A6C34878D82A}">
                    <a16:rowId xmlns:a16="http://schemas.microsoft.com/office/drawing/2014/main" val="1964740080"/>
                  </a:ext>
                </a:extLst>
              </a:tr>
              <a:tr h="928189">
                <a:tc>
                  <a:txBody>
                    <a:bodyPr/>
                    <a:lstStyle/>
                    <a:p>
                      <a:r>
                        <a:rPr lang="en-US" sz="1400" dirty="0"/>
                        <a:t>A recovery agent</a:t>
                      </a:r>
                      <a:endParaRPr lang="en-IN" sz="1400" dirty="0"/>
                    </a:p>
                  </a:txBody>
                  <a:tcPr/>
                </a:tc>
                <a:tc>
                  <a:txBody>
                    <a:bodyPr/>
                    <a:lstStyle/>
                    <a:p>
                      <a:r>
                        <a:rPr lang="en-US" sz="1400" dirty="0"/>
                        <a:t>A Banking Company or</a:t>
                      </a:r>
                      <a:r>
                        <a:rPr lang="en-US" sz="1400" baseline="0" dirty="0"/>
                        <a:t> a financial institution or a NBFC located in taxable territory</a:t>
                      </a:r>
                      <a:endParaRPr lang="en-IN" sz="1400" dirty="0"/>
                    </a:p>
                  </a:txBody>
                  <a:tcPr/>
                </a:tc>
                <a:tc>
                  <a:txBody>
                    <a:bodyPr/>
                    <a:lstStyle/>
                    <a:p>
                      <a:r>
                        <a:rPr lang="en-US" sz="1400" dirty="0"/>
                        <a:t>Services</a:t>
                      </a:r>
                      <a:r>
                        <a:rPr lang="en-US" sz="1400" baseline="0" dirty="0"/>
                        <a:t> supplied by a recovery agent to Banking or Financial institution or NBFC </a:t>
                      </a:r>
                      <a:endParaRPr lang="en-IN" sz="1400" dirty="0"/>
                    </a:p>
                  </a:txBody>
                  <a:tcPr/>
                </a:tc>
                <a:extLst>
                  <a:ext uri="{0D108BD9-81ED-4DB2-BD59-A6C34878D82A}">
                    <a16:rowId xmlns:a16="http://schemas.microsoft.com/office/drawing/2014/main" val="2688960543"/>
                  </a:ext>
                </a:extLst>
              </a:tr>
            </a:tbl>
          </a:graphicData>
        </a:graphic>
      </p:graphicFrame>
    </p:spTree>
    <p:extLst>
      <p:ext uri="{BB962C8B-B14F-4D97-AF65-F5344CB8AC3E}">
        <p14:creationId xmlns:p14="http://schemas.microsoft.com/office/powerpoint/2010/main" val="1042263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47076"/>
            <a:ext cx="6798734" cy="839763"/>
          </a:xfrm>
        </p:spPr>
        <p:txBody>
          <a:bodyPr/>
          <a:lstStyle/>
          <a:p>
            <a:r>
              <a:rPr lang="en-US" dirty="0"/>
              <a:t>RCM – Other Services</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3551053149"/>
              </p:ext>
            </p:extLst>
          </p:nvPr>
        </p:nvGraphicFramePr>
        <p:xfrm>
          <a:off x="792480" y="1386841"/>
          <a:ext cx="7772068" cy="4889058"/>
        </p:xfrm>
        <a:graphic>
          <a:graphicData uri="http://schemas.openxmlformats.org/drawingml/2006/table">
            <a:tbl>
              <a:tblPr firstRow="1" bandRow="1">
                <a:tableStyleId>{5C22544A-7EE6-4342-B048-85BDC9FD1C3A}</a:tableStyleId>
              </a:tblPr>
              <a:tblGrid>
                <a:gridCol w="2524052">
                  <a:extLst>
                    <a:ext uri="{9D8B030D-6E8A-4147-A177-3AD203B41FA5}">
                      <a16:colId xmlns:a16="http://schemas.microsoft.com/office/drawing/2014/main" val="1555308696"/>
                    </a:ext>
                  </a:extLst>
                </a:gridCol>
                <a:gridCol w="2682428">
                  <a:extLst>
                    <a:ext uri="{9D8B030D-6E8A-4147-A177-3AD203B41FA5}">
                      <a16:colId xmlns:a16="http://schemas.microsoft.com/office/drawing/2014/main" val="2251012115"/>
                    </a:ext>
                  </a:extLst>
                </a:gridCol>
                <a:gridCol w="2565588">
                  <a:extLst>
                    <a:ext uri="{9D8B030D-6E8A-4147-A177-3AD203B41FA5}">
                      <a16:colId xmlns:a16="http://schemas.microsoft.com/office/drawing/2014/main" val="332433399"/>
                    </a:ext>
                  </a:extLst>
                </a:gridCol>
              </a:tblGrid>
              <a:tr h="594140">
                <a:tc>
                  <a:txBody>
                    <a:bodyPr/>
                    <a:lstStyle/>
                    <a:p>
                      <a:r>
                        <a:rPr lang="en-US" dirty="0"/>
                        <a:t>Supplier of Services</a:t>
                      </a:r>
                      <a:endParaRPr lang="en-IN" dirty="0"/>
                    </a:p>
                  </a:txBody>
                  <a:tcPr/>
                </a:tc>
                <a:tc>
                  <a:txBody>
                    <a:bodyPr/>
                    <a:lstStyle/>
                    <a:p>
                      <a:r>
                        <a:rPr lang="en-US" dirty="0"/>
                        <a:t>Recipient of Services</a:t>
                      </a:r>
                      <a:endParaRPr lang="en-IN" dirty="0"/>
                    </a:p>
                  </a:txBody>
                  <a:tcPr/>
                </a:tc>
                <a:tc>
                  <a:txBody>
                    <a:bodyPr/>
                    <a:lstStyle/>
                    <a:p>
                      <a:r>
                        <a:rPr lang="en-US" dirty="0"/>
                        <a:t>Description of Supply of Service</a:t>
                      </a:r>
                      <a:endParaRPr lang="en-IN" dirty="0"/>
                    </a:p>
                  </a:txBody>
                  <a:tcPr/>
                </a:tc>
                <a:extLst>
                  <a:ext uri="{0D108BD9-81ED-4DB2-BD59-A6C34878D82A}">
                    <a16:rowId xmlns:a16="http://schemas.microsoft.com/office/drawing/2014/main" val="1239871063"/>
                  </a:ext>
                </a:extLst>
              </a:tr>
              <a:tr h="877064">
                <a:tc>
                  <a:txBody>
                    <a:bodyPr/>
                    <a:lstStyle/>
                    <a:p>
                      <a:r>
                        <a:rPr lang="en-US" sz="1400" dirty="0"/>
                        <a:t>Members</a:t>
                      </a:r>
                      <a:r>
                        <a:rPr lang="en-US" sz="1400" baseline="0" dirty="0"/>
                        <a:t> of Overseeing Committee constituted by the Reserve Bank of India</a:t>
                      </a:r>
                      <a:endParaRPr lang="en-IN" sz="1400" dirty="0"/>
                    </a:p>
                  </a:txBody>
                  <a:tcPr/>
                </a:tc>
                <a:tc>
                  <a:txBody>
                    <a:bodyPr/>
                    <a:lstStyle/>
                    <a:p>
                      <a:r>
                        <a:rPr lang="en-US" sz="1400" dirty="0"/>
                        <a:t>Reserve</a:t>
                      </a:r>
                      <a:r>
                        <a:rPr lang="en-US" sz="1400" baseline="0" dirty="0"/>
                        <a:t> Bank of India</a:t>
                      </a:r>
                      <a:endParaRPr lang="en-IN" sz="1400" dirty="0"/>
                    </a:p>
                  </a:txBody>
                  <a:tcPr/>
                </a:tc>
                <a:tc>
                  <a:txBody>
                    <a:bodyPr/>
                    <a:lstStyle/>
                    <a:p>
                      <a:r>
                        <a:rPr lang="en-US" sz="1400" dirty="0"/>
                        <a:t>Supply</a:t>
                      </a:r>
                      <a:r>
                        <a:rPr lang="en-US" sz="1400" baseline="0" dirty="0"/>
                        <a:t> of services by the m</a:t>
                      </a:r>
                      <a:r>
                        <a:rPr lang="en-US" sz="1400" dirty="0"/>
                        <a:t>embers</a:t>
                      </a:r>
                      <a:r>
                        <a:rPr lang="en-US" sz="1400" baseline="0" dirty="0"/>
                        <a:t> of Overseeing Committee constituted by the Reserve Bank of India</a:t>
                      </a:r>
                      <a:endParaRPr lang="en-IN" sz="1400" dirty="0"/>
                    </a:p>
                  </a:txBody>
                  <a:tcPr/>
                </a:tc>
                <a:extLst>
                  <a:ext uri="{0D108BD9-81ED-4DB2-BD59-A6C34878D82A}">
                    <a16:rowId xmlns:a16="http://schemas.microsoft.com/office/drawing/2014/main" val="1378175053"/>
                  </a:ext>
                </a:extLst>
              </a:tr>
              <a:tr h="2461439">
                <a:tc>
                  <a:txBody>
                    <a:bodyPr/>
                    <a:lstStyle/>
                    <a:p>
                      <a:r>
                        <a:rPr lang="en-US" sz="1400" dirty="0"/>
                        <a:t>Author</a:t>
                      </a:r>
                      <a:r>
                        <a:rPr lang="en-US" sz="1400" baseline="0" dirty="0"/>
                        <a:t> or Music composer, photographer, artist, or the like.</a:t>
                      </a:r>
                      <a:endParaRPr lang="en-IN" sz="1400" dirty="0"/>
                    </a:p>
                  </a:txBody>
                  <a:tcPr/>
                </a:tc>
                <a:tc>
                  <a:txBody>
                    <a:bodyPr/>
                    <a:lstStyle/>
                    <a:p>
                      <a:r>
                        <a:rPr lang="en-US" sz="1400" dirty="0"/>
                        <a:t>Publisher, music company, producer or the like, located in the taxable territory</a:t>
                      </a:r>
                      <a:endParaRPr lang="en-IN" sz="1400" dirty="0"/>
                    </a:p>
                  </a:txBody>
                  <a:tcPr/>
                </a:tc>
                <a:tc>
                  <a:txBody>
                    <a:bodyPr/>
                    <a:lstStyle/>
                    <a:p>
                      <a:r>
                        <a:rPr lang="en-US" sz="1400" dirty="0"/>
                        <a:t>Supply of services by an author, music composer, photographer,</a:t>
                      </a:r>
                      <a:r>
                        <a:rPr lang="en-US" sz="1400" baseline="0" dirty="0"/>
                        <a:t> artist or the like by way of transfer or permitting the use or enjoyment of a copyright covered under clause (a) of sub-section (1) of Section 13 of the Copyright Act, 1957 relating to original literary, dramatic, musical or artistic works to a publisher, music company producer or the like. </a:t>
                      </a:r>
                      <a:endParaRPr lang="en-IN" sz="1400" dirty="0"/>
                    </a:p>
                  </a:txBody>
                  <a:tcPr/>
                </a:tc>
                <a:extLst>
                  <a:ext uri="{0D108BD9-81ED-4DB2-BD59-A6C34878D82A}">
                    <a16:rowId xmlns:a16="http://schemas.microsoft.com/office/drawing/2014/main" val="2199435808"/>
                  </a:ext>
                </a:extLst>
              </a:tr>
              <a:tr h="652338">
                <a:tc>
                  <a:txBody>
                    <a:bodyPr/>
                    <a:lstStyle/>
                    <a:p>
                      <a:r>
                        <a:rPr lang="en-IN" sz="1200" b="0" i="0" kern="1200" dirty="0">
                          <a:solidFill>
                            <a:schemeClr val="dk1"/>
                          </a:solidFill>
                          <a:effectLst/>
                          <a:latin typeface="+mn-lt"/>
                          <a:ea typeface="+mn-ea"/>
                          <a:cs typeface="+mn-cs"/>
                        </a:rPr>
                        <a:t>Lender</a:t>
                      </a:r>
                      <a:endParaRPr lang="en-IN" sz="1200" dirty="0"/>
                    </a:p>
                  </a:txBody>
                  <a:tcPr/>
                </a:tc>
                <a:tc>
                  <a:txBody>
                    <a:bodyPr/>
                    <a:lstStyle/>
                    <a:p>
                      <a:r>
                        <a:rPr lang="en-US" sz="1200" b="0" i="0" kern="1200" dirty="0">
                          <a:solidFill>
                            <a:schemeClr val="dk1"/>
                          </a:solidFill>
                          <a:effectLst/>
                          <a:latin typeface="+mn-lt"/>
                          <a:ea typeface="+mn-ea"/>
                          <a:cs typeface="+mn-cs"/>
                        </a:rPr>
                        <a:t>Borrower under SEBI’s Scheme, located in the taxable territory.</a:t>
                      </a:r>
                      <a:endParaRPr lang="en-IN" sz="1200" dirty="0"/>
                    </a:p>
                  </a:txBody>
                  <a:tcPr/>
                </a:tc>
                <a:tc>
                  <a:txBody>
                    <a:bodyPr/>
                    <a:lstStyle/>
                    <a:p>
                      <a:r>
                        <a:rPr lang="en-US" sz="1200" b="0" i="0" kern="1200" dirty="0">
                          <a:solidFill>
                            <a:schemeClr val="dk1"/>
                          </a:solidFill>
                          <a:effectLst/>
                          <a:latin typeface="+mn-lt"/>
                          <a:ea typeface="+mn-ea"/>
                          <a:cs typeface="+mn-cs"/>
                        </a:rPr>
                        <a:t>Services of lending of securities under SEBI’s Securities Lending Scheme, 1997. </a:t>
                      </a:r>
                      <a:r>
                        <a:rPr lang="en-US" sz="1200" b="1" i="0" kern="1200" dirty="0">
                          <a:solidFill>
                            <a:schemeClr val="dk1"/>
                          </a:solidFill>
                          <a:effectLst/>
                          <a:latin typeface="+mn-lt"/>
                          <a:ea typeface="+mn-ea"/>
                          <a:cs typeface="+mn-cs"/>
                        </a:rPr>
                        <a:t>Effective from 01.10.2019.</a:t>
                      </a:r>
                      <a:endParaRPr lang="en-IN" sz="1200" dirty="0"/>
                    </a:p>
                  </a:txBody>
                  <a:tcPr/>
                </a:tc>
                <a:extLst>
                  <a:ext uri="{0D108BD9-81ED-4DB2-BD59-A6C34878D82A}">
                    <a16:rowId xmlns:a16="http://schemas.microsoft.com/office/drawing/2014/main" val="4129637307"/>
                  </a:ext>
                </a:extLst>
              </a:tr>
            </a:tbl>
          </a:graphicData>
        </a:graphic>
      </p:graphicFrame>
    </p:spTree>
    <p:extLst>
      <p:ext uri="{BB962C8B-B14F-4D97-AF65-F5344CB8AC3E}">
        <p14:creationId xmlns:p14="http://schemas.microsoft.com/office/powerpoint/2010/main" val="3838061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47076"/>
            <a:ext cx="6798734" cy="839763"/>
          </a:xfrm>
        </p:spPr>
        <p:txBody>
          <a:bodyPr/>
          <a:lstStyle/>
          <a:p>
            <a:r>
              <a:rPr lang="en-US" dirty="0"/>
              <a:t>RCM – Other Services</a:t>
            </a:r>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val="3593739126"/>
              </p:ext>
            </p:extLst>
          </p:nvPr>
        </p:nvGraphicFramePr>
        <p:xfrm>
          <a:off x="1078524" y="1397000"/>
          <a:ext cx="7385538" cy="4545220"/>
        </p:xfrm>
        <a:graphic>
          <a:graphicData uri="http://schemas.openxmlformats.org/drawingml/2006/table">
            <a:tbl>
              <a:tblPr firstRow="1" bandRow="1">
                <a:tableStyleId>{5C22544A-7EE6-4342-B048-85BDC9FD1C3A}</a:tableStyleId>
              </a:tblPr>
              <a:tblGrid>
                <a:gridCol w="2461846">
                  <a:extLst>
                    <a:ext uri="{9D8B030D-6E8A-4147-A177-3AD203B41FA5}">
                      <a16:colId xmlns:a16="http://schemas.microsoft.com/office/drawing/2014/main" val="1089334070"/>
                    </a:ext>
                  </a:extLst>
                </a:gridCol>
                <a:gridCol w="2461846">
                  <a:extLst>
                    <a:ext uri="{9D8B030D-6E8A-4147-A177-3AD203B41FA5}">
                      <a16:colId xmlns:a16="http://schemas.microsoft.com/office/drawing/2014/main" val="2024591416"/>
                    </a:ext>
                  </a:extLst>
                </a:gridCol>
                <a:gridCol w="2461846">
                  <a:extLst>
                    <a:ext uri="{9D8B030D-6E8A-4147-A177-3AD203B41FA5}">
                      <a16:colId xmlns:a16="http://schemas.microsoft.com/office/drawing/2014/main" val="2911594165"/>
                    </a:ext>
                  </a:extLst>
                </a:gridCol>
              </a:tblGrid>
              <a:tr h="723660">
                <a:tc>
                  <a:txBody>
                    <a:bodyPr/>
                    <a:lstStyle/>
                    <a:p>
                      <a:r>
                        <a:rPr lang="en-US" dirty="0"/>
                        <a:t>Supplier of Services</a:t>
                      </a:r>
                      <a:endParaRPr lang="en-IN" dirty="0"/>
                    </a:p>
                  </a:txBody>
                  <a:tcPr/>
                </a:tc>
                <a:tc>
                  <a:txBody>
                    <a:bodyPr/>
                    <a:lstStyle/>
                    <a:p>
                      <a:r>
                        <a:rPr lang="en-US" dirty="0"/>
                        <a:t>Recipient of Services</a:t>
                      </a:r>
                      <a:endParaRPr lang="en-IN" dirty="0"/>
                    </a:p>
                  </a:txBody>
                  <a:tcPr/>
                </a:tc>
                <a:tc>
                  <a:txBody>
                    <a:bodyPr/>
                    <a:lstStyle/>
                    <a:p>
                      <a:r>
                        <a:rPr lang="en-US" dirty="0"/>
                        <a:t>Description of Supply of Service</a:t>
                      </a:r>
                      <a:endParaRPr lang="en-IN" dirty="0"/>
                    </a:p>
                  </a:txBody>
                  <a:tcPr/>
                </a:tc>
                <a:extLst>
                  <a:ext uri="{0D108BD9-81ED-4DB2-BD59-A6C34878D82A}">
                    <a16:rowId xmlns:a16="http://schemas.microsoft.com/office/drawing/2014/main" val="201361094"/>
                  </a:ext>
                </a:extLst>
              </a:tr>
              <a:tr h="717956">
                <a:tc>
                  <a:txBody>
                    <a:bodyPr/>
                    <a:lstStyle/>
                    <a:p>
                      <a:r>
                        <a:rPr lang="en-US" sz="1200" b="0" i="0" kern="1200" dirty="0">
                          <a:solidFill>
                            <a:schemeClr val="dk1"/>
                          </a:solidFill>
                          <a:effectLst/>
                          <a:latin typeface="+mn-lt"/>
                          <a:ea typeface="+mn-ea"/>
                          <a:cs typeface="+mn-cs"/>
                        </a:rPr>
                        <a:t>Members of the Overseeing Committee constituted by the Reserve Bank of India</a:t>
                      </a:r>
                      <a:endParaRPr lang="en-IN" sz="1200" dirty="0"/>
                    </a:p>
                  </a:txBody>
                  <a:tcPr/>
                </a:tc>
                <a:tc>
                  <a:txBody>
                    <a:bodyPr/>
                    <a:lstStyle/>
                    <a:p>
                      <a:r>
                        <a:rPr lang="en-IN" sz="1200" b="0" i="0" kern="1200" dirty="0">
                          <a:solidFill>
                            <a:schemeClr val="dk1"/>
                          </a:solidFill>
                          <a:effectLst/>
                          <a:latin typeface="+mn-lt"/>
                          <a:ea typeface="+mn-ea"/>
                          <a:cs typeface="+mn-cs"/>
                        </a:rPr>
                        <a:t>Reserve Bank of India.</a:t>
                      </a:r>
                      <a:endParaRPr lang="en-IN" sz="1200" dirty="0"/>
                    </a:p>
                  </a:txBody>
                  <a:tcPr/>
                </a:tc>
                <a:tc>
                  <a:txBody>
                    <a:bodyPr/>
                    <a:lstStyle/>
                    <a:p>
                      <a:r>
                        <a:rPr lang="en-US" sz="1200" b="0" i="0" kern="1200" dirty="0">
                          <a:solidFill>
                            <a:schemeClr val="dk1"/>
                          </a:solidFill>
                          <a:effectLst/>
                          <a:latin typeface="+mn-lt"/>
                          <a:ea typeface="+mn-ea"/>
                          <a:cs typeface="+mn-cs"/>
                        </a:rPr>
                        <a:t>Services supplied by members of the Overseeing Committee to the Reserve Bank of India.</a:t>
                      </a:r>
                      <a:endParaRPr lang="en-IN" sz="1200" dirty="0"/>
                    </a:p>
                  </a:txBody>
                  <a:tcPr/>
                </a:tc>
                <a:extLst>
                  <a:ext uri="{0D108BD9-81ED-4DB2-BD59-A6C34878D82A}">
                    <a16:rowId xmlns:a16="http://schemas.microsoft.com/office/drawing/2014/main" val="94292855"/>
                  </a:ext>
                </a:extLst>
              </a:tr>
              <a:tr h="866692">
                <a:tc>
                  <a:txBody>
                    <a:bodyPr/>
                    <a:lstStyle/>
                    <a:p>
                      <a:r>
                        <a:rPr lang="en-US" sz="1200" b="0" i="0" kern="1200" dirty="0">
                          <a:solidFill>
                            <a:schemeClr val="dk1"/>
                          </a:solidFill>
                          <a:effectLst/>
                          <a:latin typeface="+mn-lt"/>
                          <a:ea typeface="+mn-ea"/>
                          <a:cs typeface="+mn-cs"/>
                        </a:rPr>
                        <a:t>Individual Direct Selling Agents (DSAs) other than body corporates, partnerships, or LLPs</a:t>
                      </a:r>
                      <a:endParaRPr lang="en-IN" sz="1200" dirty="0"/>
                    </a:p>
                  </a:txBody>
                  <a:tcPr/>
                </a:tc>
                <a:tc>
                  <a:txBody>
                    <a:bodyPr/>
                    <a:lstStyle/>
                    <a:p>
                      <a:r>
                        <a:rPr lang="en-US" sz="1200" b="0" i="0" kern="1200" dirty="0">
                          <a:solidFill>
                            <a:schemeClr val="dk1"/>
                          </a:solidFill>
                          <a:effectLst/>
                          <a:latin typeface="+mn-lt"/>
                          <a:ea typeface="+mn-ea"/>
                          <a:cs typeface="+mn-cs"/>
                        </a:rPr>
                        <a:t>Banking company or NBFC located in the taxable territory.</a:t>
                      </a:r>
                      <a:endParaRPr lang="en-IN" sz="1200" dirty="0"/>
                    </a:p>
                  </a:txBody>
                  <a:tcPr/>
                </a:tc>
                <a:tc>
                  <a:txBody>
                    <a:bodyPr/>
                    <a:lstStyle/>
                    <a:p>
                      <a:r>
                        <a:rPr lang="en-US" sz="1200" b="0" i="0" kern="1200" dirty="0">
                          <a:solidFill>
                            <a:schemeClr val="dk1"/>
                          </a:solidFill>
                          <a:effectLst/>
                          <a:latin typeface="+mn-lt"/>
                          <a:ea typeface="+mn-ea"/>
                          <a:cs typeface="+mn-cs"/>
                        </a:rPr>
                        <a:t>Services supplied by individual Direct Selling Agents (DSAs) other than body corporates or firms to banks or NBFCs.</a:t>
                      </a:r>
                      <a:endParaRPr lang="en-IN" sz="1200" dirty="0"/>
                    </a:p>
                  </a:txBody>
                  <a:tcPr/>
                </a:tc>
                <a:extLst>
                  <a:ext uri="{0D108BD9-81ED-4DB2-BD59-A6C34878D82A}">
                    <a16:rowId xmlns:a16="http://schemas.microsoft.com/office/drawing/2014/main" val="3158539121"/>
                  </a:ext>
                </a:extLst>
              </a:tr>
              <a:tr h="595287">
                <a:tc>
                  <a:txBody>
                    <a:bodyPr/>
                    <a:lstStyle/>
                    <a:p>
                      <a:r>
                        <a:rPr lang="en-IN" sz="1200" b="0" i="0" kern="1200" dirty="0">
                          <a:solidFill>
                            <a:schemeClr val="dk1"/>
                          </a:solidFill>
                          <a:effectLst/>
                          <a:latin typeface="+mn-lt"/>
                          <a:ea typeface="+mn-ea"/>
                          <a:cs typeface="+mn-cs"/>
                        </a:rPr>
                        <a:t>Business facilitator (BF)</a:t>
                      </a:r>
                      <a:endParaRPr lang="en-IN" sz="1200" dirty="0"/>
                    </a:p>
                  </a:txBody>
                  <a:tcPr/>
                </a:tc>
                <a:tc>
                  <a:txBody>
                    <a:bodyPr/>
                    <a:lstStyle/>
                    <a:p>
                      <a:r>
                        <a:rPr lang="en-US" sz="1200" b="0" i="0" kern="1200" dirty="0">
                          <a:solidFill>
                            <a:schemeClr val="dk1"/>
                          </a:solidFill>
                          <a:effectLst/>
                          <a:latin typeface="+mn-lt"/>
                          <a:ea typeface="+mn-ea"/>
                          <a:cs typeface="+mn-cs"/>
                        </a:rPr>
                        <a:t>Banking company located in the taxable territory.</a:t>
                      </a:r>
                      <a:endParaRPr lang="en-IN" sz="1200" dirty="0"/>
                    </a:p>
                  </a:txBody>
                  <a:tcPr/>
                </a:tc>
                <a:tc>
                  <a:txBody>
                    <a:bodyPr/>
                    <a:lstStyle/>
                    <a:p>
                      <a:r>
                        <a:rPr lang="en-US" sz="1200" b="0" i="0" kern="1200" dirty="0">
                          <a:solidFill>
                            <a:schemeClr val="dk1"/>
                          </a:solidFill>
                          <a:effectLst/>
                          <a:latin typeface="+mn-lt"/>
                          <a:ea typeface="+mn-ea"/>
                          <a:cs typeface="+mn-cs"/>
                        </a:rPr>
                        <a:t>Services provided by business facilitators (BF) to a banking company.</a:t>
                      </a:r>
                      <a:endParaRPr lang="en-IN" sz="1200" dirty="0"/>
                    </a:p>
                  </a:txBody>
                  <a:tcPr/>
                </a:tc>
                <a:extLst>
                  <a:ext uri="{0D108BD9-81ED-4DB2-BD59-A6C34878D82A}">
                    <a16:rowId xmlns:a16="http://schemas.microsoft.com/office/drawing/2014/main" val="2310169960"/>
                  </a:ext>
                </a:extLst>
              </a:tr>
              <a:tr h="773872">
                <a:tc>
                  <a:txBody>
                    <a:bodyPr/>
                    <a:lstStyle/>
                    <a:p>
                      <a:r>
                        <a:rPr lang="en-US" sz="1200" b="0" i="0" kern="1200" dirty="0">
                          <a:solidFill>
                            <a:schemeClr val="dk1"/>
                          </a:solidFill>
                          <a:effectLst/>
                          <a:latin typeface="+mn-lt"/>
                          <a:ea typeface="+mn-ea"/>
                          <a:cs typeface="+mn-cs"/>
                        </a:rPr>
                        <a:t>Agent of business correspondent (BC)</a:t>
                      </a:r>
                      <a:endParaRPr lang="en-IN" sz="1200" dirty="0"/>
                    </a:p>
                  </a:txBody>
                  <a:tcPr/>
                </a:tc>
                <a:tc>
                  <a:txBody>
                    <a:bodyPr/>
                    <a:lstStyle/>
                    <a:p>
                      <a:r>
                        <a:rPr lang="en-US" sz="1200" b="0" i="0" kern="1200" dirty="0">
                          <a:solidFill>
                            <a:schemeClr val="dk1"/>
                          </a:solidFill>
                          <a:effectLst/>
                          <a:latin typeface="+mn-lt"/>
                          <a:ea typeface="+mn-ea"/>
                          <a:cs typeface="+mn-cs"/>
                        </a:rPr>
                        <a:t>Agent of business correspondent (BC)</a:t>
                      </a:r>
                      <a:endParaRPr lang="en-IN" sz="1200" dirty="0"/>
                    </a:p>
                  </a:txBody>
                  <a:tcPr/>
                </a:tc>
                <a:tc>
                  <a:txBody>
                    <a:bodyPr/>
                    <a:lstStyle/>
                    <a:p>
                      <a:r>
                        <a:rPr lang="en-US" sz="1200" b="0" i="0" kern="1200" dirty="0">
                          <a:solidFill>
                            <a:schemeClr val="dk1"/>
                          </a:solidFill>
                          <a:effectLst/>
                          <a:latin typeface="+mn-lt"/>
                          <a:ea typeface="+mn-ea"/>
                          <a:cs typeface="+mn-cs"/>
                        </a:rPr>
                        <a:t>Services provided by agents of business correspondents (BC) to business correspondents.</a:t>
                      </a:r>
                      <a:endParaRPr lang="en-IN" sz="1200" dirty="0"/>
                    </a:p>
                  </a:txBody>
                  <a:tcPr/>
                </a:tc>
                <a:extLst>
                  <a:ext uri="{0D108BD9-81ED-4DB2-BD59-A6C34878D82A}">
                    <a16:rowId xmlns:a16="http://schemas.microsoft.com/office/drawing/2014/main" val="423056464"/>
                  </a:ext>
                </a:extLst>
              </a:tr>
              <a:tr h="419264">
                <a:tc>
                  <a:txBody>
                    <a:bodyPr/>
                    <a:lstStyle/>
                    <a:p>
                      <a:r>
                        <a:rPr lang="en-US" sz="1200" dirty="0"/>
                        <a:t>Any</a:t>
                      </a:r>
                      <a:r>
                        <a:rPr lang="en-US" sz="1200" baseline="0" dirty="0"/>
                        <a:t> person</a:t>
                      </a:r>
                      <a:endParaRPr lang="en-IN" sz="1200" dirty="0"/>
                    </a:p>
                  </a:txBody>
                  <a:tcPr/>
                </a:tc>
                <a:tc>
                  <a:txBody>
                    <a:bodyPr/>
                    <a:lstStyle/>
                    <a:p>
                      <a:r>
                        <a:rPr lang="en-US" sz="1200" dirty="0"/>
                        <a:t>Promoter</a:t>
                      </a:r>
                      <a:endParaRPr lang="en-IN" sz="1200" dirty="0"/>
                    </a:p>
                  </a:txBody>
                  <a:tcPr/>
                </a:tc>
                <a:tc>
                  <a:txBody>
                    <a:bodyPr/>
                    <a:lstStyle/>
                    <a:p>
                      <a:r>
                        <a:rPr lang="en-US" sz="1200" dirty="0"/>
                        <a:t>Services</a:t>
                      </a:r>
                      <a:r>
                        <a:rPr lang="en-US" sz="1200" baseline="0" dirty="0"/>
                        <a:t> by way of transfer of development rights or Floor Space Index for </a:t>
                      </a:r>
                      <a:r>
                        <a:rPr lang="en-US" sz="1200" baseline="0" dirty="0" err="1"/>
                        <a:t>contruction</a:t>
                      </a:r>
                      <a:r>
                        <a:rPr lang="en-US" sz="1200" baseline="0" dirty="0"/>
                        <a:t> of a project by a promoter</a:t>
                      </a:r>
                      <a:endParaRPr lang="en-IN" sz="1200" dirty="0"/>
                    </a:p>
                  </a:txBody>
                  <a:tcPr/>
                </a:tc>
                <a:extLst>
                  <a:ext uri="{0D108BD9-81ED-4DB2-BD59-A6C34878D82A}">
                    <a16:rowId xmlns:a16="http://schemas.microsoft.com/office/drawing/2014/main" val="4101973602"/>
                  </a:ext>
                </a:extLst>
              </a:tr>
            </a:tbl>
          </a:graphicData>
        </a:graphic>
      </p:graphicFrame>
    </p:spTree>
    <p:extLst>
      <p:ext uri="{BB962C8B-B14F-4D97-AF65-F5344CB8AC3E}">
        <p14:creationId xmlns:p14="http://schemas.microsoft.com/office/powerpoint/2010/main" val="3647362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753" y="915338"/>
            <a:ext cx="7784123" cy="921278"/>
          </a:xfrm>
        </p:spPr>
        <p:txBody>
          <a:bodyPr>
            <a:normAutofit/>
          </a:bodyPr>
          <a:lstStyle/>
          <a:p>
            <a:r>
              <a:rPr sz="2000" b="1" dirty="0"/>
              <a:t>RCM under Section 9(4)</a:t>
            </a:r>
            <a:r>
              <a:rPr lang="en-US" sz="2000" b="1" dirty="0"/>
              <a:t> of CGST ACT and Section 15(4) of IGST Act</a:t>
            </a:r>
            <a:endParaRPr sz="2000" b="1" dirty="0"/>
          </a:p>
        </p:txBody>
      </p:sp>
      <p:sp>
        <p:nvSpPr>
          <p:cNvPr id="3" name="Content Placeholder 2"/>
          <p:cNvSpPr>
            <a:spLocks noGrp="1"/>
          </p:cNvSpPr>
          <p:nvPr>
            <p:ph idx="1"/>
          </p:nvPr>
        </p:nvSpPr>
        <p:spPr>
          <a:xfrm>
            <a:off x="687752" y="1597572"/>
            <a:ext cx="7768495" cy="4614042"/>
          </a:xfrm>
        </p:spPr>
        <p:txBody>
          <a:bodyPr>
            <a:normAutofit fontScale="32500" lnSpcReduction="20000"/>
          </a:bodyPr>
          <a:lstStyle/>
          <a:p>
            <a:pPr>
              <a:spcAft>
                <a:spcPts val="1000"/>
              </a:spcAft>
              <a:defRPr sz="2000"/>
            </a:pPr>
            <a:endParaRPr lang="en-US" sz="5600" dirty="0"/>
          </a:p>
          <a:p>
            <a:pPr marL="0" indent="0">
              <a:spcAft>
                <a:spcPts val="1000"/>
              </a:spcAft>
              <a:buNone/>
              <a:defRPr sz="2000"/>
            </a:pPr>
            <a:r>
              <a:rPr lang="en-US" sz="5600" b="1" dirty="0"/>
              <a:t>       Section 9(4) - </a:t>
            </a:r>
          </a:p>
          <a:p>
            <a:pPr algn="just">
              <a:spcAft>
                <a:spcPts val="1000"/>
              </a:spcAft>
              <a:defRPr sz="2000"/>
            </a:pPr>
            <a:r>
              <a:rPr lang="en-US" sz="5600" dirty="0"/>
              <a:t>“The Government may, on the recommendations of the Council, </a:t>
            </a:r>
            <a:r>
              <a:rPr lang="en-US" sz="5600" b="1" dirty="0"/>
              <a:t>by notification</a:t>
            </a:r>
            <a:r>
              <a:rPr lang="en-US" sz="5600" dirty="0"/>
              <a:t>, specify a </a:t>
            </a:r>
            <a:r>
              <a:rPr lang="en-US" sz="5600" b="1" dirty="0"/>
              <a:t>class of     registered persons </a:t>
            </a:r>
            <a:r>
              <a:rPr lang="en-US" sz="5600" dirty="0"/>
              <a:t>who shall, in respect of supply of </a:t>
            </a:r>
            <a:r>
              <a:rPr lang="en-US" sz="5600" b="1" dirty="0"/>
              <a:t>specified categories </a:t>
            </a:r>
            <a:r>
              <a:rPr lang="en-US" sz="5600" dirty="0"/>
              <a:t>of goods or services or both received </a:t>
            </a:r>
            <a:r>
              <a:rPr lang="en-US" sz="5600" b="1" dirty="0"/>
              <a:t>from an unregistered supplier,</a:t>
            </a:r>
            <a:r>
              <a:rPr lang="en-US" sz="5600" dirty="0"/>
              <a:t> pay the tax on reverse charge basis as the recipient of such supply of goods or services or both, and all the provisions of this Act shall apply to such recipient as if he is the person liable for paying the tax in relation to such supply of goods or services or both.”</a:t>
            </a:r>
            <a:br>
              <a:rPr lang="en-US" sz="5600" dirty="0"/>
            </a:br>
            <a:br>
              <a:rPr lang="en-US" sz="4000" dirty="0"/>
            </a:br>
            <a:endParaRPr lang="en-US" sz="4000" dirty="0"/>
          </a:p>
          <a:p>
            <a:pPr algn="just">
              <a:spcAft>
                <a:spcPts val="1000"/>
              </a:spcAft>
              <a:defRPr sz="2000"/>
            </a:pPr>
            <a:r>
              <a:rPr lang="en-US" sz="4900" dirty="0"/>
              <a:t>Initially applicable on all inward supplies which was more than Rs. 5,000 per day from unregistered persons. (From 01.04.2017 to 13.10.2017)</a:t>
            </a:r>
          </a:p>
          <a:p>
            <a:pPr>
              <a:spcAft>
                <a:spcPts val="1000"/>
              </a:spcAft>
              <a:defRPr sz="2000"/>
            </a:pPr>
            <a:r>
              <a:rPr lang="en-US" sz="4900" dirty="0"/>
              <a:t>Now restricted to specified class of registered persons (</a:t>
            </a:r>
            <a:r>
              <a:rPr lang="en-US" sz="4900" dirty="0" err="1"/>
              <a:t>w.e.f</a:t>
            </a:r>
            <a:r>
              <a:rPr lang="en-US" sz="4900" dirty="0"/>
              <a:t> 01.02.2019)</a:t>
            </a:r>
          </a:p>
          <a:p>
            <a:pPr>
              <a:spcAft>
                <a:spcPts val="1000"/>
              </a:spcAft>
              <a:defRPr sz="2000"/>
            </a:pPr>
            <a:r>
              <a:rPr lang="en-US" sz="4900" dirty="0"/>
              <a:t>New Provisions of Section 9(4) notified by Notification No. 2/2019 –CT(Rate) dt 29.01.2019,  </a:t>
            </a:r>
            <a:r>
              <a:rPr lang="en-US" sz="4900" dirty="0" err="1"/>
              <a:t>w.e.f</a:t>
            </a:r>
            <a:r>
              <a:rPr lang="en-US" sz="4900" dirty="0"/>
              <a:t> 01.02.2019</a:t>
            </a:r>
          </a:p>
          <a:p>
            <a:pPr marL="0" indent="0">
              <a:spcAft>
                <a:spcPts val="1000"/>
              </a:spcAft>
              <a:buNone/>
              <a:defRPr sz="2000"/>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825" y="915337"/>
            <a:ext cx="7534275" cy="875363"/>
          </a:xfrm>
        </p:spPr>
        <p:txBody>
          <a:bodyPr>
            <a:normAutofit/>
          </a:bodyPr>
          <a:lstStyle/>
          <a:p>
            <a:r>
              <a:rPr lang="en-US" sz="1800" b="1" dirty="0"/>
              <a:t>Notification 07/2019-CT (Rate) dated 29</a:t>
            </a:r>
            <a:r>
              <a:rPr lang="en-US" sz="1800" b="1" baseline="30000" dirty="0"/>
              <a:t>th</a:t>
            </a:r>
            <a:r>
              <a:rPr lang="en-US" sz="1800" b="1" dirty="0"/>
              <a:t> March 2019 </a:t>
            </a:r>
            <a:r>
              <a:rPr lang="en-US" sz="1800" b="1" dirty="0" err="1"/>
              <a:t>w.e.f</a:t>
            </a:r>
            <a:r>
              <a:rPr lang="en-US" sz="1800" b="1" dirty="0"/>
              <a:t> 01/04/2019</a:t>
            </a:r>
            <a:endParaRPr lang="en-IN" sz="1800" b="1" dirty="0"/>
          </a:p>
        </p:txBody>
      </p:sp>
      <p:sp>
        <p:nvSpPr>
          <p:cNvPr id="3" name="Content Placeholder 2"/>
          <p:cNvSpPr>
            <a:spLocks noGrp="1"/>
          </p:cNvSpPr>
          <p:nvPr>
            <p:ph idx="1"/>
          </p:nvPr>
        </p:nvSpPr>
        <p:spPr>
          <a:xfrm>
            <a:off x="657224" y="1790700"/>
            <a:ext cx="7915275" cy="4383454"/>
          </a:xfrm>
        </p:spPr>
        <p:txBody>
          <a:bodyPr>
            <a:normAutofit fontScale="25000" lnSpcReduction="20000"/>
          </a:bodyPr>
          <a:lstStyle/>
          <a:p>
            <a:pPr marL="0" indent="0">
              <a:lnSpc>
                <a:spcPct val="120000"/>
              </a:lnSpc>
              <a:buNone/>
            </a:pPr>
            <a:endParaRPr lang="en-US" sz="5200" b="1" dirty="0">
              <a:latin typeface="Times New Roman" panose="02020603050405020304" pitchFamily="18" charset="0"/>
              <a:cs typeface="Times New Roman" panose="02020603050405020304" pitchFamily="18" charset="0"/>
            </a:endParaRPr>
          </a:p>
          <a:p>
            <a:pPr marL="0" indent="0">
              <a:lnSpc>
                <a:spcPct val="120000"/>
              </a:lnSpc>
              <a:buNone/>
            </a:pPr>
            <a:r>
              <a:rPr lang="en-US" sz="5600" b="1" dirty="0">
                <a:latin typeface="Times New Roman" panose="02020603050405020304" pitchFamily="18" charset="0"/>
                <a:cs typeface="Times New Roman" panose="02020603050405020304" pitchFamily="18" charset="0"/>
              </a:rPr>
              <a:t>Kinds of supplies that </a:t>
            </a:r>
            <a:r>
              <a:rPr lang="en-US" sz="5600" dirty="0">
                <a:latin typeface="Times New Roman" panose="02020603050405020304" pitchFamily="18" charset="0"/>
                <a:cs typeface="Times New Roman" panose="02020603050405020304" pitchFamily="18" charset="0"/>
              </a:rPr>
              <a:t>have been specified for </a:t>
            </a:r>
            <a:r>
              <a:rPr lang="en-US" sz="5600" b="1" dirty="0">
                <a:latin typeface="Times New Roman" panose="02020603050405020304" pitchFamily="18" charset="0"/>
                <a:cs typeface="Times New Roman" panose="02020603050405020304" pitchFamily="18" charset="0"/>
              </a:rPr>
              <a:t>which ‘promoter’ </a:t>
            </a:r>
            <a:r>
              <a:rPr lang="en-US" sz="5600" dirty="0">
                <a:latin typeface="Times New Roman" panose="02020603050405020304" pitchFamily="18" charset="0"/>
                <a:cs typeface="Times New Roman" panose="02020603050405020304" pitchFamily="18" charset="0"/>
              </a:rPr>
              <a:t>shall be liable to pay tax under reverse charge:</a:t>
            </a:r>
          </a:p>
          <a:p>
            <a:pPr marL="0" indent="0">
              <a:lnSpc>
                <a:spcPct val="120000"/>
              </a:lnSpc>
              <a:buNone/>
            </a:pPr>
            <a:endParaRPr lang="en-US" sz="5200" dirty="0">
              <a:latin typeface="Times New Roman" panose="02020603050405020304" pitchFamily="18" charset="0"/>
              <a:cs typeface="Times New Roman" panose="02020603050405020304" pitchFamily="18" charset="0"/>
            </a:endParaRPr>
          </a:p>
          <a:p>
            <a:pPr marL="0" indent="0">
              <a:lnSpc>
                <a:spcPct val="120000"/>
              </a:lnSpc>
              <a:buNone/>
            </a:pPr>
            <a:r>
              <a:rPr lang="en-US" sz="5600" b="1" dirty="0">
                <a:latin typeface="Times New Roman" panose="02020603050405020304" pitchFamily="18" charset="0"/>
                <a:cs typeface="Times New Roman" panose="02020603050405020304" pitchFamily="18" charset="0"/>
              </a:rPr>
              <a:t>1. Input and Input services for Construction Contract.</a:t>
            </a:r>
          </a:p>
          <a:p>
            <a:pPr marL="0" indent="0">
              <a:lnSpc>
                <a:spcPct val="120000"/>
              </a:lnSpc>
              <a:buNone/>
            </a:pPr>
            <a:r>
              <a:rPr lang="en-US" sz="5600" dirty="0">
                <a:latin typeface="Times New Roman" panose="02020603050405020304" pitchFamily="18" charset="0"/>
                <a:cs typeface="Times New Roman" panose="02020603050405020304" pitchFamily="18" charset="0"/>
              </a:rPr>
              <a:t>RCM is applicable for shortfall from the minimum of goods or services or both required to be purchased by a promoter</a:t>
            </a:r>
            <a:r>
              <a:rPr lang="en-US" sz="5600" b="1" dirty="0">
                <a:latin typeface="Times New Roman" panose="02020603050405020304" pitchFamily="18" charset="0"/>
                <a:cs typeface="Times New Roman" panose="02020603050405020304" pitchFamily="18" charset="0"/>
              </a:rPr>
              <a:t>. </a:t>
            </a:r>
            <a:r>
              <a:rPr lang="en-US" sz="5600" b="1" i="1" dirty="0">
                <a:latin typeface="Times New Roman" panose="02020603050405020304" pitchFamily="18" charset="0"/>
                <a:cs typeface="Times New Roman" panose="02020603050405020304" pitchFamily="18" charset="0"/>
              </a:rPr>
              <a:t>(Notification No. 3/2019-Central Tax (Rate) dated 29th March 2019 specifies that 80% of inputs and input services should be procured from registered person.)</a:t>
            </a:r>
          </a:p>
          <a:p>
            <a:pPr marL="0" indent="0">
              <a:lnSpc>
                <a:spcPct val="120000"/>
              </a:lnSpc>
              <a:buNone/>
            </a:pPr>
            <a:r>
              <a:rPr lang="en-US" sz="5600" b="1" dirty="0">
                <a:latin typeface="Times New Roman" panose="02020603050405020304" pitchFamily="18" charset="0"/>
                <a:cs typeface="Times New Roman" panose="02020603050405020304" pitchFamily="18" charset="0"/>
              </a:rPr>
              <a:t>2. Purchase of Cement: (Notification No. 24/2019-Central Tax (Rate) dated 30 September, 2019)</a:t>
            </a:r>
          </a:p>
          <a:p>
            <a:pPr marL="0" indent="0">
              <a:lnSpc>
                <a:spcPct val="120000"/>
              </a:lnSpc>
              <a:buNone/>
            </a:pPr>
            <a:r>
              <a:rPr lang="en-US" sz="5600" dirty="0">
                <a:latin typeface="Times New Roman" panose="02020603050405020304" pitchFamily="18" charset="0"/>
                <a:cs typeface="Times New Roman" panose="02020603050405020304" pitchFamily="18" charset="0"/>
              </a:rPr>
              <a:t> RCM will be applicable on any amount of purchase of ‘Cement’ by the “promoter” from an unregistered supplier for the construction of project.</a:t>
            </a:r>
          </a:p>
          <a:p>
            <a:pPr marL="0" indent="0">
              <a:lnSpc>
                <a:spcPct val="120000"/>
              </a:lnSpc>
              <a:buNone/>
            </a:pPr>
            <a:r>
              <a:rPr lang="en-US" sz="5600" dirty="0">
                <a:latin typeface="Times New Roman" panose="02020603050405020304" pitchFamily="18" charset="0"/>
                <a:cs typeface="Times New Roman" panose="02020603050405020304" pitchFamily="18" charset="0"/>
              </a:rPr>
              <a:t>3 </a:t>
            </a:r>
            <a:r>
              <a:rPr lang="en-US" sz="5600" b="1" dirty="0">
                <a:latin typeface="Times New Roman" panose="02020603050405020304" pitchFamily="18" charset="0"/>
                <a:cs typeface="Times New Roman" panose="02020603050405020304" pitchFamily="18" charset="0"/>
              </a:rPr>
              <a:t>For Purchase of Capital Goods: (Notification 7/2019 – Central Tax (Rate) dated 29</a:t>
            </a:r>
            <a:r>
              <a:rPr lang="en-US" sz="5600" b="1" baseline="30000" dirty="0">
                <a:latin typeface="Times New Roman" panose="02020603050405020304" pitchFamily="18" charset="0"/>
                <a:cs typeface="Times New Roman" panose="02020603050405020304" pitchFamily="18" charset="0"/>
              </a:rPr>
              <a:t>th</a:t>
            </a:r>
            <a:r>
              <a:rPr lang="en-US" sz="5600" b="1" dirty="0">
                <a:latin typeface="Times New Roman" panose="02020603050405020304" pitchFamily="18" charset="0"/>
                <a:cs typeface="Times New Roman" panose="02020603050405020304" pitchFamily="18" charset="0"/>
              </a:rPr>
              <a:t> March 2019</a:t>
            </a:r>
          </a:p>
          <a:p>
            <a:pPr marL="0" indent="0">
              <a:lnSpc>
                <a:spcPct val="120000"/>
              </a:lnSpc>
              <a:buNone/>
            </a:pPr>
            <a:r>
              <a:rPr lang="en-US" sz="5600" dirty="0">
                <a:latin typeface="Times New Roman" panose="02020603050405020304" pitchFamily="18" charset="0"/>
                <a:cs typeface="Times New Roman" panose="02020603050405020304" pitchFamily="18" charset="0"/>
              </a:rPr>
              <a:t>“promoter” is liable to pay GST under RCM for purchase of any capital goods from any unregistered supplier for construction of project during the financial year.</a:t>
            </a:r>
            <a:br>
              <a:rPr lang="en-US" sz="5600" dirty="0"/>
            </a:br>
            <a:endParaRPr lang="en-US" sz="5600" b="1" dirty="0"/>
          </a:p>
          <a:p>
            <a:pPr marL="0" indent="0">
              <a:buNone/>
            </a:pPr>
            <a:br>
              <a:rPr lang="en-US" sz="1600" dirty="0"/>
            </a:br>
            <a:br>
              <a:rPr lang="en-US" sz="1600" dirty="0"/>
            </a:br>
            <a:br>
              <a:rPr lang="en-US" sz="1600" dirty="0"/>
            </a:br>
            <a:endParaRPr lang="en-IN" sz="1600" dirty="0"/>
          </a:p>
        </p:txBody>
      </p:sp>
    </p:spTree>
    <p:extLst>
      <p:ext uri="{BB962C8B-B14F-4D97-AF65-F5344CB8AC3E}">
        <p14:creationId xmlns:p14="http://schemas.microsoft.com/office/powerpoint/2010/main" val="2212024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of Supply</a:t>
            </a:r>
            <a:endParaRPr lang="en-IN" dirty="0"/>
          </a:p>
        </p:txBody>
      </p:sp>
      <p:sp>
        <p:nvSpPr>
          <p:cNvPr id="3" name="Content Placeholder 2"/>
          <p:cNvSpPr>
            <a:spLocks noGrp="1"/>
          </p:cNvSpPr>
          <p:nvPr>
            <p:ph idx="1"/>
          </p:nvPr>
        </p:nvSpPr>
        <p:spPr/>
        <p:txBody>
          <a:bodyPr/>
          <a:lstStyle/>
          <a:p>
            <a:r>
              <a:rPr lang="en-US" dirty="0"/>
              <a:t>Why is it so relevant???</a:t>
            </a:r>
          </a:p>
          <a:p>
            <a:endParaRPr lang="en-US" dirty="0"/>
          </a:p>
          <a:p>
            <a:pPr marL="0" indent="0">
              <a:buNone/>
            </a:pPr>
            <a:r>
              <a:rPr lang="en-US" dirty="0"/>
              <a:t>The time of supply is the point when the supply is liable to GST. </a:t>
            </a:r>
          </a:p>
          <a:p>
            <a:endParaRPr lang="en-IN" dirty="0"/>
          </a:p>
        </p:txBody>
      </p:sp>
    </p:spTree>
    <p:extLst>
      <p:ext uri="{BB962C8B-B14F-4D97-AF65-F5344CB8AC3E}">
        <p14:creationId xmlns:p14="http://schemas.microsoft.com/office/powerpoint/2010/main" val="1668030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Time of Supply of goods under RCM – Section 12(3) of CGST Act, 2017</a:t>
            </a:r>
            <a:endParaRPr lang="en-IN" sz="2400" b="1" dirty="0"/>
          </a:p>
        </p:txBody>
      </p:sp>
      <p:pic>
        <p:nvPicPr>
          <p:cNvPr id="13" name="Content Placeholder 12"/>
          <p:cNvPicPr>
            <a:picLocks noGrp="1" noChangeAspect="1"/>
          </p:cNvPicPr>
          <p:nvPr>
            <p:ph idx="1"/>
          </p:nvPr>
        </p:nvPicPr>
        <p:blipFill rotWithShape="1">
          <a:blip r:embed="rId2"/>
          <a:srcRect l="6821" t="-2590" r="8911" b="2590"/>
          <a:stretch/>
        </p:blipFill>
        <p:spPr>
          <a:xfrm>
            <a:off x="666043" y="2009422"/>
            <a:ext cx="7755467" cy="4244622"/>
          </a:xfrm>
          <a:prstGeom prst="rect">
            <a:avLst/>
          </a:prstGeom>
        </p:spPr>
      </p:pic>
    </p:spTree>
    <p:extLst>
      <p:ext uri="{BB962C8B-B14F-4D97-AF65-F5344CB8AC3E}">
        <p14:creationId xmlns:p14="http://schemas.microsoft.com/office/powerpoint/2010/main" val="577959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8"/>
            <a:ext cx="6798734" cy="889400"/>
          </a:xfrm>
        </p:spPr>
        <p:txBody>
          <a:bodyPr>
            <a:normAutofit fontScale="90000"/>
          </a:bodyPr>
          <a:lstStyle/>
          <a:p>
            <a:r>
              <a:rPr lang="en-US" sz="2400" b="1" dirty="0"/>
              <a:t>Time of Supply of services under RCM – Section 12(3) of CGST Act, 2017</a:t>
            </a:r>
            <a:br>
              <a:rPr lang="en-US" sz="2400" b="1" dirty="0"/>
            </a:br>
            <a:endParaRPr lang="en-IN" sz="2400" dirty="0"/>
          </a:p>
        </p:txBody>
      </p:sp>
      <p:pic>
        <p:nvPicPr>
          <p:cNvPr id="3074" name="Picture 2" descr="Time &amp; Value of Supply of Goods under GST - Taxmann Blo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8932" y="1659467"/>
            <a:ext cx="7631289" cy="3506092"/>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858253" y="5165559"/>
            <a:ext cx="7451558" cy="729915"/>
          </a:xfrm>
          <a:prstGeom prst="roundRect">
            <a:avLst/>
          </a:prstGeom>
          <a:solidFill>
            <a:schemeClr val="tx2">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In case of import of services from an associated enterprises the time of supply is the date of entry in the books of account of recipient of supply or date of payment , whichever is earlier. (2</a:t>
            </a:r>
            <a:r>
              <a:rPr lang="en-US" sz="1400" b="1" baseline="30000" dirty="0">
                <a:solidFill>
                  <a:schemeClr val="tx2"/>
                </a:solidFill>
              </a:rPr>
              <a:t>nd</a:t>
            </a:r>
            <a:r>
              <a:rPr lang="en-US" sz="1400" b="1" dirty="0">
                <a:solidFill>
                  <a:schemeClr val="tx2"/>
                </a:solidFill>
              </a:rPr>
              <a:t> proviso of Section 13 (3) of CGST Act, 2017</a:t>
            </a:r>
            <a:endParaRPr lang="en-IN" sz="1400" b="1" dirty="0">
              <a:solidFill>
                <a:schemeClr val="tx2"/>
              </a:solidFill>
            </a:endParaRPr>
          </a:p>
        </p:txBody>
      </p:sp>
    </p:spTree>
    <p:extLst>
      <p:ext uri="{BB962C8B-B14F-4D97-AF65-F5344CB8AC3E}">
        <p14:creationId xmlns:p14="http://schemas.microsoft.com/office/powerpoint/2010/main" val="3297283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under RCM</a:t>
            </a:r>
            <a:endParaRPr lang="en-IN" dirty="0"/>
          </a:p>
        </p:txBody>
      </p:sp>
      <p:sp>
        <p:nvSpPr>
          <p:cNvPr id="3" name="Content Placeholder 2"/>
          <p:cNvSpPr>
            <a:spLocks noGrp="1"/>
          </p:cNvSpPr>
          <p:nvPr>
            <p:ph idx="1"/>
          </p:nvPr>
        </p:nvSpPr>
        <p:spPr>
          <a:xfrm>
            <a:off x="715617" y="2381250"/>
            <a:ext cx="7688912" cy="3676649"/>
          </a:xfrm>
        </p:spPr>
        <p:txBody>
          <a:bodyPr>
            <a:normAutofit fontScale="25000" lnSpcReduction="20000"/>
          </a:bodyPr>
          <a:lstStyle/>
          <a:p>
            <a:pPr marL="0" indent="0">
              <a:buNone/>
            </a:pPr>
            <a:r>
              <a:rPr lang="en-US" sz="7200" dirty="0"/>
              <a:t>Invoice is required to be issued under </a:t>
            </a:r>
            <a:r>
              <a:rPr lang="en-US" sz="7200" b="1" dirty="0"/>
              <a:t>Section 31(3)(f) of CGST Act, 2017</a:t>
            </a:r>
          </a:p>
          <a:p>
            <a:pPr marL="0" indent="0">
              <a:buNone/>
            </a:pPr>
            <a:r>
              <a:rPr lang="en-US" sz="7200" b="1" u="sng" dirty="0"/>
              <a:t>Notification 20/2024 dated 8</a:t>
            </a:r>
            <a:r>
              <a:rPr lang="en-US" sz="7200" b="1" u="sng" baseline="30000" dirty="0"/>
              <a:t>th</a:t>
            </a:r>
            <a:r>
              <a:rPr lang="en-US" sz="7200" b="1" u="sng" dirty="0"/>
              <a:t> October 2024 (</a:t>
            </a:r>
            <a:r>
              <a:rPr lang="en-US" sz="7200" b="1" u="sng" dirty="0" err="1"/>
              <a:t>we.f</a:t>
            </a:r>
            <a:r>
              <a:rPr lang="en-US" sz="7200" b="1" u="sng" dirty="0"/>
              <a:t> 1</a:t>
            </a:r>
            <a:r>
              <a:rPr lang="en-US" sz="7200" b="1" u="sng" baseline="30000" dirty="0"/>
              <a:t>st</a:t>
            </a:r>
            <a:r>
              <a:rPr lang="en-US" sz="7200" b="1" u="sng" dirty="0"/>
              <a:t> November 2024)</a:t>
            </a:r>
          </a:p>
          <a:p>
            <a:pPr marL="0" indent="0">
              <a:buNone/>
            </a:pPr>
            <a:r>
              <a:rPr lang="en-US" sz="7200" b="1" dirty="0"/>
              <a:t>Rule 47A </a:t>
            </a:r>
            <a:r>
              <a:rPr lang="en-US" sz="7200" dirty="0"/>
              <a:t>is inserted prescribing the time limit for issuing self-invoice:</a:t>
            </a:r>
          </a:p>
          <a:p>
            <a:pPr marL="0" indent="0">
              <a:lnSpc>
                <a:spcPct val="170000"/>
              </a:lnSpc>
              <a:buNone/>
            </a:pPr>
            <a:r>
              <a:rPr lang="en-US" sz="7200" dirty="0"/>
              <a:t>“Notwithstanding anything contained in rule 47, where an invoice referred to in rule 46 is required to be issued under clause (f) of sub-section (3) of section 31 by a registered person, who is liable to pay tax under sub-section (3) or sub-section (4) of section 9, he shall issue the said invoice </a:t>
            </a:r>
            <a:r>
              <a:rPr lang="en-US" sz="7200" b="1" dirty="0"/>
              <a:t>within a period of thirty days from the date of receipt of the said supply of goods or services,</a:t>
            </a:r>
            <a:r>
              <a:rPr lang="en-US" sz="7200" dirty="0"/>
              <a:t> or both, as the case may be.</a:t>
            </a:r>
            <a:br>
              <a:rPr lang="en-US" sz="7200" dirty="0"/>
            </a:br>
            <a:br>
              <a:rPr lang="en-US" dirty="0"/>
            </a:br>
            <a:br>
              <a:rPr lang="en-US" dirty="0"/>
            </a:br>
            <a:endParaRPr lang="en-IN" dirty="0"/>
          </a:p>
        </p:txBody>
      </p:sp>
    </p:spTree>
    <p:extLst>
      <p:ext uri="{BB962C8B-B14F-4D97-AF65-F5344CB8AC3E}">
        <p14:creationId xmlns:p14="http://schemas.microsoft.com/office/powerpoint/2010/main" val="523187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071" y="668595"/>
            <a:ext cx="7177548" cy="1550610"/>
          </a:xfrm>
        </p:spPr>
        <p:txBody>
          <a:bodyPr>
            <a:normAutofit fontScale="90000"/>
          </a:bodyPr>
          <a:lstStyle/>
          <a:p>
            <a:r>
              <a:rPr lang="en-US" sz="2400" b="1" dirty="0"/>
              <a:t>Clarification giving major relief</a:t>
            </a:r>
            <a:br>
              <a:rPr lang="en-US" sz="2400" b="1" dirty="0"/>
            </a:br>
            <a:r>
              <a:rPr lang="en-US" sz="2400" b="1" dirty="0"/>
              <a:t>regarding applicability of provisions of Section 16(4) of CGST Act 2017</a:t>
            </a:r>
            <a:br>
              <a:rPr lang="en-US" sz="2400" b="1" dirty="0"/>
            </a:br>
            <a:br>
              <a:rPr lang="en-US" sz="2400" b="1" dirty="0"/>
            </a:br>
            <a:r>
              <a:rPr lang="en-US" sz="2400" b="1" dirty="0"/>
              <a:t>(Circular No. 211/5/2024 dated 26</a:t>
            </a:r>
            <a:r>
              <a:rPr lang="en-US" sz="2400" b="1" baseline="30000" dirty="0"/>
              <a:t>th</a:t>
            </a:r>
            <a:r>
              <a:rPr lang="en-US" sz="2400" b="1" dirty="0"/>
              <a:t> June 2024)</a:t>
            </a:r>
            <a:endParaRPr lang="en-IN" sz="2400" b="1" dirty="0"/>
          </a:p>
        </p:txBody>
      </p:sp>
      <p:sp>
        <p:nvSpPr>
          <p:cNvPr id="3" name="Content Placeholder 2"/>
          <p:cNvSpPr>
            <a:spLocks noGrp="1"/>
          </p:cNvSpPr>
          <p:nvPr>
            <p:ph idx="1"/>
          </p:nvPr>
        </p:nvSpPr>
        <p:spPr>
          <a:xfrm>
            <a:off x="715617" y="2381250"/>
            <a:ext cx="7688912" cy="3676649"/>
          </a:xfrm>
        </p:spPr>
        <p:txBody>
          <a:bodyPr>
            <a:normAutofit/>
          </a:bodyPr>
          <a:lstStyle/>
          <a:p>
            <a:pPr marL="0" indent="0">
              <a:buNone/>
            </a:pPr>
            <a:endParaRPr lang="en-US" dirty="0"/>
          </a:p>
          <a:p>
            <a:pPr marL="0" indent="0">
              <a:buNone/>
            </a:pPr>
            <a:r>
              <a:rPr lang="en-US" dirty="0"/>
              <a:t>The relevant financial year 	for calculation of time limit for availment of input tax credit under the provisions of Section 16(4) of CGST Act is the </a:t>
            </a:r>
            <a:r>
              <a:rPr lang="en-US" b="1" dirty="0"/>
              <a:t>financial year in which the invoice has been issued by the recipient.</a:t>
            </a:r>
            <a:br>
              <a:rPr lang="en-US" dirty="0"/>
            </a:br>
            <a:br>
              <a:rPr lang="en-US" dirty="0"/>
            </a:br>
            <a:endParaRPr lang="en-IN" dirty="0"/>
          </a:p>
        </p:txBody>
      </p:sp>
    </p:spTree>
    <p:extLst>
      <p:ext uri="{BB962C8B-B14F-4D97-AF65-F5344CB8AC3E}">
        <p14:creationId xmlns:p14="http://schemas.microsoft.com/office/powerpoint/2010/main" val="4218548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 of Supply in RCM</a:t>
            </a:r>
            <a:endParaRPr lang="en-IN" dirty="0"/>
          </a:p>
        </p:txBody>
      </p:sp>
      <p:sp>
        <p:nvSpPr>
          <p:cNvPr id="3" name="Content Placeholder 2"/>
          <p:cNvSpPr>
            <a:spLocks noGrp="1"/>
          </p:cNvSpPr>
          <p:nvPr>
            <p:ph idx="1"/>
          </p:nvPr>
        </p:nvSpPr>
        <p:spPr/>
        <p:txBody>
          <a:bodyPr>
            <a:normAutofit fontScale="92500"/>
          </a:bodyPr>
          <a:lstStyle/>
          <a:p>
            <a:pPr marL="0" indent="0">
              <a:buNone/>
            </a:pPr>
            <a:r>
              <a:rPr lang="en-US" b="1" dirty="0"/>
              <a:t>1. Recipient’s Location:</a:t>
            </a:r>
            <a:r>
              <a:rPr lang="en-US" dirty="0"/>
              <a:t> Where the recipient is registered under GST</a:t>
            </a:r>
          </a:p>
          <a:p>
            <a:pPr marL="0" indent="0">
              <a:buNone/>
            </a:pPr>
            <a:r>
              <a:rPr lang="en-US" b="1" dirty="0"/>
              <a:t>2. Supplier’s Location: </a:t>
            </a:r>
            <a:r>
              <a:rPr lang="en-US" dirty="0"/>
              <a:t>When recipient is not registered or when the location of the supplier is not available.</a:t>
            </a:r>
          </a:p>
          <a:p>
            <a:pPr marL="0" indent="0">
              <a:buNone/>
            </a:pPr>
            <a:r>
              <a:rPr lang="en-US" b="1" dirty="0"/>
              <a:t>3. Intra-State RCM:</a:t>
            </a:r>
            <a:r>
              <a:rPr lang="en-US" dirty="0"/>
              <a:t> If the location of Supplier and Recipient is in the same state</a:t>
            </a:r>
          </a:p>
          <a:p>
            <a:pPr marL="0" indent="0">
              <a:buNone/>
            </a:pPr>
            <a:r>
              <a:rPr lang="en-US" b="1" dirty="0"/>
              <a:t>4. Inter-State RCM: </a:t>
            </a:r>
            <a:r>
              <a:rPr lang="en-US" dirty="0"/>
              <a:t>If the location of Supplier and Recipient is in different states</a:t>
            </a:r>
          </a:p>
          <a:p>
            <a:pPr marL="0" indent="0">
              <a:buNone/>
            </a:pPr>
            <a:endParaRPr lang="en-IN" dirty="0"/>
          </a:p>
        </p:txBody>
      </p:sp>
    </p:spTree>
    <p:extLst>
      <p:ext uri="{BB962C8B-B14F-4D97-AF65-F5344CB8AC3E}">
        <p14:creationId xmlns:p14="http://schemas.microsoft.com/office/powerpoint/2010/main" val="619701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Documentation &amp; Compliance</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51755814"/>
              </p:ext>
            </p:extLst>
          </p:nvPr>
        </p:nvGraphicFramePr>
        <p:xfrm>
          <a:off x="755779" y="2034074"/>
          <a:ext cx="7697755" cy="3750908"/>
        </p:xfrm>
        <a:graphic>
          <a:graphicData uri="http://schemas.openxmlformats.org/drawingml/2006/table">
            <a:tbl>
              <a:tblPr firstRow="1" bandRow="1">
                <a:tableStyleId>{5C22544A-7EE6-4342-B048-85BDC9FD1C3A}</a:tableStyleId>
              </a:tblPr>
              <a:tblGrid>
                <a:gridCol w="2830277">
                  <a:extLst>
                    <a:ext uri="{9D8B030D-6E8A-4147-A177-3AD203B41FA5}">
                      <a16:colId xmlns:a16="http://schemas.microsoft.com/office/drawing/2014/main" val="672167460"/>
                    </a:ext>
                  </a:extLst>
                </a:gridCol>
                <a:gridCol w="4867478">
                  <a:extLst>
                    <a:ext uri="{9D8B030D-6E8A-4147-A177-3AD203B41FA5}">
                      <a16:colId xmlns:a16="http://schemas.microsoft.com/office/drawing/2014/main" val="1969283459"/>
                    </a:ext>
                  </a:extLst>
                </a:gridCol>
              </a:tblGrid>
              <a:tr h="503339">
                <a:tc>
                  <a:txBody>
                    <a:bodyPr/>
                    <a:lstStyle/>
                    <a:p>
                      <a:r>
                        <a:rPr lang="en-US" dirty="0"/>
                        <a:t>Particulars</a:t>
                      </a:r>
                      <a:endParaRPr lang="en-IN" dirty="0"/>
                    </a:p>
                  </a:txBody>
                  <a:tcPr/>
                </a:tc>
                <a:tc>
                  <a:txBody>
                    <a:bodyPr/>
                    <a:lstStyle/>
                    <a:p>
                      <a:r>
                        <a:rPr lang="en-US" dirty="0"/>
                        <a:t>Requirement</a:t>
                      </a:r>
                      <a:endParaRPr lang="en-IN" dirty="0"/>
                    </a:p>
                  </a:txBody>
                  <a:tcPr/>
                </a:tc>
                <a:extLst>
                  <a:ext uri="{0D108BD9-81ED-4DB2-BD59-A6C34878D82A}">
                    <a16:rowId xmlns:a16="http://schemas.microsoft.com/office/drawing/2014/main" val="2726179557"/>
                  </a:ext>
                </a:extLst>
              </a:tr>
              <a:tr h="868776">
                <a:tc>
                  <a:txBody>
                    <a:bodyPr/>
                    <a:lstStyle/>
                    <a:p>
                      <a:r>
                        <a:rPr lang="en-US" dirty="0"/>
                        <a:t>Invoice</a:t>
                      </a:r>
                      <a:endParaRPr lang="en-IN" dirty="0"/>
                    </a:p>
                  </a:txBody>
                  <a:tcPr/>
                </a:tc>
                <a:tc>
                  <a:txBody>
                    <a:bodyPr/>
                    <a:lstStyle/>
                    <a:p>
                      <a:r>
                        <a:rPr lang="en-US" dirty="0"/>
                        <a:t>Self invoicing under Rule 46(n)(if</a:t>
                      </a:r>
                      <a:r>
                        <a:rPr lang="en-US" baseline="0" dirty="0"/>
                        <a:t> supplier is unregistered)</a:t>
                      </a:r>
                      <a:endParaRPr lang="en-IN" dirty="0"/>
                    </a:p>
                  </a:txBody>
                  <a:tcPr/>
                </a:tc>
                <a:extLst>
                  <a:ext uri="{0D108BD9-81ED-4DB2-BD59-A6C34878D82A}">
                    <a16:rowId xmlns:a16="http://schemas.microsoft.com/office/drawing/2014/main" val="303872929"/>
                  </a:ext>
                </a:extLst>
              </a:tr>
              <a:tr h="503339">
                <a:tc>
                  <a:txBody>
                    <a:bodyPr/>
                    <a:lstStyle/>
                    <a:p>
                      <a:r>
                        <a:rPr lang="en-US" dirty="0"/>
                        <a:t>Payment Voucher</a:t>
                      </a:r>
                      <a:endParaRPr lang="en-IN" dirty="0"/>
                    </a:p>
                  </a:txBody>
                  <a:tcPr/>
                </a:tc>
                <a:tc>
                  <a:txBody>
                    <a:bodyPr/>
                    <a:lstStyle/>
                    <a:p>
                      <a:r>
                        <a:rPr lang="en-US" dirty="0"/>
                        <a:t>To be issued on</a:t>
                      </a:r>
                      <a:r>
                        <a:rPr lang="en-US" baseline="0" dirty="0"/>
                        <a:t> the date of payment</a:t>
                      </a:r>
                      <a:endParaRPr lang="en-IN" dirty="0"/>
                    </a:p>
                  </a:txBody>
                  <a:tcPr/>
                </a:tc>
                <a:extLst>
                  <a:ext uri="{0D108BD9-81ED-4DB2-BD59-A6C34878D82A}">
                    <a16:rowId xmlns:a16="http://schemas.microsoft.com/office/drawing/2014/main" val="414142330"/>
                  </a:ext>
                </a:extLst>
              </a:tr>
              <a:tr h="503339">
                <a:tc>
                  <a:txBody>
                    <a:bodyPr/>
                    <a:lstStyle/>
                    <a:p>
                      <a:r>
                        <a:rPr lang="en-US" dirty="0"/>
                        <a:t>Monthly</a:t>
                      </a:r>
                      <a:r>
                        <a:rPr lang="en-US" baseline="0" dirty="0"/>
                        <a:t> GSTR -3B</a:t>
                      </a:r>
                      <a:endParaRPr lang="en-IN" dirty="0"/>
                    </a:p>
                  </a:txBody>
                  <a:tcPr/>
                </a:tc>
                <a:tc>
                  <a:txBody>
                    <a:bodyPr/>
                    <a:lstStyle/>
                    <a:p>
                      <a:r>
                        <a:rPr lang="en-US" dirty="0"/>
                        <a:t>Tax under RCM to be paid in cash</a:t>
                      </a:r>
                      <a:endParaRPr lang="en-IN" dirty="0"/>
                    </a:p>
                  </a:txBody>
                  <a:tcPr/>
                </a:tc>
                <a:extLst>
                  <a:ext uri="{0D108BD9-81ED-4DB2-BD59-A6C34878D82A}">
                    <a16:rowId xmlns:a16="http://schemas.microsoft.com/office/drawing/2014/main" val="2474774671"/>
                  </a:ext>
                </a:extLst>
              </a:tr>
              <a:tr h="503339">
                <a:tc>
                  <a:txBody>
                    <a:bodyPr/>
                    <a:lstStyle/>
                    <a:p>
                      <a:r>
                        <a:rPr lang="en-US" dirty="0"/>
                        <a:t>GSTR-1</a:t>
                      </a:r>
                      <a:endParaRPr lang="en-IN" dirty="0"/>
                    </a:p>
                  </a:txBody>
                  <a:tcPr/>
                </a:tc>
                <a:tc>
                  <a:txBody>
                    <a:bodyPr/>
                    <a:lstStyle/>
                    <a:p>
                      <a:r>
                        <a:rPr lang="en-US" dirty="0"/>
                        <a:t>Not applicable for RCM inward supplies</a:t>
                      </a:r>
                      <a:endParaRPr lang="en-IN" dirty="0"/>
                    </a:p>
                  </a:txBody>
                  <a:tcPr/>
                </a:tc>
                <a:extLst>
                  <a:ext uri="{0D108BD9-81ED-4DB2-BD59-A6C34878D82A}">
                    <a16:rowId xmlns:a16="http://schemas.microsoft.com/office/drawing/2014/main" val="876201916"/>
                  </a:ext>
                </a:extLst>
              </a:tr>
              <a:tr h="868776">
                <a:tc>
                  <a:txBody>
                    <a:bodyPr/>
                    <a:lstStyle/>
                    <a:p>
                      <a:r>
                        <a:rPr lang="en-US" dirty="0"/>
                        <a:t>GSTR 2B/GSTR 2A</a:t>
                      </a:r>
                      <a:endParaRPr lang="en-IN" dirty="0"/>
                    </a:p>
                  </a:txBody>
                  <a:tcPr/>
                </a:tc>
                <a:tc>
                  <a:txBody>
                    <a:bodyPr/>
                    <a:lstStyle/>
                    <a:p>
                      <a:r>
                        <a:rPr lang="en-US" dirty="0"/>
                        <a:t>RCM ITC may not auto-reflect manual adjustment required</a:t>
                      </a:r>
                      <a:endParaRPr lang="en-IN" dirty="0"/>
                    </a:p>
                  </a:txBody>
                  <a:tcPr/>
                </a:tc>
                <a:extLst>
                  <a:ext uri="{0D108BD9-81ED-4DB2-BD59-A6C34878D82A}">
                    <a16:rowId xmlns:a16="http://schemas.microsoft.com/office/drawing/2014/main" val="2174736817"/>
                  </a:ext>
                </a:extLst>
              </a:tr>
            </a:tbl>
          </a:graphicData>
        </a:graphic>
      </p:graphicFrame>
    </p:spTree>
    <p:extLst>
      <p:ext uri="{BB962C8B-B14F-4D97-AF65-F5344CB8AC3E}">
        <p14:creationId xmlns:p14="http://schemas.microsoft.com/office/powerpoint/2010/main" val="3780901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Frequently Asked Queries</a:t>
            </a:r>
            <a:endParaRPr lang="en-IN" dirty="0"/>
          </a:p>
        </p:txBody>
      </p:sp>
      <p:sp>
        <p:nvSpPr>
          <p:cNvPr id="3" name="Content Placeholder 2"/>
          <p:cNvSpPr>
            <a:spLocks noGrp="1"/>
          </p:cNvSpPr>
          <p:nvPr>
            <p:ph idx="1"/>
          </p:nvPr>
        </p:nvSpPr>
        <p:spPr/>
        <p:txBody>
          <a:bodyPr/>
          <a:lstStyle/>
          <a:p>
            <a:pPr marL="0" indent="0">
              <a:buNone/>
            </a:pPr>
            <a:r>
              <a:rPr lang="en-US" b="1" dirty="0"/>
              <a:t>RCM on service received from Directors</a:t>
            </a:r>
          </a:p>
          <a:p>
            <a:pPr marL="0" indent="0">
              <a:buNone/>
            </a:pPr>
            <a:r>
              <a:rPr lang="en-US" dirty="0"/>
              <a:t>1. Does all types of services provided by the Directors come under the purview of RCM?</a:t>
            </a:r>
          </a:p>
          <a:p>
            <a:endParaRPr lang="en-US" dirty="0"/>
          </a:p>
          <a:p>
            <a:pPr marL="0" indent="0">
              <a:buNone/>
            </a:pPr>
            <a:r>
              <a:rPr lang="en-US" dirty="0"/>
              <a:t>2.  What if the Director is also providing services of renting the apartment to the body corporate?</a:t>
            </a:r>
            <a:endParaRPr lang="en-IN" dirty="0"/>
          </a:p>
        </p:txBody>
      </p:sp>
    </p:spTree>
    <p:extLst>
      <p:ext uri="{BB962C8B-B14F-4D97-AF65-F5344CB8AC3E}">
        <p14:creationId xmlns:p14="http://schemas.microsoft.com/office/powerpoint/2010/main" val="469651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Frequently Asked Queries</a:t>
            </a:r>
            <a:endParaRPr lang="en-IN"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Registration</a:t>
            </a:r>
          </a:p>
          <a:p>
            <a:pPr marL="457200" indent="-457200">
              <a:buAutoNum type="arabicPeriod"/>
            </a:pPr>
            <a:r>
              <a:rPr lang="en-US" dirty="0"/>
              <a:t>What if the receiver of goods/services who is required to pay tax under RCM is himself an Unregistered Dealer?</a:t>
            </a:r>
          </a:p>
          <a:p>
            <a:pPr marL="457200" indent="-457200">
              <a:buAutoNum type="arabicPeriod"/>
            </a:pPr>
            <a:r>
              <a:rPr lang="en-US" dirty="0"/>
              <a:t>Should the person who engage in a business of goods or services which is partially or fully liable to tax but not taken registration due to exemption limit, take registration if he receives service or good liable for reverse charge?</a:t>
            </a:r>
          </a:p>
          <a:p>
            <a:pPr marL="457200" indent="-457200">
              <a:buAutoNum type="arabicPeriod"/>
            </a:pPr>
            <a:r>
              <a:rPr lang="en-US" dirty="0"/>
              <a:t>Can a composite dealer claim ITC on the tax paid on inward supplies on which RCM is applicable? </a:t>
            </a:r>
          </a:p>
        </p:txBody>
      </p:sp>
    </p:spTree>
    <p:extLst>
      <p:ext uri="{BB962C8B-B14F-4D97-AF65-F5344CB8AC3E}">
        <p14:creationId xmlns:p14="http://schemas.microsoft.com/office/powerpoint/2010/main" val="1680782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Frequently Asked Queries</a:t>
            </a:r>
            <a:endParaRPr lang="en-IN"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RCM on Nil Rated / Exempted Supplies</a:t>
            </a:r>
          </a:p>
          <a:p>
            <a:pPr marL="457200" indent="-457200">
              <a:buAutoNum type="arabicPeriod"/>
            </a:pPr>
            <a:r>
              <a:rPr lang="en-US" dirty="0"/>
              <a:t>Is RCM applicable when supply is a Nil Rated or Exempted Supply?</a:t>
            </a:r>
          </a:p>
          <a:p>
            <a:pPr marL="457200" indent="-457200">
              <a:buAutoNum type="arabicPeriod"/>
            </a:pPr>
            <a:r>
              <a:rPr lang="en-US" dirty="0"/>
              <a:t>A supplier is having both supply under FCM and RCM (80% FCM and 20% RCM). Assume total ITC available is </a:t>
            </a:r>
            <a:r>
              <a:rPr lang="en-US" dirty="0" err="1"/>
              <a:t>Rs</a:t>
            </a:r>
            <a:r>
              <a:rPr lang="en-US" dirty="0"/>
              <a:t>. 10 Lakhs. What should be the ITC which can be claimed?</a:t>
            </a:r>
          </a:p>
          <a:p>
            <a:pPr marL="457200" indent="-457200">
              <a:buAutoNum type="arabicPeriod"/>
            </a:pPr>
            <a:r>
              <a:rPr lang="en-US" dirty="0"/>
              <a:t>Is SEZ liable to pay under RCM when notified goods are supplied to them?</a:t>
            </a:r>
          </a:p>
          <a:p>
            <a:endParaRPr lang="en-US" dirty="0"/>
          </a:p>
        </p:txBody>
      </p:sp>
    </p:spTree>
    <p:extLst>
      <p:ext uri="{BB962C8B-B14F-4D97-AF65-F5344CB8AC3E}">
        <p14:creationId xmlns:p14="http://schemas.microsoft.com/office/powerpoint/2010/main" val="4716730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Frequently Asked Queries</a:t>
            </a:r>
            <a:endParaRPr lang="en-IN" dirty="0"/>
          </a:p>
        </p:txBody>
      </p:sp>
      <p:sp>
        <p:nvSpPr>
          <p:cNvPr id="3" name="Content Placeholder 2"/>
          <p:cNvSpPr>
            <a:spLocks noGrp="1"/>
          </p:cNvSpPr>
          <p:nvPr>
            <p:ph idx="1"/>
          </p:nvPr>
        </p:nvSpPr>
        <p:spPr/>
        <p:txBody>
          <a:bodyPr>
            <a:normAutofit/>
          </a:bodyPr>
          <a:lstStyle/>
          <a:p>
            <a:pPr marL="0" indent="0">
              <a:buNone/>
            </a:pPr>
            <a:r>
              <a:rPr lang="en-US" b="1" dirty="0"/>
              <a:t>Common Queries</a:t>
            </a:r>
          </a:p>
          <a:p>
            <a:pPr marL="457200" indent="-457200">
              <a:buAutoNum type="arabicPeriod"/>
            </a:pPr>
            <a:r>
              <a:rPr lang="en-US" dirty="0"/>
              <a:t>When Payment is made under reverse charge is ITC  available in the same month?</a:t>
            </a:r>
          </a:p>
          <a:p>
            <a:pPr marL="457200" indent="-457200">
              <a:buAutoNum type="arabicPeriod"/>
            </a:pPr>
            <a:endParaRPr lang="en-US" dirty="0"/>
          </a:p>
          <a:p>
            <a:endParaRPr lang="en-US" dirty="0"/>
          </a:p>
        </p:txBody>
      </p:sp>
    </p:spTree>
    <p:extLst>
      <p:ext uri="{BB962C8B-B14F-4D97-AF65-F5344CB8AC3E}">
        <p14:creationId xmlns:p14="http://schemas.microsoft.com/office/powerpoint/2010/main" val="2580506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Thank You PNGs for Free Downloa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30278" y="1759058"/>
            <a:ext cx="5579390" cy="226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1708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7807</TotalTime>
  <Words>3679</Words>
  <Application>Microsoft Office PowerPoint</Application>
  <PresentationFormat>On-screen Show (4:3)</PresentationFormat>
  <Paragraphs>326</Paragraphs>
  <Slides>50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Arial Narrow</vt:lpstr>
      <vt:lpstr>Book Antiqua</vt:lpstr>
      <vt:lpstr>Calibri</vt:lpstr>
      <vt:lpstr>Garamond</vt:lpstr>
      <vt:lpstr>Times New Roman</vt:lpstr>
      <vt:lpstr>Wingdings</vt:lpstr>
      <vt:lpstr>Organic</vt:lpstr>
      <vt:lpstr>Reverse Charge Mechanism (RCM) under GST Basics and Intricacies of RCM</vt:lpstr>
      <vt:lpstr>Introduction</vt:lpstr>
      <vt:lpstr>Introduction</vt:lpstr>
      <vt:lpstr>Points to be noted</vt:lpstr>
      <vt:lpstr>What is the objective of Shifting the burden to Recipient of supply</vt:lpstr>
      <vt:lpstr>Definition of Reverse Charge under Section 2(98)</vt:lpstr>
      <vt:lpstr>PowerPoint Presentation</vt:lpstr>
      <vt:lpstr>RCM on Services - Section 9(3)</vt:lpstr>
      <vt:lpstr>Meaning of Recipient</vt:lpstr>
      <vt:lpstr>PowerPoint Presentation</vt:lpstr>
      <vt:lpstr>3 important provisions on Registration applicable to RCM</vt:lpstr>
      <vt:lpstr>PowerPoint Presentation</vt:lpstr>
      <vt:lpstr>Where should you look for the notified goods under RCM</vt:lpstr>
      <vt:lpstr>Specified goods notified by Notification 4/2017 Central Tax (Rate)</vt:lpstr>
      <vt:lpstr>RCM on Metal Scrap Purchase Notification 06/2024 Central Tax (Rate),  dated 08/10/2024</vt:lpstr>
      <vt:lpstr>PowerPoint Presentation</vt:lpstr>
      <vt:lpstr>  Specified services notified by Notification 13/2017 Central Tax (Rate)  </vt:lpstr>
      <vt:lpstr>Specified Persons</vt:lpstr>
      <vt:lpstr>Liability to pay tax by GTA</vt:lpstr>
      <vt:lpstr>Ancillary Activities of GTA GST Clarification for Goods Transport Agencies (GTA)-Circular 234/28/2024 GST dated 11/10/2024 </vt:lpstr>
      <vt:lpstr>RCM on Legal Services</vt:lpstr>
      <vt:lpstr>RCM on Sponsorship Services</vt:lpstr>
      <vt:lpstr>RCM - Government</vt:lpstr>
      <vt:lpstr>RCM - Government</vt:lpstr>
      <vt:lpstr>RCM – Renting of Residential dwelling for residential purposes</vt:lpstr>
      <vt:lpstr>Renting of residential property for residential purpose</vt:lpstr>
      <vt:lpstr>RCM on Renting of Residential Property for Commercial purpose</vt:lpstr>
      <vt:lpstr>RCM – Directorship Services</vt:lpstr>
      <vt:lpstr>RCM on Security Services</vt:lpstr>
      <vt:lpstr>RCM – Renting of Motor Vehicles where cost of fuel is included w.e.f 01.10.2024</vt:lpstr>
      <vt:lpstr> Notification 10/2017- IGST (Rate)  RCM – Any Service supplied by any person who is located in a non-taxable territory </vt:lpstr>
      <vt:lpstr>Entry No. 10 of Notification 10/2017 - Services supplied by a person located in non- taxable territory by way of transportation of goods by a vessel from a place outside India up to the customs station of clearance in India. </vt:lpstr>
      <vt:lpstr>Judgement of Mohit Minerals Pvt. Ltd.</vt:lpstr>
      <vt:lpstr>RCM – Other Services</vt:lpstr>
      <vt:lpstr>RCM – Other Services</vt:lpstr>
      <vt:lpstr>RCM – Other Services</vt:lpstr>
      <vt:lpstr>RCM under Section 9(4) of CGST ACT and Section 15(4) of IGST Act</vt:lpstr>
      <vt:lpstr>Notification 07/2019-CT (Rate) dated 29th March 2019 w.e.f 01/04/2019</vt:lpstr>
      <vt:lpstr>Time of Supply</vt:lpstr>
      <vt:lpstr>Time of Supply of goods under RCM – Section 12(3) of CGST Act, 2017</vt:lpstr>
      <vt:lpstr>Time of Supply of services under RCM – Section 12(3) of CGST Act, 2017 </vt:lpstr>
      <vt:lpstr>Invoice under RCM</vt:lpstr>
      <vt:lpstr>Clarification giving major relief regarding applicability of provisions of Section 16(4) of CGST Act 2017  (Circular No. 211/5/2024 dated 26th June 2024)</vt:lpstr>
      <vt:lpstr>Place of Supply in RCM</vt:lpstr>
      <vt:lpstr>Documentation &amp; Compliance</vt:lpstr>
      <vt:lpstr>Frequently Asked Queries</vt:lpstr>
      <vt:lpstr>Frequently Asked Queries</vt:lpstr>
      <vt:lpstr>Frequently Asked Queries</vt:lpstr>
      <vt:lpstr>Frequently Asked Queries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Reverse Charge Mechanism (RCM) under GST</dc:title>
  <dc:subject/>
  <dc:creator>admin</dc:creator>
  <cp:keywords/>
  <dc:description>generated using python-pptx</dc:description>
  <cp:lastModifiedBy>admin</cp:lastModifiedBy>
  <cp:revision>204</cp:revision>
  <dcterms:created xsi:type="dcterms:W3CDTF">2013-01-27T09:14:16Z</dcterms:created>
  <dcterms:modified xsi:type="dcterms:W3CDTF">2025-11-24T02:58:17Z</dcterms:modified>
  <cp:category/>
</cp:coreProperties>
</file>