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273" r:id="rId3"/>
    <p:sldId id="274" r:id="rId4"/>
    <p:sldId id="275" r:id="rId5"/>
    <p:sldId id="276" r:id="rId6"/>
    <p:sldId id="277"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56"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99" r:id="rId35"/>
    <p:sldId id="300" r:id="rId36"/>
    <p:sldId id="301" r:id="rId37"/>
    <p:sldId id="292" r:id="rId38"/>
    <p:sldId id="293" r:id="rId39"/>
    <p:sldId id="294" r:id="rId40"/>
    <p:sldId id="295" r:id="rId41"/>
    <p:sldId id="296" r:id="rId42"/>
    <p:sldId id="315" r:id="rId43"/>
    <p:sldId id="297" r:id="rId44"/>
    <p:sldId id="298" r:id="rId45"/>
    <p:sldId id="303" r:id="rId46"/>
    <p:sldId id="304" r:id="rId47"/>
    <p:sldId id="308" r:id="rId48"/>
    <p:sldId id="310" r:id="rId49"/>
    <p:sldId id="309" r:id="rId50"/>
    <p:sldId id="305" r:id="rId51"/>
    <p:sldId id="311" r:id="rId52"/>
    <p:sldId id="312" r:id="rId53"/>
    <p:sldId id="306" r:id="rId54"/>
    <p:sldId id="313" r:id="rId55"/>
    <p:sldId id="307" r:id="rId56"/>
    <p:sldId id="271"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82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D31C24-9F59-4D65-A5EE-FF0B122B9AD0}" type="datetimeFigureOut">
              <a:rPr lang="en-IN" smtClean="0"/>
              <a:t>20-11-2025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ABD0F-680E-47E1-A9F4-DD6D96493047}" type="slidenum">
              <a:rPr lang="en-IN" smtClean="0"/>
              <a:t>‹#›</a:t>
            </a:fld>
            <a:endParaRPr lang="en-IN"/>
          </a:p>
        </p:txBody>
      </p:sp>
    </p:spTree>
    <p:extLst>
      <p:ext uri="{BB962C8B-B14F-4D97-AF65-F5344CB8AC3E}">
        <p14:creationId xmlns:p14="http://schemas.microsoft.com/office/powerpoint/2010/main" val="422886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83ABD0F-680E-47E1-A9F4-DD6D96493047}" type="slidenum">
              <a:rPr lang="en-IN" smtClean="0"/>
              <a:t>31</a:t>
            </a:fld>
            <a:endParaRPr lang="en-IN"/>
          </a:p>
        </p:txBody>
      </p:sp>
    </p:spTree>
    <p:extLst>
      <p:ext uri="{BB962C8B-B14F-4D97-AF65-F5344CB8AC3E}">
        <p14:creationId xmlns:p14="http://schemas.microsoft.com/office/powerpoint/2010/main" val="2223433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chemeClr val="tx2">
                <a:lumMod val="75000"/>
              </a:schemeClr>
            </a:gs>
            <a:gs pos="13000">
              <a:schemeClr val="tx2">
                <a:lumMod val="75000"/>
              </a:schemeClr>
            </a:gs>
            <a:gs pos="21001">
              <a:schemeClr val="tx2">
                <a:lumMod val="75000"/>
              </a:schemeClr>
            </a:gs>
            <a:gs pos="28000">
              <a:schemeClr val="tx2">
                <a:lumMod val="75000"/>
              </a:schemeClr>
            </a:gs>
            <a:gs pos="84000">
              <a:schemeClr val="tx2">
                <a:lumMod val="60000"/>
                <a:lumOff val="40000"/>
              </a:schemeClr>
            </a:gs>
            <a:gs pos="77000">
              <a:schemeClr val="tx2">
                <a:lumMod val="60000"/>
                <a:lumOff val="40000"/>
              </a:schemeClr>
            </a:gs>
            <a:gs pos="83000">
              <a:schemeClr val="tx2">
                <a:lumMod val="60000"/>
                <a:lumOff val="40000"/>
              </a:schemeClr>
            </a:gs>
            <a:gs pos="100000">
              <a:schemeClr val="tx2">
                <a:lumMod val="75000"/>
              </a:schemeClr>
            </a:gs>
          </a:gsLst>
          <a:lin ang="27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5543" y="914400"/>
            <a:ext cx="8229600" cy="2133600"/>
          </a:xfrm>
          <a:effectLst>
            <a:outerShdw blurRad="152400" dist="317500" dir="5400000" sx="90000" sy="-19000" rotWithShape="0">
              <a:prstClr val="black">
                <a:alpha val="15000"/>
              </a:prstClr>
            </a:outerShdw>
          </a:effectLst>
        </p:spPr>
        <p:txBody>
          <a:bodyPr>
            <a:noAutofit/>
          </a:bodyPr>
          <a:lstStyle/>
          <a:p>
            <a:r>
              <a:rPr lang="en-US" sz="8800" dirty="0" smtClean="0">
                <a:solidFill>
                  <a:schemeClr val="bg1"/>
                </a:solidFill>
                <a:latin typeface="Algerian" pitchFamily="82" charset="0"/>
              </a:rPr>
              <a:t>GSTR – 9 &amp;GSTR 9C </a:t>
            </a:r>
            <a:endParaRPr lang="en-IN" sz="8800" dirty="0">
              <a:solidFill>
                <a:schemeClr val="bg1"/>
              </a:solidFill>
              <a:latin typeface="Algerian" pitchFamily="82" charset="0"/>
            </a:endParaRPr>
          </a:p>
        </p:txBody>
      </p:sp>
      <p:sp>
        <p:nvSpPr>
          <p:cNvPr id="3" name="Rectangle 2"/>
          <p:cNvSpPr/>
          <p:nvPr/>
        </p:nvSpPr>
        <p:spPr>
          <a:xfrm>
            <a:off x="152400" y="3886200"/>
            <a:ext cx="8512743" cy="2677656"/>
          </a:xfrm>
          <a:prstGeom prst="rect">
            <a:avLst/>
          </a:prstGeom>
          <a:noFill/>
        </p:spPr>
        <p:txBody>
          <a:bodyPr wrap="square" lIns="91440" tIns="45720" rIns="91440" bIns="45720">
            <a:spAutoFit/>
          </a:bodyPr>
          <a:lstStyle/>
          <a:p>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Presented By</a:t>
            </a:r>
          </a:p>
          <a:p>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CA.SUDHEEESH T S</a:t>
            </a:r>
          </a:p>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PARTNER SGS &amp; COMPANY</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 </a:t>
            </a:r>
          </a:p>
          <a:p>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B.COM,FCA,DISA(ICAI), </a:t>
            </a:r>
          </a:p>
          <a:p>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IBBI Registered </a:t>
            </a:r>
            <a:r>
              <a:rPr lang="en-US" sz="2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V</a:t>
            </a:r>
            <a:r>
              <a:rPr lang="en-US" sz="24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aluer</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 S&amp;FA</a:t>
            </a:r>
          </a:p>
          <a:p>
            <a:r>
              <a:rPr lang="en-US" sz="24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rPr>
              <a:t>9961524969</a:t>
            </a:r>
            <a:endParaRPr lang="en-US" sz="2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urier New" pitchFamily="49" charset="0"/>
              <a:cs typeface="Courier New" pitchFamily="49" charset="0"/>
            </a:endParaRPr>
          </a:p>
        </p:txBody>
      </p:sp>
    </p:spTree>
    <p:extLst>
      <p:ext uri="{BB962C8B-B14F-4D97-AF65-F5344CB8AC3E}">
        <p14:creationId xmlns:p14="http://schemas.microsoft.com/office/powerpoint/2010/main" val="234221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2" presetClass="entr" presetSubtype="9" fill="hold" grpId="0" nodeType="withEffect">
                                  <p:stCondLst>
                                    <p:cond delay="0"/>
                                  </p:stCondLst>
                                  <p:iterate type="lt">
                                    <p:tmPct val="17000"/>
                                  </p:iterate>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0" fill="hold"/>
                                        <p:tgtEl>
                                          <p:spTgt spid="2"/>
                                        </p:tgtEl>
                                        <p:attrNameLst>
                                          <p:attrName>ppt_x</p:attrName>
                                        </p:attrNameLst>
                                      </p:cBhvr>
                                      <p:tavLst>
                                        <p:tav tm="0">
                                          <p:val>
                                            <p:strVal val="0-#ppt_w/2"/>
                                          </p:val>
                                        </p:tav>
                                        <p:tav tm="100000">
                                          <p:val>
                                            <p:strVal val="#ppt_x"/>
                                          </p:val>
                                        </p:tav>
                                      </p:tavLst>
                                    </p:anim>
                                    <p:anim calcmode="lin" valueType="num">
                                      <p:cBhvr additive="base">
                                        <p:cTn id="14" dur="2000" fill="hold"/>
                                        <p:tgtEl>
                                          <p:spTgt spid="2"/>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2"/>
                                        </p:tgtEl>
                                        <p:attrNameLst>
                                          <p:attrName>ppt_c</p:attrName>
                                        </p:attrNameLst>
                                      </p:cBhvr>
                                      <p:to>
                                        <a:schemeClr val="bg1"/>
                                      </p:to>
                                    </p:animClr>
                                  </p:subTnLst>
                                </p:cTn>
                              </p:par>
                              <p:par>
                                <p:cTn id="15" presetID="8" presetClass="emph" presetSubtype="0" fill="hold" grpId="2" nodeType="withEffect">
                                  <p:stCondLst>
                                    <p:cond delay="0"/>
                                  </p:stCondLst>
                                  <p:iterate type="lt">
                                    <p:tmPct val="7000"/>
                                  </p:iterate>
                                  <p:childTnLst>
                                    <p:animRot by="21600000">
                                      <p:cBhvr>
                                        <p:cTn id="16" dur="500" fill="hold"/>
                                        <p:tgtEl>
                                          <p:spTgt spid="2"/>
                                        </p:tgtEl>
                                        <p:attrNameLst>
                                          <p:attrName>r</p:attrName>
                                        </p:attrNameLst>
                                      </p:cBhvr>
                                    </p:animRot>
                                  </p:childTnLst>
                                </p:cTn>
                              </p:par>
                            </p:childTnLst>
                          </p:cTn>
                        </p:par>
                        <p:par>
                          <p:cTn id="17" fill="hold">
                            <p:stCondLst>
                              <p:cond delay="6080"/>
                            </p:stCondLst>
                            <p:childTnLst>
                              <p:par>
                                <p:cTn id="18" presetID="31" presetClass="entr" presetSubtype="0" fill="hold" grpId="1" nodeType="afterEffect">
                                  <p:stCondLst>
                                    <p:cond delay="0"/>
                                  </p:stCondLst>
                                  <p:iterate type="lt">
                                    <p:tmPct val="12000"/>
                                  </p:iterate>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par>
                                <p:cTn id="24" presetID="28" presetClass="emph" presetSubtype="0" fill="hold" grpId="3" nodeType="withEffect">
                                  <p:stCondLst>
                                    <p:cond delay="0"/>
                                  </p:stCondLst>
                                  <p:iterate type="lt">
                                    <p:tmPct val="10000"/>
                                  </p:iterate>
                                  <p:childTnLst>
                                    <p:animClr clrSpc="rgb" dir="cw">
                                      <p:cBhvr override="childStyle">
                                        <p:cTn id="25" dur="500" fill="hold"/>
                                        <p:tgtEl>
                                          <p:spTgt spid="2"/>
                                        </p:tgtEl>
                                        <p:attrNameLst>
                                          <p:attrName>style.color</p:attrName>
                                        </p:attrNameLst>
                                      </p:cBhvr>
                                      <p:to>
                                        <a:schemeClr val="accent2"/>
                                      </p:to>
                                    </p:animClr>
                                    <p:animClr clrSpc="rgb" dir="cw">
                                      <p:cBhvr>
                                        <p:cTn id="26" dur="500" fill="hold"/>
                                        <p:tgtEl>
                                          <p:spTgt spid="2"/>
                                        </p:tgtEl>
                                        <p:attrNameLst>
                                          <p:attrName>fillcolor</p:attrName>
                                        </p:attrNameLst>
                                      </p:cBhvr>
                                      <p:to>
                                        <a:schemeClr val="accent2"/>
                                      </p:to>
                                    </p:animClr>
                                    <p:set>
                                      <p:cBhvr>
                                        <p:cTn id="27" dur="500" fill="hold"/>
                                        <p:tgtEl>
                                          <p:spTgt spid="2"/>
                                        </p:tgtEl>
                                        <p:attrNameLst>
                                          <p:attrName>fill.type</p:attrName>
                                        </p:attrNameLst>
                                      </p:cBhvr>
                                      <p:to>
                                        <p:strVal val="solid"/>
                                      </p:to>
                                    </p:set>
                                    <p:anim to="1.5" calcmode="lin" valueType="num">
                                      <p:cBhvr override="childStyle">
                                        <p:cTn id="28" dur="500" fill="hold"/>
                                        <p:tgtEl>
                                          <p:spTgt spid="2"/>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 grpId="3"/>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Section 44-Annual return</a:t>
            </a:r>
            <a:endParaRPr lang="en-IN" dirty="0"/>
          </a:p>
        </p:txBody>
      </p:sp>
      <p:sp>
        <p:nvSpPr>
          <p:cNvPr id="3" name="Content Placeholder 2"/>
          <p:cNvSpPr>
            <a:spLocks noGrp="1"/>
          </p:cNvSpPr>
          <p:nvPr>
            <p:ph idx="1"/>
          </p:nvPr>
        </p:nvSpPr>
        <p:spPr/>
        <p:txBody>
          <a:bodyPr>
            <a:normAutofit fontScale="77500" lnSpcReduction="20000"/>
          </a:bodyPr>
          <a:lstStyle/>
          <a:p>
            <a:pPr algn="just"/>
            <a:r>
              <a:rPr lang="en-US" b="1" dirty="0"/>
              <a:t>[Section 44-Annual return:-</a:t>
            </a:r>
            <a:r>
              <a:rPr lang="en-US" dirty="0"/>
              <a:t>. (1) Every registered person, other than an Input Service Distributor, a person paying tax under section 51 or section 52, a casual taxable person and a non-resident taxable person shall furnish an annual return which may include a self-certified reconciliation statement, reconciling the value of supplies declared in the return furnished for the financial year, with the audited annual financial statement for every financial year electronically, within such time and in such form and in such manner as may be prescribed:</a:t>
            </a:r>
          </a:p>
          <a:p>
            <a:pPr algn="just"/>
            <a:r>
              <a:rPr lang="en-US" dirty="0"/>
              <a:t>Provided that the Commissioner may, on the recommendations of the Council, by notification, exempt any class of registered persons from filing annual return under this section:</a:t>
            </a:r>
          </a:p>
          <a:p>
            <a:endParaRPr lang="en-IN" dirty="0"/>
          </a:p>
        </p:txBody>
      </p:sp>
    </p:spTree>
    <p:extLst>
      <p:ext uri="{BB962C8B-B14F-4D97-AF65-F5344CB8AC3E}">
        <p14:creationId xmlns:p14="http://schemas.microsoft.com/office/powerpoint/2010/main" val="392587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62500" lnSpcReduction="20000"/>
          </a:bodyPr>
          <a:lstStyle/>
          <a:p>
            <a:pPr algn="just"/>
            <a:r>
              <a:rPr lang="en-US" dirty="0"/>
              <a:t>Provided further that nothing contained in this section shall apply to any department of the Central Government or a State Government or a local authority, whose books of account are subject to audit by the Comptroller and Auditor-General of India or an auditor appointed for auditing the accounts of local authorities under any law for the time being in force.]</a:t>
            </a:r>
          </a:p>
          <a:p>
            <a:pPr algn="just"/>
            <a:r>
              <a:rPr lang="en-US" dirty="0"/>
              <a:t>[(2) A registered person shall not be allowed to furnish an annual return under sub-section (1) for a financial year after the expiry of a period of three years from the due date of furnishing the said annual return:</a:t>
            </a:r>
          </a:p>
          <a:p>
            <a:pPr algn="just"/>
            <a:r>
              <a:rPr lang="en-US" dirty="0"/>
              <a:t>Provided that the Government may, on the recommendations of the Council, by notification, and subject to such conditions and restrictions as may be specified therein, allow a registered person or a class of registered persons to furnish an annual return for a financial year under sub-section (1), even after the expiry of the said period of three years from the due date of furnishing the said annual return."]</a:t>
            </a:r>
          </a:p>
          <a:p>
            <a:endParaRPr lang="en-IN" dirty="0"/>
          </a:p>
        </p:txBody>
      </p:sp>
    </p:spTree>
    <p:extLst>
      <p:ext uri="{BB962C8B-B14F-4D97-AF65-F5344CB8AC3E}">
        <p14:creationId xmlns:p14="http://schemas.microsoft.com/office/powerpoint/2010/main" val="327735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Section </a:t>
            </a:r>
            <a:r>
              <a:rPr lang="en-US" b="1" dirty="0" smtClean="0"/>
              <a:t>44-summary</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44(1) – Who shall file – Every RP other than ISD, TDS </a:t>
            </a:r>
            <a:r>
              <a:rPr lang="en-US" dirty="0" err="1" smtClean="0"/>
              <a:t>deductor</a:t>
            </a:r>
            <a:r>
              <a:rPr lang="en-US" dirty="0" smtClean="0"/>
              <a:t>, TCS collector, CTP, NRTP</a:t>
            </a:r>
          </a:p>
          <a:p>
            <a:r>
              <a:rPr lang="en-US" dirty="0" smtClean="0"/>
              <a:t>First proviso : Commissioner may exempt</a:t>
            </a:r>
          </a:p>
          <a:p>
            <a:r>
              <a:rPr lang="en-US" dirty="0" smtClean="0"/>
              <a:t>Second proviso: NA for Department of CG,SG, or local authority</a:t>
            </a:r>
          </a:p>
          <a:p>
            <a:r>
              <a:rPr lang="en-US" dirty="0" smtClean="0"/>
              <a:t>44(2) – Maximum time limit- 3 years from due date of annual return</a:t>
            </a:r>
          </a:p>
          <a:p>
            <a:r>
              <a:rPr lang="en-US" dirty="0" smtClean="0"/>
              <a:t>Proviso: Government on recommendation of council may allow any person to file after 3 year</a:t>
            </a:r>
          </a:p>
          <a:p>
            <a:endParaRPr lang="en-IN" dirty="0"/>
          </a:p>
        </p:txBody>
      </p:sp>
    </p:spTree>
    <p:extLst>
      <p:ext uri="{BB962C8B-B14F-4D97-AF65-F5344CB8AC3E}">
        <p14:creationId xmlns:p14="http://schemas.microsoft.com/office/powerpoint/2010/main" val="335335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80</a:t>
            </a:r>
            <a:endParaRPr lang="en-IN"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pPr algn="just"/>
            <a:r>
              <a:rPr lang="en-US" b="1" dirty="0"/>
              <a:t>Rule 80:- Annual return</a:t>
            </a:r>
            <a:r>
              <a:rPr lang="en-US" dirty="0"/>
              <a:t>:- (1) Every registered person, other than those referred to in the second proviso to section 44, an Input Service Distributor, a person paying tax under section 51 or section 52, a casual taxable person and a non-resident taxable person, shall furnish an annual return for every financial year as specified under section 44 electronically in </a:t>
            </a:r>
            <a:r>
              <a:rPr lang="en-US" b="1" dirty="0"/>
              <a:t>FORM GSTR-9</a:t>
            </a:r>
            <a:r>
              <a:rPr lang="en-US" dirty="0"/>
              <a:t> on or before the </a:t>
            </a:r>
            <a:r>
              <a:rPr lang="en-US" b="1" dirty="0"/>
              <a:t>thirty-first day of December following the end of such financial year </a:t>
            </a:r>
            <a:r>
              <a:rPr lang="en-US" dirty="0"/>
              <a:t>through the common portal either directly or through a Facilitation Centre notified by the Commissioner:</a:t>
            </a:r>
          </a:p>
          <a:p>
            <a:pPr algn="just"/>
            <a:r>
              <a:rPr lang="en-US" dirty="0"/>
              <a:t>Provided that a person paying tax under section 10 shall furnish the annual return in </a:t>
            </a:r>
            <a:r>
              <a:rPr lang="en-US" b="1" dirty="0"/>
              <a:t>FORM GSTR-9A</a:t>
            </a:r>
            <a:r>
              <a:rPr lang="en-US" b="1" dirty="0" smtClean="0"/>
              <a:t>.</a:t>
            </a:r>
            <a:endParaRPr lang="en-US" dirty="0"/>
          </a:p>
        </p:txBody>
      </p:sp>
    </p:spTree>
    <p:extLst>
      <p:ext uri="{BB962C8B-B14F-4D97-AF65-F5344CB8AC3E}">
        <p14:creationId xmlns:p14="http://schemas.microsoft.com/office/powerpoint/2010/main" val="31436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80</a:t>
            </a:r>
            <a:endParaRPr lang="en-IN" dirty="0"/>
          </a:p>
        </p:txBody>
      </p:sp>
      <p:sp>
        <p:nvSpPr>
          <p:cNvPr id="3" name="Content Placeholder 2"/>
          <p:cNvSpPr>
            <a:spLocks noGrp="1"/>
          </p:cNvSpPr>
          <p:nvPr>
            <p:ph idx="1"/>
          </p:nvPr>
        </p:nvSpPr>
        <p:spPr/>
        <p:txBody>
          <a:bodyPr>
            <a:normAutofit fontScale="70000" lnSpcReduction="20000"/>
          </a:bodyPr>
          <a:lstStyle/>
          <a:p>
            <a:r>
              <a:rPr lang="en-US" dirty="0" smtClean="0"/>
              <a:t>(</a:t>
            </a:r>
            <a:r>
              <a:rPr lang="en-US" dirty="0"/>
              <a:t>2) Every electronic commerce operator required to collect tax at source under section 52 shall furnish annual statement referred to in sub-section (5) of the said section in </a:t>
            </a:r>
            <a:r>
              <a:rPr lang="en-US" b="1" dirty="0"/>
              <a:t>FORM GSTR - 9B.</a:t>
            </a:r>
          </a:p>
          <a:p>
            <a:r>
              <a:rPr lang="en-US" dirty="0"/>
              <a:t>(3) Every registered person, other than those referred to in the second proviso to section 44, an Input Service Distributor, a person paying tax under section 51 or section 52, a casual taxable person and a non-resident taxable person, whose aggregate turnover during a financial year exceeds five </a:t>
            </a:r>
            <a:r>
              <a:rPr lang="en-US" dirty="0" err="1"/>
              <a:t>crore</a:t>
            </a:r>
            <a:r>
              <a:rPr lang="en-US" dirty="0"/>
              <a:t> rupees, shall also furnish a self-certified reconciliation statement as specified under section 44 in </a:t>
            </a:r>
            <a:r>
              <a:rPr lang="en-US" b="1" dirty="0"/>
              <a:t>FORM GSTR-9C</a:t>
            </a:r>
            <a:r>
              <a:rPr lang="en-US" dirty="0"/>
              <a:t> along with the annual return referred to in sub-rule (1), on or before the thirty-first day of December following the end of such financial year, electronically through the common portal either directly or through a Facilitation Centre notified by the Commissioner.]</a:t>
            </a:r>
          </a:p>
          <a:p>
            <a:endParaRPr lang="en-IN" dirty="0"/>
          </a:p>
        </p:txBody>
      </p:sp>
    </p:spTree>
    <p:extLst>
      <p:ext uri="{BB962C8B-B14F-4D97-AF65-F5344CB8AC3E}">
        <p14:creationId xmlns:p14="http://schemas.microsoft.com/office/powerpoint/2010/main" val="296031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80 summary</a:t>
            </a:r>
            <a:endParaRPr lang="en-IN" dirty="0"/>
          </a:p>
        </p:txBody>
      </p:sp>
      <p:sp>
        <p:nvSpPr>
          <p:cNvPr id="3" name="Content Placeholder 2"/>
          <p:cNvSpPr>
            <a:spLocks noGrp="1"/>
          </p:cNvSpPr>
          <p:nvPr>
            <p:ph idx="1"/>
          </p:nvPr>
        </p:nvSpPr>
        <p:spPr/>
        <p:txBody>
          <a:bodyPr/>
          <a:lstStyle/>
          <a:p>
            <a:r>
              <a:rPr lang="en-US" dirty="0" smtClean="0"/>
              <a:t>Rule 80(1) - GSTR 9 due date 31</a:t>
            </a:r>
            <a:r>
              <a:rPr lang="en-US" baseline="30000" dirty="0" smtClean="0"/>
              <a:t>st</a:t>
            </a:r>
            <a:r>
              <a:rPr lang="en-US" dirty="0" smtClean="0"/>
              <a:t> December . For person paying tax under section 10 – GSTR 9A</a:t>
            </a:r>
          </a:p>
          <a:p>
            <a:r>
              <a:rPr lang="en-US" dirty="0" smtClean="0"/>
              <a:t>80(2) – GSTR 9B for TCS collector</a:t>
            </a:r>
          </a:p>
          <a:p>
            <a:r>
              <a:rPr lang="en-US" dirty="0" smtClean="0"/>
              <a:t>80(3) – ATO exceeds 5 </a:t>
            </a:r>
            <a:r>
              <a:rPr lang="en-US" dirty="0" err="1" smtClean="0"/>
              <a:t>crore</a:t>
            </a:r>
            <a:r>
              <a:rPr lang="en-US" dirty="0" smtClean="0"/>
              <a:t> self certified statement GSTR 9C on or before 31</a:t>
            </a:r>
            <a:r>
              <a:rPr lang="en-US" baseline="30000" dirty="0" smtClean="0"/>
              <a:t>st</a:t>
            </a:r>
            <a:r>
              <a:rPr lang="en-US" dirty="0" smtClean="0"/>
              <a:t> </a:t>
            </a:r>
            <a:r>
              <a:rPr lang="en-US" dirty="0" err="1" smtClean="0"/>
              <a:t>december</a:t>
            </a:r>
            <a:r>
              <a:rPr lang="en-US" dirty="0" smtClean="0"/>
              <a:t> </a:t>
            </a:r>
            <a:endParaRPr lang="en-IN" dirty="0"/>
          </a:p>
        </p:txBody>
      </p:sp>
    </p:spTree>
    <p:extLst>
      <p:ext uri="{BB962C8B-B14F-4D97-AF65-F5344CB8AC3E}">
        <p14:creationId xmlns:p14="http://schemas.microsoft.com/office/powerpoint/2010/main" val="55801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RELEVANT NOTIFICATIONS</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US" dirty="0" smtClean="0"/>
              <a:t>15/2025 dated 17/09/2025- ATO </a:t>
            </a:r>
            <a:r>
              <a:rPr lang="en-US" dirty="0" err="1" smtClean="0"/>
              <a:t>upto</a:t>
            </a:r>
            <a:r>
              <a:rPr lang="en-US" dirty="0" smtClean="0"/>
              <a:t> 2 </a:t>
            </a:r>
            <a:r>
              <a:rPr lang="en-US" dirty="0" err="1" smtClean="0"/>
              <a:t>crore</a:t>
            </a:r>
            <a:r>
              <a:rPr lang="en-US" dirty="0" smtClean="0"/>
              <a:t> exempted from filing annual return from FY 24-25</a:t>
            </a:r>
          </a:p>
          <a:p>
            <a:pPr algn="just"/>
            <a:r>
              <a:rPr lang="en-US" dirty="0" smtClean="0"/>
              <a:t>08/2025 </a:t>
            </a:r>
            <a:r>
              <a:rPr lang="en-IN" dirty="0" smtClean="0"/>
              <a:t>dt.23-01-2025</a:t>
            </a:r>
            <a:r>
              <a:rPr lang="en-US" dirty="0" smtClean="0"/>
              <a:t>- late fee for filing annual return till FY 22-23 is only </a:t>
            </a:r>
            <a:r>
              <a:rPr lang="en-US" dirty="0" err="1" smtClean="0"/>
              <a:t>upto</a:t>
            </a:r>
            <a:r>
              <a:rPr lang="en-US" dirty="0" smtClean="0"/>
              <a:t> date of filing GSTR 9 if GSTR 9C filed before 31</a:t>
            </a:r>
            <a:r>
              <a:rPr lang="en-US" baseline="30000" dirty="0" smtClean="0"/>
              <a:t>st</a:t>
            </a:r>
            <a:r>
              <a:rPr lang="en-US" dirty="0" smtClean="0"/>
              <a:t> march 2025.</a:t>
            </a:r>
          </a:p>
          <a:p>
            <a:pPr algn="just"/>
            <a:r>
              <a:rPr lang="en-IN" dirty="0" smtClean="0"/>
              <a:t>31/2021 </a:t>
            </a:r>
            <a:r>
              <a:rPr lang="en-IN" dirty="0" err="1" smtClean="0"/>
              <a:t>dt.</a:t>
            </a:r>
            <a:r>
              <a:rPr lang="en-IN" dirty="0" smtClean="0"/>
              <a:t> 30/07/2021, 10/2022</a:t>
            </a:r>
            <a:r>
              <a:rPr lang="en-IN" dirty="0"/>
              <a:t>, </a:t>
            </a:r>
            <a:r>
              <a:rPr lang="en-IN" dirty="0" err="1"/>
              <a:t>dt.</a:t>
            </a:r>
            <a:r>
              <a:rPr lang="en-IN" dirty="0"/>
              <a:t> </a:t>
            </a:r>
            <a:r>
              <a:rPr lang="en-IN" dirty="0" smtClean="0"/>
              <a:t>05-07-2022, </a:t>
            </a:r>
            <a:r>
              <a:rPr lang="en-IN" dirty="0"/>
              <a:t>32/2023, </a:t>
            </a:r>
            <a:r>
              <a:rPr lang="en-IN" dirty="0" err="1"/>
              <a:t>dt.</a:t>
            </a:r>
            <a:r>
              <a:rPr lang="en-IN" dirty="0"/>
              <a:t> </a:t>
            </a:r>
            <a:r>
              <a:rPr lang="en-IN" dirty="0" smtClean="0"/>
              <a:t>31-7-2023, </a:t>
            </a:r>
            <a:r>
              <a:rPr lang="en-IN" dirty="0"/>
              <a:t>14/2024, </a:t>
            </a:r>
            <a:r>
              <a:rPr lang="en-IN" dirty="0" err="1"/>
              <a:t>dt.</a:t>
            </a:r>
            <a:r>
              <a:rPr lang="en-IN" dirty="0"/>
              <a:t> </a:t>
            </a:r>
            <a:r>
              <a:rPr lang="en-IN" dirty="0" smtClean="0"/>
              <a:t>10-07-2024- exempt RP from filing annual return if ATO </a:t>
            </a:r>
            <a:r>
              <a:rPr lang="en-IN" dirty="0" err="1" smtClean="0"/>
              <a:t>upto</a:t>
            </a:r>
            <a:r>
              <a:rPr lang="en-IN" dirty="0" smtClean="0"/>
              <a:t> 2 </a:t>
            </a:r>
            <a:r>
              <a:rPr lang="en-IN" dirty="0" err="1" smtClean="0"/>
              <a:t>crore</a:t>
            </a:r>
            <a:r>
              <a:rPr lang="en-IN" dirty="0" smtClean="0"/>
              <a:t> for 20-21, 21-22,22-23,23-24 respectively</a:t>
            </a:r>
            <a:endParaRPr lang="en-IN" dirty="0"/>
          </a:p>
        </p:txBody>
      </p:sp>
    </p:spTree>
    <p:extLst>
      <p:ext uri="{BB962C8B-B14F-4D97-AF65-F5344CB8AC3E}">
        <p14:creationId xmlns:p14="http://schemas.microsoft.com/office/powerpoint/2010/main" val="246268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IN" dirty="0"/>
              <a:t>77/2020, </a:t>
            </a:r>
            <a:r>
              <a:rPr lang="en-IN" dirty="0" err="1"/>
              <a:t>dt.</a:t>
            </a:r>
            <a:r>
              <a:rPr lang="en-IN" dirty="0"/>
              <a:t> </a:t>
            </a:r>
            <a:r>
              <a:rPr lang="en-IN" dirty="0" smtClean="0"/>
              <a:t>15-10-2020 – annual return option for 19-20</a:t>
            </a:r>
          </a:p>
          <a:p>
            <a:r>
              <a:rPr lang="da-DK" dirty="0"/>
              <a:t>30 /2019, dt. 28-06- </a:t>
            </a:r>
            <a:r>
              <a:rPr lang="da-DK" dirty="0" smtClean="0"/>
              <a:t>2019 – Exemptiom from annual return OIDAR</a:t>
            </a:r>
          </a:p>
          <a:p>
            <a:r>
              <a:rPr lang="en-IN" dirty="0"/>
              <a:t>47/2019, </a:t>
            </a:r>
            <a:r>
              <a:rPr lang="en-IN" dirty="0" err="1"/>
              <a:t>dt.</a:t>
            </a:r>
            <a:r>
              <a:rPr lang="en-IN" dirty="0"/>
              <a:t> </a:t>
            </a:r>
            <a:r>
              <a:rPr lang="en-IN" dirty="0" smtClean="0"/>
              <a:t>09-10-2019- Annual return optional for 17-18 and 18-19</a:t>
            </a:r>
          </a:p>
          <a:p>
            <a:endParaRPr lang="en-IN" dirty="0"/>
          </a:p>
        </p:txBody>
      </p:sp>
    </p:spTree>
    <p:extLst>
      <p:ext uri="{BB962C8B-B14F-4D97-AF65-F5344CB8AC3E}">
        <p14:creationId xmlns:p14="http://schemas.microsoft.com/office/powerpoint/2010/main" val="49416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Section 2(6) “Aggregate Turnover” </a:t>
            </a:r>
            <a:endParaRPr lang="en-IN"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aggregate turnover means the aggregate value of </a:t>
            </a:r>
            <a:r>
              <a:rPr lang="en-US" b="1" dirty="0" smtClean="0"/>
              <a:t>:</a:t>
            </a:r>
          </a:p>
          <a:p>
            <a:pPr marL="0" indent="0">
              <a:buNone/>
            </a:pPr>
            <a:r>
              <a:rPr lang="en-US" dirty="0"/>
              <a:t>• all taxable supplies </a:t>
            </a:r>
            <a:endParaRPr lang="en-US" dirty="0" smtClean="0"/>
          </a:p>
          <a:p>
            <a:pPr marL="0" indent="0">
              <a:buNone/>
            </a:pPr>
            <a:r>
              <a:rPr lang="en-US" dirty="0" smtClean="0"/>
              <a:t>• </a:t>
            </a:r>
            <a:r>
              <a:rPr lang="en-US" b="1" dirty="0"/>
              <a:t>exempt supplies</a:t>
            </a:r>
            <a:r>
              <a:rPr lang="en-US" dirty="0"/>
              <a:t>, </a:t>
            </a:r>
            <a:endParaRPr lang="en-US" dirty="0" smtClean="0"/>
          </a:p>
          <a:p>
            <a:pPr marL="0" indent="0">
              <a:buNone/>
            </a:pPr>
            <a:r>
              <a:rPr lang="en-US" dirty="0" smtClean="0"/>
              <a:t>• </a:t>
            </a:r>
            <a:r>
              <a:rPr lang="en-US" dirty="0"/>
              <a:t>exports of goods or services or both </a:t>
            </a:r>
            <a:endParaRPr lang="en-US" dirty="0" smtClean="0"/>
          </a:p>
          <a:p>
            <a:pPr marL="0" indent="0">
              <a:buNone/>
            </a:pPr>
            <a:r>
              <a:rPr lang="en-US" dirty="0" smtClean="0"/>
              <a:t>• </a:t>
            </a:r>
            <a:r>
              <a:rPr lang="en-US" dirty="0"/>
              <a:t>inter-State supplies of persons having the same </a:t>
            </a:r>
            <a:r>
              <a:rPr lang="en-US" b="1" dirty="0"/>
              <a:t>Permanent Account Number</a:t>
            </a:r>
            <a:r>
              <a:rPr lang="en-US" dirty="0"/>
              <a:t>, to be computed on all India basis </a:t>
            </a:r>
            <a:endParaRPr lang="en-US" dirty="0" smtClean="0"/>
          </a:p>
          <a:p>
            <a:pPr marL="0" indent="0">
              <a:buNone/>
            </a:pPr>
            <a:r>
              <a:rPr lang="en-US" dirty="0" smtClean="0"/>
              <a:t>• </a:t>
            </a:r>
            <a:r>
              <a:rPr lang="en-US" dirty="0"/>
              <a:t>but excludes Central tax, State tax, Union territory tax, integrated tax and </a:t>
            </a:r>
            <a:r>
              <a:rPr lang="en-US" dirty="0" err="1" smtClean="0"/>
              <a:t>cess</a:t>
            </a:r>
            <a:endParaRPr lang="en-US" dirty="0" smtClean="0"/>
          </a:p>
          <a:p>
            <a:pPr marL="0" indent="0">
              <a:buNone/>
            </a:pPr>
            <a:endParaRPr lang="en-US" dirty="0" smtClean="0"/>
          </a:p>
          <a:p>
            <a:pPr marL="0" indent="0">
              <a:buNone/>
            </a:pPr>
            <a:endParaRPr lang="en-US" dirty="0"/>
          </a:p>
          <a:p>
            <a:pPr marL="0" indent="0">
              <a:buNone/>
            </a:pPr>
            <a:r>
              <a:rPr lang="en-US" b="1" dirty="0"/>
              <a:t>For the purpose of Annual Return Aggregate Turnover should be calculated on the basis of PAN</a:t>
            </a:r>
            <a:r>
              <a:rPr lang="en-US" b="1" dirty="0" smtClean="0"/>
              <a:t>.</a:t>
            </a:r>
            <a:endParaRPr lang="en-US" b="1" dirty="0"/>
          </a:p>
        </p:txBody>
      </p:sp>
    </p:spTree>
    <p:extLst>
      <p:ext uri="{BB962C8B-B14F-4D97-AF65-F5344CB8AC3E}">
        <p14:creationId xmlns:p14="http://schemas.microsoft.com/office/powerpoint/2010/main" val="255339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1)">
                                      <p:cBhvr>
                                        <p:cTn id="11" dur="2000"/>
                                        <p:tgtEl>
                                          <p:spTgt spid="3">
                                            <p:txEl>
                                              <p:pRg st="0" end="0"/>
                                            </p:txEl>
                                          </p:spTgt>
                                        </p:tgtEl>
                                      </p:cBhvr>
                                    </p:animEffect>
                                  </p:childTnLst>
                                </p:cTn>
                              </p:par>
                              <p:par>
                                <p:cTn id="12" presetID="21" presetClass="entr" presetSubtype="1"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heel(1)">
                                      <p:cBhvr>
                                        <p:cTn id="14" dur="2000"/>
                                        <p:tgtEl>
                                          <p:spTgt spid="3">
                                            <p:txEl>
                                              <p:pRg st="1" end="1"/>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heel(1)">
                                      <p:cBhvr>
                                        <p:cTn id="20" dur="2000"/>
                                        <p:tgtEl>
                                          <p:spTgt spid="3">
                                            <p:txEl>
                                              <p:pRg st="3" end="3"/>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1)">
                                      <p:cBhvr>
                                        <p:cTn id="23" dur="2000"/>
                                        <p:tgtEl>
                                          <p:spTgt spid="3">
                                            <p:txEl>
                                              <p:pRg st="4" end="4"/>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heel(1)">
                                      <p:cBhvr>
                                        <p:cTn id="26" dur="2000"/>
                                        <p:tgtEl>
                                          <p:spTgt spid="3">
                                            <p:txEl>
                                              <p:pRg st="5" end="5"/>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heel(1)">
                                      <p:cBhvr>
                                        <p:cTn id="29"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Exempt supply</a:t>
            </a:r>
            <a:endParaRPr lang="en-IN" dirty="0"/>
          </a:p>
        </p:txBody>
      </p:sp>
      <p:sp>
        <p:nvSpPr>
          <p:cNvPr id="3" name="Content Placeholder 2"/>
          <p:cNvSpPr>
            <a:spLocks noGrp="1"/>
          </p:cNvSpPr>
          <p:nvPr>
            <p:ph idx="1"/>
          </p:nvPr>
        </p:nvSpPr>
        <p:spPr/>
        <p:txBody>
          <a:bodyPr>
            <a:normAutofit/>
          </a:bodyPr>
          <a:lstStyle/>
          <a:p>
            <a:r>
              <a:rPr lang="en-US" dirty="0"/>
              <a:t>As per Section 2(47) "exempt supply" means supply of </a:t>
            </a:r>
            <a:r>
              <a:rPr lang="en-US" dirty="0" smtClean="0"/>
              <a:t>any goods </a:t>
            </a:r>
            <a:r>
              <a:rPr lang="en-US" dirty="0"/>
              <a:t>or services or both which </a:t>
            </a:r>
            <a:r>
              <a:rPr lang="en-US" b="1" dirty="0"/>
              <a:t>attracts nil rate of tax </a:t>
            </a:r>
            <a:r>
              <a:rPr lang="en-US" dirty="0" smtClean="0"/>
              <a:t>or which </a:t>
            </a:r>
            <a:r>
              <a:rPr lang="en-US" dirty="0"/>
              <a:t>may be wholly exempt from tax under section 11, </a:t>
            </a:r>
            <a:r>
              <a:rPr lang="en-US" dirty="0" smtClean="0"/>
              <a:t>or under </a:t>
            </a:r>
            <a:r>
              <a:rPr lang="en-US" dirty="0"/>
              <a:t>Section 6 of the Integrated Goods and Services </a:t>
            </a:r>
            <a:r>
              <a:rPr lang="en-US" dirty="0" smtClean="0"/>
              <a:t>Tax Act</a:t>
            </a:r>
            <a:r>
              <a:rPr lang="en-US" dirty="0"/>
              <a:t>, and includes non-taxable supply;</a:t>
            </a:r>
            <a:endParaRPr lang="en-IN" dirty="0"/>
          </a:p>
        </p:txBody>
      </p:sp>
    </p:spTree>
    <p:extLst>
      <p:ext uri="{BB962C8B-B14F-4D97-AF65-F5344CB8AC3E}">
        <p14:creationId xmlns:p14="http://schemas.microsoft.com/office/powerpoint/2010/main" val="357181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taxable supply</a:t>
            </a:r>
            <a:endParaRPr lang="en-IN"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As per Section 2(78) "non-taxable supply" means a supply of goods </a:t>
            </a:r>
            <a:r>
              <a:rPr lang="en-US" dirty="0" smtClean="0"/>
              <a:t>or services </a:t>
            </a:r>
            <a:r>
              <a:rPr lang="en-US" dirty="0"/>
              <a:t>or both which is </a:t>
            </a:r>
            <a:r>
              <a:rPr lang="en-US" b="1" dirty="0"/>
              <a:t>not </a:t>
            </a:r>
            <a:r>
              <a:rPr lang="en-US" b="1" dirty="0" err="1"/>
              <a:t>leviable</a:t>
            </a:r>
            <a:r>
              <a:rPr lang="en-US" b="1" dirty="0"/>
              <a:t> to </a:t>
            </a:r>
            <a:r>
              <a:rPr lang="en-US" b="1" dirty="0" smtClean="0"/>
              <a:t>tax </a:t>
            </a:r>
            <a:r>
              <a:rPr lang="en-US" dirty="0"/>
              <a:t>under this Act or under the </a:t>
            </a:r>
            <a:r>
              <a:rPr lang="en-US" dirty="0" smtClean="0"/>
              <a:t>Integrated </a:t>
            </a:r>
            <a:r>
              <a:rPr lang="en-US" dirty="0"/>
              <a:t>Goods and Services Tax Act; </a:t>
            </a:r>
            <a:r>
              <a:rPr lang="en-US" dirty="0" smtClean="0"/>
              <a:t>(</a:t>
            </a:r>
            <a:r>
              <a:rPr lang="en-IN" dirty="0" err="1" smtClean="0"/>
              <a:t>Eg</a:t>
            </a:r>
            <a:r>
              <a:rPr lang="en-IN" dirty="0" smtClean="0"/>
              <a:t>-petroleum </a:t>
            </a:r>
            <a:r>
              <a:rPr lang="en-IN" dirty="0"/>
              <a:t>crude, high speed </a:t>
            </a:r>
            <a:r>
              <a:rPr lang="en-US" dirty="0" smtClean="0"/>
              <a:t>diesel</a:t>
            </a:r>
            <a:r>
              <a:rPr lang="en-US" dirty="0"/>
              <a:t>, motor spirit (commonly known as petrol), natural gas and aviation turbine fuel, alcoholic liquor for human consumption, </a:t>
            </a:r>
            <a:r>
              <a:rPr lang="en-IN" dirty="0" smtClean="0"/>
              <a:t>un</a:t>
            </a:r>
            <a:r>
              <a:rPr lang="en-US" dirty="0" smtClean="0"/>
              <a:t>denatured </a:t>
            </a:r>
            <a:r>
              <a:rPr lang="en-US" dirty="0"/>
              <a:t>extra neutral alcohol or rectified spirit used for manufacture </a:t>
            </a:r>
            <a:r>
              <a:rPr lang="en-US" dirty="0" smtClean="0"/>
              <a:t>of </a:t>
            </a:r>
            <a:r>
              <a:rPr lang="en-US" dirty="0"/>
              <a:t>alcoholic liquor for human consumption </a:t>
            </a:r>
            <a:endParaRPr lang="en-IN" dirty="0"/>
          </a:p>
        </p:txBody>
      </p:sp>
    </p:spTree>
    <p:extLst>
      <p:ext uri="{BB962C8B-B14F-4D97-AF65-F5344CB8AC3E}">
        <p14:creationId xmlns:p14="http://schemas.microsoft.com/office/powerpoint/2010/main" val="317347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FAQ on aggregate turnover and applicability of annual return</a:t>
            </a:r>
            <a:endParaRPr lang="en-IN"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t>Question </a:t>
            </a:r>
            <a:r>
              <a:rPr lang="en-US" b="1" dirty="0"/>
              <a:t>–Whether sale of Land or Building after</a:t>
            </a:r>
          </a:p>
          <a:p>
            <a:pPr marL="0" indent="0">
              <a:buNone/>
            </a:pPr>
            <a:r>
              <a:rPr lang="en-US" b="1" dirty="0"/>
              <a:t>construction would be included in Value of</a:t>
            </a:r>
          </a:p>
          <a:p>
            <a:pPr marL="0" indent="0">
              <a:buNone/>
            </a:pPr>
            <a:r>
              <a:rPr lang="en-US" b="1" dirty="0"/>
              <a:t>aggregate turnover for the purpose of GSTR -9 ?</a:t>
            </a:r>
          </a:p>
          <a:p>
            <a:pPr marL="0" indent="0">
              <a:buNone/>
            </a:pPr>
            <a:r>
              <a:rPr lang="en-US" dirty="0"/>
              <a:t>Answer– Sale of land or building after OC/CC will NOT</a:t>
            </a:r>
          </a:p>
          <a:p>
            <a:pPr marL="0" indent="0">
              <a:buNone/>
            </a:pPr>
            <a:r>
              <a:rPr lang="en-US" dirty="0"/>
              <a:t>be included in value of Aggregate Turnover since it is</a:t>
            </a:r>
          </a:p>
          <a:p>
            <a:pPr marL="0" indent="0">
              <a:buNone/>
            </a:pPr>
            <a:r>
              <a:rPr lang="en-US" dirty="0"/>
              <a:t>neither a supply of goods /service as per Schedule III.</a:t>
            </a:r>
          </a:p>
          <a:p>
            <a:pPr marL="0" indent="0">
              <a:buNone/>
            </a:pPr>
            <a:r>
              <a:rPr lang="en-US" dirty="0"/>
              <a:t>(But for the purpose of Rule 42 &amp; 43 sale of land</a:t>
            </a:r>
          </a:p>
          <a:p>
            <a:pPr marL="0" indent="0">
              <a:buNone/>
            </a:pPr>
            <a:r>
              <a:rPr lang="en-US" dirty="0"/>
              <a:t>/building would be included in the definition of</a:t>
            </a:r>
          </a:p>
          <a:p>
            <a:pPr marL="0" indent="0">
              <a:buNone/>
            </a:pPr>
            <a:r>
              <a:rPr lang="en-IN" dirty="0"/>
              <a:t>exempt supply)</a:t>
            </a:r>
          </a:p>
        </p:txBody>
      </p:sp>
    </p:spTree>
    <p:extLst>
      <p:ext uri="{BB962C8B-B14F-4D97-AF65-F5344CB8AC3E}">
        <p14:creationId xmlns:p14="http://schemas.microsoft.com/office/powerpoint/2010/main" val="154559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par>
                                <p:cTn id="42" presetID="31"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5" end="5"/>
                                            </p:txEl>
                                          </p:spTgt>
                                        </p:tgtEl>
                                      </p:cBhvr>
                                    </p:animEffect>
                                  </p:childTnLst>
                                </p:cTn>
                              </p:par>
                              <p:par>
                                <p:cTn id="48" presetID="31" presetClass="entr" presetSubtype="0" fill="hold"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p:cTn id="50"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1"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2"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3" dur="1000"/>
                                        <p:tgtEl>
                                          <p:spTgt spid="3">
                                            <p:txEl>
                                              <p:pRg st="6" end="6"/>
                                            </p:txEl>
                                          </p:spTgt>
                                        </p:tgtEl>
                                      </p:cBhvr>
                                    </p:animEffect>
                                  </p:childTnLst>
                                </p:cTn>
                              </p:par>
                              <p:par>
                                <p:cTn id="54" presetID="3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8"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9" dur="1000"/>
                                        <p:tgtEl>
                                          <p:spTgt spid="3">
                                            <p:txEl>
                                              <p:pRg st="7" end="7"/>
                                            </p:txEl>
                                          </p:spTgt>
                                        </p:tgtEl>
                                      </p:cBhvr>
                                    </p:animEffect>
                                  </p:childTnLst>
                                </p:cTn>
                              </p:par>
                              <p:par>
                                <p:cTn id="60" presetID="31" presetClass="entr" presetSubtype="0" fill="hold" nodeType="with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 calcmode="lin" valueType="num">
                                      <p:cBhvr>
                                        <p:cTn id="62"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3"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4"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65"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FAQ on aggregate turnover and applicability of annual return</a:t>
            </a:r>
            <a:endParaRPr lang="en-IN"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Question. If a Taxpayer has obtained more than one GST</a:t>
            </a:r>
          </a:p>
          <a:p>
            <a:pPr marL="0" indent="0">
              <a:buNone/>
            </a:pPr>
            <a:r>
              <a:rPr lang="en-US" b="1" dirty="0"/>
              <a:t>Registration even though he has a single PAN, then</a:t>
            </a:r>
          </a:p>
          <a:p>
            <a:pPr marL="0" indent="0">
              <a:buNone/>
            </a:pPr>
            <a:r>
              <a:rPr lang="en-US" b="1" dirty="0"/>
              <a:t>whether GSTR-9 is to be filed at Entity level or GSTIN</a:t>
            </a:r>
          </a:p>
          <a:p>
            <a:pPr marL="0" indent="0">
              <a:buNone/>
            </a:pPr>
            <a:r>
              <a:rPr lang="en-IN" b="1" dirty="0"/>
              <a:t>wise?</a:t>
            </a:r>
          </a:p>
          <a:p>
            <a:pPr marL="0" indent="0">
              <a:buNone/>
            </a:pPr>
            <a:r>
              <a:rPr lang="en-US" dirty="0"/>
              <a:t>Answer:- As per Section 44(1) of CGST Act, every registered</a:t>
            </a:r>
          </a:p>
          <a:p>
            <a:pPr marL="0" indent="0">
              <a:buNone/>
            </a:pPr>
            <a:r>
              <a:rPr lang="en-US" dirty="0"/>
              <a:t>person shall be required to file GSTR-9. Hence, if a Taxpayer</a:t>
            </a:r>
          </a:p>
          <a:p>
            <a:pPr marL="0" indent="0">
              <a:buNone/>
            </a:pPr>
            <a:r>
              <a:rPr lang="en-US" dirty="0"/>
              <a:t>has obtained multiple GST Registrations whether in one</a:t>
            </a:r>
          </a:p>
          <a:p>
            <a:pPr marL="0" indent="0">
              <a:buNone/>
            </a:pPr>
            <a:r>
              <a:rPr lang="en-US" dirty="0"/>
              <a:t>state or more than one state, each such GSTIN. It shall be</a:t>
            </a:r>
          </a:p>
          <a:p>
            <a:pPr marL="0" indent="0">
              <a:buNone/>
            </a:pPr>
            <a:r>
              <a:rPr lang="en-US" dirty="0"/>
              <a:t>treated as a distinct person in respect of each such</a:t>
            </a:r>
          </a:p>
          <a:p>
            <a:pPr marL="0" indent="0">
              <a:buNone/>
            </a:pPr>
            <a:r>
              <a:rPr lang="en-US" dirty="0"/>
              <a:t>registration as per section 25(4) of CGST Act. Hence, </a:t>
            </a:r>
            <a:r>
              <a:rPr lang="en-US" b="1" dirty="0"/>
              <a:t>GSTR-9</a:t>
            </a:r>
          </a:p>
          <a:p>
            <a:pPr marL="0" indent="0">
              <a:buNone/>
            </a:pPr>
            <a:r>
              <a:rPr lang="en-US" b="1" dirty="0"/>
              <a:t>is required to be filed separately for each registration</a:t>
            </a:r>
            <a:r>
              <a:rPr lang="en-US" dirty="0"/>
              <a:t>.</a:t>
            </a:r>
            <a:endParaRPr lang="en-IN" dirty="0"/>
          </a:p>
        </p:txBody>
      </p:sp>
    </p:spTree>
    <p:extLst>
      <p:ext uri="{BB962C8B-B14F-4D97-AF65-F5344CB8AC3E}">
        <p14:creationId xmlns:p14="http://schemas.microsoft.com/office/powerpoint/2010/main" val="334698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par>
                                <p:cTn id="42" presetID="31"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5" end="5"/>
                                            </p:txEl>
                                          </p:spTgt>
                                        </p:tgtEl>
                                      </p:cBhvr>
                                    </p:animEffect>
                                  </p:childTnLst>
                                </p:cTn>
                              </p:par>
                              <p:par>
                                <p:cTn id="48" presetID="31" presetClass="entr" presetSubtype="0" fill="hold"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p:cTn id="50"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1"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2"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3" dur="1000"/>
                                        <p:tgtEl>
                                          <p:spTgt spid="3">
                                            <p:txEl>
                                              <p:pRg st="6" end="6"/>
                                            </p:txEl>
                                          </p:spTgt>
                                        </p:tgtEl>
                                      </p:cBhvr>
                                    </p:animEffect>
                                  </p:childTnLst>
                                </p:cTn>
                              </p:par>
                              <p:par>
                                <p:cTn id="54" presetID="3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8"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9" dur="1000"/>
                                        <p:tgtEl>
                                          <p:spTgt spid="3">
                                            <p:txEl>
                                              <p:pRg st="7" end="7"/>
                                            </p:txEl>
                                          </p:spTgt>
                                        </p:tgtEl>
                                      </p:cBhvr>
                                    </p:animEffect>
                                  </p:childTnLst>
                                </p:cTn>
                              </p:par>
                              <p:par>
                                <p:cTn id="60" presetID="31" presetClass="entr" presetSubtype="0" fill="hold" nodeType="with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 calcmode="lin" valueType="num">
                                      <p:cBhvr>
                                        <p:cTn id="62"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3"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4"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65" dur="1000"/>
                                        <p:tgtEl>
                                          <p:spTgt spid="3">
                                            <p:txEl>
                                              <p:pRg st="8" end="8"/>
                                            </p:txEl>
                                          </p:spTgt>
                                        </p:tgtEl>
                                      </p:cBhvr>
                                    </p:animEffect>
                                  </p:childTnLst>
                                </p:cTn>
                              </p:par>
                              <p:par>
                                <p:cTn id="66" presetID="31" presetClass="entr" presetSubtype="0" fill="hold" nodeType="with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 calcmode="lin" valueType="num">
                                      <p:cBhvr>
                                        <p:cTn id="68"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9"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70"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71" dur="1000"/>
                                        <p:tgtEl>
                                          <p:spTgt spid="3">
                                            <p:txEl>
                                              <p:pRg st="9" end="9"/>
                                            </p:txEl>
                                          </p:spTgt>
                                        </p:tgtEl>
                                      </p:cBhvr>
                                    </p:animEffect>
                                  </p:childTnLst>
                                </p:cTn>
                              </p:par>
                              <p:par>
                                <p:cTn id="72" presetID="31" presetClass="entr" presetSubtype="0" fill="hold" nodeType="withEffect">
                                  <p:stCondLst>
                                    <p:cond delay="0"/>
                                  </p:stCondLst>
                                  <p:childTnLst>
                                    <p:set>
                                      <p:cBhvr>
                                        <p:cTn id="73" dur="1" fill="hold">
                                          <p:stCondLst>
                                            <p:cond delay="0"/>
                                          </p:stCondLst>
                                        </p:cTn>
                                        <p:tgtEl>
                                          <p:spTgt spid="3">
                                            <p:txEl>
                                              <p:pRg st="10" end="10"/>
                                            </p:txEl>
                                          </p:spTgt>
                                        </p:tgtEl>
                                        <p:attrNameLst>
                                          <p:attrName>style.visibility</p:attrName>
                                        </p:attrNameLst>
                                      </p:cBhvr>
                                      <p:to>
                                        <p:strVal val="visible"/>
                                      </p:to>
                                    </p:set>
                                    <p:anim calcmode="lin" valueType="num">
                                      <p:cBhvr>
                                        <p:cTn id="74"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5"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76"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77"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FAQ on aggregate turnover and applicability of annual return</a:t>
            </a:r>
            <a:endParaRPr lang="en-IN" dirty="0"/>
          </a:p>
        </p:txBody>
      </p:sp>
      <p:sp>
        <p:nvSpPr>
          <p:cNvPr id="3" name="Content Placeholder 2"/>
          <p:cNvSpPr>
            <a:spLocks noGrp="1"/>
          </p:cNvSpPr>
          <p:nvPr>
            <p:ph idx="1"/>
          </p:nvPr>
        </p:nvSpPr>
        <p:spPr/>
        <p:txBody>
          <a:bodyPr>
            <a:normAutofit fontScale="92500"/>
          </a:bodyPr>
          <a:lstStyle/>
          <a:p>
            <a:pPr marL="0" indent="0">
              <a:buNone/>
            </a:pPr>
            <a:r>
              <a:rPr lang="en-US" b="1" dirty="0"/>
              <a:t>Question. Whether Register Person is required to</a:t>
            </a:r>
          </a:p>
          <a:p>
            <a:pPr marL="0" indent="0">
              <a:buNone/>
            </a:pPr>
            <a:r>
              <a:rPr lang="en-US" b="1" dirty="0"/>
              <a:t>file GSTR-9 for those state in which his turnover is</a:t>
            </a:r>
          </a:p>
          <a:p>
            <a:pPr marL="0" indent="0">
              <a:buNone/>
            </a:pPr>
            <a:r>
              <a:rPr lang="en-IN" b="1" dirty="0"/>
              <a:t>NIL ?</a:t>
            </a:r>
          </a:p>
          <a:p>
            <a:pPr marL="0" indent="0">
              <a:buNone/>
            </a:pPr>
            <a:r>
              <a:rPr lang="en-US" dirty="0"/>
              <a:t>Answer:-</a:t>
            </a:r>
            <a:r>
              <a:rPr lang="en-US" b="1" dirty="0"/>
              <a:t>Yes</a:t>
            </a:r>
            <a:r>
              <a:rPr lang="en-US" dirty="0"/>
              <a:t>, every registered person is required to</a:t>
            </a:r>
          </a:p>
          <a:p>
            <a:pPr marL="0" indent="0">
              <a:buNone/>
            </a:pPr>
            <a:r>
              <a:rPr lang="en-US" dirty="0"/>
              <a:t>file GSTR 9 even in those state in which his turnover</a:t>
            </a:r>
          </a:p>
          <a:p>
            <a:pPr marL="0" indent="0">
              <a:buNone/>
            </a:pPr>
            <a:r>
              <a:rPr lang="en-US" dirty="0"/>
              <a:t>is NIL if his Aggregate Turnover exceeds of </a:t>
            </a:r>
            <a:r>
              <a:rPr lang="en-US" dirty="0" err="1"/>
              <a:t>Rs</a:t>
            </a:r>
            <a:r>
              <a:rPr lang="en-US" dirty="0"/>
              <a:t>. 2 </a:t>
            </a:r>
            <a:r>
              <a:rPr lang="en-US" dirty="0" err="1"/>
              <a:t>Crore</a:t>
            </a:r>
            <a:endParaRPr lang="en-IN" dirty="0"/>
          </a:p>
        </p:txBody>
      </p:sp>
    </p:spTree>
    <p:extLst>
      <p:ext uri="{BB962C8B-B14F-4D97-AF65-F5344CB8AC3E}">
        <p14:creationId xmlns:p14="http://schemas.microsoft.com/office/powerpoint/2010/main" val="293848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par>
                                <p:cTn id="42" presetID="31"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marL="0" indent="0">
              <a:buNone/>
            </a:pPr>
            <a:r>
              <a:rPr lang="en-US" b="1" dirty="0"/>
              <a:t>Question. Registered Person whose GSTIN have</a:t>
            </a:r>
          </a:p>
          <a:p>
            <a:pPr marL="0" indent="0">
              <a:buNone/>
            </a:pPr>
            <a:r>
              <a:rPr lang="en-US" b="1" dirty="0"/>
              <a:t>cancelled is required to file GSTR-9 for the FY in</a:t>
            </a:r>
          </a:p>
          <a:p>
            <a:pPr marL="0" indent="0">
              <a:buNone/>
            </a:pPr>
            <a:r>
              <a:rPr lang="en-US" b="1" dirty="0"/>
              <a:t>which his Registration has been cancelled ?</a:t>
            </a:r>
          </a:p>
          <a:p>
            <a:pPr marL="0" indent="0">
              <a:buNone/>
            </a:pPr>
            <a:r>
              <a:rPr lang="en-US" dirty="0"/>
              <a:t>Answer:- </a:t>
            </a:r>
            <a:r>
              <a:rPr lang="en-US" b="1" dirty="0"/>
              <a:t>Yes</a:t>
            </a:r>
            <a:r>
              <a:rPr lang="en-US" dirty="0"/>
              <a:t>, he is required to file GSTR-9 even </a:t>
            </a:r>
            <a:r>
              <a:rPr lang="en-US" dirty="0" smtClean="0"/>
              <a:t>though his </a:t>
            </a:r>
            <a:r>
              <a:rPr lang="en-US" dirty="0"/>
              <a:t>registration has been cancelled provided </a:t>
            </a:r>
            <a:r>
              <a:rPr lang="en-US" dirty="0" smtClean="0"/>
              <a:t>his aggregate </a:t>
            </a:r>
            <a:r>
              <a:rPr lang="en-US" dirty="0"/>
              <a:t>turnover exceeds of </a:t>
            </a:r>
            <a:r>
              <a:rPr lang="en-US" dirty="0" err="1"/>
              <a:t>Rs</a:t>
            </a:r>
            <a:r>
              <a:rPr lang="en-US" dirty="0"/>
              <a:t> 2 </a:t>
            </a:r>
            <a:r>
              <a:rPr lang="en-US" dirty="0" err="1"/>
              <a:t>Crore</a:t>
            </a:r>
            <a:r>
              <a:rPr lang="en-US" dirty="0"/>
              <a:t>.</a:t>
            </a:r>
            <a:endParaRPr lang="en-IN" dirty="0"/>
          </a:p>
        </p:txBody>
      </p:sp>
    </p:spTree>
    <p:extLst>
      <p:ext uri="{BB962C8B-B14F-4D97-AF65-F5344CB8AC3E}">
        <p14:creationId xmlns:p14="http://schemas.microsoft.com/office/powerpoint/2010/main" val="68452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pPr marL="0" indent="0">
              <a:buNone/>
            </a:pPr>
            <a:r>
              <a:rPr lang="en-US" b="1" dirty="0"/>
              <a:t>Question -Whether Supplies on which recipient is</a:t>
            </a:r>
          </a:p>
          <a:p>
            <a:pPr marL="0" indent="0">
              <a:buNone/>
            </a:pPr>
            <a:r>
              <a:rPr lang="en-US" b="1" dirty="0"/>
              <a:t>liable to pay GST under RCM is required to be</a:t>
            </a:r>
          </a:p>
          <a:p>
            <a:pPr marL="0" indent="0">
              <a:buNone/>
            </a:pPr>
            <a:r>
              <a:rPr lang="en-US" b="1" dirty="0"/>
              <a:t>included in value of aggregate turnover for the</a:t>
            </a:r>
          </a:p>
          <a:p>
            <a:pPr marL="0" indent="0">
              <a:buNone/>
            </a:pPr>
            <a:r>
              <a:rPr lang="en-IN" b="1" dirty="0"/>
              <a:t>purpose of GSTR -9?</a:t>
            </a:r>
          </a:p>
          <a:p>
            <a:pPr marL="0" indent="0">
              <a:buNone/>
            </a:pPr>
            <a:r>
              <a:rPr lang="en-US" dirty="0"/>
              <a:t>Answer:- For the purpose of Aggregate Turnover, it</a:t>
            </a:r>
          </a:p>
          <a:p>
            <a:pPr marL="0" indent="0">
              <a:buNone/>
            </a:pPr>
            <a:r>
              <a:rPr lang="en-US" dirty="0"/>
              <a:t>should be included (but not </a:t>
            </a:r>
            <a:r>
              <a:rPr lang="en-US" b="1" dirty="0"/>
              <a:t>inward supplies </a:t>
            </a:r>
            <a:r>
              <a:rPr lang="en-US" dirty="0"/>
              <a:t>on </a:t>
            </a:r>
            <a:r>
              <a:rPr lang="en-US" dirty="0" smtClean="0"/>
              <a:t>which tax </a:t>
            </a:r>
            <a:r>
              <a:rPr lang="en-US" dirty="0"/>
              <a:t>is paid under RCM)</a:t>
            </a:r>
            <a:endParaRPr lang="en-IN" dirty="0"/>
          </a:p>
        </p:txBody>
      </p:sp>
    </p:spTree>
    <p:extLst>
      <p:ext uri="{BB962C8B-B14F-4D97-AF65-F5344CB8AC3E}">
        <p14:creationId xmlns:p14="http://schemas.microsoft.com/office/powerpoint/2010/main" val="299403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Fees for Filling of GSTR 9 </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737290"/>
              </p:ext>
            </p:extLst>
          </p:nvPr>
        </p:nvGraphicFramePr>
        <p:xfrm>
          <a:off x="457200" y="1295400"/>
          <a:ext cx="8229600" cy="44805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IN" sz="1800" b="1" i="0" u="none" strike="noStrike" kern="1200" baseline="0" dirty="0" smtClean="0">
                          <a:solidFill>
                            <a:schemeClr val="lt1"/>
                          </a:solidFill>
                          <a:latin typeface="+mn-lt"/>
                          <a:ea typeface="+mn-ea"/>
                          <a:cs typeface="+mn-cs"/>
                        </a:rPr>
                        <a:t>Aggregate Turnover </a:t>
                      </a:r>
                      <a:endParaRPr lang="en-IN" sz="1800" b="0" i="0" u="none" strike="noStrike" kern="1200" baseline="0" dirty="0" smtClean="0">
                        <a:solidFill>
                          <a:schemeClr val="lt1"/>
                        </a:solidFill>
                        <a:latin typeface="+mn-lt"/>
                        <a:ea typeface="+mn-ea"/>
                        <a:cs typeface="+mn-cs"/>
                      </a:endParaRPr>
                    </a:p>
                    <a:p>
                      <a:r>
                        <a:rPr lang="en-IN" sz="1800" b="1" i="0" u="none" strike="noStrike" kern="1200" baseline="0" dirty="0" smtClean="0">
                          <a:solidFill>
                            <a:schemeClr val="lt1"/>
                          </a:solidFill>
                          <a:latin typeface="+mn-lt"/>
                          <a:ea typeface="+mn-ea"/>
                          <a:cs typeface="+mn-cs"/>
                        </a:rPr>
                        <a:t>in </a:t>
                      </a:r>
                      <a:r>
                        <a:rPr lang="en-IN" sz="1800" b="1" i="0" u="none" strike="noStrike" kern="1200" baseline="0" smtClean="0">
                          <a:solidFill>
                            <a:schemeClr val="lt1"/>
                          </a:solidFill>
                          <a:latin typeface="+mn-lt"/>
                          <a:ea typeface="+mn-ea"/>
                          <a:cs typeface="+mn-cs"/>
                        </a:rPr>
                        <a:t>FY 2024-25 </a:t>
                      </a:r>
                      <a:r>
                        <a:rPr lang="en-IN" sz="1800" b="0" i="0" u="none" strike="noStrike" kern="1200" baseline="0" dirty="0" smtClean="0">
                          <a:solidFill>
                            <a:schemeClr val="lt1"/>
                          </a:solidFill>
                          <a:latin typeface="+mn-lt"/>
                          <a:ea typeface="+mn-ea"/>
                          <a:cs typeface="+mn-cs"/>
                        </a:rPr>
                        <a:t>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lt1"/>
                          </a:solidFill>
                          <a:latin typeface="+mn-lt"/>
                          <a:ea typeface="+mn-ea"/>
                          <a:cs typeface="+mn-cs"/>
                        </a:rPr>
                        <a:t>Late fee per day (CGST) </a:t>
                      </a:r>
                      <a:r>
                        <a:rPr lang="en-US" sz="1800" b="0" i="0" u="none" strike="noStrike" kern="1200" baseline="0" dirty="0" smtClean="0">
                          <a:solidFill>
                            <a:schemeClr val="lt1"/>
                          </a:solidFill>
                          <a:latin typeface="+mn-lt"/>
                          <a:ea typeface="+mn-ea"/>
                          <a:cs typeface="+mn-cs"/>
                        </a:rPr>
                        <a:t>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lt1"/>
                          </a:solidFill>
                          <a:latin typeface="+mn-lt"/>
                          <a:ea typeface="+mn-ea"/>
                          <a:cs typeface="+mn-cs"/>
                        </a:rPr>
                        <a:t>Late fee per day (SGST) </a:t>
                      </a:r>
                      <a:r>
                        <a:rPr lang="en-US" sz="1800" b="0" i="0" u="none" strike="noStrike" kern="1200" baseline="0" dirty="0" smtClean="0">
                          <a:solidFill>
                            <a:schemeClr val="lt1"/>
                          </a:solidFill>
                          <a:latin typeface="+mn-lt"/>
                          <a:ea typeface="+mn-ea"/>
                          <a:cs typeface="+mn-cs"/>
                        </a:rPr>
                        <a:t>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lt1"/>
                          </a:solidFill>
                          <a:latin typeface="+mn-lt"/>
                          <a:ea typeface="+mn-ea"/>
                          <a:cs typeface="+mn-cs"/>
                        </a:rPr>
                        <a:t>Maximum late fee based on turnover in the State / UT </a:t>
                      </a:r>
                      <a:r>
                        <a:rPr lang="en-US" sz="1800" b="0" i="0" u="none" strike="noStrike" kern="1200" baseline="0" dirty="0" smtClean="0">
                          <a:solidFill>
                            <a:schemeClr val="lt1"/>
                          </a:solidFill>
                          <a:latin typeface="+mn-lt"/>
                          <a:ea typeface="+mn-ea"/>
                          <a:cs typeface="+mn-cs"/>
                        </a:rPr>
                        <a:t>	</a:t>
                      </a:r>
                    </a:p>
                    <a:p>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Up to Rs.5 </a:t>
                      </a:r>
                      <a:r>
                        <a:rPr lang="en-IN" sz="1800" b="0" i="0" u="none" strike="noStrike" kern="1200" baseline="0" dirty="0" err="1" smtClean="0">
                          <a:solidFill>
                            <a:schemeClr val="dk1"/>
                          </a:solidFill>
                          <a:latin typeface="+mn-lt"/>
                          <a:ea typeface="+mn-ea"/>
                          <a:cs typeface="+mn-cs"/>
                        </a:rPr>
                        <a:t>Crore</a:t>
                      </a:r>
                      <a:r>
                        <a:rPr lang="en-IN" sz="1800" b="0" i="0" u="none" strike="noStrike" kern="1200" baseline="0" dirty="0" smtClean="0">
                          <a:solidFill>
                            <a:schemeClr val="dk1"/>
                          </a:solidFill>
                          <a:latin typeface="+mn-lt"/>
                          <a:ea typeface="+mn-ea"/>
                          <a:cs typeface="+mn-cs"/>
                        </a:rPr>
                        <a:t> 	</a:t>
                      </a:r>
                    </a:p>
                    <a:p>
                      <a:endParaRPr lang="en-IN" dirty="0"/>
                    </a:p>
                  </a:txBody>
                  <a:tcPr/>
                </a:tc>
                <a:tc>
                  <a:txBody>
                    <a:bodyPr/>
                    <a:lstStyle/>
                    <a:p>
                      <a:r>
                        <a:rPr lang="en-US" dirty="0" smtClean="0"/>
                        <a:t>Rs.25/-</a:t>
                      </a:r>
                      <a:endParaRPr lang="en-IN" dirty="0"/>
                    </a:p>
                  </a:txBody>
                  <a:tcPr/>
                </a:tc>
                <a:tc>
                  <a:txBody>
                    <a:bodyPr/>
                    <a:lstStyle/>
                    <a:p>
                      <a:r>
                        <a:rPr lang="en-US" dirty="0" smtClean="0"/>
                        <a:t>Rs25/-</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0.02% of turnover each under CGST &amp; SGST/UTGST 	</a:t>
                      </a:r>
                    </a:p>
                    <a:p>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More than Rs.5 </a:t>
                      </a:r>
                      <a:r>
                        <a:rPr lang="en-US" sz="1800" b="0" i="0" u="none" strike="noStrike" kern="1200" baseline="0" dirty="0" err="1" smtClean="0">
                          <a:solidFill>
                            <a:schemeClr val="dk1"/>
                          </a:solidFill>
                          <a:latin typeface="+mn-lt"/>
                          <a:ea typeface="+mn-ea"/>
                          <a:cs typeface="+mn-cs"/>
                        </a:rPr>
                        <a:t>Crore</a:t>
                      </a:r>
                      <a:r>
                        <a:rPr lang="en-US" sz="1800" b="0" i="0" u="none" strike="noStrike" kern="1200" baseline="0" dirty="0" smtClean="0">
                          <a:solidFill>
                            <a:schemeClr val="dk1"/>
                          </a:solidFill>
                          <a:latin typeface="+mn-lt"/>
                          <a:ea typeface="+mn-ea"/>
                          <a:cs typeface="+mn-cs"/>
                        </a:rPr>
                        <a:t> up to Rs.20 </a:t>
                      </a:r>
                      <a:r>
                        <a:rPr lang="en-US" sz="1800" b="0" i="0" u="none" strike="noStrike" kern="1200" baseline="0" dirty="0" err="1" smtClean="0">
                          <a:solidFill>
                            <a:schemeClr val="dk1"/>
                          </a:solidFill>
                          <a:latin typeface="+mn-lt"/>
                          <a:ea typeface="+mn-ea"/>
                          <a:cs typeface="+mn-cs"/>
                        </a:rPr>
                        <a:t>Crore</a:t>
                      </a:r>
                      <a:r>
                        <a:rPr lang="en-US" sz="1800" b="0" i="0" u="none" strike="noStrike" kern="1200" baseline="0" dirty="0" smtClean="0">
                          <a:solidFill>
                            <a:schemeClr val="dk1"/>
                          </a:solidFill>
                          <a:latin typeface="+mn-lt"/>
                          <a:ea typeface="+mn-ea"/>
                          <a:cs typeface="+mn-cs"/>
                        </a:rPr>
                        <a:t>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Rs.50/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Rs.50/-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0.02% of turnover each under CGST &amp; SGST/UTGST 	</a:t>
                      </a:r>
                    </a:p>
                    <a:p>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Above Rs.20 </a:t>
                      </a:r>
                      <a:r>
                        <a:rPr lang="en-IN" sz="1800" b="0" i="0" u="none" strike="noStrike" kern="1200" baseline="0" dirty="0" err="1" smtClean="0">
                          <a:solidFill>
                            <a:schemeClr val="dk1"/>
                          </a:solidFill>
                          <a:latin typeface="+mn-lt"/>
                          <a:ea typeface="+mn-ea"/>
                          <a:cs typeface="+mn-cs"/>
                        </a:rPr>
                        <a:t>Crore</a:t>
                      </a:r>
                      <a:r>
                        <a:rPr lang="en-IN" sz="1800" b="0" i="0" u="none" strike="noStrike" kern="1200" baseline="0" dirty="0" smtClean="0">
                          <a:solidFill>
                            <a:schemeClr val="dk1"/>
                          </a:solidFill>
                          <a:latin typeface="+mn-lt"/>
                          <a:ea typeface="+mn-ea"/>
                          <a:cs typeface="+mn-cs"/>
                        </a:rPr>
                        <a:t> 	</a:t>
                      </a:r>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Rs.100/- 		</a:t>
                      </a:r>
                    </a:p>
                    <a:p>
                      <a:endParaRPr lang="en-IN" dirty="0"/>
                    </a:p>
                  </a:txBody>
                  <a:tcPr/>
                </a:tc>
                <a:tc>
                  <a:txBody>
                    <a:bodyPr/>
                    <a:lstStyle/>
                    <a:p>
                      <a:r>
                        <a:rPr lang="en-US" sz="1800" b="0" i="0" u="none" strike="noStrike" kern="1200" baseline="0" dirty="0" smtClean="0">
                          <a:solidFill>
                            <a:schemeClr val="dk1"/>
                          </a:solidFill>
                          <a:latin typeface="+mn-lt"/>
                          <a:ea typeface="+mn-ea"/>
                          <a:cs typeface="+mn-cs"/>
                        </a:rPr>
                        <a:t>Rs.100/-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0.25% of turnover each under CGST &amp; SGST/UTGST </a:t>
                      </a:r>
                      <a:endParaRPr lang="en-IN" dirty="0" smtClean="0"/>
                    </a:p>
                  </a:txBody>
                  <a:tcPr/>
                </a:tc>
              </a:tr>
            </a:tbl>
          </a:graphicData>
        </a:graphic>
      </p:graphicFrame>
      <p:sp>
        <p:nvSpPr>
          <p:cNvPr id="5" name="Rectangle 4"/>
          <p:cNvSpPr/>
          <p:nvPr/>
        </p:nvSpPr>
        <p:spPr>
          <a:xfrm>
            <a:off x="304800" y="5715000"/>
            <a:ext cx="8610600" cy="923330"/>
          </a:xfrm>
          <a:prstGeom prst="rect">
            <a:avLst/>
          </a:prstGeom>
        </p:spPr>
        <p:txBody>
          <a:bodyPr wrap="square">
            <a:spAutoFit/>
          </a:bodyPr>
          <a:lstStyle/>
          <a:p>
            <a:r>
              <a:rPr lang="en-US" dirty="0"/>
              <a:t>The above late fees is as per Notification No N. 07/2023 – CENTRAL TAX dated 31st March 2023</a:t>
            </a:r>
          </a:p>
          <a:p>
            <a:r>
              <a:rPr lang="en-US" dirty="0"/>
              <a:t>Note: For the purpose of calculating late fess Turnover per GSTIN would be considered</a:t>
            </a:r>
            <a:endParaRPr lang="en-IN" dirty="0"/>
          </a:p>
        </p:txBody>
      </p:sp>
    </p:spTree>
    <p:extLst>
      <p:ext uri="{BB962C8B-B14F-4D97-AF65-F5344CB8AC3E}">
        <p14:creationId xmlns:p14="http://schemas.microsoft.com/office/powerpoint/2010/main" val="356750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VARIOUS </a:t>
            </a:r>
            <a:r>
              <a:rPr lang="en-IN" dirty="0"/>
              <a:t>Part of </a:t>
            </a:r>
            <a:r>
              <a:rPr lang="en-IN" dirty="0" smtClean="0"/>
              <a:t>GSTR </a:t>
            </a:r>
            <a:r>
              <a:rPr lang="en-IN" dirty="0"/>
              <a:t>-9 </a:t>
            </a:r>
          </a:p>
        </p:txBody>
      </p:sp>
      <p:sp>
        <p:nvSpPr>
          <p:cNvPr id="3" name="Content Placeholder 2"/>
          <p:cNvSpPr>
            <a:spLocks noGrp="1"/>
          </p:cNvSpPr>
          <p:nvPr>
            <p:ph idx="1"/>
          </p:nvPr>
        </p:nvSpPr>
        <p:spPr/>
        <p:txBody>
          <a:bodyPr>
            <a:normAutofit lnSpcReduction="10000"/>
          </a:bodyPr>
          <a:lstStyle/>
          <a:p>
            <a:pPr marL="342900" lvl="3" indent="-342900">
              <a:buFont typeface="Arial" pitchFamily="34" charset="0"/>
              <a:buChar char="•"/>
            </a:pPr>
            <a:r>
              <a:rPr lang="en-IN" sz="2400" b="1" dirty="0"/>
              <a:t>PART – 1 : Basic Details </a:t>
            </a:r>
            <a:r>
              <a:rPr lang="en-IN" sz="2400" b="1" dirty="0" smtClean="0"/>
              <a:t>					        </a:t>
            </a:r>
            <a:r>
              <a:rPr lang="en-IN" sz="2400" dirty="0" smtClean="0"/>
              <a:t>In </a:t>
            </a:r>
            <a:r>
              <a:rPr lang="en-IN" sz="2400" dirty="0"/>
              <a:t>this Part Maximum Details will be Auto – </a:t>
            </a:r>
            <a:r>
              <a:rPr lang="en-IN" sz="2400" dirty="0" smtClean="0"/>
              <a:t>Populated</a:t>
            </a:r>
            <a:endParaRPr lang="en-IN" sz="2400" dirty="0"/>
          </a:p>
          <a:p>
            <a:r>
              <a:rPr lang="en-IN" sz="2400" b="1" dirty="0"/>
              <a:t>PART – 2 : Details related to Outward Supplies</a:t>
            </a:r>
          </a:p>
          <a:p>
            <a:r>
              <a:rPr lang="en-IN" sz="2400" b="1" dirty="0"/>
              <a:t>PART – 3 : Details of Input tax Credit </a:t>
            </a:r>
          </a:p>
          <a:p>
            <a:r>
              <a:rPr lang="en-IN" sz="2400" b="1" dirty="0"/>
              <a:t>PART – 4 : Details of Tax payable</a:t>
            </a:r>
          </a:p>
          <a:p>
            <a:r>
              <a:rPr lang="en-IN" sz="2400" b="1" dirty="0"/>
              <a:t>PART – 5 : Details of Adjustments made during the Subsequent Financial Year.</a:t>
            </a:r>
          </a:p>
          <a:p>
            <a:r>
              <a:rPr lang="en-IN" sz="2400" b="1" dirty="0"/>
              <a:t>PART – 6 : Details of Refund Claimed and Demand Raised </a:t>
            </a:r>
            <a:r>
              <a:rPr lang="en-IN" sz="2400" b="1" dirty="0" smtClean="0"/>
              <a:t> </a:t>
            </a:r>
            <a:r>
              <a:rPr lang="en-IN" sz="2400" dirty="0"/>
              <a:t>This Part is Completely Optional for Financial Year 2024-25</a:t>
            </a:r>
          </a:p>
          <a:p>
            <a:r>
              <a:rPr lang="en-IN" sz="2400" b="1" dirty="0"/>
              <a:t>PART – 7 : Details of HSN/SAC Code wise Summary and Late Fees</a:t>
            </a:r>
          </a:p>
          <a:p>
            <a:endParaRPr lang="en-IN" dirty="0" smtClean="0"/>
          </a:p>
          <a:p>
            <a:endParaRPr lang="en-IN" b="1" dirty="0"/>
          </a:p>
          <a:p>
            <a:endParaRPr lang="en-IN" b="1" dirty="0"/>
          </a:p>
          <a:p>
            <a:endParaRPr lang="en-IN" dirty="0"/>
          </a:p>
          <a:p>
            <a:endParaRPr lang="en-IN" dirty="0"/>
          </a:p>
        </p:txBody>
      </p:sp>
    </p:spTree>
    <p:extLst>
      <p:ext uri="{BB962C8B-B14F-4D97-AF65-F5344CB8AC3E}">
        <p14:creationId xmlns:p14="http://schemas.microsoft.com/office/powerpoint/2010/main" val="25866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par>
                                <p:cTn id="42" presetID="31"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5" end="5"/>
                                            </p:txEl>
                                          </p:spTgt>
                                        </p:tgtEl>
                                      </p:cBhvr>
                                    </p:animEffect>
                                  </p:childTnLst>
                                </p:cTn>
                              </p:par>
                              <p:par>
                                <p:cTn id="48" presetID="31" presetClass="entr" presetSubtype="0" fill="hold"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p:cTn id="50"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1"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2"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24079377"/>
              </p:ext>
            </p:extLst>
          </p:nvPr>
        </p:nvGraphicFramePr>
        <p:xfrm>
          <a:off x="-2" y="2"/>
          <a:ext cx="9144001" cy="6214209"/>
        </p:xfrm>
        <a:graphic>
          <a:graphicData uri="http://schemas.openxmlformats.org/drawingml/2006/table">
            <a:tbl>
              <a:tblPr>
                <a:tableStyleId>{5C22544A-7EE6-4342-B048-85BDC9FD1C3A}</a:tableStyleId>
              </a:tblPr>
              <a:tblGrid>
                <a:gridCol w="430956"/>
                <a:gridCol w="2998046"/>
                <a:gridCol w="3429000"/>
                <a:gridCol w="1066800"/>
                <a:gridCol w="1219199"/>
              </a:tblGrid>
              <a:tr h="829025">
                <a:tc gridSpan="5">
                  <a:txBody>
                    <a:bodyPr/>
                    <a:lstStyle/>
                    <a:p>
                      <a:pPr algn="ctr" fontAlgn="ctr"/>
                      <a:r>
                        <a:rPr lang="en-US" sz="1600" b="1" u="none" strike="noStrike" dirty="0">
                          <a:effectLst/>
                          <a:latin typeface="Bookman Old Style" pitchFamily="18" charset="0"/>
                        </a:rPr>
                        <a:t>Form GSTR-9</a:t>
                      </a:r>
                      <a:br>
                        <a:rPr lang="en-US" sz="1600" b="1" u="none" strike="noStrike" dirty="0">
                          <a:effectLst/>
                          <a:latin typeface="Bookman Old Style" pitchFamily="18" charset="0"/>
                        </a:rPr>
                      </a:br>
                      <a:r>
                        <a:rPr lang="en-US" sz="1600" b="1" u="none" strike="noStrike" dirty="0">
                          <a:effectLst/>
                          <a:latin typeface="Bookman Old Style" pitchFamily="18" charset="0"/>
                        </a:rPr>
                        <a:t>[See rule 80]</a:t>
                      </a:r>
                      <a:br>
                        <a:rPr lang="en-US" sz="1600" b="1" u="none" strike="noStrike" dirty="0">
                          <a:effectLst/>
                          <a:latin typeface="Bookman Old Style" pitchFamily="18" charset="0"/>
                        </a:rPr>
                      </a:br>
                      <a:r>
                        <a:rPr lang="en-US" sz="1600" b="1" u="none" strike="noStrike" dirty="0">
                          <a:effectLst/>
                          <a:latin typeface="Bookman Old Style" pitchFamily="18" charset="0"/>
                        </a:rPr>
                        <a:t>Annual Return</a:t>
                      </a:r>
                      <a:endParaRPr lang="en-US"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13973">
                <a:tc gridSpan="5">
                  <a:txBody>
                    <a:bodyPr/>
                    <a:lstStyle/>
                    <a:p>
                      <a:pPr algn="l" fontAlgn="ctr"/>
                      <a:r>
                        <a:rPr lang="en-IN" sz="1600" b="0" u="none" strike="noStrike" dirty="0">
                          <a:effectLst/>
                          <a:latin typeface="Bookman Old Style" pitchFamily="18" charset="0"/>
                        </a:rPr>
                        <a:t>1. Financial Year</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04800">
                <a:tc gridSpan="5">
                  <a:txBody>
                    <a:bodyPr/>
                    <a:lstStyle/>
                    <a:p>
                      <a:pPr algn="l" fontAlgn="ctr"/>
                      <a:r>
                        <a:rPr lang="en-IN" sz="1600" b="0" u="none" strike="noStrike" dirty="0">
                          <a:effectLst/>
                          <a:latin typeface="Bookman Old Style" pitchFamily="18" charset="0"/>
                        </a:rPr>
                        <a:t>2. GSTIN</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04800">
                <a:tc gridSpan="5">
                  <a:txBody>
                    <a:bodyPr/>
                    <a:lstStyle/>
                    <a:p>
                      <a:pPr algn="l" fontAlgn="ctr"/>
                      <a:r>
                        <a:rPr lang="en-US" sz="1600" b="0" u="none" strike="noStrike" dirty="0">
                          <a:effectLst/>
                          <a:latin typeface="Bookman Old Style" pitchFamily="18" charset="0"/>
                        </a:rPr>
                        <a:t>3(a). Legal name of the registered person</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04800">
                <a:tc gridSpan="5">
                  <a:txBody>
                    <a:bodyPr/>
                    <a:lstStyle/>
                    <a:p>
                      <a:pPr algn="l" fontAlgn="ctr"/>
                      <a:r>
                        <a:rPr lang="en-US" sz="1600" b="0" u="none" strike="noStrike" dirty="0">
                          <a:effectLst/>
                          <a:latin typeface="Bookman Old Style" pitchFamily="18" charset="0"/>
                        </a:rPr>
                        <a:t>3(b). Trade name, if any</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04800">
                <a:tc gridSpan="5">
                  <a:txBody>
                    <a:bodyPr/>
                    <a:lstStyle/>
                    <a:p>
                      <a:pPr algn="l" fontAlgn="ctr"/>
                      <a:r>
                        <a:rPr lang="en-IN" sz="1600" b="0" u="none" strike="noStrike" dirty="0">
                          <a:effectLst/>
                          <a:latin typeface="Bookman Old Style" pitchFamily="18" charset="0"/>
                        </a:rPr>
                        <a:t>3(c). ARN</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28600">
                <a:tc gridSpan="5">
                  <a:txBody>
                    <a:bodyPr/>
                    <a:lstStyle/>
                    <a:p>
                      <a:pPr algn="l" fontAlgn="ctr"/>
                      <a:r>
                        <a:rPr lang="en-IN" sz="1600" b="0" u="none" strike="noStrike" dirty="0">
                          <a:effectLst/>
                          <a:latin typeface="Bookman Old Style" pitchFamily="18" charset="0"/>
                        </a:rPr>
                        <a:t>3(d). Date of Filing</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972049">
                <a:tc>
                  <a:txBody>
                    <a:bodyPr/>
                    <a:lstStyle/>
                    <a:p>
                      <a:pPr algn="ctr" fontAlgn="ctr"/>
                      <a:r>
                        <a:rPr lang="en-IN" sz="1600" b="1" u="none" strike="noStrike" dirty="0" smtClean="0">
                          <a:effectLst/>
                          <a:latin typeface="Bookman Old Style" pitchFamily="18" charset="0"/>
                        </a:rPr>
                        <a:t>Pt. II</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dirty="0">
                          <a:effectLst/>
                          <a:latin typeface="Bookman Old Style" pitchFamily="18" charset="0"/>
                        </a:rPr>
                        <a:t>Details of outward and inward supplies made during the financial year on which tax is payable</a:t>
                      </a:r>
                      <a:endParaRPr lang="en-US"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What to Report</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W</a:t>
                      </a:r>
                      <a:r>
                        <a:rPr lang="en-IN" sz="1600" b="1" u="none" strike="noStrike" dirty="0" smtClean="0">
                          <a:effectLst/>
                          <a:latin typeface="Bookman Old Style" pitchFamily="18" charset="0"/>
                        </a:rPr>
                        <a:t>hat </a:t>
                      </a:r>
                      <a:r>
                        <a:rPr lang="en-IN" sz="1600" b="1" u="none" strike="noStrike" dirty="0">
                          <a:effectLst/>
                          <a:latin typeface="Bookman Old Style" pitchFamily="18" charset="0"/>
                        </a:rPr>
                        <a:t>not to include</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Requirement</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89706">
                <a:tc>
                  <a:txBody>
                    <a:bodyPr/>
                    <a:lstStyle/>
                    <a:p>
                      <a:pPr algn="ctr" fontAlgn="ctr"/>
                      <a:r>
                        <a:rPr lang="en-IN" sz="1600" b="1" u="none" strike="noStrike" dirty="0" err="1" smtClean="0">
                          <a:effectLst/>
                          <a:latin typeface="Bookman Old Style" pitchFamily="18" charset="0"/>
                        </a:rPr>
                        <a:t>Sr.No</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Nature of Supplies</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72049">
                <a:tc>
                  <a:txBody>
                    <a:bodyPr/>
                    <a:lstStyle/>
                    <a:p>
                      <a:pPr algn="ctr" fontAlgn="ctr"/>
                      <a:r>
                        <a:rPr lang="en-IN" sz="1600" u="none" strike="noStrike">
                          <a:effectLst/>
                          <a:latin typeface="Bookman Old Style" pitchFamily="18" charset="0"/>
                        </a:rPr>
                        <a:t>4</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Details of advances, inward and outward supplies made during the financial year on which tax is payable</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39991">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made to un-registered persons (B2C)</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Unregistered, </a:t>
                      </a:r>
                      <a:endParaRPr lang="en-US" sz="1600" u="none" strike="noStrike" dirty="0" smtClean="0">
                        <a:solidFill>
                          <a:srgbClr val="FF0000"/>
                        </a:solidFill>
                        <a:effectLst/>
                        <a:latin typeface="Bookman Old Style" pitchFamily="18" charset="0"/>
                      </a:endParaRPr>
                    </a:p>
                    <a:p>
                      <a:pPr algn="l" fontAlgn="ctr"/>
                      <a:r>
                        <a:rPr lang="en-US" sz="1600" u="none" strike="noStrike" dirty="0" smtClean="0">
                          <a:solidFill>
                            <a:srgbClr val="FF0000"/>
                          </a:solidFill>
                          <a:effectLst/>
                          <a:latin typeface="Bookman Old Style" pitchFamily="18" charset="0"/>
                        </a:rPr>
                        <a:t>Supplies </a:t>
                      </a:r>
                      <a:r>
                        <a:rPr lang="en-US" sz="1600" u="none" strike="noStrike" dirty="0">
                          <a:solidFill>
                            <a:srgbClr val="FF0000"/>
                          </a:solidFill>
                          <a:effectLst/>
                          <a:latin typeface="Bookman Old Style" pitchFamily="18" charset="0"/>
                        </a:rPr>
                        <a:t>outside I</a:t>
                      </a:r>
                      <a:r>
                        <a:rPr lang="en-US" sz="1600" u="none" strike="noStrike" dirty="0" smtClean="0">
                          <a:solidFill>
                            <a:srgbClr val="FF0000"/>
                          </a:solidFill>
                          <a:effectLst/>
                          <a:latin typeface="Bookman Old Style" pitchFamily="18" charset="0"/>
                        </a:rPr>
                        <a:t>ndia </a:t>
                      </a:r>
                      <a:r>
                        <a:rPr lang="en-US" sz="1600" u="none" strike="noStrike" dirty="0">
                          <a:solidFill>
                            <a:srgbClr val="FF0000"/>
                          </a:solidFill>
                          <a:effectLst/>
                          <a:latin typeface="Bookman Old Style" pitchFamily="18" charset="0"/>
                        </a:rPr>
                        <a:t>not export,  </a:t>
                      </a:r>
                      <a:endParaRPr lang="en-US" sz="1600" u="none" strike="noStrike" dirty="0" smtClean="0">
                        <a:solidFill>
                          <a:srgbClr val="FF0000"/>
                        </a:solidFill>
                        <a:effectLst/>
                        <a:latin typeface="Bookman Old Style" pitchFamily="18" charset="0"/>
                      </a:endParaRPr>
                    </a:p>
                    <a:p>
                      <a:pPr algn="l" fontAlgn="ctr"/>
                      <a:r>
                        <a:rPr lang="en-US" sz="1600" u="none" strike="noStrike" dirty="0" smtClean="0">
                          <a:solidFill>
                            <a:srgbClr val="FF0000"/>
                          </a:solidFill>
                          <a:effectLst/>
                          <a:latin typeface="Bookman Old Style" pitchFamily="18" charset="0"/>
                        </a:rPr>
                        <a:t>Supply </a:t>
                      </a:r>
                      <a:r>
                        <a:rPr lang="en-US" sz="1600" u="none" strike="noStrike" dirty="0">
                          <a:solidFill>
                            <a:srgbClr val="FF0000"/>
                          </a:solidFill>
                          <a:effectLst/>
                          <a:latin typeface="Bookman Old Style" pitchFamily="18" charset="0"/>
                        </a:rPr>
                        <a:t>through ECO, </a:t>
                      </a:r>
                      <a:endParaRPr lang="en-US" sz="1600" u="none" strike="noStrike" dirty="0" smtClean="0">
                        <a:solidFill>
                          <a:srgbClr val="FF0000"/>
                        </a:solidFill>
                        <a:effectLst/>
                        <a:latin typeface="Bookman Old Style" pitchFamily="18" charset="0"/>
                      </a:endParaRPr>
                    </a:p>
                    <a:p>
                      <a:pPr algn="l" fontAlgn="ctr"/>
                      <a:r>
                        <a:rPr lang="en-US" sz="1600" u="none" strike="noStrike" dirty="0" smtClean="0">
                          <a:solidFill>
                            <a:srgbClr val="FF0000"/>
                          </a:solidFill>
                          <a:effectLst/>
                          <a:latin typeface="Bookman Old Style" pitchFamily="18" charset="0"/>
                        </a:rPr>
                        <a:t>Net </a:t>
                      </a:r>
                      <a:r>
                        <a:rPr lang="en-US" sz="1600" u="none" strike="noStrike" dirty="0">
                          <a:solidFill>
                            <a:srgbClr val="FF0000"/>
                          </a:solidFill>
                          <a:effectLst/>
                          <a:latin typeface="Bookman Old Style" pitchFamily="18" charset="0"/>
                        </a:rPr>
                        <a:t>of debit and credit notes</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Export outside </a:t>
                      </a:r>
                      <a:r>
                        <a:rPr lang="en-IN" sz="1600" u="none" strike="noStrike" dirty="0" smtClean="0">
                          <a:solidFill>
                            <a:srgbClr val="FF0000"/>
                          </a:solidFill>
                          <a:effectLst/>
                          <a:latin typeface="Bookman Old Style" pitchFamily="18" charset="0"/>
                        </a:rPr>
                        <a:t>India</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139499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87229045"/>
              </p:ext>
            </p:extLst>
          </p:nvPr>
        </p:nvGraphicFramePr>
        <p:xfrm>
          <a:off x="76200" y="0"/>
          <a:ext cx="9067799" cy="6781800"/>
        </p:xfrm>
        <a:graphic>
          <a:graphicData uri="http://schemas.openxmlformats.org/drawingml/2006/table">
            <a:tbl>
              <a:tblPr>
                <a:tableStyleId>{5C22544A-7EE6-4342-B048-85BDC9FD1C3A}</a:tableStyleId>
              </a:tblPr>
              <a:tblGrid>
                <a:gridCol w="427364"/>
                <a:gridCol w="2544436"/>
                <a:gridCol w="2743200"/>
                <a:gridCol w="2133600"/>
                <a:gridCol w="1219199"/>
              </a:tblGrid>
              <a:tr h="1142573">
                <a:tc>
                  <a:txBody>
                    <a:bodyPr/>
                    <a:lstStyle/>
                    <a:p>
                      <a:pPr algn="ctr" fontAlgn="ctr"/>
                      <a:r>
                        <a:rPr lang="en-IN" sz="1600" u="none" strike="noStrike" dirty="0">
                          <a:effectLst/>
                          <a:latin typeface="Bookman Old Style" pitchFamily="18" charset="0"/>
                        </a:rPr>
                        <a:t>B</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made to registered persons (B2B)</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Registered, </a:t>
                      </a:r>
                      <a:r>
                        <a:rPr lang="en-US" sz="1600" u="none" strike="noStrike" dirty="0" err="1">
                          <a:solidFill>
                            <a:srgbClr val="FF0000"/>
                          </a:solidFill>
                          <a:effectLst/>
                          <a:latin typeface="Bookman Old Style" pitchFamily="18" charset="0"/>
                        </a:rPr>
                        <a:t>Marchant</a:t>
                      </a:r>
                      <a:r>
                        <a:rPr lang="en-US" sz="1600" u="none" strike="noStrike" dirty="0">
                          <a:solidFill>
                            <a:srgbClr val="FF0000"/>
                          </a:solidFill>
                          <a:effectLst/>
                          <a:latin typeface="Bookman Old Style" pitchFamily="18" charset="0"/>
                        </a:rPr>
                        <a:t> exporter, Supplies to UIN, Supplies through ECO</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solidFill>
                            <a:srgbClr val="FF0000"/>
                          </a:solidFill>
                          <a:effectLst/>
                          <a:latin typeface="Bookman Old Style" pitchFamily="18" charset="0"/>
                        </a:rPr>
                        <a:t>Outward supply under RCM, Debit or credit note</a:t>
                      </a:r>
                      <a:endParaRPr lang="en-US"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24185">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Zero rated supply (Export) on payment of tax (Except supplies to SEZs)</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Export with payment</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Export without payment, Debit or credit note</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05798">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to SEZs on payment of tax</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Supply to SEZ with payment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Supply to SEZ without payment, Debit or credit note</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5472">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Deemed Exports</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Supplies to Export oriented unit, Supplies against advance authorization, Supplies of gold by Banks/PSU against advance  </a:t>
                      </a:r>
                      <a:r>
                        <a:rPr lang="en-US" sz="1600" u="none" strike="noStrike" dirty="0" smtClean="0">
                          <a:solidFill>
                            <a:srgbClr val="FF0000"/>
                          </a:solidFill>
                          <a:effectLst/>
                          <a:latin typeface="Bookman Old Style" pitchFamily="18" charset="0"/>
                        </a:rPr>
                        <a:t>authorization</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Debit or credit note</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13772">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Advances on which tax has been paid but invoice has not been issued (not covered under (A) to (E)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Advance received during the year which remain unadjusted</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Opening unadjusted advance</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53779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95977288"/>
              </p:ext>
            </p:extLst>
          </p:nvPr>
        </p:nvGraphicFramePr>
        <p:xfrm>
          <a:off x="76200" y="152400"/>
          <a:ext cx="8991599" cy="6553200"/>
        </p:xfrm>
        <a:graphic>
          <a:graphicData uri="http://schemas.openxmlformats.org/drawingml/2006/table">
            <a:tbl>
              <a:tblPr>
                <a:tableStyleId>{5C22544A-7EE6-4342-B048-85BDC9FD1C3A}</a:tableStyleId>
              </a:tblPr>
              <a:tblGrid>
                <a:gridCol w="423773"/>
                <a:gridCol w="3462427"/>
                <a:gridCol w="2438400"/>
                <a:gridCol w="1524000"/>
                <a:gridCol w="1142999"/>
              </a:tblGrid>
              <a:tr h="1010863">
                <a:tc>
                  <a:txBody>
                    <a:bodyPr/>
                    <a:lstStyle/>
                    <a:p>
                      <a:pPr algn="ctr" fontAlgn="ctr"/>
                      <a:r>
                        <a:rPr lang="en-IN" sz="1600" u="none" strike="noStrike" dirty="0">
                          <a:effectLst/>
                          <a:latin typeface="Bookman Old Style" pitchFamily="18" charset="0"/>
                        </a:rPr>
                        <a:t>G</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Inward supplies on which tax is to be paid on the reverse charge basis</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Both from registered and </a:t>
                      </a:r>
                      <a:r>
                        <a:rPr lang="en-US" sz="1600" u="none" strike="noStrike" dirty="0" err="1">
                          <a:solidFill>
                            <a:srgbClr val="FF0000"/>
                          </a:solidFill>
                          <a:effectLst/>
                          <a:latin typeface="Bookman Old Style" pitchFamily="18" charset="0"/>
                        </a:rPr>
                        <a:t>unreg</a:t>
                      </a:r>
                      <a:r>
                        <a:rPr lang="en-US" sz="1600" u="none" strike="noStrike" dirty="0">
                          <a:solidFill>
                            <a:srgbClr val="FF0000"/>
                          </a:solidFill>
                          <a:effectLst/>
                          <a:latin typeface="Bookman Old Style" pitchFamily="18" charset="0"/>
                        </a:rPr>
                        <a:t> supplier</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94410">
                <a:tc>
                  <a:txBody>
                    <a:bodyPr/>
                    <a:lstStyle/>
                    <a:p>
                      <a:pPr algn="ctr" fontAlgn="ctr"/>
                      <a:r>
                        <a:rPr lang="en-IN" sz="1600" u="none" strike="noStrike" dirty="0">
                          <a:effectLst/>
                          <a:latin typeface="Bookman Old Style" pitchFamily="18" charset="0"/>
                        </a:rPr>
                        <a:t>G1</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on which e-commerce operator is required to pay tax as per section 9(5) (including amendments, if any) [E- commerce operator to report]</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Reporting by </a:t>
                      </a:r>
                      <a:r>
                        <a:rPr lang="en-US" sz="1600" u="none" strike="noStrike" dirty="0" err="1">
                          <a:solidFill>
                            <a:srgbClr val="FF0000"/>
                          </a:solidFill>
                          <a:effectLst/>
                          <a:latin typeface="Bookman Old Style" pitchFamily="18" charset="0"/>
                        </a:rPr>
                        <a:t>Swiggy</a:t>
                      </a:r>
                      <a:r>
                        <a:rPr lang="en-US" sz="1600" u="none" strike="noStrike" dirty="0">
                          <a:solidFill>
                            <a:srgbClr val="FF0000"/>
                          </a:solidFill>
                          <a:effectLst/>
                          <a:latin typeface="Bookman Old Style" pitchFamily="18" charset="0"/>
                        </a:rPr>
                        <a:t> </a:t>
                      </a:r>
                      <a:r>
                        <a:rPr lang="en-US" sz="1600" u="none" strike="noStrike" dirty="0" err="1" smtClean="0">
                          <a:solidFill>
                            <a:srgbClr val="FF0000"/>
                          </a:solidFill>
                          <a:effectLst/>
                          <a:latin typeface="Bookman Old Style" pitchFamily="18" charset="0"/>
                        </a:rPr>
                        <a:t>Zomato</a:t>
                      </a:r>
                      <a:r>
                        <a:rPr lang="en-US" sz="1600" u="none" strike="noStrike" dirty="0" smtClean="0">
                          <a:solidFill>
                            <a:srgbClr val="FF0000"/>
                          </a:solidFill>
                          <a:effectLst/>
                          <a:latin typeface="Bookman Old Style" pitchFamily="18" charset="0"/>
                        </a:rPr>
                        <a:t> </a:t>
                      </a:r>
                      <a:r>
                        <a:rPr lang="en-US" sz="1600" u="none" strike="noStrike" dirty="0">
                          <a:solidFill>
                            <a:srgbClr val="FF0000"/>
                          </a:solidFill>
                          <a:effectLst/>
                          <a:latin typeface="Bookman Old Style" pitchFamily="18" charset="0"/>
                        </a:rPr>
                        <a:t>, </a:t>
                      </a:r>
                      <a:r>
                        <a:rPr lang="en-US" sz="1600" u="none" strike="noStrike" dirty="0" smtClean="0">
                          <a:solidFill>
                            <a:srgbClr val="FF0000"/>
                          </a:solidFill>
                          <a:effectLst/>
                          <a:latin typeface="Bookman Old Style" pitchFamily="18" charset="0"/>
                        </a:rPr>
                        <a:t>Ola,</a:t>
                      </a:r>
                      <a:r>
                        <a:rPr lang="en-US" sz="1600" u="none" strike="noStrike" baseline="0" dirty="0" smtClean="0">
                          <a:solidFill>
                            <a:srgbClr val="FF0000"/>
                          </a:solidFill>
                          <a:effectLst/>
                          <a:latin typeface="Bookman Old Style" pitchFamily="18" charset="0"/>
                        </a:rPr>
                        <a:t> </a:t>
                      </a:r>
                      <a:r>
                        <a:rPr lang="en-US" sz="1600" u="none" strike="noStrike" baseline="0" dirty="0" err="1" smtClean="0">
                          <a:solidFill>
                            <a:srgbClr val="FF0000"/>
                          </a:solidFill>
                          <a:effectLst/>
                          <a:latin typeface="Bookman Old Style" pitchFamily="18" charset="0"/>
                        </a:rPr>
                        <a:t>U</a:t>
                      </a:r>
                      <a:r>
                        <a:rPr lang="en-US" sz="1600" u="none" strike="noStrike" dirty="0" err="1" smtClean="0">
                          <a:solidFill>
                            <a:srgbClr val="FF0000"/>
                          </a:solidFill>
                          <a:effectLst/>
                          <a:latin typeface="Bookman Old Style" pitchFamily="18" charset="0"/>
                        </a:rPr>
                        <a:t>ber</a:t>
                      </a:r>
                      <a:r>
                        <a:rPr lang="en-US" sz="1600" u="none" strike="noStrike" dirty="0" smtClean="0">
                          <a:solidFill>
                            <a:srgbClr val="FF0000"/>
                          </a:solidFill>
                          <a:effectLst/>
                          <a:latin typeface="Bookman Old Style" pitchFamily="18" charset="0"/>
                        </a:rPr>
                        <a:t>  &amp; </a:t>
                      </a:r>
                      <a:r>
                        <a:rPr lang="en-US" sz="1600" u="none" strike="noStrike" dirty="0" err="1">
                          <a:solidFill>
                            <a:srgbClr val="FF0000"/>
                          </a:solidFill>
                          <a:effectLst/>
                          <a:latin typeface="Bookman Old Style" pitchFamily="18" charset="0"/>
                        </a:rPr>
                        <a:t>etc</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0486">
                <a:tc>
                  <a:txBody>
                    <a:bodyPr/>
                    <a:lstStyle/>
                    <a:p>
                      <a:pPr algn="ctr" fontAlgn="ctr"/>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Sub-total (A to G1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10863">
                <a:tc>
                  <a:txBody>
                    <a:bodyPr/>
                    <a:lstStyle/>
                    <a:p>
                      <a:pPr algn="ctr" fontAlgn="ctr"/>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Credit notes issued in respect of transactions specified in (B) to (E) above (-)</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Against B2B, export with payment, SEZ, deemed export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10863">
                <a:tc>
                  <a:txBody>
                    <a:bodyPr/>
                    <a:lstStyle/>
                    <a:p>
                      <a:pPr algn="ctr" fontAlgn="ctr"/>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Debit notes issued in respect of transactions specified in (B) to (E) above (+)</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solidFill>
                            <a:srgbClr val="FF0000"/>
                          </a:solidFill>
                          <a:effectLst/>
                          <a:latin typeface="Bookman Old Style" pitchFamily="18" charset="0"/>
                        </a:rPr>
                        <a:t>Against B2B, export with payment, SEZ, deemed export</a:t>
                      </a:r>
                      <a:endParaRPr lang="en-US"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93237">
                <a:tc>
                  <a:txBody>
                    <a:bodyPr/>
                    <a:lstStyle/>
                    <a:p>
                      <a:pPr algn="ctr" fontAlgn="ctr"/>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Supplies / tax declared through Amendments (+)</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l" fontAlgn="ctr"/>
                      <a:r>
                        <a:rPr lang="en-US" sz="1600" u="none" strike="noStrike" dirty="0" err="1">
                          <a:solidFill>
                            <a:srgbClr val="FF0000"/>
                          </a:solidFill>
                          <a:effectLst/>
                          <a:latin typeface="Bookman Old Style" pitchFamily="18" charset="0"/>
                        </a:rPr>
                        <a:t>Ammendment</a:t>
                      </a:r>
                      <a:r>
                        <a:rPr lang="en-US" sz="1600" u="none" strike="noStrike" dirty="0">
                          <a:solidFill>
                            <a:srgbClr val="FF0000"/>
                          </a:solidFill>
                          <a:effectLst/>
                          <a:latin typeface="Bookman Old Style" pitchFamily="18" charset="0"/>
                        </a:rPr>
                        <a:t> made </a:t>
                      </a:r>
                      <a:r>
                        <a:rPr lang="en-US" sz="1600" u="none" strike="noStrike" dirty="0" smtClean="0">
                          <a:solidFill>
                            <a:srgbClr val="FF0000"/>
                          </a:solidFill>
                          <a:effectLst/>
                          <a:latin typeface="Bookman Old Style" pitchFamily="18" charset="0"/>
                        </a:rPr>
                        <a:t>against </a:t>
                      </a:r>
                      <a:r>
                        <a:rPr lang="en-US" sz="1600" u="none" strike="noStrike" dirty="0">
                          <a:solidFill>
                            <a:srgbClr val="FF0000"/>
                          </a:solidFill>
                          <a:effectLst/>
                          <a:latin typeface="Bookman Old Style" pitchFamily="18" charset="0"/>
                        </a:rPr>
                        <a:t>B2B, SEZ supply, export deemed </a:t>
                      </a:r>
                      <a:r>
                        <a:rPr lang="en-US" sz="1600" u="none" strike="noStrike" dirty="0" smtClean="0">
                          <a:solidFill>
                            <a:srgbClr val="FF0000"/>
                          </a:solidFill>
                          <a:effectLst/>
                          <a:latin typeface="Bookman Old Style" pitchFamily="18" charset="0"/>
                        </a:rPr>
                        <a:t>export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r>
                        <a:rPr lang="en-IN" sz="1600" u="none" strike="noStrike" dirty="0" err="1">
                          <a:solidFill>
                            <a:srgbClr val="FF0000"/>
                          </a:solidFill>
                          <a:effectLst/>
                          <a:latin typeface="Bookman Old Style" pitchFamily="18" charset="0"/>
                        </a:rPr>
                        <a:t>Ammendment</a:t>
                      </a:r>
                      <a:r>
                        <a:rPr lang="en-IN" sz="1600" u="none" strike="noStrike" dirty="0">
                          <a:solidFill>
                            <a:srgbClr val="FF0000"/>
                          </a:solidFill>
                          <a:effectLst/>
                          <a:latin typeface="Bookman Old Style" pitchFamily="18" charset="0"/>
                        </a:rPr>
                        <a:t> to B2C</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2478">
                <a:tc>
                  <a:txBody>
                    <a:bodyPr/>
                    <a:lstStyle/>
                    <a:p>
                      <a:pPr algn="ctr" fontAlgn="ctr"/>
                      <a:r>
                        <a:rPr lang="en-IN" sz="1600" u="none" strike="noStrike">
                          <a:effectLst/>
                          <a:latin typeface="Bookman Old Style" pitchFamily="18" charset="0"/>
                        </a:rPr>
                        <a:t>L</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 tax reduced through Amendments (-)</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vMerge="1">
                  <a:txBody>
                    <a:bodyPr/>
                    <a:lstStyle/>
                    <a:p>
                      <a:endParaRPr lang="en-IN"/>
                    </a:p>
                  </a:txBody>
                  <a:tcPr/>
                </a:tc>
                <a:tc vMerge="1">
                  <a:txBody>
                    <a:bodyPr/>
                    <a:lstStyle/>
                    <a:p>
                      <a:endParaRPr lang="en-IN"/>
                    </a:p>
                  </a:txBody>
                  <a:tcPr/>
                </a:tc>
              </a:tr>
            </a:tbl>
          </a:graphicData>
        </a:graphic>
      </p:graphicFrame>
    </p:spTree>
    <p:extLst>
      <p:ext uri="{BB962C8B-B14F-4D97-AF65-F5344CB8AC3E}">
        <p14:creationId xmlns:p14="http://schemas.microsoft.com/office/powerpoint/2010/main" val="2129811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652502802"/>
              </p:ext>
            </p:extLst>
          </p:nvPr>
        </p:nvGraphicFramePr>
        <p:xfrm>
          <a:off x="20782" y="152400"/>
          <a:ext cx="9123219" cy="6477000"/>
        </p:xfrm>
        <a:graphic>
          <a:graphicData uri="http://schemas.openxmlformats.org/drawingml/2006/table">
            <a:tbl>
              <a:tblPr>
                <a:tableStyleId>{5C22544A-7EE6-4342-B048-85BDC9FD1C3A}</a:tableStyleId>
              </a:tblPr>
              <a:tblGrid>
                <a:gridCol w="429976"/>
                <a:gridCol w="3513110"/>
                <a:gridCol w="2396778"/>
                <a:gridCol w="1468993"/>
                <a:gridCol w="1314362"/>
              </a:tblGrid>
              <a:tr h="510417">
                <a:tc>
                  <a:txBody>
                    <a:bodyPr/>
                    <a:lstStyle/>
                    <a:p>
                      <a:pPr algn="ctr" fontAlgn="ctr"/>
                      <a:r>
                        <a:rPr lang="en-IN" sz="1600" u="none" strike="noStrike" dirty="0">
                          <a:effectLst/>
                          <a:latin typeface="Bookman Old Style" pitchFamily="18" charset="0"/>
                        </a:rPr>
                        <a:t>M</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 total (I to L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Auto</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1677">
                <a:tc>
                  <a:txBody>
                    <a:bodyPr/>
                    <a:lstStyle/>
                    <a:p>
                      <a:pPr algn="ctr" fontAlgn="ctr"/>
                      <a:r>
                        <a:rPr lang="en-IN" sz="1600" u="none" strike="noStrike">
                          <a:effectLst/>
                          <a:latin typeface="Bookman Old Style" pitchFamily="18" charset="0"/>
                        </a:rPr>
                        <a:t>N</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Supplies and advances on which tax is to be paid (H + M)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77091">
                <a:tc>
                  <a:txBody>
                    <a:bodyPr/>
                    <a:lstStyle/>
                    <a:p>
                      <a:pPr algn="ctr" fontAlgn="ctr"/>
                      <a:r>
                        <a:rPr lang="en-IN" sz="1600" b="1" u="none" strike="noStrike" dirty="0">
                          <a:effectLst/>
                          <a:latin typeface="Bookman Old Style" pitchFamily="18" charset="0"/>
                        </a:rPr>
                        <a:t>Pt. II</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l" fontAlgn="ctr"/>
                      <a:r>
                        <a:rPr lang="en-US" sz="1600" b="1" u="none" strike="noStrike" dirty="0">
                          <a:effectLst/>
                          <a:latin typeface="Bookman Old Style" pitchFamily="18" charset="0"/>
                        </a:rPr>
                        <a:t>Details of outward and inward supplies made during the financial year on which tax is not payable</a:t>
                      </a:r>
                      <a:endParaRPr lang="en-US"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1677">
                <a:tc>
                  <a:txBody>
                    <a:bodyPr/>
                    <a:lstStyle/>
                    <a:p>
                      <a:pPr algn="ctr" fontAlgn="ctr"/>
                      <a:r>
                        <a:rPr lang="en-IN" sz="1600" b="1" u="none" strike="noStrike">
                          <a:effectLst/>
                          <a:latin typeface="Bookman Old Style" pitchFamily="18" charset="0"/>
                        </a:rPr>
                        <a:t>Sr.No</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a:effectLst/>
                          <a:latin typeface="Bookman Old Style" pitchFamily="18" charset="0"/>
                        </a:rPr>
                        <a:t>Nature of Supplies</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dirty="0">
                          <a:effectLst/>
                          <a:latin typeface="Bookman Old Style" pitchFamily="18" charset="0"/>
                        </a:rPr>
                        <a:t>What to Report</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01613">
                <a:tc>
                  <a:txBody>
                    <a:bodyPr/>
                    <a:lstStyle/>
                    <a:p>
                      <a:pPr algn="ctr" fontAlgn="ctr"/>
                      <a:r>
                        <a:rPr lang="en-IN" sz="1600" u="none" strike="noStrike">
                          <a:effectLst/>
                          <a:latin typeface="Bookman Old Style" pitchFamily="18" charset="0"/>
                        </a:rPr>
                        <a:t>5</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Details of Outward supplies made during the financial year on which tax is not payable</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77091">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Zero rated supply (Export) without payment of tax</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Export under Bond/LUT Net of credit/debit note or </a:t>
                      </a:r>
                      <a:r>
                        <a:rPr lang="en-US" sz="1600" u="none" strike="noStrike" dirty="0" err="1">
                          <a:solidFill>
                            <a:srgbClr val="FF0000"/>
                          </a:solidFill>
                          <a:effectLst/>
                          <a:latin typeface="Bookman Old Style" pitchFamily="18" charset="0"/>
                        </a:rPr>
                        <a:t>ammendment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Export with payment</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67434">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Supply to SEZs without payment of tax</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Export under SEZ Net of credit/debit note or </a:t>
                      </a:r>
                      <a:r>
                        <a:rPr lang="en-US" sz="1600" u="none" strike="noStrike" dirty="0" err="1">
                          <a:solidFill>
                            <a:srgbClr val="FF0000"/>
                          </a:solidFill>
                          <a:effectLst/>
                          <a:latin typeface="Bookman Old Style" pitchFamily="18" charset="0"/>
                        </a:rPr>
                        <a:t>ammendment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Supply to SEZ with payment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81465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234938339"/>
              </p:ext>
            </p:extLst>
          </p:nvPr>
        </p:nvGraphicFramePr>
        <p:xfrm>
          <a:off x="76200" y="0"/>
          <a:ext cx="8991599" cy="6826484"/>
        </p:xfrm>
        <a:graphic>
          <a:graphicData uri="http://schemas.openxmlformats.org/drawingml/2006/table">
            <a:tbl>
              <a:tblPr>
                <a:tableStyleId>{5C22544A-7EE6-4342-B048-85BDC9FD1C3A}</a:tableStyleId>
              </a:tblPr>
              <a:tblGrid>
                <a:gridCol w="423773"/>
                <a:gridCol w="4986427"/>
                <a:gridCol w="1828800"/>
                <a:gridCol w="609600"/>
                <a:gridCol w="1142999"/>
              </a:tblGrid>
              <a:tr h="401737">
                <a:tc>
                  <a:txBody>
                    <a:bodyPr/>
                    <a:lstStyle/>
                    <a:p>
                      <a:pPr algn="ctr" fontAlgn="ctr"/>
                      <a:r>
                        <a:rPr lang="en-IN" sz="1600" u="none" strike="noStrike" dirty="0">
                          <a:effectLst/>
                          <a:latin typeface="Bookman Old Style" pitchFamily="18" charset="0"/>
                        </a:rPr>
                        <a:t>C</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Supplies on which tax is to be paid by the recipient on reverse charge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4075">
                <a:tc>
                  <a:txBody>
                    <a:bodyPr/>
                    <a:lstStyle/>
                    <a:p>
                      <a:pPr algn="ctr" fontAlgn="ctr"/>
                      <a:r>
                        <a:rPr lang="en-IN" sz="1600" u="none" strike="noStrike">
                          <a:effectLst/>
                          <a:latin typeface="Bookman Old Style" pitchFamily="18" charset="0"/>
                        </a:rPr>
                        <a:t>C1</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Supplies on which tax is to be paid by e-commerce operators as per section 9(5) [Supplier to report]</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9910">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Exempted</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9763">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Nil Rated</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smtClean="0">
                          <a:solidFill>
                            <a:srgbClr val="FF0000"/>
                          </a:solidFill>
                          <a:effectLst/>
                          <a:latin typeface="Bookman Old Style" pitchFamily="18" charset="0"/>
                        </a:rPr>
                        <a:t>Can</a:t>
                      </a:r>
                      <a:r>
                        <a:rPr lang="en-IN" sz="1600" u="none" strike="noStrike" baseline="0" dirty="0" smtClean="0">
                          <a:solidFill>
                            <a:srgbClr val="FF0000"/>
                          </a:solidFill>
                          <a:effectLst/>
                          <a:latin typeface="Bookman Old Style" pitchFamily="18" charset="0"/>
                        </a:rPr>
                        <a:t> clubbed in5D</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1737">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Non-GST supply (includes ‘no supply’)</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Petrol/Diesel</a:t>
                      </a:r>
                      <a:r>
                        <a:rPr lang="en-IN" sz="1600" u="none" strike="noStrike" dirty="0" smtClean="0">
                          <a:solidFill>
                            <a:srgbClr val="FF0000"/>
                          </a:solidFill>
                          <a:effectLst/>
                          <a:latin typeface="Bookman Old Style" pitchFamily="18" charset="0"/>
                        </a:rPr>
                        <a:t>/</a:t>
                      </a:r>
                    </a:p>
                    <a:p>
                      <a:pPr algn="l" fontAlgn="ctr"/>
                      <a:r>
                        <a:rPr lang="en-IN" sz="1600" u="none" strike="noStrike" dirty="0" err="1" smtClean="0">
                          <a:solidFill>
                            <a:srgbClr val="FF0000"/>
                          </a:solidFill>
                          <a:effectLst/>
                          <a:latin typeface="Bookman Old Style" pitchFamily="18" charset="0"/>
                        </a:rPr>
                        <a:t>Alchaholic</a:t>
                      </a:r>
                      <a:r>
                        <a:rPr lang="en-IN" sz="1600" u="none" strike="noStrike" dirty="0" smtClean="0">
                          <a:solidFill>
                            <a:srgbClr val="FF0000"/>
                          </a:solidFill>
                          <a:effectLst/>
                          <a:latin typeface="Bookman Old Style" pitchFamily="18" charset="0"/>
                        </a:rPr>
                        <a:t> </a:t>
                      </a:r>
                      <a:r>
                        <a:rPr lang="en-IN" sz="1600" u="none" strike="noStrike" dirty="0">
                          <a:solidFill>
                            <a:srgbClr val="FF0000"/>
                          </a:solidFill>
                          <a:effectLst/>
                          <a:latin typeface="Bookman Old Style" pitchFamily="18" charset="0"/>
                        </a:rPr>
                        <a:t>Liquor</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1737">
                <a:tc>
                  <a:txBody>
                    <a:bodyPr/>
                    <a:lstStyle/>
                    <a:p>
                      <a:pPr algn="ctr" fontAlgn="ctr"/>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 total (A to F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US" sz="1600" b="0" i="0" u="none" strike="noStrike" dirty="0" smtClean="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Auto</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3973">
                <a:tc>
                  <a:txBody>
                    <a:bodyPr/>
                    <a:lstStyle/>
                    <a:p>
                      <a:pPr algn="ctr" fontAlgn="ctr"/>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Credit Notes issued in respect of transactions specified in A to F above (-)</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ctr" fontAlgn="ctr"/>
                      <a:r>
                        <a:rPr lang="en-US" sz="1600" u="none" strike="noStrike">
                          <a:solidFill>
                            <a:srgbClr val="FF0000"/>
                          </a:solidFill>
                          <a:effectLst/>
                          <a:latin typeface="Bookman Old Style" pitchFamily="18" charset="0"/>
                        </a:rPr>
                        <a:t>optional - can be clubbed into 5A to 5F</a:t>
                      </a:r>
                      <a:endParaRPr lang="en-US"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96079">
                <a:tc>
                  <a:txBody>
                    <a:bodyPr/>
                    <a:lstStyle/>
                    <a:p>
                      <a:pPr algn="ctr" fontAlgn="ctr"/>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Debit Notes issued in respect of transactions specified in A to F above (+)</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r>
              <a:tr h="471218">
                <a:tc>
                  <a:txBody>
                    <a:bodyPr/>
                    <a:lstStyle/>
                    <a:p>
                      <a:pPr algn="ctr" fontAlgn="ctr"/>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Supplies declared through Amendments (+)</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r>
              <a:tr h="533400">
                <a:tc>
                  <a:txBody>
                    <a:bodyPr/>
                    <a:lstStyle/>
                    <a:p>
                      <a:pPr algn="ctr" fontAlgn="ctr"/>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Supplies reduced through Amendments (-)</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r>
              <a:tr h="401737">
                <a:tc>
                  <a:txBody>
                    <a:bodyPr/>
                    <a:lstStyle/>
                    <a:p>
                      <a:pPr algn="ctr" fontAlgn="ctr"/>
                      <a:r>
                        <a:rPr lang="en-IN" sz="1600" u="none" strike="noStrike">
                          <a:effectLst/>
                          <a:latin typeface="Bookman Old Style" pitchFamily="18" charset="0"/>
                        </a:rPr>
                        <a:t>L</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Sub-Total (H to K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2460">
                <a:tc>
                  <a:txBody>
                    <a:bodyPr/>
                    <a:lstStyle/>
                    <a:p>
                      <a:pPr algn="ctr" fontAlgn="ctr"/>
                      <a:r>
                        <a:rPr lang="en-IN" sz="1600" u="none" strike="noStrike">
                          <a:effectLst/>
                          <a:latin typeface="Bookman Old Style" pitchFamily="18" charset="0"/>
                        </a:rPr>
                        <a:t>M</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Turnover on which tax is not to be paid (G + L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1737">
                <a:tc>
                  <a:txBody>
                    <a:bodyPr/>
                    <a:lstStyle/>
                    <a:p>
                      <a:pPr algn="ctr" fontAlgn="ctr"/>
                      <a:r>
                        <a:rPr lang="en-IN" sz="1600" u="none" strike="noStrike">
                          <a:effectLst/>
                          <a:latin typeface="Bookman Old Style" pitchFamily="18" charset="0"/>
                        </a:rPr>
                        <a:t>N</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Turnover (including advances) (4N + 5M - 4G - 4G1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95477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0111344"/>
              </p:ext>
            </p:extLst>
          </p:nvPr>
        </p:nvGraphicFramePr>
        <p:xfrm>
          <a:off x="76199" y="152400"/>
          <a:ext cx="8991601" cy="6476998"/>
        </p:xfrm>
        <a:graphic>
          <a:graphicData uri="http://schemas.openxmlformats.org/drawingml/2006/table">
            <a:tbl>
              <a:tblPr>
                <a:tableStyleId>{5C22544A-7EE6-4342-B048-85BDC9FD1C3A}</a:tableStyleId>
              </a:tblPr>
              <a:tblGrid>
                <a:gridCol w="349451"/>
                <a:gridCol w="4070150"/>
                <a:gridCol w="2848611"/>
                <a:gridCol w="599440"/>
                <a:gridCol w="1123949"/>
              </a:tblGrid>
              <a:tr h="886042">
                <a:tc>
                  <a:txBody>
                    <a:bodyPr/>
                    <a:lstStyle/>
                    <a:p>
                      <a:pPr algn="ctr" fontAlgn="ctr"/>
                      <a:r>
                        <a:rPr lang="en-IN" sz="1600" b="1" u="none" strike="noStrike" dirty="0">
                          <a:effectLst/>
                          <a:latin typeface="Bookman Old Style" pitchFamily="18" charset="0"/>
                        </a:rPr>
                        <a:t>Pt. III</a:t>
                      </a:r>
                      <a:endParaRPr lang="en-IN" sz="1600" b="1"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l" fontAlgn="ctr"/>
                      <a:r>
                        <a:rPr lang="en-US" sz="1600" b="1" u="none" strike="noStrike">
                          <a:effectLst/>
                          <a:latin typeface="Bookman Old Style" pitchFamily="18" charset="0"/>
                        </a:rPr>
                        <a:t>Details of ITC for the financial year</a:t>
                      </a:r>
                      <a:endParaRPr lang="en-US" sz="1600" b="1"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r>
              <a:tr h="886042">
                <a:tc>
                  <a:txBody>
                    <a:bodyPr/>
                    <a:lstStyle/>
                    <a:p>
                      <a:pPr algn="ctr" fontAlgn="ctr"/>
                      <a:r>
                        <a:rPr lang="en-IN" sz="1600" b="1" u="none" strike="noStrike">
                          <a:effectLst/>
                          <a:latin typeface="Bookman Old Style" pitchFamily="18" charset="0"/>
                        </a:rPr>
                        <a:t>Sr.No</a:t>
                      </a:r>
                      <a:endParaRPr lang="en-IN" sz="1600" b="1"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Description</a:t>
                      </a:r>
                      <a:endParaRPr lang="en-IN" sz="1600" b="1"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dirty="0">
                          <a:effectLst/>
                          <a:latin typeface="Bookman Old Style" pitchFamily="18" charset="0"/>
                        </a:rPr>
                        <a:t>What to Report</a:t>
                      </a:r>
                      <a:endParaRPr lang="en-IN" sz="1600" b="1"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514">
                <a:tc>
                  <a:txBody>
                    <a:bodyPr/>
                    <a:lstStyle/>
                    <a:p>
                      <a:pPr algn="ctr" fontAlgn="ctr"/>
                      <a:r>
                        <a:rPr lang="en-IN" sz="1600" b="1" u="none" strike="noStrike">
                          <a:effectLst/>
                          <a:latin typeface="Bookman Old Style" pitchFamily="18" charset="0"/>
                        </a:rPr>
                        <a:t>6</a:t>
                      </a:r>
                      <a:endParaRPr lang="en-IN" sz="1600" b="1"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dirty="0">
                          <a:effectLst/>
                          <a:latin typeface="Bookman Old Style" pitchFamily="18" charset="0"/>
                        </a:rPr>
                        <a:t>Details of ITC availed during the financial year</a:t>
                      </a:r>
                      <a:endParaRPr lang="en-US" sz="1600" b="1"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19200">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amount of input tax credit availed through FORM GSTR-3B (sum total of Table 4A of FORM GSTR-3B)</a:t>
                      </a:r>
                      <a:endParaRPr lang="en-US" sz="1600" b="0"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Auto populated from table 4A of GSTR 3B</a:t>
                      </a:r>
                      <a:endParaRPr lang="en-US"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90843">
                <a:tc>
                  <a:txBody>
                    <a:bodyPr/>
                    <a:lstStyle/>
                    <a:p>
                      <a:pPr algn="ctr" fontAlgn="ctr"/>
                      <a:r>
                        <a:rPr lang="en-IN" sz="1600" u="none" strike="noStrike">
                          <a:effectLst/>
                          <a:latin typeface="Bookman Old Style" pitchFamily="18" charset="0"/>
                        </a:rPr>
                        <a:t>A1</a:t>
                      </a:r>
                      <a:endParaRPr lang="en-IN" sz="1600" b="0"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ITC of any preceding financial year availed in the financial year (which is included in 6A above) other than reclaim</a:t>
                      </a:r>
                      <a:endParaRPr lang="en-US" sz="1600" b="0"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ITC of 23-24 claimed in 24-25</a:t>
                      </a:r>
                      <a:endParaRPr lang="en-US"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2357">
                <a:tc>
                  <a:txBody>
                    <a:bodyPr/>
                    <a:lstStyle/>
                    <a:p>
                      <a:pPr algn="ctr" fontAlgn="ctr"/>
                      <a:r>
                        <a:rPr lang="en-IN" sz="1600" u="none" strike="noStrike">
                          <a:effectLst/>
                          <a:latin typeface="Bookman Old Style" pitchFamily="18" charset="0"/>
                        </a:rPr>
                        <a:t>A2</a:t>
                      </a:r>
                      <a:endParaRPr lang="en-IN" sz="1600" b="0" i="0" u="none" strike="noStrike">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Net ITC of the financial year (A-A1)</a:t>
                      </a:r>
                      <a:endParaRPr lang="en-US" sz="1600" b="0" i="0" u="none" strike="noStrike" dirty="0">
                        <a:solidFill>
                          <a:srgbClr val="00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Net ITC claimed in 3B for year 24-25 after reducing previous year ITC</a:t>
                      </a:r>
                      <a:endParaRPr lang="en-US"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5912" marR="5912" marT="5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932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51661945"/>
              </p:ext>
            </p:extLst>
          </p:nvPr>
        </p:nvGraphicFramePr>
        <p:xfrm>
          <a:off x="76200" y="152398"/>
          <a:ext cx="8977199" cy="6667846"/>
        </p:xfrm>
        <a:graphic>
          <a:graphicData uri="http://schemas.openxmlformats.org/drawingml/2006/table">
            <a:tbl>
              <a:tblPr>
                <a:tableStyleId>{5C22544A-7EE6-4342-B048-85BDC9FD1C3A}</a:tableStyleId>
              </a:tblPr>
              <a:tblGrid>
                <a:gridCol w="349454"/>
                <a:gridCol w="2186673"/>
                <a:gridCol w="907705"/>
                <a:gridCol w="2459275"/>
                <a:gridCol w="1460194"/>
                <a:gridCol w="1613898"/>
              </a:tblGrid>
              <a:tr h="758490">
                <a:tc rowSpan="3">
                  <a:txBody>
                    <a:bodyPr/>
                    <a:lstStyle/>
                    <a:p>
                      <a:pPr algn="l" defTabSz="0" fontAlgn="t"/>
                      <a:r>
                        <a:rPr lang="en-IN" sz="1600" u="none" strike="noStrike" dirty="0">
                          <a:effectLst/>
                          <a:latin typeface="Bookman Old Style" pitchFamily="18" charset="0"/>
                        </a:rPr>
                        <a:t>B</a:t>
                      </a:r>
                      <a:endParaRPr lang="en-IN" sz="1600" b="0" i="0" u="none" strike="noStrike" dirty="0">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defTabSz="0" fontAlgn="ctr"/>
                      <a:r>
                        <a:rPr lang="en-US" sz="1600" u="none" strike="noStrike" dirty="0">
                          <a:effectLst/>
                          <a:latin typeface="Bookman Old Style" pitchFamily="18" charset="0"/>
                        </a:rPr>
                        <a:t>Inward supplies (other than imports and inward supplies liable to reverse charge but includes services received from SEZs)</a:t>
                      </a:r>
                      <a:endParaRPr lang="en-US" sz="1600" b="0" i="0" u="none" strike="noStrike" dirty="0">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200" u="none" strike="noStrike" dirty="0">
                          <a:effectLst/>
                          <a:latin typeface="Bookman Old Style" pitchFamily="18" charset="0"/>
                        </a:rPr>
                        <a:t>Inputs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US" sz="1600" u="none" strike="noStrike" dirty="0">
                          <a:solidFill>
                            <a:srgbClr val="FF0000"/>
                          </a:solidFill>
                          <a:effectLst/>
                          <a:latin typeface="Bookman Old Style" pitchFamily="18" charset="0"/>
                        </a:rPr>
                        <a:t>ITC of the FCM invoices pertaining to FY 24-25 claimed in 24-25</a:t>
                      </a:r>
                      <a:endParaRPr lang="en-US"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a:solidFill>
                            <a:srgbClr val="FF0000"/>
                          </a:solidFill>
                          <a:effectLst/>
                          <a:latin typeface="Bookman Old Style" pitchFamily="18" charset="0"/>
                        </a:rPr>
                        <a:t>Spill over transactions</a:t>
                      </a:r>
                      <a:endParaRPr lang="en-IN" sz="1600" b="0" i="0" u="none" strike="noStrike">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3066">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Capital Goods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smtClean="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87246">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Input Services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kern="1200" dirty="0" smtClean="0">
                          <a:solidFill>
                            <a:srgbClr val="FF0000"/>
                          </a:solidFill>
                          <a:effectLst/>
                          <a:latin typeface="Bookman Old Style" pitchFamily="18" charset="0"/>
                          <a:ea typeface="+mn-ea"/>
                          <a:cs typeface="+mn-cs"/>
                        </a:rPr>
                        <a:t>Optional- can be clubbed into Inputs</a:t>
                      </a: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81">
                <a:tc rowSpan="3">
                  <a:txBody>
                    <a:bodyPr/>
                    <a:lstStyle/>
                    <a:p>
                      <a:pPr algn="l" defTabSz="0" fontAlgn="t"/>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defTabSz="0" fontAlgn="ctr"/>
                      <a:r>
                        <a:rPr lang="en-US" sz="1600" u="none" strike="noStrike" dirty="0" smtClean="0">
                          <a:effectLst/>
                          <a:latin typeface="Bookman Old Style" pitchFamily="18" charset="0"/>
                        </a:rPr>
                        <a:t>Inward </a:t>
                      </a:r>
                      <a:r>
                        <a:rPr lang="en-US" sz="1600" u="none" strike="noStrike" dirty="0">
                          <a:effectLst/>
                          <a:latin typeface="Bookman Old Style" pitchFamily="18" charset="0"/>
                        </a:rPr>
                        <a:t>supplies received from unregistered persons liable to reverse charge (other than B above) on which tax is paid &amp; ITC availed</a:t>
                      </a:r>
                      <a:endParaRPr lang="en-US" sz="1600" b="0" i="0" u="none" strike="noStrike" dirty="0">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200" u="none" strike="noStrike" dirty="0">
                          <a:effectLst/>
                          <a:latin typeface="Bookman Old Style" pitchFamily="18" charset="0"/>
                        </a:rPr>
                        <a:t>Inputs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US" sz="1400" u="none" strike="noStrike" dirty="0">
                          <a:solidFill>
                            <a:srgbClr val="FF0000"/>
                          </a:solidFill>
                          <a:effectLst/>
                          <a:latin typeface="Bookman Old Style" pitchFamily="18" charset="0"/>
                        </a:rPr>
                        <a:t>ITC of the RCM invoices pertaining to FY 24-25 claimed in 24-25. Supplier UNRP- SELF INVOICE</a:t>
                      </a:r>
                      <a:endParaRPr lang="en-US" sz="14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Spill over transactions</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9425">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Capital Goods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smtClean="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17395">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Input Services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0" rtl="0" eaLnBrk="1" fontAlgn="ctr" latinLnBrk="0" hangingPunct="1">
                        <a:lnSpc>
                          <a:spcPct val="100000"/>
                        </a:lnSpc>
                        <a:spcBef>
                          <a:spcPts val="0"/>
                        </a:spcBef>
                        <a:spcAft>
                          <a:spcPts val="0"/>
                        </a:spcAft>
                        <a:buClrTx/>
                        <a:buSzTx/>
                        <a:buFontTx/>
                        <a:buNone/>
                        <a:tabLst/>
                        <a:defRPr/>
                      </a:pPr>
                      <a:r>
                        <a:rPr lang="en-US" sz="1400" u="none" strike="noStrike" dirty="0" smtClean="0">
                          <a:solidFill>
                            <a:srgbClr val="FF0000"/>
                          </a:solidFill>
                          <a:effectLst/>
                          <a:latin typeface="Bookman Old Style" pitchFamily="18" charset="0"/>
                        </a:rPr>
                        <a:t>Optional- can be clubbed into Inputs</a:t>
                      </a:r>
                      <a:endParaRPr lang="en-US" sz="1400" b="0" i="0" u="none" strike="noStrike" dirty="0" smtClean="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08773">
                <a:tc rowSpan="3">
                  <a:txBody>
                    <a:bodyPr/>
                    <a:lstStyle/>
                    <a:p>
                      <a:pPr algn="l" defTabSz="0" fontAlgn="t"/>
                      <a:r>
                        <a:rPr lang="en-IN" sz="1600" u="none" strike="noStrike" dirty="0">
                          <a:effectLst/>
                          <a:latin typeface="Bookman Old Style" pitchFamily="18" charset="0"/>
                        </a:rPr>
                        <a:t>D</a:t>
                      </a:r>
                      <a:endParaRPr lang="en-IN" sz="1600" b="0" i="0" u="none" strike="noStrike" dirty="0">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l" defTabSz="0" fontAlgn="ctr"/>
                      <a:r>
                        <a:rPr lang="en-US" sz="1600" u="none" strike="noStrike" dirty="0">
                          <a:effectLst/>
                          <a:latin typeface="Bookman Old Style" pitchFamily="18" charset="0"/>
                        </a:rPr>
                        <a:t>Inward supplies received from registered persons liable to reverse charge (other than B above) on which tax is paid and ITC availed</a:t>
                      </a:r>
                      <a:endParaRPr lang="en-US" sz="1600" b="0" i="0" u="none" strike="noStrike" dirty="0">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200" u="none" strike="noStrike" dirty="0">
                          <a:effectLst/>
                          <a:latin typeface="Bookman Old Style" pitchFamily="18" charset="0"/>
                        </a:rPr>
                        <a:t>Inputs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US" sz="1600" u="none" strike="noStrike" dirty="0">
                          <a:solidFill>
                            <a:srgbClr val="FF0000"/>
                          </a:solidFill>
                          <a:effectLst/>
                          <a:latin typeface="Bookman Old Style" pitchFamily="18" charset="0"/>
                        </a:rPr>
                        <a:t>ITC of the RCM invoices pertaining to FY 24-25 claimed in 24-25. Supplier RP</a:t>
                      </a:r>
                      <a:endParaRPr lang="en-US"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Spill over transactions</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2082">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Capital Goods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smtClean="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18066">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Input Services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kern="1200" dirty="0" smtClean="0">
                          <a:solidFill>
                            <a:srgbClr val="FF0000"/>
                          </a:solidFill>
                          <a:effectLst/>
                          <a:latin typeface="Bookman Old Style" pitchFamily="18" charset="0"/>
                          <a:ea typeface="+mn-ea"/>
                          <a:cs typeface="+mn-cs"/>
                        </a:rPr>
                        <a:t>Optional- can be clubbed into Inputs</a:t>
                      </a: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7924">
                <a:tc rowSpan="2">
                  <a:txBody>
                    <a:bodyPr/>
                    <a:lstStyle/>
                    <a:p>
                      <a:pPr algn="l" defTabSz="0"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l" defTabSz="0" fontAlgn="ctr"/>
                      <a:r>
                        <a:rPr lang="en-US" sz="1600" u="none" strike="noStrike">
                          <a:effectLst/>
                          <a:latin typeface="Bookman Old Style" pitchFamily="18" charset="0"/>
                        </a:rPr>
                        <a:t>Import of goods (including supplies from SEZs)</a:t>
                      </a:r>
                      <a:endParaRPr lang="en-US" sz="1600" b="0" i="0" u="none" strike="noStrike">
                        <a:solidFill>
                          <a:srgbClr val="00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200" u="none" strike="noStrike" dirty="0">
                          <a:effectLst/>
                          <a:latin typeface="Bookman Old Style" pitchFamily="18" charset="0"/>
                        </a:rPr>
                        <a:t>Inputs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00566">
                <a:tc vMerge="1">
                  <a:txBody>
                    <a:bodyPr/>
                    <a:lstStyle/>
                    <a:p>
                      <a:endParaRPr lang="en-IN"/>
                    </a:p>
                  </a:txBody>
                  <a:tcPr/>
                </a:tc>
                <a:tc vMerge="1">
                  <a:txBody>
                    <a:bodyPr/>
                    <a:lstStyle/>
                    <a:p>
                      <a:endParaRPr lang="en-IN"/>
                    </a:p>
                  </a:txBody>
                  <a:tcPr/>
                </a:tc>
                <a:tc>
                  <a:txBody>
                    <a:bodyPr/>
                    <a:lstStyle/>
                    <a:p>
                      <a:pPr algn="l" defTabSz="0" fontAlgn="ctr"/>
                      <a:r>
                        <a:rPr lang="en-IN" sz="1200" u="none" strike="noStrike" dirty="0">
                          <a:effectLst/>
                          <a:latin typeface="Bookman Old Style" pitchFamily="18" charset="0"/>
                        </a:rPr>
                        <a:t>Capital Goods</a:t>
                      </a:r>
                      <a:endParaRPr lang="en-IN"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defTabSz="0"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60697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01223158"/>
              </p:ext>
            </p:extLst>
          </p:nvPr>
        </p:nvGraphicFramePr>
        <p:xfrm>
          <a:off x="76201" y="76198"/>
          <a:ext cx="8991600" cy="6639280"/>
        </p:xfrm>
        <a:graphic>
          <a:graphicData uri="http://schemas.openxmlformats.org/drawingml/2006/table">
            <a:tbl>
              <a:tblPr>
                <a:tableStyleId>{5C22544A-7EE6-4342-B048-85BDC9FD1C3A}</a:tableStyleId>
              </a:tblPr>
              <a:tblGrid>
                <a:gridCol w="422751"/>
                <a:gridCol w="3808590"/>
                <a:gridCol w="2417910"/>
                <a:gridCol w="1208955"/>
                <a:gridCol w="1133394"/>
              </a:tblGrid>
              <a:tr h="518153">
                <a:tc>
                  <a:txBody>
                    <a:bodyPr/>
                    <a:lstStyle/>
                    <a:p>
                      <a:pPr algn="ctr" fontAlgn="ctr"/>
                      <a:r>
                        <a:rPr lang="en-IN" sz="1600" u="none" strike="noStrike" dirty="0">
                          <a:effectLst/>
                          <a:latin typeface="Bookman Old Style" pitchFamily="18" charset="0"/>
                        </a:rPr>
                        <a:t>F</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Import of services (excluding inward supplies from SEZs)</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Input Tax credit received from ISD</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20473">
                <a:tc>
                  <a:txBody>
                    <a:bodyPr/>
                    <a:lstStyle/>
                    <a:p>
                      <a:pPr algn="ctr" fontAlgn="ctr"/>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Amount of ITC reclaimed under the provisions of the Act</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Reversed in earlier years reclaimed in 24-25, reversed in 24-25 reclaimed in 24-25</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24-25 </a:t>
                      </a:r>
                      <a:r>
                        <a:rPr lang="en-US" sz="1600" u="none" strike="noStrike" dirty="0" smtClean="0">
                          <a:solidFill>
                            <a:srgbClr val="FF0000"/>
                          </a:solidFill>
                          <a:effectLst/>
                          <a:latin typeface="Bookman Old Style" pitchFamily="18" charset="0"/>
                        </a:rPr>
                        <a:t>Invoice </a:t>
                      </a:r>
                      <a:r>
                        <a:rPr lang="en-US" sz="1600" u="none" strike="noStrike" dirty="0">
                          <a:solidFill>
                            <a:srgbClr val="FF0000"/>
                          </a:solidFill>
                          <a:effectLst/>
                          <a:latin typeface="Bookman Old Style" pitchFamily="18" charset="0"/>
                        </a:rPr>
                        <a:t>reclaimed in 25-26</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Sub-total (B to H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Difference (I - A2 above)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Ideally should be zero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8153">
                <a:tc>
                  <a:txBody>
                    <a:bodyPr/>
                    <a:lstStyle/>
                    <a:p>
                      <a:pPr algn="ctr" fontAlgn="ctr"/>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Transition Credit through TRAN-1 (including revisions if any)</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L</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Transition Credit through TRAN-2</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28389">
                <a:tc>
                  <a:txBody>
                    <a:bodyPr/>
                    <a:lstStyle/>
                    <a:p>
                      <a:pPr algn="ctr" fontAlgn="ctr"/>
                      <a:r>
                        <a:rPr lang="en-IN" sz="1600" u="none" strike="noStrike">
                          <a:effectLst/>
                          <a:latin typeface="Bookman Old Style" pitchFamily="18" charset="0"/>
                        </a:rPr>
                        <a:t>M</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ITC availed through ITC-01, ITC-02, and ITC-02A (other than GSTR-3B and TRAN Forms)</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baseline="0" dirty="0" smtClean="0">
                          <a:solidFill>
                            <a:srgbClr val="FF0000"/>
                          </a:solidFill>
                          <a:effectLst/>
                          <a:latin typeface="Bookman Old Style" pitchFamily="18" charset="0"/>
                        </a:rPr>
                        <a:t>New </a:t>
                      </a:r>
                      <a:r>
                        <a:rPr lang="en-US" sz="1600" b="0" i="0" u="none" strike="noStrike" baseline="0" dirty="0" err="1" smtClean="0">
                          <a:solidFill>
                            <a:srgbClr val="FF0000"/>
                          </a:solidFill>
                          <a:effectLst/>
                          <a:latin typeface="Bookman Old Style" pitchFamily="18" charset="0"/>
                        </a:rPr>
                        <a:t>regn</a:t>
                      </a:r>
                      <a:r>
                        <a:rPr lang="en-US" sz="1600" b="0" i="0" u="none" strike="noStrike" baseline="0" dirty="0" smtClean="0">
                          <a:solidFill>
                            <a:srgbClr val="FF0000"/>
                          </a:solidFill>
                          <a:effectLst/>
                          <a:latin typeface="Bookman Old Style" pitchFamily="18" charset="0"/>
                        </a:rPr>
                        <a:t>– ITC01</a:t>
                      </a:r>
                    </a:p>
                    <a:p>
                      <a:pPr algn="l" fontAlgn="ctr"/>
                      <a:r>
                        <a:rPr lang="en-US" sz="1600" b="0" i="0" u="none" strike="noStrike" baseline="0" dirty="0" smtClean="0">
                          <a:solidFill>
                            <a:srgbClr val="FF0000"/>
                          </a:solidFill>
                          <a:effectLst/>
                          <a:latin typeface="Bookman Old Style" pitchFamily="18" charset="0"/>
                        </a:rPr>
                        <a:t>Merger/amalgmation-02</a:t>
                      </a:r>
                    </a:p>
                    <a:p>
                      <a:pPr algn="l" fontAlgn="ctr"/>
                      <a:r>
                        <a:rPr lang="en-US" sz="1600" b="0" i="0" u="none" strike="noStrike" baseline="0" dirty="0" smtClean="0">
                          <a:solidFill>
                            <a:srgbClr val="FF0000"/>
                          </a:solidFill>
                          <a:effectLst/>
                          <a:latin typeface="Bookman Old Style" pitchFamily="18" charset="0"/>
                        </a:rPr>
                        <a:t>New </a:t>
                      </a:r>
                      <a:r>
                        <a:rPr lang="en-US" sz="1600" b="0" i="0" u="none" strike="noStrike" baseline="0" dirty="0" err="1" smtClean="0">
                          <a:solidFill>
                            <a:srgbClr val="FF0000"/>
                          </a:solidFill>
                          <a:effectLst/>
                          <a:latin typeface="Bookman Old Style" pitchFamily="18" charset="0"/>
                        </a:rPr>
                        <a:t>Regn</a:t>
                      </a:r>
                      <a:r>
                        <a:rPr lang="en-US" sz="1600" b="0" i="0" u="none" strike="noStrike" baseline="0" dirty="0" smtClean="0">
                          <a:solidFill>
                            <a:srgbClr val="FF0000"/>
                          </a:solidFill>
                          <a:effectLst/>
                          <a:latin typeface="Bookman Old Style" pitchFamily="18" charset="0"/>
                        </a:rPr>
                        <a:t> same PAN-02A </a:t>
                      </a: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N</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Sub-total (K to M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76">
                <a:tc>
                  <a:txBody>
                    <a:bodyPr/>
                    <a:lstStyle/>
                    <a:p>
                      <a:pPr algn="ctr" fontAlgn="ctr"/>
                      <a:r>
                        <a:rPr lang="en-IN" sz="1600" u="none" strike="noStrike">
                          <a:effectLst/>
                          <a:latin typeface="Bookman Old Style" pitchFamily="18" charset="0"/>
                        </a:rPr>
                        <a:t>O</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ITC availed (I + N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26459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5078077"/>
              </p:ext>
            </p:extLst>
          </p:nvPr>
        </p:nvGraphicFramePr>
        <p:xfrm>
          <a:off x="69273" y="58586"/>
          <a:ext cx="9067800" cy="6756922"/>
        </p:xfrm>
        <a:graphic>
          <a:graphicData uri="http://schemas.openxmlformats.org/drawingml/2006/table">
            <a:tbl>
              <a:tblPr>
                <a:tableStyleId>{5C22544A-7EE6-4342-B048-85BDC9FD1C3A}</a:tableStyleId>
              </a:tblPr>
              <a:tblGrid>
                <a:gridCol w="427365"/>
                <a:gridCol w="3839835"/>
                <a:gridCol w="3200400"/>
                <a:gridCol w="152400"/>
                <a:gridCol w="1447800"/>
              </a:tblGrid>
              <a:tr h="490921">
                <a:tc>
                  <a:txBody>
                    <a:bodyPr/>
                    <a:lstStyle/>
                    <a:p>
                      <a:pPr algn="ctr" fontAlgn="ctr"/>
                      <a:r>
                        <a:rPr lang="en-IN" sz="1600" b="1" u="none" strike="noStrike" dirty="0">
                          <a:effectLst/>
                          <a:latin typeface="Bookman Old Style" pitchFamily="18" charset="0"/>
                        </a:rPr>
                        <a:t>Pt. III</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a:effectLst/>
                          <a:latin typeface="Bookman Old Style" pitchFamily="18" charset="0"/>
                        </a:rPr>
                        <a:t>Details of ITC for the financial year</a:t>
                      </a:r>
                      <a:endParaRPr lang="en-US"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0921">
                <a:tc>
                  <a:txBody>
                    <a:bodyPr/>
                    <a:lstStyle/>
                    <a:p>
                      <a:pPr algn="ctr" fontAlgn="ctr"/>
                      <a:r>
                        <a:rPr lang="en-IN" sz="1600" b="1" u="none" strike="noStrike">
                          <a:effectLst/>
                          <a:latin typeface="Bookman Old Style" pitchFamily="18" charset="0"/>
                        </a:rPr>
                        <a:t>Sr.No</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a:effectLst/>
                          <a:latin typeface="Bookman Old Style" pitchFamily="18" charset="0"/>
                        </a:rPr>
                        <a:t>Description</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0921">
                <a:tc>
                  <a:txBody>
                    <a:bodyPr/>
                    <a:lstStyle/>
                    <a:p>
                      <a:pPr algn="ctr" fontAlgn="ctr"/>
                      <a:r>
                        <a:rPr lang="en-IN" sz="1600" b="1" u="none" strike="noStrike">
                          <a:effectLst/>
                          <a:latin typeface="Bookman Old Style" pitchFamily="18" charset="0"/>
                        </a:rPr>
                        <a:t>7</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a:effectLst/>
                          <a:latin typeface="Bookman Old Style" pitchFamily="18" charset="0"/>
                        </a:rPr>
                        <a:t>Details of ITC Reversed and  Ineligible ITC for the financial year</a:t>
                      </a:r>
                      <a:endParaRPr lang="en-US"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1604">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As per Rule 37</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Payment not made to supplier within 180 days</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8225">
                <a:tc>
                  <a:txBody>
                    <a:bodyPr/>
                    <a:lstStyle/>
                    <a:p>
                      <a:pPr algn="ctr" fontAlgn="ctr"/>
                      <a:r>
                        <a:rPr lang="en-IN" sz="1600" u="none" strike="noStrike">
                          <a:effectLst/>
                          <a:latin typeface="Bookman Old Style" pitchFamily="18" charset="0"/>
                        </a:rPr>
                        <a:t>A1</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As per Rule 37A</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solidFill>
                            <a:srgbClr val="FF0000"/>
                          </a:solidFill>
                          <a:effectLst/>
                          <a:latin typeface="Bookman Old Style" pitchFamily="18" charset="0"/>
                        </a:rPr>
                        <a:t>Tax not paid by supplier before sept 30 of next financial year</a:t>
                      </a:r>
                      <a:endParaRPr lang="en-US"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8225">
                <a:tc>
                  <a:txBody>
                    <a:bodyPr/>
                    <a:lstStyle/>
                    <a:p>
                      <a:pPr algn="ctr" fontAlgn="ctr"/>
                      <a:r>
                        <a:rPr lang="en-IN" sz="1600" u="none" strike="noStrike">
                          <a:effectLst/>
                          <a:latin typeface="Bookman Old Style" pitchFamily="18" charset="0"/>
                        </a:rPr>
                        <a:t>A2</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As per Rule 38</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50% credit reversal by banking companies and NBFC</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152">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As per Rule 39</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ISD reversal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12">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As per Rule 42</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Reversal of input and input service 17(2)</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7987">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As per Rule 43</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Reversal of capital goods </a:t>
                      </a:r>
                      <a:r>
                        <a:rPr lang="en-US" sz="1600" u="none" strike="noStrike" dirty="0" smtClean="0">
                          <a:solidFill>
                            <a:srgbClr val="FF0000"/>
                          </a:solidFill>
                          <a:effectLst/>
                          <a:latin typeface="Bookman Old Style" pitchFamily="18" charset="0"/>
                        </a:rPr>
                        <a:t>ITC17(2</a:t>
                      </a:r>
                      <a:r>
                        <a:rPr lang="en-US" sz="1600" u="none" strike="noStrike" dirty="0">
                          <a:solidFill>
                            <a:srgbClr val="FF0000"/>
                          </a:solidFill>
                          <a:effectLst/>
                          <a:latin typeface="Bookman Old Style" pitchFamily="18" charset="0"/>
                        </a:rPr>
                        <a: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152">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As per section 17(5)</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Blocked credit</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152">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Reversal of TRAN-1 credit</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152">
                <a:tc>
                  <a:txBody>
                    <a:bodyPr/>
                    <a:lstStyle/>
                    <a:p>
                      <a:pPr algn="ctr" fontAlgn="ctr"/>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Reversal of TRAN-2 credit</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152">
                <a:tc>
                  <a:txBody>
                    <a:bodyPr/>
                    <a:lstStyle/>
                    <a:p>
                      <a:pPr algn="ctr" fontAlgn="ctr"/>
                      <a:r>
                        <a:rPr lang="en-IN" sz="1600" u="none" strike="noStrike">
                          <a:effectLst/>
                          <a:latin typeface="Bookman Old Style" pitchFamily="18" charset="0"/>
                        </a:rPr>
                        <a:t>H1</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Other reversals (pl. specify)</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Non receipt of goods or </a:t>
                      </a:r>
                      <a:r>
                        <a:rPr lang="en-US" sz="1600" u="none" strike="noStrike" dirty="0" err="1" smtClean="0">
                          <a:solidFill>
                            <a:srgbClr val="FF0000"/>
                          </a:solidFill>
                          <a:effectLst/>
                          <a:latin typeface="Bookman Old Style" pitchFamily="18" charset="0"/>
                        </a:rPr>
                        <a:t>service,etc</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Mandatory</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5081">
                <a:tc>
                  <a:txBody>
                    <a:bodyPr/>
                    <a:lstStyle/>
                    <a:p>
                      <a:pPr algn="ctr" fontAlgn="ctr"/>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400" u="none" strike="noStrike" dirty="0">
                          <a:effectLst/>
                          <a:latin typeface="Bookman Old Style" pitchFamily="18" charset="0"/>
                        </a:rPr>
                        <a:t>Total ITC Reversed (Sum of A to H above)</a:t>
                      </a:r>
                      <a:endParaRPr lang="en-US" sz="14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0908">
                <a:tc>
                  <a:txBody>
                    <a:bodyPr/>
                    <a:lstStyle/>
                    <a:p>
                      <a:pPr algn="ctr" fontAlgn="ctr"/>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Net ITC Available for Utilization </a:t>
                      </a:r>
                      <a:r>
                        <a:rPr lang="en-US" sz="1200" u="none" strike="noStrike" dirty="0">
                          <a:effectLst/>
                          <a:latin typeface="Bookman Old Style" pitchFamily="18" charset="0"/>
                        </a:rPr>
                        <a:t>(6O - 7I)</a:t>
                      </a:r>
                      <a:endParaRPr lang="en-US" sz="12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24288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80844572"/>
              </p:ext>
            </p:extLst>
          </p:nvPr>
        </p:nvGraphicFramePr>
        <p:xfrm>
          <a:off x="76200" y="76194"/>
          <a:ext cx="9067799" cy="6796574"/>
        </p:xfrm>
        <a:graphic>
          <a:graphicData uri="http://schemas.openxmlformats.org/drawingml/2006/table">
            <a:tbl>
              <a:tblPr>
                <a:tableStyleId>{5C22544A-7EE6-4342-B048-85BDC9FD1C3A}</a:tableStyleId>
              </a:tblPr>
              <a:tblGrid>
                <a:gridCol w="427364"/>
                <a:gridCol w="4068436"/>
                <a:gridCol w="2362200"/>
                <a:gridCol w="990600"/>
                <a:gridCol w="1219199"/>
              </a:tblGrid>
              <a:tr h="581862">
                <a:tc>
                  <a:txBody>
                    <a:bodyPr/>
                    <a:lstStyle/>
                    <a:p>
                      <a:pPr algn="ctr" fontAlgn="ctr"/>
                      <a:r>
                        <a:rPr lang="en-IN" sz="1600" b="1" u="none" strike="noStrike" dirty="0">
                          <a:effectLst/>
                          <a:latin typeface="Bookman Old Style" pitchFamily="18" charset="0"/>
                        </a:rPr>
                        <a:t>Pt. III</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dirty="0">
                          <a:effectLst/>
                          <a:latin typeface="Bookman Old Style" pitchFamily="18" charset="0"/>
                        </a:rPr>
                        <a:t>Details of ITC for the financial year</a:t>
                      </a:r>
                      <a:endParaRPr lang="en-US"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dirty="0">
                          <a:effectLst/>
                          <a:latin typeface="Bookman Old Style" pitchFamily="18" charset="0"/>
                        </a:rPr>
                        <a:t>What to Report</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1862">
                <a:tc>
                  <a:txBody>
                    <a:bodyPr/>
                    <a:lstStyle/>
                    <a:p>
                      <a:pPr algn="ctr" fontAlgn="ctr"/>
                      <a:r>
                        <a:rPr lang="en-IN" sz="1600" b="1" u="none" strike="noStrike">
                          <a:effectLst/>
                          <a:latin typeface="Bookman Old Style" pitchFamily="18" charset="0"/>
                        </a:rPr>
                        <a:t>Sr.No</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Details</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6911">
                <a:tc>
                  <a:txBody>
                    <a:bodyPr/>
                    <a:lstStyle/>
                    <a:p>
                      <a:pPr algn="ctr" fontAlgn="ctr"/>
                      <a:r>
                        <a:rPr lang="en-IN" sz="1600" b="1" u="none" strike="noStrike">
                          <a:effectLst/>
                          <a:latin typeface="Bookman Old Style" pitchFamily="18" charset="0"/>
                        </a:rPr>
                        <a:t>8</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Other ITC related information</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28088">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ITC as per GSTR-2B [Table 3(I) thereof]</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Auto Populated   2B of 24-25+(24-25 invoices in 25-26 2B)-23-24 invoices in 24-25 2B considering all </a:t>
                      </a:r>
                      <a:r>
                        <a:rPr lang="en-US" sz="1600" u="none" strike="noStrike" dirty="0" smtClean="0">
                          <a:solidFill>
                            <a:srgbClr val="FF0000"/>
                          </a:solidFill>
                          <a:effectLst/>
                          <a:latin typeface="Bookman Old Style" pitchFamily="18" charset="0"/>
                        </a:rPr>
                        <a:t>amendment </a:t>
                      </a:r>
                      <a:r>
                        <a:rPr lang="en-US" sz="1600" u="none" strike="noStrike" dirty="0">
                          <a:solidFill>
                            <a:srgbClr val="FF0000"/>
                          </a:solidFill>
                          <a:effectLst/>
                          <a:latin typeface="Bookman Old Style" pitchFamily="18" charset="0"/>
                        </a:rPr>
                        <a:t>made</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RCM invoices</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6911">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ITC as per sum total of 6(B)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6B auto populated</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Auto</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41531">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ITC on inward supplies (other than imports and inward supplies liable to reverse charge but includes services received from SEZs) received during the financial year but availed in the next financial year upto specified period</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Table 13 </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ITC of RCM supplies</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6911">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Difference [A-(B+C)]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a:solidFill>
                            <a:srgbClr val="FF0000"/>
                          </a:solidFill>
                          <a:effectLst/>
                          <a:latin typeface="Bookman Old Style" pitchFamily="18" charset="0"/>
                        </a:rPr>
                        <a:t>Ideally should be Zero</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6911">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ITC available but not availed</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u="none" strike="noStrike" dirty="0">
                          <a:solidFill>
                            <a:srgbClr val="FF0000"/>
                          </a:solidFill>
                          <a:effectLst/>
                          <a:latin typeface="Bookman Old Style" pitchFamily="18" charset="0"/>
                        </a:rPr>
                        <a:t>ITC not availed</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600" u="none" strike="noStrike" dirty="0" smtClean="0">
                          <a:solidFill>
                            <a:srgbClr val="FF0000"/>
                          </a:solidFill>
                          <a:effectLst/>
                          <a:latin typeface="Bookman Old Style" pitchFamily="18" charset="0"/>
                        </a:rPr>
                        <a:t>Mandatory</a:t>
                      </a:r>
                      <a:endParaRPr lang="en-IN" sz="1600" b="0" i="0" u="none" strike="noStrike" dirty="0" smtClean="0">
                        <a:solidFill>
                          <a:srgbClr val="FF0000"/>
                        </a:solidFill>
                        <a:effectLst/>
                        <a:latin typeface="Bookman Old Style" pitchFamily="18" charset="0"/>
                      </a:endParaRPr>
                    </a:p>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8419">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ITC available but ineligible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rgbClr val="FF0000"/>
                          </a:solidFill>
                          <a:effectLst/>
                          <a:latin typeface="Bookman Old Style" pitchFamily="18" charset="0"/>
                        </a:rPr>
                        <a:t>ITC cannot be availed due to any other reason</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600" u="none" strike="noStrike" dirty="0" smtClean="0">
                          <a:solidFill>
                            <a:srgbClr val="FF0000"/>
                          </a:solidFill>
                          <a:effectLst/>
                          <a:latin typeface="Bookman Old Style" pitchFamily="18" charset="0"/>
                        </a:rPr>
                        <a:t>Mandatory</a:t>
                      </a:r>
                      <a:endParaRPr lang="en-IN" sz="1600" b="0" i="0" u="none" strike="noStrike" dirty="0" smtClean="0">
                        <a:solidFill>
                          <a:srgbClr val="FF0000"/>
                        </a:solidFill>
                        <a:effectLst/>
                        <a:latin typeface="Bookman Old Style" pitchFamily="18" charset="0"/>
                      </a:endParaRPr>
                    </a:p>
                    <a:p>
                      <a:pPr algn="ctr"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24046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37634471"/>
              </p:ext>
            </p:extLst>
          </p:nvPr>
        </p:nvGraphicFramePr>
        <p:xfrm>
          <a:off x="117763" y="152400"/>
          <a:ext cx="8991601" cy="6553199"/>
        </p:xfrm>
        <a:graphic>
          <a:graphicData uri="http://schemas.openxmlformats.org/drawingml/2006/table">
            <a:tbl>
              <a:tblPr>
                <a:tableStyleId>{5C22544A-7EE6-4342-B048-85BDC9FD1C3A}</a:tableStyleId>
              </a:tblPr>
              <a:tblGrid>
                <a:gridCol w="423773"/>
                <a:gridCol w="4808197"/>
                <a:gridCol w="2238393"/>
                <a:gridCol w="793217"/>
                <a:gridCol w="728021"/>
              </a:tblGrid>
              <a:tr h="1859064">
                <a:tc>
                  <a:txBody>
                    <a:bodyPr/>
                    <a:lstStyle/>
                    <a:p>
                      <a:pPr algn="ctr" fontAlgn="ctr"/>
                      <a:r>
                        <a:rPr lang="en-IN" sz="1600" u="none" strike="noStrike" dirty="0">
                          <a:effectLst/>
                          <a:latin typeface="Bookman Old Style" pitchFamily="18" charset="0"/>
                        </a:rPr>
                        <a:t>G</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IGST paid on import of goods (including supplies from SEZ)</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Fill up </a:t>
                      </a:r>
                      <a:r>
                        <a:rPr lang="en-US" sz="1600" u="none" strike="noStrike" dirty="0" smtClean="0">
                          <a:solidFill>
                            <a:srgbClr val="FF0000"/>
                          </a:solidFill>
                          <a:effectLst/>
                          <a:latin typeface="Bookman Old Style" pitchFamily="18" charset="0"/>
                        </a:rPr>
                        <a:t>manually </a:t>
                      </a:r>
                      <a:r>
                        <a:rPr lang="en-US" sz="1600" u="none" strike="noStrike" dirty="0">
                          <a:solidFill>
                            <a:srgbClr val="FF0000"/>
                          </a:solidFill>
                          <a:effectLst/>
                          <a:latin typeface="Bookman Old Style" pitchFamily="18" charset="0"/>
                        </a:rPr>
                        <a:t>from Books of account</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u="none" strike="noStrike" dirty="0" smtClean="0">
                          <a:solidFill>
                            <a:srgbClr val="FF0000"/>
                          </a:solidFill>
                          <a:effectLst/>
                          <a:latin typeface="Bookman Old Style" pitchFamily="18" charset="0"/>
                        </a:rPr>
                        <a:t>Mandatory</a:t>
                      </a:r>
                      <a:endParaRPr lang="en-IN" sz="1600" b="0" i="0" u="none" strike="noStrike" dirty="0" smtClean="0">
                        <a:solidFill>
                          <a:srgbClr val="FF0000"/>
                        </a:solidFill>
                        <a:effectLst/>
                        <a:latin typeface="Bookman Old Style" pitchFamily="18" charset="0"/>
                      </a:endParaRPr>
                    </a:p>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27">
                <a:tc>
                  <a:txBody>
                    <a:bodyPr/>
                    <a:lstStyle/>
                    <a:p>
                      <a:pPr algn="ctr" fontAlgn="ctr"/>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IGST credit availed on import of goods (as per 6(E) above) in financial year</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Auto populated from 6E</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dirty="0" smtClean="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27">
                <a:tc>
                  <a:txBody>
                    <a:bodyPr/>
                    <a:lstStyle/>
                    <a:p>
                      <a:pPr algn="ctr" fontAlgn="ctr"/>
                      <a:r>
                        <a:rPr lang="en-IN" sz="1600" u="none" strike="noStrike">
                          <a:effectLst/>
                          <a:latin typeface="Bookman Old Style" pitchFamily="18" charset="0"/>
                        </a:rPr>
                        <a:t>H1</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IGST Credit availed on Import of goods in next financial year</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ITC availed in 25-26</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u="none" strike="noStrike" dirty="0" smtClean="0">
                          <a:solidFill>
                            <a:srgbClr val="FF0000"/>
                          </a:solidFill>
                          <a:effectLst/>
                          <a:latin typeface="Bookman Old Style" pitchFamily="18" charset="0"/>
                        </a:rPr>
                        <a:t>Mandatory</a:t>
                      </a:r>
                      <a:endParaRPr lang="en-IN" sz="1600" b="0" i="0" u="none" strike="noStrike" dirty="0" smtClean="0">
                        <a:solidFill>
                          <a:srgbClr val="FF0000"/>
                        </a:solidFill>
                        <a:effectLst/>
                        <a:latin typeface="Bookman Old Style" pitchFamily="18" charset="0"/>
                      </a:endParaRPr>
                    </a:p>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27">
                <a:tc>
                  <a:txBody>
                    <a:bodyPr/>
                    <a:lstStyle/>
                    <a:p>
                      <a:pPr algn="ctr" fontAlgn="ctr"/>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Difference (G-H-H1)</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Ideally should be Zero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dirty="0" smtClean="0">
                          <a:solidFill>
                            <a:srgbClr val="FF0000"/>
                          </a:solidFill>
                          <a:effectLst/>
                          <a:latin typeface="Bookman Old Style" pitchFamily="18" charset="0"/>
                        </a:rPr>
                        <a:t>Auto</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27">
                <a:tc>
                  <a:txBody>
                    <a:bodyPr/>
                    <a:lstStyle/>
                    <a:p>
                      <a:pPr algn="ctr" fontAlgn="ctr"/>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ITC available but not availed on import of goods (Equal to I)</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ITC not availed</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u="none" strike="noStrike" dirty="0" smtClean="0">
                          <a:solidFill>
                            <a:srgbClr val="FF0000"/>
                          </a:solidFill>
                          <a:effectLst/>
                          <a:latin typeface="Bookman Old Style" pitchFamily="18" charset="0"/>
                        </a:rPr>
                        <a:t>Mandatory</a:t>
                      </a:r>
                      <a:endParaRPr lang="en-IN" sz="1600" b="0" i="0" u="none" strike="noStrike" dirty="0" smtClean="0">
                        <a:solidFill>
                          <a:srgbClr val="FF0000"/>
                        </a:solidFill>
                        <a:effectLst/>
                        <a:latin typeface="Bookman Old Style" pitchFamily="18" charset="0"/>
                      </a:endParaRPr>
                    </a:p>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38827">
                <a:tc>
                  <a:txBody>
                    <a:bodyPr/>
                    <a:lstStyle/>
                    <a:p>
                      <a:pPr algn="ctr" fontAlgn="ctr"/>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ITC to be lapsed in current financial year (E + F + J)</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smtClean="0">
                          <a:solidFill>
                            <a:srgbClr val="FF0000"/>
                          </a:solidFill>
                          <a:effectLst/>
                          <a:latin typeface="Bookman Old Style" pitchFamily="18" charset="0"/>
                        </a:rPr>
                        <a:t>Auto</a:t>
                      </a:r>
                      <a:endParaRPr lang="en-IN" sz="1600" b="0" i="0" u="none" strike="noStrike" dirty="0" smtClean="0">
                        <a:solidFill>
                          <a:srgbClr val="FF0000"/>
                        </a:solidFill>
                        <a:effectLst/>
                        <a:latin typeface="Bookman Old Style" pitchFamily="18" charset="0"/>
                      </a:endParaRPr>
                    </a:p>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06887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19437773"/>
              </p:ext>
            </p:extLst>
          </p:nvPr>
        </p:nvGraphicFramePr>
        <p:xfrm>
          <a:off x="76202" y="152400"/>
          <a:ext cx="8991597" cy="6650006"/>
        </p:xfrm>
        <a:graphic>
          <a:graphicData uri="http://schemas.openxmlformats.org/drawingml/2006/table">
            <a:tbl>
              <a:tblPr>
                <a:tableStyleId>{5C22544A-7EE6-4342-B048-85BDC9FD1C3A}</a:tableStyleId>
              </a:tblPr>
              <a:tblGrid>
                <a:gridCol w="423007"/>
                <a:gridCol w="1177191"/>
                <a:gridCol w="653124"/>
                <a:gridCol w="566076"/>
                <a:gridCol w="304800"/>
                <a:gridCol w="379162"/>
                <a:gridCol w="509778"/>
                <a:gridCol w="325390"/>
                <a:gridCol w="614470"/>
                <a:gridCol w="1219200"/>
                <a:gridCol w="1295400"/>
                <a:gridCol w="304800"/>
                <a:gridCol w="1219199"/>
              </a:tblGrid>
              <a:tr h="340996">
                <a:tc>
                  <a:txBody>
                    <a:bodyPr/>
                    <a:lstStyle/>
                    <a:p>
                      <a:pPr algn="ctr" fontAlgn="ctr"/>
                      <a:r>
                        <a:rPr lang="en-IN" sz="1600" b="1" u="none" strike="noStrike" dirty="0" smtClean="0">
                          <a:effectLst/>
                          <a:latin typeface="Bookman Old Style" pitchFamily="18" charset="0"/>
                        </a:rPr>
                        <a:t>Pt. IV</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8">
                  <a:txBody>
                    <a:bodyPr/>
                    <a:lstStyle/>
                    <a:p>
                      <a:pPr algn="l" fontAlgn="ctr"/>
                      <a:r>
                        <a:rPr lang="en-US" sz="1600" b="1" u="none" strike="noStrike">
                          <a:effectLst/>
                          <a:latin typeface="Bookman Old Style" pitchFamily="18" charset="0"/>
                        </a:rPr>
                        <a:t>Details of tax paid as declared in returns filed during the financial year</a:t>
                      </a:r>
                      <a:endParaRPr lang="en-US"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ct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33675">
                <a:tc>
                  <a:txBody>
                    <a:bodyPr/>
                    <a:lstStyle/>
                    <a:p>
                      <a:pPr algn="ctr" fontAlgn="ctr"/>
                      <a:r>
                        <a:rPr lang="en-IN" sz="1600" b="1" u="none" strike="noStrike">
                          <a:effectLst/>
                          <a:latin typeface="Bookman Old Style" pitchFamily="18" charset="0"/>
                        </a:rPr>
                        <a:t>9</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a:effectLst/>
                          <a:latin typeface="Bookman Old Style" pitchFamily="18" charset="0"/>
                        </a:rPr>
                        <a:t>Description</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a:effectLst/>
                          <a:latin typeface="Bookman Old Style" pitchFamily="18" charset="0"/>
                        </a:rPr>
                        <a:t>Tax Payable (₹)</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600" b="1" u="none" strike="noStrike">
                          <a:effectLst/>
                          <a:latin typeface="Bookman Old Style" pitchFamily="18" charset="0"/>
                        </a:rPr>
                        <a:t>Paid Through Cash (₹)</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ctr"/>
                      <a:r>
                        <a:rPr lang="en-IN" sz="1400" b="1" u="none" strike="noStrike" dirty="0">
                          <a:effectLst/>
                          <a:latin typeface="Bookman Old Style" pitchFamily="18" charset="0"/>
                        </a:rPr>
                        <a:t>Paid Through ITC (₹)</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ctr" fontAlgn="ctr"/>
                      <a:r>
                        <a:rPr lang="en-IN" sz="1600" b="1" u="none" strike="noStrike">
                          <a:effectLst/>
                          <a:latin typeface="Bookman Old Style" pitchFamily="18" charset="0"/>
                        </a:rPr>
                        <a:t>Total Tax Paid (₹)</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latin typeface="Bookman Old Style" pitchFamily="18" charset="0"/>
                        </a:rPr>
                        <a:t>Difference between Tax payable and Paid (₹)</a:t>
                      </a:r>
                      <a:endParaRPr lang="en-US"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9600">
                <a:tc>
                  <a:txBody>
                    <a:bodyPr/>
                    <a:lstStyle/>
                    <a:p>
                      <a:pPr algn="ctr" fontAlgn="ctr"/>
                      <a:endParaRPr lang="en-IN" sz="9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dirty="0" smtClean="0">
                          <a:effectLst/>
                          <a:latin typeface="Bookman Old Style" pitchFamily="18" charset="0"/>
                        </a:rPr>
                        <a:t>CGST</a:t>
                      </a: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dirty="0" smtClean="0">
                          <a:effectLst/>
                          <a:latin typeface="Bookman Old Style" pitchFamily="18" charset="0"/>
                        </a:rPr>
                        <a:t>SGST </a:t>
                      </a:r>
                      <a:r>
                        <a:rPr lang="en-IN" sz="1200" b="1" u="none" strike="noStrike" dirty="0">
                          <a:effectLst/>
                          <a:latin typeface="Bookman Old Style" pitchFamily="18" charset="0"/>
                        </a:rPr>
                        <a:t>/ UT </a:t>
                      </a: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dirty="0" smtClean="0">
                          <a:effectLst/>
                          <a:latin typeface="Bookman Old Style" pitchFamily="18" charset="0"/>
                        </a:rPr>
                        <a:t>IGST</a:t>
                      </a: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dirty="0">
                          <a:effectLst/>
                          <a:latin typeface="Bookman Old Style" pitchFamily="18" charset="0"/>
                        </a:rPr>
                        <a:t>Cess</a:t>
                      </a: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9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9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9600">
                <a:tc>
                  <a:txBody>
                    <a:bodyPr/>
                    <a:lstStyle/>
                    <a:p>
                      <a:pPr algn="ctr" fontAlgn="ctr"/>
                      <a:endParaRPr lang="en-IN" sz="9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1</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2</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3</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4</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5</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6</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dirty="0">
                          <a:effectLst/>
                          <a:latin typeface="Bookman Old Style" pitchFamily="18" charset="0"/>
                        </a:rPr>
                        <a:t>7</a:t>
                      </a: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8 =</a:t>
                      </a:r>
                      <a:br>
                        <a:rPr lang="en-IN" sz="1200" b="1" u="none" strike="noStrike">
                          <a:effectLst/>
                          <a:latin typeface="Bookman Old Style" pitchFamily="18" charset="0"/>
                        </a:rPr>
                      </a:br>
                      <a:r>
                        <a:rPr lang="en-IN" sz="1200" b="1" u="none" strike="noStrike">
                          <a:effectLst/>
                          <a:latin typeface="Bookman Old Style" pitchFamily="18" charset="0"/>
                        </a:rPr>
                        <a:t>(3+4+5+6+7)</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200" b="1" u="none" strike="noStrike">
                          <a:effectLst/>
                          <a:latin typeface="Bookman Old Style" pitchFamily="18" charset="0"/>
                        </a:rPr>
                        <a:t>9 =(2-8)</a:t>
                      </a:r>
                      <a:endParaRPr lang="en-IN" sz="12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IN" sz="12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9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9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96">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Integrated Tax</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solidFill>
                            <a:srgbClr val="FF0000"/>
                          </a:solidFill>
                          <a:effectLst/>
                          <a:latin typeface="Bookman Old Style" pitchFamily="18" charset="0"/>
                        </a:rPr>
                        <a:t>Tax payable can be edited paid auto</a:t>
                      </a:r>
                      <a:endParaRPr lang="en-US"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96">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Central Tax</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96">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State/UT Tax</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4674">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Cess</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4800">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Interest</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96">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Late Fees</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4804">
                <a:tc>
                  <a:txBody>
                    <a:bodyPr/>
                    <a:lstStyle/>
                    <a:p>
                      <a:pPr algn="ctr" fontAlgn="ctr"/>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Penalty</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40996">
                <a:tc>
                  <a:txBody>
                    <a:bodyPr/>
                    <a:lstStyle/>
                    <a:p>
                      <a:pPr algn="ctr" fontAlgn="ctr"/>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Other</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96399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45872105"/>
              </p:ext>
            </p:extLst>
          </p:nvPr>
        </p:nvGraphicFramePr>
        <p:xfrm>
          <a:off x="76201" y="76197"/>
          <a:ext cx="8915401" cy="6817018"/>
        </p:xfrm>
        <a:graphic>
          <a:graphicData uri="http://schemas.openxmlformats.org/drawingml/2006/table">
            <a:tbl>
              <a:tblPr>
                <a:tableStyleId>{5C22544A-7EE6-4342-B048-85BDC9FD1C3A}</a:tableStyleId>
              </a:tblPr>
              <a:tblGrid>
                <a:gridCol w="419169"/>
                <a:gridCol w="1104831"/>
                <a:gridCol w="838200"/>
                <a:gridCol w="533399"/>
                <a:gridCol w="990600"/>
                <a:gridCol w="457200"/>
                <a:gridCol w="457200"/>
                <a:gridCol w="381000"/>
                <a:gridCol w="381001"/>
                <a:gridCol w="457200"/>
                <a:gridCol w="1371600"/>
                <a:gridCol w="381000"/>
                <a:gridCol w="1143001"/>
              </a:tblGrid>
              <a:tr h="708327">
                <a:tc>
                  <a:txBody>
                    <a:bodyPr/>
                    <a:lstStyle/>
                    <a:p>
                      <a:pPr algn="ctr" fontAlgn="ctr"/>
                      <a:r>
                        <a:rPr lang="en-IN" sz="1400" b="1" u="none" strike="noStrike" dirty="0">
                          <a:effectLst/>
                          <a:latin typeface="Bookman Old Style" pitchFamily="18" charset="0"/>
                        </a:rPr>
                        <a:t>Pt. V</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b="1" u="none" strike="noStrike">
                          <a:effectLst/>
                          <a:latin typeface="Bookman Old Style" pitchFamily="18" charset="0"/>
                        </a:rPr>
                        <a:t>Particulars of the transactions for the financial year declared in returns of the next financial year till the specified period</a:t>
                      </a:r>
                      <a:endParaRPr lang="en-US"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ct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222">
                <a:tc>
                  <a:txBody>
                    <a:bodyPr/>
                    <a:lstStyle/>
                    <a:p>
                      <a:pPr algn="ctr" fontAlgn="ctr"/>
                      <a:r>
                        <a:rPr lang="en-IN" sz="1400" b="1" u="none" strike="noStrike" dirty="0">
                          <a:effectLst/>
                          <a:latin typeface="Bookman Old Style" pitchFamily="18" charset="0"/>
                        </a:rPr>
                        <a:t>Sr</a:t>
                      </a:r>
                      <a:r>
                        <a:rPr lang="en-IN" sz="1400" b="1" u="none" strike="noStrike" dirty="0" smtClean="0">
                          <a:effectLst/>
                          <a:latin typeface="Bookman Old Style" pitchFamily="18" charset="0"/>
                        </a:rPr>
                        <a:t>.</a:t>
                      </a:r>
                    </a:p>
                    <a:p>
                      <a:pPr algn="ctr" fontAlgn="ctr"/>
                      <a:r>
                        <a:rPr lang="en-IN" sz="1400" b="1" u="none" strike="noStrike" dirty="0" smtClean="0">
                          <a:effectLst/>
                          <a:latin typeface="Bookman Old Style" pitchFamily="18" charset="0"/>
                        </a:rPr>
                        <a:t>No</a:t>
                      </a:r>
                      <a:r>
                        <a:rPr lang="en-IN" sz="1400" b="1" u="none" strike="noStrike" dirty="0">
                          <a:effectLst/>
                          <a:latin typeface="Bookman Old Style" pitchFamily="18" charset="0"/>
                        </a:rPr>
                        <a:t>.</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IN" sz="1400" b="1" u="none" strike="noStrike" dirty="0">
                          <a:effectLst/>
                          <a:latin typeface="Bookman Old Style" pitchFamily="18" charset="0"/>
                        </a:rPr>
                        <a:t>Description</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ctr"/>
                      <a:endParaRPr lang="en-IN" sz="14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430">
                <a:tc>
                  <a:txBody>
                    <a:bodyPr/>
                    <a:lstStyle/>
                    <a:p>
                      <a:pPr algn="ctr" fontAlgn="ctr"/>
                      <a:r>
                        <a:rPr lang="en-IN" sz="1400" u="none" strike="noStrike">
                          <a:effectLst/>
                          <a:latin typeface="Bookman Old Style" pitchFamily="18" charset="0"/>
                        </a:rPr>
                        <a:t>10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u="none" strike="noStrike" dirty="0">
                          <a:effectLst/>
                          <a:latin typeface="Bookman Old Style" pitchFamily="18" charset="0"/>
                        </a:rPr>
                        <a:t>Supplies / tax declared through Invoices / Debit Note / Amendments (+)</a:t>
                      </a:r>
                      <a:endParaRPr lang="en-US" sz="14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rowSpan="5">
                  <a:txBody>
                    <a:bodyPr/>
                    <a:lstStyle/>
                    <a:p>
                      <a:pPr algn="ctr" fontAlgn="ctr"/>
                      <a:r>
                        <a:rPr lang="en-US" sz="1400" u="none" strike="noStrike" dirty="0">
                          <a:solidFill>
                            <a:srgbClr val="FF0000"/>
                          </a:solidFill>
                          <a:effectLst/>
                          <a:latin typeface="Bookman Old Style" pitchFamily="18" charset="0"/>
                        </a:rPr>
                        <a:t>Spill over transactions . 24-25 declared in 25-26</a:t>
                      </a:r>
                      <a:endParaRPr lang="en-US"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11</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u="none" strike="noStrike">
                          <a:effectLst/>
                          <a:latin typeface="Bookman Old Style" pitchFamily="18" charset="0"/>
                        </a:rPr>
                        <a:t>Supplies / tax reduced through Amendments/Credit Note (-)</a:t>
                      </a:r>
                      <a:endParaRPr lang="en-US"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vMerge="1">
                  <a:txBody>
                    <a:bodyPr/>
                    <a:lstStyle/>
                    <a:p>
                      <a:endParaRPr lang="en-IN"/>
                    </a:p>
                  </a:txBody>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12</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u="none" strike="noStrike">
                          <a:effectLst/>
                          <a:latin typeface="Bookman Old Style" pitchFamily="18" charset="0"/>
                        </a:rPr>
                        <a:t>ITC of the financial year reversed in the next financial year</a:t>
                      </a:r>
                      <a:endParaRPr lang="en-US"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vMerge="1">
                  <a:txBody>
                    <a:bodyPr/>
                    <a:lstStyle/>
                    <a:p>
                      <a:endParaRPr lang="en-IN"/>
                    </a:p>
                  </a:txBody>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13</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u="none" strike="noStrike">
                          <a:effectLst/>
                          <a:latin typeface="Bookman Old Style" pitchFamily="18" charset="0"/>
                        </a:rPr>
                        <a:t>ITC of the financial year availed in the next financial year</a:t>
                      </a:r>
                      <a:endParaRPr lang="en-US"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vMerge="1">
                  <a:txBody>
                    <a:bodyPr/>
                    <a:lstStyle/>
                    <a:p>
                      <a:endParaRPr lang="en-IN"/>
                    </a:p>
                  </a:txBody>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IN" sz="1400" u="none" strike="noStrike">
                          <a:effectLst/>
                          <a:latin typeface="Bookman Old Style" pitchFamily="18" charset="0"/>
                        </a:rPr>
                        <a:t>Total turnover(5N + 10 - 11)</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vMerge="1">
                  <a:txBody>
                    <a:bodyPr/>
                    <a:lstStyle/>
                    <a:p>
                      <a:endParaRPr lang="en-IN"/>
                    </a:p>
                  </a:txBody>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400" b="0" i="0" u="none" strike="noStrike" dirty="0" smtClean="0">
                          <a:solidFill>
                            <a:srgbClr val="FF0000"/>
                          </a:solidFill>
                          <a:effectLst/>
                          <a:latin typeface="Bookman Old Style" pitchFamily="18" charset="0"/>
                        </a:rPr>
                        <a:t>Auto</a:t>
                      </a: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b="1" u="none" strike="noStrike" dirty="0">
                          <a:effectLst/>
                          <a:latin typeface="Bookman Old Style" pitchFamily="18" charset="0"/>
                        </a:rPr>
                        <a:t>14</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9">
                  <a:txBody>
                    <a:bodyPr/>
                    <a:lstStyle/>
                    <a:p>
                      <a:pPr algn="l" fontAlgn="ctr"/>
                      <a:r>
                        <a:rPr lang="en-US" sz="1400" b="1" u="none" strike="noStrike">
                          <a:effectLst/>
                          <a:latin typeface="Bookman Old Style" pitchFamily="18" charset="0"/>
                        </a:rPr>
                        <a:t>Differential tax paid on account of declaration in 10 &amp; 11 above</a:t>
                      </a:r>
                      <a:endParaRPr lang="en-US"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ctr"/>
                      <a:endParaRPr lang="en-IN" sz="14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58663">
                <a:tc>
                  <a:txBody>
                    <a:bodyPr/>
                    <a:lstStyle/>
                    <a:p>
                      <a:pPr algn="ctr" fontAlgn="ctr"/>
                      <a:r>
                        <a:rPr lang="en-IN" sz="1400" b="1" u="none" strike="noStrike">
                          <a:effectLst/>
                          <a:latin typeface="Bookman Old Style" pitchFamily="18" charset="0"/>
                        </a:rPr>
                        <a:t>Sr.No.</a:t>
                      </a: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b="1" u="none" strike="noStrike">
                          <a:effectLst/>
                          <a:latin typeface="Bookman Old Style" pitchFamily="18" charset="0"/>
                        </a:rPr>
                        <a:t>Description</a:t>
                      </a: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b="1" u="none" strike="noStrike" dirty="0">
                          <a:effectLst/>
                          <a:latin typeface="Bookman Old Style" pitchFamily="18" charset="0"/>
                        </a:rPr>
                        <a:t>Payable (₹)</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b="1" u="none" strike="noStrike">
                          <a:effectLst/>
                          <a:latin typeface="Bookman Old Style" pitchFamily="18" charset="0"/>
                        </a:rPr>
                        <a:t>Paid (₹)</a:t>
                      </a: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b="1" u="none" strike="noStrike" dirty="0">
                          <a:effectLst/>
                          <a:latin typeface="Bookman Old Style" pitchFamily="18" charset="0"/>
                        </a:rPr>
                        <a:t>Difference</a:t>
                      </a: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39108">
                <a:tc>
                  <a:txBody>
                    <a:bodyPr/>
                    <a:lstStyle/>
                    <a:p>
                      <a:pPr algn="ctr"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1</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2</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3</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4=2-3</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430">
                <a:tc>
                  <a:txBody>
                    <a:bodyPr/>
                    <a:lstStyle/>
                    <a:p>
                      <a:pPr algn="ctr" fontAlgn="ctr"/>
                      <a:r>
                        <a:rPr lang="en-IN" sz="1400" u="none" strike="noStrike">
                          <a:effectLst/>
                          <a:latin typeface="Bookman Old Style" pitchFamily="18" charset="0"/>
                        </a:rPr>
                        <a:t>A</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Integrated Tax</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B</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Central Tax</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solidFill>
                            <a:srgbClr val="FF0000"/>
                          </a:solidFill>
                          <a:effectLst/>
                          <a:latin typeface="Bookman Old Style" pitchFamily="18" charset="0"/>
                        </a:rPr>
                        <a:t>Mandatory</a:t>
                      </a: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430">
                <a:tc>
                  <a:txBody>
                    <a:bodyPr/>
                    <a:lstStyle/>
                    <a:p>
                      <a:pPr algn="ctr" fontAlgn="ctr"/>
                      <a:r>
                        <a:rPr lang="en-IN" sz="1400" u="none" strike="noStrike">
                          <a:effectLst/>
                          <a:latin typeface="Bookman Old Style" pitchFamily="18" charset="0"/>
                        </a:rPr>
                        <a:t>C</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State/UT Tax</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dirty="0">
                          <a:solidFill>
                            <a:srgbClr val="FF0000"/>
                          </a:solidFill>
                          <a:effectLst/>
                          <a:latin typeface="Bookman Old Style" pitchFamily="18" charset="0"/>
                        </a:rPr>
                        <a:t>Mandatory</a:t>
                      </a: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D</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Cess</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dirty="0">
                          <a:solidFill>
                            <a:srgbClr val="FF0000"/>
                          </a:solidFill>
                          <a:effectLst/>
                          <a:latin typeface="Bookman Old Style" pitchFamily="18" charset="0"/>
                        </a:rPr>
                        <a:t>Mandatory</a:t>
                      </a: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2749">
                <a:tc>
                  <a:txBody>
                    <a:bodyPr/>
                    <a:lstStyle/>
                    <a:p>
                      <a:pPr algn="ctr" fontAlgn="ctr"/>
                      <a:r>
                        <a:rPr lang="en-IN" sz="1400" u="none" strike="noStrike">
                          <a:effectLst/>
                          <a:latin typeface="Bookman Old Style" pitchFamily="18" charset="0"/>
                        </a:rPr>
                        <a:t>E</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a:effectLst/>
                          <a:latin typeface="Bookman Old Style" pitchFamily="18" charset="0"/>
                        </a:rPr>
                        <a:t>Interest</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r>
                        <a:rPr lang="en-IN" sz="1400" u="none" strike="noStrike">
                          <a:effectLst/>
                          <a:latin typeface="Bookman Old Style" pitchFamily="18" charset="0"/>
                        </a:rPr>
                        <a:t>0.00</a:t>
                      </a: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4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400" u="none" strike="noStrike" dirty="0">
                          <a:solidFill>
                            <a:srgbClr val="FF0000"/>
                          </a:solidFill>
                          <a:effectLst/>
                          <a:latin typeface="Bookman Old Style" pitchFamily="18" charset="0"/>
                        </a:rPr>
                        <a:t>Mandatory</a:t>
                      </a:r>
                      <a:endParaRPr lang="en-IN" sz="14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4014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19135280"/>
              </p:ext>
            </p:extLst>
          </p:nvPr>
        </p:nvGraphicFramePr>
        <p:xfrm>
          <a:off x="76199" y="152406"/>
          <a:ext cx="8915401" cy="6662590"/>
        </p:xfrm>
        <a:graphic>
          <a:graphicData uri="http://schemas.openxmlformats.org/drawingml/2006/table">
            <a:tbl>
              <a:tblPr>
                <a:tableStyleId>{5C22544A-7EE6-4342-B048-85BDC9FD1C3A}</a:tableStyleId>
              </a:tblPr>
              <a:tblGrid>
                <a:gridCol w="419929"/>
                <a:gridCol w="4769953"/>
                <a:gridCol w="1668119"/>
                <a:gridCol w="304800"/>
                <a:gridCol w="1752600"/>
              </a:tblGrid>
              <a:tr h="457194">
                <a:tc>
                  <a:txBody>
                    <a:bodyPr/>
                    <a:lstStyle/>
                    <a:p>
                      <a:pPr algn="ctr" fontAlgn="ctr"/>
                      <a:r>
                        <a:rPr lang="en-IN" sz="1600" b="1" u="none" strike="noStrike" dirty="0">
                          <a:effectLst/>
                          <a:latin typeface="Bookman Old Style" pitchFamily="18" charset="0"/>
                        </a:rPr>
                        <a:t>Pt. VI</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a:effectLst/>
                          <a:latin typeface="Bookman Old Style" pitchFamily="18" charset="0"/>
                        </a:rPr>
                        <a:t>Other Information</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a:effectLst/>
                          <a:latin typeface="Bookman Old Style" pitchFamily="18" charset="0"/>
                        </a:rPr>
                        <a:t>What to Report</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b="1" u="none" strike="noStrike">
                          <a:effectLst/>
                          <a:latin typeface="Bookman Old Style" pitchFamily="18" charset="0"/>
                        </a:rPr>
                        <a:t>15</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a:effectLst/>
                          <a:latin typeface="Bookman Old Style" pitchFamily="18" charset="0"/>
                        </a:rPr>
                        <a:t>Particulars of Demands and Refunds</a:t>
                      </a:r>
                      <a:endParaRPr lang="en-US"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5941">
                <a:tc>
                  <a:txBody>
                    <a:bodyPr/>
                    <a:lstStyle/>
                    <a:p>
                      <a:pPr algn="ctr" fontAlgn="ctr"/>
                      <a:r>
                        <a:rPr lang="en-IN" sz="1600" b="1" u="none" strike="noStrike">
                          <a:effectLst/>
                          <a:latin typeface="Bookman Old Style" pitchFamily="18" charset="0"/>
                        </a:rPr>
                        <a:t>Sr.No.</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1" u="none" strike="noStrike" dirty="0">
                          <a:effectLst/>
                          <a:latin typeface="Bookman Old Style" pitchFamily="18" charset="0"/>
                        </a:rPr>
                        <a:t>Details</a:t>
                      </a:r>
                      <a:endParaRPr lang="en-IN" sz="1600" b="1"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Total Refund claimed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Total Refund sanctioned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Total Refund Rejected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effectLst/>
                          <a:latin typeface="Bookman Old Style" pitchFamily="18" charset="0"/>
                        </a:rPr>
                        <a:t>Total Refund Pending</a:t>
                      </a: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effectLst/>
                          <a:latin typeface="Bookman Old Style" pitchFamily="18" charset="0"/>
                        </a:rPr>
                        <a:t>Total demand of taxes</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taxes paid in respect of E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Total demands pending out of E above</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a:solidFill>
                            <a:srgbClr val="FF0000"/>
                          </a:solidFill>
                          <a:effectLst/>
                          <a:latin typeface="Bookman Old Style" pitchFamily="18" charset="0"/>
                        </a:rPr>
                        <a:t>Optional</a:t>
                      </a: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7337">
                <a:tc>
                  <a:txBody>
                    <a:bodyPr/>
                    <a:lstStyle/>
                    <a:p>
                      <a:pPr algn="ctr" fontAlgn="ctr"/>
                      <a:r>
                        <a:rPr lang="en-IN" sz="1600" b="1" u="none" strike="noStrike">
                          <a:effectLst/>
                          <a:latin typeface="Bookman Old Style" pitchFamily="18" charset="0"/>
                        </a:rPr>
                        <a:t>16</a:t>
                      </a:r>
                      <a:endParaRPr lang="en-IN"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1" u="none" strike="noStrike">
                          <a:effectLst/>
                          <a:latin typeface="Bookman Old Style" pitchFamily="18" charset="0"/>
                        </a:rPr>
                        <a:t>Information on supplies received from composition taxpayers, deemed supply under section 143 and goods sent on approval basis</a:t>
                      </a:r>
                      <a:endParaRPr lang="en-US" sz="1600" b="1"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1"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b="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Supplies received from Composition taxpayers</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a:effectLst/>
                          <a:latin typeface="Bookman Old Style" pitchFamily="18" charset="0"/>
                        </a:rPr>
                        <a:t>Deemed supply under section 143</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Goods sent on approval basis but not returned</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1763">
                <a:tc>
                  <a:txBody>
                    <a:bodyPr/>
                    <a:lstStyle/>
                    <a:p>
                      <a:pPr algn="ctr" fontAlgn="ctr"/>
                      <a:r>
                        <a:rPr lang="en-IN" sz="1600" u="none" strike="noStrike">
                          <a:effectLst/>
                          <a:latin typeface="Bookman Old Style" pitchFamily="18" charset="0"/>
                        </a:rPr>
                        <a:t>17</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effectLst/>
                          <a:latin typeface="Bookman Old Style" pitchFamily="18" charset="0"/>
                        </a:rPr>
                        <a:t> HSN Wise Summary of outward supplies.</a:t>
                      </a:r>
                      <a:endParaRPr lang="en-US"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a:solidFill>
                            <a:srgbClr val="FF0000"/>
                          </a:solidFill>
                          <a:effectLst/>
                          <a:latin typeface="Bookman Old Style" pitchFamily="18" charset="0"/>
                        </a:rPr>
                        <a:t>ATO&gt; 5CR, 6 digit, less than 5cr 4 digit</a:t>
                      </a:r>
                      <a:endParaRPr lang="en-US"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Mandatory</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a:txBody>
                    <a:bodyPr/>
                    <a:lstStyle/>
                    <a:p>
                      <a:pPr algn="ctr" fontAlgn="ctr"/>
                      <a:r>
                        <a:rPr lang="en-IN" sz="1600" u="none" strike="noStrike">
                          <a:effectLst/>
                          <a:latin typeface="Bookman Old Style" pitchFamily="18" charset="0"/>
                        </a:rPr>
                        <a:t>18</a:t>
                      </a:r>
                      <a:endParaRPr lang="en-IN" sz="1600" b="0" i="0" u="none" strike="noStrike">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u="none" strike="noStrike" dirty="0" smtClean="0">
                          <a:effectLst/>
                          <a:latin typeface="Bookman Old Style" pitchFamily="18" charset="0"/>
                        </a:rPr>
                        <a:t>HSN Wise Summary of inward supplies.</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600" u="none" strike="noStrike" dirty="0">
                          <a:solidFill>
                            <a:srgbClr val="FF0000"/>
                          </a:solidFill>
                          <a:effectLst/>
                          <a:latin typeface="Bookman Old Style" pitchFamily="18" charset="0"/>
                        </a:rPr>
                        <a:t>Optional</a:t>
                      </a:r>
                      <a:endParaRPr lang="en-IN" sz="1600" b="0" i="0" u="none" strike="noStrike" dirty="0">
                        <a:solidFill>
                          <a:srgbClr val="FF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3890">
                <a:tc gridSpan="5">
                  <a:txBody>
                    <a:bodyPr/>
                    <a:lstStyle/>
                    <a:p>
                      <a:pPr algn="l" fontAlgn="ctr"/>
                      <a:r>
                        <a:rPr lang="en-US" sz="1600" u="none" strike="noStrike" dirty="0" smtClean="0">
                          <a:effectLst/>
                          <a:latin typeface="Bookman Old Style" pitchFamily="18" charset="0"/>
                        </a:rPr>
                        <a:t>.</a:t>
                      </a:r>
                      <a:endParaRPr lang="en-US"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en-IN" sz="1600" b="0" i="0" u="none" strike="noStrike" dirty="0">
                        <a:solidFill>
                          <a:srgbClr val="000000"/>
                        </a:solidFill>
                        <a:effectLst/>
                        <a:latin typeface="Bookman Old Style" pitchFamily="18" charset="0"/>
                      </a:endParaRPr>
                    </a:p>
                  </a:txBody>
                  <a:tcPr marL="7445" marR="7445" marT="74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9778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in TABLE 8A</a:t>
            </a:r>
            <a:endParaRPr lang="en-IN"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Table </a:t>
            </a:r>
            <a:r>
              <a:rPr lang="en-US" dirty="0"/>
              <a:t>8A of GSTR-9 captures inward supplies from GSTR-2B of FY 2024-25</a:t>
            </a:r>
            <a:r>
              <a:rPr lang="en-US" dirty="0" smtClean="0"/>
              <a:t>.</a:t>
            </a:r>
          </a:p>
          <a:p>
            <a:pPr marL="0" indent="0">
              <a:buNone/>
            </a:pPr>
            <a:r>
              <a:rPr lang="en-US" dirty="0" smtClean="0"/>
              <a:t>Includes:</a:t>
            </a:r>
            <a:endParaRPr lang="en-US" dirty="0"/>
          </a:p>
          <a:p>
            <a:r>
              <a:rPr lang="en-US" dirty="0"/>
              <a:t>Invoices pertaining to FY 2024-25 appearing in GSTR-2B (Apr 2024–Mar 2025)</a:t>
            </a:r>
          </a:p>
          <a:p>
            <a:r>
              <a:rPr lang="en-US" dirty="0" smtClean="0"/>
              <a:t>Invoices </a:t>
            </a:r>
            <a:r>
              <a:rPr lang="en-US" dirty="0"/>
              <a:t>of FY 2024-25 appearing in GSTR-2B of FY 2025-26 (Apr–Oct 2025)</a:t>
            </a:r>
          </a:p>
          <a:p>
            <a:pPr marL="0" indent="0">
              <a:buNone/>
            </a:pPr>
            <a:r>
              <a:rPr lang="en-US" dirty="0"/>
              <a:t>Excludes:</a:t>
            </a:r>
          </a:p>
          <a:p>
            <a:r>
              <a:rPr lang="en-US" dirty="0" smtClean="0"/>
              <a:t>Invoices </a:t>
            </a:r>
            <a:r>
              <a:rPr lang="en-US" dirty="0"/>
              <a:t>of FY 2023-24 appearing in GSTR-2B Apr–Oct 2024.</a:t>
            </a:r>
            <a:endParaRPr lang="en-IN" dirty="0"/>
          </a:p>
        </p:txBody>
      </p:sp>
    </p:spTree>
    <p:extLst>
      <p:ext uri="{BB962C8B-B14F-4D97-AF65-F5344CB8AC3E}">
        <p14:creationId xmlns:p14="http://schemas.microsoft.com/office/powerpoint/2010/main" val="42521603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in TABLE 8A</a:t>
            </a:r>
            <a:endParaRPr lang="en-IN" dirty="0"/>
          </a:p>
        </p:txBody>
      </p:sp>
      <p:sp>
        <p:nvSpPr>
          <p:cNvPr id="3" name="Content Placeholder 2"/>
          <p:cNvSpPr>
            <a:spLocks noGrp="1"/>
          </p:cNvSpPr>
          <p:nvPr>
            <p:ph idx="1"/>
          </p:nvPr>
        </p:nvSpPr>
        <p:spPr/>
        <p:txBody>
          <a:bodyPr>
            <a:normAutofit fontScale="92500" lnSpcReduction="20000"/>
          </a:bodyPr>
          <a:lstStyle/>
          <a:p>
            <a:r>
              <a:rPr lang="en-US" dirty="0"/>
              <a:t>To facilitate taxpayers, GSTN provides an Excel download option:</a:t>
            </a:r>
          </a:p>
          <a:p>
            <a:r>
              <a:rPr lang="en-US" dirty="0"/>
              <a:t>‘DOWNLOAD TABLE 8A DOCUMENT DETAILS’ from GSTR-9 dashboard</a:t>
            </a:r>
            <a:r>
              <a:rPr lang="en-US" dirty="0" smtClean="0"/>
              <a:t>.</a:t>
            </a:r>
            <a:endParaRPr lang="en-US" dirty="0"/>
          </a:p>
          <a:p>
            <a:r>
              <a:rPr lang="en-US" dirty="0"/>
              <a:t>It contains invoice-wise details of invoices, debit/credit notes, and other records appearing in Table 8A online</a:t>
            </a:r>
            <a:r>
              <a:rPr lang="en-US" dirty="0" smtClean="0"/>
              <a:t>.</a:t>
            </a:r>
          </a:p>
          <a:p>
            <a:r>
              <a:rPr lang="en-US" dirty="0"/>
              <a:t>Table 8A Online auto-populates data from GSTR-2B after filing corresponding GSTR-3B</a:t>
            </a:r>
            <a:r>
              <a:rPr lang="en-US" dirty="0" smtClean="0"/>
              <a:t>.</a:t>
            </a:r>
          </a:p>
          <a:p>
            <a:r>
              <a:rPr lang="en-US" dirty="0"/>
              <a:t>Some records may appear in Excel but not Online due to eligibility rules and data amendments.</a:t>
            </a:r>
          </a:p>
          <a:p>
            <a:endParaRPr lang="en-US" dirty="0"/>
          </a:p>
          <a:p>
            <a:endParaRPr lang="en-US" dirty="0"/>
          </a:p>
          <a:p>
            <a:endParaRPr lang="en-IN" dirty="0"/>
          </a:p>
        </p:txBody>
      </p:sp>
    </p:spTree>
    <p:extLst>
      <p:ext uri="{BB962C8B-B14F-4D97-AF65-F5344CB8AC3E}">
        <p14:creationId xmlns:p14="http://schemas.microsoft.com/office/powerpoint/2010/main" val="41447444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Scenarios where Table 8A Excel and Online Differ</a:t>
            </a:r>
            <a:endParaRPr lang="en-IN" dirty="0"/>
          </a:p>
        </p:txBody>
      </p:sp>
      <p:sp>
        <p:nvSpPr>
          <p:cNvPr id="3" name="Content Placeholder 2"/>
          <p:cNvSpPr>
            <a:spLocks noGrp="1"/>
          </p:cNvSpPr>
          <p:nvPr>
            <p:ph idx="1"/>
          </p:nvPr>
        </p:nvSpPr>
        <p:spPr/>
        <p:txBody>
          <a:bodyPr>
            <a:normAutofit fontScale="92500" lnSpcReduction="20000"/>
          </a:bodyPr>
          <a:lstStyle/>
          <a:p>
            <a:r>
              <a:rPr lang="en-US" dirty="0"/>
              <a:t>1. Outward supplies covered under RCM – appear in Excel, not Online.</a:t>
            </a:r>
          </a:p>
          <a:p>
            <a:r>
              <a:rPr lang="en-US" dirty="0"/>
              <a:t>2. Supplies reported as Normal charge and amended to RCM – appear in Excel only.</a:t>
            </a:r>
          </a:p>
          <a:p>
            <a:r>
              <a:rPr lang="en-US" dirty="0"/>
              <a:t>3. IGST invoices later amended to CGST/SGST due to POS change – appear in Excel, not Online.</a:t>
            </a:r>
          </a:p>
          <a:p>
            <a:r>
              <a:rPr lang="en-US" dirty="0"/>
              <a:t>4. Supplies amended from FY 2024-25 to FY 2025-26 – appear in Excel (B2B section), not Online.</a:t>
            </a:r>
          </a:p>
          <a:p>
            <a:r>
              <a:rPr lang="en-US" dirty="0"/>
              <a:t>5. Supplies amended from FY 2025-26 to FY 2024-25 – appear in </a:t>
            </a:r>
            <a:r>
              <a:rPr lang="en-US" dirty="0" smtClean="0"/>
              <a:t>Table </a:t>
            </a:r>
            <a:r>
              <a:rPr lang="en-US" dirty="0"/>
              <a:t>8A excel (B2BA sections of excel sheet) and will appear in Table 8A online </a:t>
            </a:r>
          </a:p>
          <a:p>
            <a:endParaRPr lang="en-IN" dirty="0"/>
          </a:p>
        </p:txBody>
      </p:sp>
    </p:spTree>
    <p:extLst>
      <p:ext uri="{BB962C8B-B14F-4D97-AF65-F5344CB8AC3E}">
        <p14:creationId xmlns:p14="http://schemas.microsoft.com/office/powerpoint/2010/main" val="40063807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9400" y="272534"/>
            <a:ext cx="3704860" cy="369332"/>
          </a:xfrm>
          <a:prstGeom prst="rect">
            <a:avLst/>
          </a:prstGeom>
        </p:spPr>
        <p:txBody>
          <a:bodyPr wrap="none">
            <a:spAutoFit/>
          </a:bodyPr>
          <a:lstStyle/>
          <a:p>
            <a:r>
              <a:rPr lang="en-IN" b="1" dirty="0">
                <a:latin typeface="Bookman Old Style" pitchFamily="18" charset="0"/>
              </a:rPr>
              <a:t>SPILL OVER ITC REPORTING</a:t>
            </a:r>
            <a:endParaRPr lang="en-IN" dirty="0">
              <a:latin typeface="Bookman Old Style"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29213393"/>
              </p:ext>
            </p:extLst>
          </p:nvPr>
        </p:nvGraphicFramePr>
        <p:xfrm>
          <a:off x="76199" y="826532"/>
          <a:ext cx="8915401" cy="5818456"/>
        </p:xfrm>
        <a:graphic>
          <a:graphicData uri="http://schemas.openxmlformats.org/drawingml/2006/table">
            <a:tbl>
              <a:tblPr firstRow="1" firstCol="1" bandRow="1">
                <a:tableStyleId>{5C22544A-7EE6-4342-B048-85BDC9FD1C3A}</a:tableStyleId>
              </a:tblPr>
              <a:tblGrid>
                <a:gridCol w="2024435"/>
                <a:gridCol w="2024435"/>
                <a:gridCol w="2025311"/>
                <a:gridCol w="2841220"/>
              </a:tblGrid>
              <a:tr h="653230">
                <a:tc>
                  <a:txBody>
                    <a:bodyPr/>
                    <a:lstStyle/>
                    <a:p>
                      <a:pPr algn="l">
                        <a:lnSpc>
                          <a:spcPct val="115000"/>
                        </a:lnSpc>
                        <a:spcAft>
                          <a:spcPts val="0"/>
                        </a:spcAft>
                      </a:pPr>
                      <a:r>
                        <a:rPr lang="en-IN" sz="1400" b="1" dirty="0">
                          <a:solidFill>
                            <a:schemeClr val="tx1"/>
                          </a:solidFill>
                          <a:effectLst/>
                          <a:latin typeface="Bookman Old Style" pitchFamily="18" charset="0"/>
                        </a:rPr>
                        <a:t>INVOICE DATED</a:t>
                      </a:r>
                    </a:p>
                    <a:p>
                      <a:pPr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2B FY</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3B FY</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TABLE  IN GSTR 9</a:t>
                      </a:r>
                    </a:p>
                    <a:p>
                      <a:pPr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3230">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AUTO POPULATED IN 6A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REFLECTED IN 8A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 DIFFERENCE IN 8D</a:t>
                      </a:r>
                    </a:p>
                    <a:p>
                      <a:pPr marL="228600"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06459">
                <a:tc>
                  <a:txBody>
                    <a:bodyPr/>
                    <a:lstStyle/>
                    <a:p>
                      <a:pPr algn="l">
                        <a:lnSpc>
                          <a:spcPct val="115000"/>
                        </a:lnSpc>
                        <a:spcAft>
                          <a:spcPts val="0"/>
                        </a:spcAft>
                      </a:pPr>
                      <a:r>
                        <a:rPr lang="en-IN" sz="1400" b="1" dirty="0">
                          <a:solidFill>
                            <a:schemeClr val="tx1"/>
                          </a:solidFill>
                          <a:effectLst/>
                          <a:latin typeface="Bookman Old Style" pitchFamily="18" charset="0"/>
                        </a:rPr>
                        <a:t>2023-2024</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2023-2024</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AUTO POPULATED IN 6A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 IN 6 A1</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NOT REFLECTED IN 8A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 DIFFERENCE IN 8D</a:t>
                      </a:r>
                    </a:p>
                    <a:p>
                      <a:pPr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06459">
                <a:tc>
                  <a:txBody>
                    <a:bodyPr/>
                    <a:lstStyle/>
                    <a:p>
                      <a:pPr algn="l">
                        <a:lnSpc>
                          <a:spcPct val="115000"/>
                        </a:lnSpc>
                        <a:spcAft>
                          <a:spcPts val="0"/>
                        </a:spcAft>
                      </a:pPr>
                      <a:r>
                        <a:rPr lang="en-IN" sz="1400" b="1" dirty="0">
                          <a:solidFill>
                            <a:schemeClr val="tx1"/>
                          </a:solidFill>
                          <a:effectLst/>
                          <a:latin typeface="Bookman Old Style" pitchFamily="18" charset="0"/>
                        </a:rPr>
                        <a:t>2023-2024</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AUTO POPULATED IN 6A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 IN 6 A1</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NOT REFLECTED IN 8A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 DIFFERENCE IN 8D</a:t>
                      </a:r>
                    </a:p>
                    <a:p>
                      <a:pPr marL="228600"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70852">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AUTO POPULATED IN 8A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 IN 8C</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DECLARE IN TABLE 13</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NOT REFLECTED IN 6A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 DIFFERENCE IN 8D</a:t>
                      </a:r>
                    </a:p>
                    <a:p>
                      <a:pPr marL="457200"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9242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934339083"/>
              </p:ext>
            </p:extLst>
          </p:nvPr>
        </p:nvGraphicFramePr>
        <p:xfrm>
          <a:off x="152397" y="381001"/>
          <a:ext cx="8915402" cy="4724400"/>
        </p:xfrm>
        <a:graphic>
          <a:graphicData uri="http://schemas.openxmlformats.org/drawingml/2006/table">
            <a:tbl>
              <a:tblPr firstRow="1" firstCol="1" bandRow="1">
                <a:tableStyleId>{5C22544A-7EE6-4342-B048-85BDC9FD1C3A}</a:tableStyleId>
              </a:tblPr>
              <a:tblGrid>
                <a:gridCol w="2024435"/>
                <a:gridCol w="2024435"/>
                <a:gridCol w="2025312"/>
                <a:gridCol w="2841220"/>
              </a:tblGrid>
              <a:tr h="2021893">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NOT REFLECTED IN 6A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 REFLECTED IN 8A</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 IN 8C</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DECLARE IN TABLE 13</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NO DIFFERENCE IN 8D</a:t>
                      </a:r>
                    </a:p>
                    <a:p>
                      <a:pPr marL="228600" algn="l">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702507">
                <a:tc>
                  <a:txBody>
                    <a:bodyPr/>
                    <a:lstStyle/>
                    <a:p>
                      <a:pPr algn="l">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ITC WRONGLY AVAILED</a:t>
                      </a:r>
                    </a:p>
                    <a:p>
                      <a:pPr marL="342900" lvl="0" indent="-342900" algn="l">
                        <a:lnSpc>
                          <a:spcPct val="115000"/>
                        </a:lnSpc>
                        <a:spcAft>
                          <a:spcPts val="0"/>
                        </a:spcAft>
                        <a:buFont typeface="Symbol"/>
                        <a:buChar char=""/>
                      </a:pPr>
                      <a:r>
                        <a:rPr lang="en-IN" sz="1400" b="1" dirty="0">
                          <a:solidFill>
                            <a:schemeClr val="tx1"/>
                          </a:solidFill>
                          <a:effectLst/>
                          <a:latin typeface="Bookman Old Style" pitchFamily="18" charset="0"/>
                        </a:rPr>
                        <a:t>IT SHOULD </a:t>
                      </a:r>
                      <a:r>
                        <a:rPr lang="en-IN" sz="1400" b="1" dirty="0" smtClean="0">
                          <a:solidFill>
                            <a:schemeClr val="tx1"/>
                          </a:solidFill>
                          <a:effectLst/>
                          <a:latin typeface="Bookman Old Style" pitchFamily="18" charset="0"/>
                        </a:rPr>
                        <a:t>BE REVERSED</a:t>
                      </a:r>
                      <a:endParaRPr lang="en-IN" sz="1400" b="1" dirty="0">
                        <a:solidFill>
                          <a:schemeClr val="tx1"/>
                        </a:solidFill>
                        <a:effectLst/>
                        <a:latin typeface="Bookman Old Style" pitchFamily="18" charset="0"/>
                      </a:endParaRPr>
                    </a:p>
                    <a:p>
                      <a:pPr marL="342900" lvl="0" indent="-342900" algn="l">
                        <a:lnSpc>
                          <a:spcPct val="115000"/>
                        </a:lnSpc>
                        <a:spcAft>
                          <a:spcPts val="0"/>
                        </a:spcAft>
                        <a:buFont typeface="Symbol"/>
                        <a:buChar char=""/>
                      </a:pPr>
                      <a:r>
                        <a:rPr lang="en-IN" sz="1400" b="1" dirty="0" smtClean="0">
                          <a:solidFill>
                            <a:schemeClr val="tx1"/>
                          </a:solidFill>
                          <a:effectLst/>
                          <a:latin typeface="Bookman Old Style" pitchFamily="18" charset="0"/>
                        </a:rPr>
                        <a:t> </a:t>
                      </a:r>
                      <a:r>
                        <a:rPr lang="en-IN" sz="1400" b="1" dirty="0">
                          <a:solidFill>
                            <a:schemeClr val="tx1"/>
                          </a:solidFill>
                          <a:effectLst/>
                          <a:latin typeface="Bookman Old Style" pitchFamily="18" charset="0"/>
                        </a:rPr>
                        <a:t>RECLAIMED IN </a:t>
                      </a:r>
                      <a:endParaRPr lang="en-IN" sz="1400" b="1" dirty="0" smtClean="0">
                        <a:solidFill>
                          <a:schemeClr val="tx1"/>
                        </a:solidFill>
                        <a:effectLst/>
                        <a:latin typeface="Bookman Old Style" pitchFamily="18" charset="0"/>
                      </a:endParaRPr>
                    </a:p>
                    <a:p>
                      <a:pPr marL="0" lvl="0" indent="0" algn="l">
                        <a:lnSpc>
                          <a:spcPct val="115000"/>
                        </a:lnSpc>
                        <a:spcAft>
                          <a:spcPts val="0"/>
                        </a:spcAft>
                        <a:buFont typeface="Symbol"/>
                        <a:buNone/>
                      </a:pPr>
                      <a:r>
                        <a:rPr lang="en-IN" sz="1400" b="1" dirty="0" smtClean="0">
                          <a:solidFill>
                            <a:schemeClr val="tx1"/>
                          </a:solidFill>
                          <a:effectLst/>
                          <a:latin typeface="Bookman Old Style" pitchFamily="18" charset="0"/>
                        </a:rPr>
                        <a:t>       FY 2025-2026</a:t>
                      </a:r>
                    </a:p>
                    <a:p>
                      <a:pPr marL="457200" algn="l">
                        <a:lnSpc>
                          <a:spcPct val="115000"/>
                        </a:lnSpc>
                        <a:spcAft>
                          <a:spcPts val="0"/>
                        </a:spcAft>
                      </a:pPr>
                      <a:r>
                        <a:rPr lang="en-IN" sz="1400" b="1" dirty="0" smtClean="0">
                          <a:solidFill>
                            <a:schemeClr val="tx1"/>
                          </a:solidFill>
                          <a:effectLst/>
                          <a:latin typeface="Bookman Old Style" pitchFamily="18" charset="0"/>
                        </a:rPr>
                        <a:t>BEFORE 30</a:t>
                      </a:r>
                      <a:r>
                        <a:rPr lang="en-IN" sz="1400" b="1" baseline="30000" dirty="0" smtClean="0">
                          <a:solidFill>
                            <a:schemeClr val="tx1"/>
                          </a:solidFill>
                          <a:effectLst/>
                          <a:latin typeface="Bookman Old Style" pitchFamily="18" charset="0"/>
                        </a:rPr>
                        <a:t>TH</a:t>
                      </a:r>
                      <a:r>
                        <a:rPr lang="en-IN" sz="1400" b="1" dirty="0" smtClean="0">
                          <a:solidFill>
                            <a:schemeClr val="tx1"/>
                          </a:solidFill>
                          <a:effectLst/>
                          <a:latin typeface="Bookman Old Style" pitchFamily="18" charset="0"/>
                        </a:rPr>
                        <a:t> NOV OR DATE OF ANNUAL RETURN WHICHEVER IS EARLIER</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 name="Rectangle 8"/>
          <p:cNvSpPr/>
          <p:nvPr/>
        </p:nvSpPr>
        <p:spPr>
          <a:xfrm>
            <a:off x="228600" y="5257800"/>
            <a:ext cx="8839200" cy="1692771"/>
          </a:xfrm>
          <a:prstGeom prst="rect">
            <a:avLst/>
          </a:prstGeom>
        </p:spPr>
        <p:txBody>
          <a:bodyPr wrap="square">
            <a:spAutoFit/>
          </a:bodyPr>
          <a:lstStyle/>
          <a:p>
            <a:r>
              <a:rPr lang="en-IN" b="1" dirty="0">
                <a:latin typeface="Bookman Old Style" pitchFamily="18" charset="0"/>
              </a:rPr>
              <a:t>SPILL OVER ITC REPORTING</a:t>
            </a:r>
            <a:endParaRPr lang="en-IN" dirty="0">
              <a:latin typeface="Bookman Old Style" pitchFamily="18" charset="0"/>
            </a:endParaRPr>
          </a:p>
          <a:p>
            <a:r>
              <a:rPr lang="en-IN" dirty="0">
                <a:latin typeface="Bookman Old Style" pitchFamily="18" charset="0"/>
              </a:rPr>
              <a:t> </a:t>
            </a:r>
            <a:r>
              <a:rPr lang="en-IN" dirty="0" smtClean="0">
                <a:latin typeface="Bookman Old Style" pitchFamily="18" charset="0"/>
              </a:rPr>
              <a:t>TABLE </a:t>
            </a:r>
            <a:r>
              <a:rPr lang="en-IN" dirty="0">
                <a:latin typeface="Bookman Old Style" pitchFamily="18" charset="0"/>
              </a:rPr>
              <a:t>13 = TABLE 8 </a:t>
            </a:r>
            <a:r>
              <a:rPr lang="en-IN" dirty="0" smtClean="0">
                <a:latin typeface="Bookman Old Style" pitchFamily="18" charset="0"/>
              </a:rPr>
              <a:t>C (NORMAL CASES) </a:t>
            </a:r>
          </a:p>
          <a:p>
            <a:r>
              <a:rPr lang="en-IN" dirty="0" smtClean="0">
                <a:latin typeface="Bookman Old Style" pitchFamily="18" charset="0"/>
              </a:rPr>
              <a:t>{</a:t>
            </a:r>
            <a:r>
              <a:rPr lang="en-IN" sz="1600" dirty="0" smtClean="0">
                <a:latin typeface="Bookman Old Style" pitchFamily="18" charset="0"/>
              </a:rPr>
              <a:t>Exceptions: RCM input spill over disclose in table 13 but not in 8C, Goods not received reversed and reclaimed in 25-26, disclose in 13, not in 8C as original claim in 6B}</a:t>
            </a:r>
            <a:endParaRPr lang="en-IN" sz="1600" dirty="0">
              <a:latin typeface="Bookman Old Style" pitchFamily="18" charset="0"/>
            </a:endParaRPr>
          </a:p>
          <a:p>
            <a:pPr lvl="0"/>
            <a:r>
              <a:rPr lang="en-IN" dirty="0">
                <a:latin typeface="Bookman Old Style" pitchFamily="18" charset="0"/>
              </a:rPr>
              <a:t>TABLE 6 A1 = TABLE 13 OF PY GSTR 9</a:t>
            </a:r>
          </a:p>
        </p:txBody>
      </p:sp>
    </p:spTree>
    <p:extLst>
      <p:ext uri="{BB962C8B-B14F-4D97-AF65-F5344CB8AC3E}">
        <p14:creationId xmlns:p14="http://schemas.microsoft.com/office/powerpoint/2010/main" val="312099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52582052"/>
              </p:ext>
            </p:extLst>
          </p:nvPr>
        </p:nvGraphicFramePr>
        <p:xfrm>
          <a:off x="152399" y="990599"/>
          <a:ext cx="8839200" cy="4477304"/>
        </p:xfrm>
        <a:graphic>
          <a:graphicData uri="http://schemas.openxmlformats.org/drawingml/2006/table">
            <a:tbl>
              <a:tblPr firstRow="1" firstCol="1" bandRow="1">
                <a:tableStyleId>{5C22544A-7EE6-4342-B048-85BDC9FD1C3A}</a:tableStyleId>
              </a:tblPr>
              <a:tblGrid>
                <a:gridCol w="2007132"/>
                <a:gridCol w="2007132"/>
                <a:gridCol w="2008001"/>
                <a:gridCol w="2816935"/>
              </a:tblGrid>
              <a:tr h="914401">
                <a:tc>
                  <a:txBody>
                    <a:bodyPr/>
                    <a:lstStyle/>
                    <a:p>
                      <a:pPr>
                        <a:lnSpc>
                          <a:spcPct val="115000"/>
                        </a:lnSpc>
                        <a:spcAft>
                          <a:spcPts val="0"/>
                        </a:spcAft>
                      </a:pPr>
                      <a:r>
                        <a:rPr lang="en-IN" sz="1400" b="1" dirty="0">
                          <a:solidFill>
                            <a:schemeClr val="tx1"/>
                          </a:solidFill>
                          <a:effectLst/>
                          <a:latin typeface="Bookman Old Style" pitchFamily="18" charset="0"/>
                        </a:rPr>
                        <a:t>INVOICE DATED</a:t>
                      </a:r>
                    </a:p>
                    <a:p>
                      <a:pPr>
                        <a:lnSpc>
                          <a:spcPct val="115000"/>
                        </a:lnSpc>
                        <a:spcAft>
                          <a:spcPts val="0"/>
                        </a:spcAft>
                      </a:pPr>
                      <a:r>
                        <a:rPr lang="en-IN" sz="1400" b="1" dirty="0">
                          <a:solidFill>
                            <a:schemeClr val="tx1"/>
                          </a:solidFill>
                          <a:effectLst/>
                          <a:latin typeface="Bookman Old Style" pitchFamily="18" charset="0"/>
                        </a:rPr>
                        <a:t> </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dirty="0">
                          <a:solidFill>
                            <a:schemeClr val="tx1"/>
                          </a:solidFill>
                          <a:effectLst/>
                          <a:latin typeface="Bookman Old Style" pitchFamily="18" charset="0"/>
                        </a:rPr>
                        <a:t>GSTR 1 FY</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3B FY</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TABLE  IN GSTR 9</a:t>
                      </a:r>
                    </a:p>
                    <a:p>
                      <a:pPr>
                        <a:lnSpc>
                          <a:spcPct val="115000"/>
                        </a:lnSpc>
                        <a:spcAft>
                          <a:spcPts val="0"/>
                        </a:spcAft>
                      </a:pPr>
                      <a:r>
                        <a:rPr lang="en-IN" sz="1400" b="1">
                          <a:solidFill>
                            <a:schemeClr val="tx1"/>
                          </a:solidFill>
                          <a:effectLst/>
                          <a:latin typeface="Bookman Old Style" pitchFamily="18" charset="0"/>
                        </a:rPr>
                        <a:t> </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7717">
                <a:tc>
                  <a:txBody>
                    <a:bodyPr/>
                    <a:lstStyle/>
                    <a:p>
                      <a:pPr>
                        <a:lnSpc>
                          <a:spcPct val="115000"/>
                        </a:lnSpc>
                        <a:spcAft>
                          <a:spcPts val="0"/>
                        </a:spcAft>
                      </a:pPr>
                      <a:r>
                        <a:rPr lang="en-IN" sz="1400" b="1" dirty="0">
                          <a:solidFill>
                            <a:schemeClr val="tx1"/>
                          </a:solidFill>
                          <a:effectLst/>
                          <a:latin typeface="Bookman Old Style" pitchFamily="18" charset="0"/>
                        </a:rPr>
                        <a:t>2023-2024</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dirty="0">
                          <a:solidFill>
                            <a:schemeClr val="tx1"/>
                          </a:solidFill>
                          <a:effectLst/>
                          <a:latin typeface="Bookman Old Style" pitchFamily="18" charset="0"/>
                        </a:rPr>
                        <a:t>2023-2024</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NO ADJUSTMENTS</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7717">
                <a:tc>
                  <a:txBody>
                    <a:bodyPr/>
                    <a:lstStyle/>
                    <a:p>
                      <a:pPr>
                        <a:lnSpc>
                          <a:spcPct val="115000"/>
                        </a:lnSpc>
                        <a:spcAft>
                          <a:spcPts val="0"/>
                        </a:spcAft>
                      </a:pPr>
                      <a:r>
                        <a:rPr lang="en-IN" sz="1400" b="1">
                          <a:solidFill>
                            <a:schemeClr val="tx1"/>
                          </a:solidFill>
                          <a:effectLst/>
                          <a:latin typeface="Bookman Old Style" pitchFamily="18" charset="0"/>
                        </a:rPr>
                        <a:t>2023-2024</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 MANUALY IN 4A/4B</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7717">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NO ADJUSTMENTS</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12035">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DECLARED IN TABLE 10</a:t>
                      </a:r>
                    </a:p>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 MANUALY IN 4A/4B</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7717">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2025-2026</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2025-2026</a:t>
                      </a:r>
                      <a:endParaRPr lang="en-IN" sz="1400" b="1">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DECLARED IN TABLE 10</a:t>
                      </a:r>
                      <a:endParaRPr lang="en-IN" sz="1400" b="1" dirty="0">
                        <a:solidFill>
                          <a:schemeClr val="tx1"/>
                        </a:solidFill>
                        <a:effectLst/>
                        <a:latin typeface="Bookman Old Style" pitchFamily="18"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Rectangle 1"/>
          <p:cNvSpPr>
            <a:spLocks noChangeArrowheads="1"/>
          </p:cNvSpPr>
          <p:nvPr/>
        </p:nvSpPr>
        <p:spPr bwMode="auto">
          <a:xfrm>
            <a:off x="10886" y="364123"/>
            <a:ext cx="49664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SPILL OVER OUTWARD SUPPLY REPORTING</a:t>
            </a:r>
            <a:endParaRPr kumimoji="0" lang="en-US" sz="1600" b="0" i="0" u="none" strike="noStrike" cap="none" normalizeH="0" baseline="0" dirty="0" smtClean="0">
              <a:ln>
                <a:noFill/>
              </a:ln>
              <a:solidFill>
                <a:schemeClr val="tx1"/>
              </a:solidFill>
              <a:effectLst/>
              <a:latin typeface="Bookman Old Style" pitchFamily="18" charset="0"/>
              <a:cs typeface="Arial" pitchFamily="34" charset="0"/>
            </a:endParaRPr>
          </a:p>
        </p:txBody>
      </p:sp>
    </p:spTree>
    <p:extLst>
      <p:ext uri="{BB962C8B-B14F-4D97-AF65-F5344CB8AC3E}">
        <p14:creationId xmlns:p14="http://schemas.microsoft.com/office/powerpoint/2010/main" val="55374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369332"/>
          </a:xfrm>
          <a:prstGeom prst="rect">
            <a:avLst/>
          </a:prstGeom>
        </p:spPr>
        <p:txBody>
          <a:bodyPr wrap="square">
            <a:spAutoFit/>
          </a:bodyPr>
          <a:lstStyle/>
          <a:p>
            <a:r>
              <a:rPr lang="en-IN" sz="1600" b="1" dirty="0">
                <a:latin typeface="Bookman Old Style" pitchFamily="18" charset="0"/>
              </a:rPr>
              <a:t>ITC REVERSAL AND </a:t>
            </a:r>
            <a:r>
              <a:rPr lang="en-IN" sz="1600" b="1" dirty="0" smtClean="0">
                <a:latin typeface="Bookman Old Style" pitchFamily="18" charset="0"/>
              </a:rPr>
              <a:t>RECLAIM-Rule 37 and 37A </a:t>
            </a:r>
            <a:r>
              <a:rPr lang="en-IN" sz="1600" b="1" dirty="0">
                <a:latin typeface="Bookman Old Style" pitchFamily="18" charset="0"/>
              </a:rPr>
              <a:t>(</a:t>
            </a:r>
            <a:r>
              <a:rPr lang="en-IN" sz="1600" b="1" dirty="0" err="1">
                <a:latin typeface="Bookman Old Style" pitchFamily="18" charset="0"/>
              </a:rPr>
              <a:t>Eg</a:t>
            </a:r>
            <a:r>
              <a:rPr lang="en-IN" sz="1600" b="1" dirty="0">
                <a:latin typeface="Bookman Old Style" pitchFamily="18" charset="0"/>
              </a:rPr>
              <a:t>. Amount of ITC –Rs.100</a:t>
            </a:r>
            <a:r>
              <a:rPr lang="en-IN" b="1" dirty="0">
                <a:latin typeface="Bookman Old Style" pitchFamily="18" charset="0"/>
              </a:rPr>
              <a:t>)</a:t>
            </a:r>
            <a:endParaRPr lang="en-IN" dirty="0">
              <a:latin typeface="Bookman Old Style"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535837016"/>
              </p:ext>
            </p:extLst>
          </p:nvPr>
        </p:nvGraphicFramePr>
        <p:xfrm>
          <a:off x="152402" y="762000"/>
          <a:ext cx="8915398" cy="5925573"/>
        </p:xfrm>
        <a:graphic>
          <a:graphicData uri="http://schemas.openxmlformats.org/drawingml/2006/table">
            <a:tbl>
              <a:tblPr firstRow="1" firstCol="1" bandRow="1">
                <a:tableStyleId>{5C22544A-7EE6-4342-B048-85BDC9FD1C3A}</a:tableStyleId>
              </a:tblPr>
              <a:tblGrid>
                <a:gridCol w="2109620"/>
                <a:gridCol w="2109620"/>
                <a:gridCol w="2110521"/>
                <a:gridCol w="2585637"/>
              </a:tblGrid>
              <a:tr h="381000">
                <a:tc>
                  <a:txBody>
                    <a:bodyPr/>
                    <a:lstStyle/>
                    <a:p>
                      <a:pPr>
                        <a:lnSpc>
                          <a:spcPct val="115000"/>
                        </a:lnSpc>
                        <a:spcAft>
                          <a:spcPts val="0"/>
                        </a:spcAft>
                      </a:pPr>
                      <a:r>
                        <a:rPr lang="en-IN" sz="1200" b="1" dirty="0">
                          <a:solidFill>
                            <a:schemeClr val="tx1"/>
                          </a:solidFill>
                          <a:effectLst/>
                          <a:latin typeface="Bookman Old Style" pitchFamily="18" charset="0"/>
                        </a:rPr>
                        <a:t>ORIGINALLY CLAIMED</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REVERSAL FY</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RECLAIM FY</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TABLE  IN GSTR 9</a:t>
                      </a:r>
                    </a:p>
                    <a:p>
                      <a:pPr marL="457200">
                        <a:lnSpc>
                          <a:spcPct val="115000"/>
                        </a:lnSpc>
                        <a:spcAft>
                          <a:spcPts val="0"/>
                        </a:spcAft>
                      </a:pPr>
                      <a:r>
                        <a:rPr lang="en-IN" sz="1200" b="1">
                          <a:solidFill>
                            <a:schemeClr val="tx1"/>
                          </a:solidFill>
                          <a:effectLst/>
                          <a:latin typeface="Bookman Old Style" pitchFamily="18" charset="0"/>
                        </a:rPr>
                        <a:t> </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4158">
                <a:tc>
                  <a:txBody>
                    <a:bodyPr/>
                    <a:lstStyle/>
                    <a:p>
                      <a:pPr>
                        <a:lnSpc>
                          <a:spcPct val="115000"/>
                        </a:lnSpc>
                        <a:spcAft>
                          <a:spcPts val="0"/>
                        </a:spcAft>
                      </a:pPr>
                      <a:r>
                        <a:rPr lang="en-IN" sz="1200" b="1" dirty="0">
                          <a:solidFill>
                            <a:schemeClr val="tx1"/>
                          </a:solidFill>
                          <a:effectLst/>
                          <a:latin typeface="Bookman Old Style" pitchFamily="18" charset="0"/>
                        </a:rPr>
                        <a:t>2023-2024</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dirty="0">
                          <a:solidFill>
                            <a:schemeClr val="tx1"/>
                          </a:solidFill>
                          <a:effectLst/>
                          <a:latin typeface="Bookman Old Style" pitchFamily="18" charset="0"/>
                        </a:rPr>
                        <a:t>2023-2024</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2024-2025</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200" b="1">
                          <a:solidFill>
                            <a:schemeClr val="tx1"/>
                          </a:solidFill>
                          <a:effectLst/>
                          <a:latin typeface="Bookman Old Style" pitchFamily="18" charset="0"/>
                        </a:rPr>
                        <a:t>AUTO POPULATED IN 6A -Rs100</a:t>
                      </a:r>
                    </a:p>
                    <a:p>
                      <a:pPr marL="342900" lvl="0" indent="-342900">
                        <a:lnSpc>
                          <a:spcPct val="115000"/>
                        </a:lnSpc>
                        <a:spcAft>
                          <a:spcPts val="0"/>
                        </a:spcAft>
                        <a:buFont typeface="Symbol"/>
                        <a:buChar char=""/>
                      </a:pPr>
                      <a:r>
                        <a:rPr lang="en-IN" sz="1200" b="1">
                          <a:solidFill>
                            <a:schemeClr val="tx1"/>
                          </a:solidFill>
                          <a:effectLst/>
                          <a:latin typeface="Bookman Old Style" pitchFamily="18" charset="0"/>
                        </a:rPr>
                        <a:t>DECLARE IN TABLE 6H - Rs100</a:t>
                      </a:r>
                    </a:p>
                    <a:p>
                      <a:pPr marL="342900" lvl="0" indent="-342900">
                        <a:lnSpc>
                          <a:spcPct val="115000"/>
                        </a:lnSpc>
                        <a:spcAft>
                          <a:spcPts val="0"/>
                        </a:spcAft>
                        <a:buFont typeface="Symbol"/>
                        <a:buChar char=""/>
                      </a:pPr>
                      <a:r>
                        <a:rPr lang="en-IN" sz="1200" b="1">
                          <a:solidFill>
                            <a:schemeClr val="tx1"/>
                          </a:solidFill>
                          <a:effectLst/>
                          <a:latin typeface="Bookman Old Style" pitchFamily="18" charset="0"/>
                        </a:rPr>
                        <a:t>NO DIFFERENCE IN TABLE 6J</a:t>
                      </a:r>
                    </a:p>
                    <a:p>
                      <a:pPr marL="457200">
                        <a:lnSpc>
                          <a:spcPct val="115000"/>
                        </a:lnSpc>
                        <a:spcAft>
                          <a:spcPts val="0"/>
                        </a:spcAft>
                      </a:pPr>
                      <a:r>
                        <a:rPr lang="en-IN" sz="1200" b="1">
                          <a:solidFill>
                            <a:schemeClr val="tx1"/>
                          </a:solidFill>
                          <a:effectLst/>
                          <a:latin typeface="Bookman Old Style" pitchFamily="18" charset="0"/>
                        </a:rPr>
                        <a:t> </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42574">
                <a:tc>
                  <a:txBody>
                    <a:bodyPr/>
                    <a:lstStyle/>
                    <a:p>
                      <a:pPr>
                        <a:lnSpc>
                          <a:spcPct val="115000"/>
                        </a:lnSpc>
                        <a:spcAft>
                          <a:spcPts val="0"/>
                        </a:spcAft>
                      </a:pPr>
                      <a:r>
                        <a:rPr lang="en-IN" sz="1200" b="1">
                          <a:solidFill>
                            <a:schemeClr val="tx1"/>
                          </a:solidFill>
                          <a:effectLst/>
                          <a:latin typeface="Bookman Old Style" pitchFamily="18" charset="0"/>
                        </a:rPr>
                        <a:t>2023-2024</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dirty="0">
                          <a:solidFill>
                            <a:schemeClr val="tx1"/>
                          </a:solidFill>
                          <a:effectLst/>
                          <a:latin typeface="Bookman Old Style" pitchFamily="18" charset="0"/>
                        </a:rPr>
                        <a:t>2024-2025</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dirty="0">
                          <a:solidFill>
                            <a:schemeClr val="tx1"/>
                          </a:solidFill>
                          <a:effectLst/>
                          <a:latin typeface="Bookman Old Style" pitchFamily="18" charset="0"/>
                        </a:rPr>
                        <a:t>2024-2025</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AUTO POPULATED IN 6A - Rs100</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DECLARE IN TABLE 6H - Rs100</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NO DIFFERENCE IN TABLE 6J </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DECLARE IN TABLE 7 -Rs100</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78217">
                <a:tc>
                  <a:txBody>
                    <a:bodyPr/>
                    <a:lstStyle/>
                    <a:p>
                      <a:pPr>
                        <a:lnSpc>
                          <a:spcPct val="115000"/>
                        </a:lnSpc>
                        <a:spcAft>
                          <a:spcPts val="0"/>
                        </a:spcAft>
                      </a:pPr>
                      <a:r>
                        <a:rPr lang="en-IN" sz="1200" b="1">
                          <a:solidFill>
                            <a:schemeClr val="tx1"/>
                          </a:solidFill>
                          <a:effectLst/>
                          <a:latin typeface="Bookman Old Style" pitchFamily="18" charset="0"/>
                        </a:rPr>
                        <a:t>2024-2025</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2024-2025</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200" b="1">
                          <a:solidFill>
                            <a:schemeClr val="tx1"/>
                          </a:solidFill>
                          <a:effectLst/>
                          <a:latin typeface="Bookman Old Style" pitchFamily="18" charset="0"/>
                        </a:rPr>
                        <a:t>2024-2025</a:t>
                      </a:r>
                      <a:endParaRPr lang="en-IN" sz="12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AUTO POPULATED IN 6A – Rs.200</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DECLARE IN TABLE 6B –Rs.100</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DECLARE IN TABLE 6H-Rs.100</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NO DIFFERENCE IN TABLE 6J</a:t>
                      </a:r>
                    </a:p>
                    <a:p>
                      <a:pPr marL="342900" lvl="0" indent="-342900">
                        <a:lnSpc>
                          <a:spcPct val="115000"/>
                        </a:lnSpc>
                        <a:spcAft>
                          <a:spcPts val="0"/>
                        </a:spcAft>
                        <a:buFont typeface="Symbol"/>
                        <a:buChar char=""/>
                      </a:pPr>
                      <a:r>
                        <a:rPr lang="en-IN" sz="1200" b="1" dirty="0">
                          <a:solidFill>
                            <a:schemeClr val="tx1"/>
                          </a:solidFill>
                          <a:effectLst/>
                          <a:latin typeface="Bookman Old Style" pitchFamily="18" charset="0"/>
                        </a:rPr>
                        <a:t>DECLARE IN TABLE 7-Rs.100</a:t>
                      </a:r>
                      <a:endParaRPr lang="en-IN" sz="12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15131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89213341"/>
              </p:ext>
            </p:extLst>
          </p:nvPr>
        </p:nvGraphicFramePr>
        <p:xfrm>
          <a:off x="152398" y="152400"/>
          <a:ext cx="8839201" cy="6553200"/>
        </p:xfrm>
        <a:graphic>
          <a:graphicData uri="http://schemas.openxmlformats.org/drawingml/2006/table">
            <a:tbl>
              <a:tblPr firstRow="1" firstCol="1" bandRow="1">
                <a:tableStyleId>{5C22544A-7EE6-4342-B048-85BDC9FD1C3A}</a:tableStyleId>
              </a:tblPr>
              <a:tblGrid>
                <a:gridCol w="2091590"/>
                <a:gridCol w="2091590"/>
                <a:gridCol w="2092483"/>
                <a:gridCol w="2563538"/>
              </a:tblGrid>
              <a:tr h="3433505">
                <a:tc>
                  <a:txBody>
                    <a:bodyPr/>
                    <a:lstStyle/>
                    <a:p>
                      <a:pPr>
                        <a:lnSpc>
                          <a:spcPct val="115000"/>
                        </a:lnSpc>
                        <a:spcAft>
                          <a:spcPts val="0"/>
                        </a:spcAft>
                      </a:pPr>
                      <a:r>
                        <a:rPr lang="en-IN" sz="1400" b="1" dirty="0">
                          <a:solidFill>
                            <a:schemeClr val="tx1"/>
                          </a:solidFill>
                          <a:effectLst/>
                          <a:latin typeface="Bookman Old Style" pitchFamily="18" charset="0"/>
                        </a:rPr>
                        <a:t>2024-2025</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dirty="0">
                          <a:solidFill>
                            <a:schemeClr val="tx1"/>
                          </a:solidFill>
                          <a:effectLst/>
                          <a:latin typeface="Bookman Old Style" pitchFamily="18" charset="0"/>
                        </a:rPr>
                        <a:t>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AUTO POPULATED IN 6A –Rs.100</a:t>
                      </a:r>
                    </a:p>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DECLARE IN TABLE 6B –Rs.100</a:t>
                      </a:r>
                    </a:p>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DECLARE IN TABLE 6H OF FY 2025-2026-Rs.100</a:t>
                      </a:r>
                    </a:p>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NO DIFFERENCE IN TABLE 6J</a:t>
                      </a:r>
                    </a:p>
                    <a:p>
                      <a:pPr marL="342900" lvl="0" indent="-342900">
                        <a:lnSpc>
                          <a:spcPct val="115000"/>
                        </a:lnSpc>
                        <a:spcAft>
                          <a:spcPts val="0"/>
                        </a:spcAft>
                        <a:buFont typeface="Symbol"/>
                        <a:buChar char=""/>
                      </a:pPr>
                      <a:r>
                        <a:rPr lang="en-IN" sz="1400" b="1">
                          <a:solidFill>
                            <a:schemeClr val="tx1"/>
                          </a:solidFill>
                          <a:effectLst/>
                          <a:latin typeface="Bookman Old Style" pitchFamily="18" charset="0"/>
                        </a:rPr>
                        <a:t>DECLARE IN TABLE 7-Rs.100</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19695">
                <a:tc>
                  <a:txBody>
                    <a:bodyPr/>
                    <a:lstStyle/>
                    <a:p>
                      <a:pPr>
                        <a:lnSpc>
                          <a:spcPct val="115000"/>
                        </a:lnSpc>
                        <a:spcAft>
                          <a:spcPts val="0"/>
                        </a:spcAft>
                      </a:pPr>
                      <a:r>
                        <a:rPr lang="en-IN" sz="1400" b="1">
                          <a:solidFill>
                            <a:schemeClr val="tx1"/>
                          </a:solidFill>
                          <a:effectLst/>
                          <a:latin typeface="Bookman Old Style" pitchFamily="18" charset="0"/>
                        </a:rPr>
                        <a:t>2024-2025</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2025-2026</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400" b="1">
                          <a:solidFill>
                            <a:schemeClr val="tx1"/>
                          </a:solidFill>
                          <a:effectLst/>
                          <a:latin typeface="Bookman Old Style" pitchFamily="18" charset="0"/>
                        </a:rPr>
                        <a:t>2025-2026</a:t>
                      </a:r>
                      <a:endParaRPr lang="en-IN" sz="1400" b="1">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AUTO POPULATED IN 6A –Rs.100</a:t>
                      </a:r>
                    </a:p>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DECLARE IN TABLE 6B – Rs.100</a:t>
                      </a:r>
                    </a:p>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DECLARE IN TABLE 6H OF FY 2025-2026</a:t>
                      </a:r>
                    </a:p>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NO DIFFERENCE IN TABLE 6J</a:t>
                      </a:r>
                    </a:p>
                    <a:p>
                      <a:pPr marL="342900" lvl="0" indent="-342900">
                        <a:lnSpc>
                          <a:spcPct val="115000"/>
                        </a:lnSpc>
                        <a:spcAft>
                          <a:spcPts val="0"/>
                        </a:spcAft>
                        <a:buFont typeface="Symbol"/>
                        <a:buChar char=""/>
                      </a:pPr>
                      <a:r>
                        <a:rPr lang="en-IN" sz="1400" b="1" dirty="0">
                          <a:solidFill>
                            <a:schemeClr val="tx1"/>
                          </a:solidFill>
                          <a:effectLst/>
                          <a:latin typeface="Bookman Old Style" pitchFamily="18" charset="0"/>
                        </a:rPr>
                        <a:t>DECLARE IN TABLE 7 OF FY 2025-2026</a:t>
                      </a:r>
                      <a:endParaRPr lang="en-IN" sz="1400" b="1" dirty="0">
                        <a:solidFill>
                          <a:schemeClr val="tx1"/>
                        </a:solidFill>
                        <a:effectLst/>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4768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307777"/>
          </a:xfrm>
          <a:prstGeom prst="rect">
            <a:avLst/>
          </a:prstGeom>
        </p:spPr>
        <p:txBody>
          <a:bodyPr wrap="square">
            <a:spAutoFit/>
          </a:bodyPr>
          <a:lstStyle/>
          <a:p>
            <a:r>
              <a:rPr lang="en-IN" sz="1400" b="1" dirty="0">
                <a:latin typeface="Bookman Old Style" pitchFamily="18" charset="0"/>
              </a:rPr>
              <a:t>ITC REVERSAL AND </a:t>
            </a:r>
            <a:r>
              <a:rPr lang="en-IN" sz="1400" b="1" dirty="0" smtClean="0">
                <a:latin typeface="Bookman Old Style" pitchFamily="18" charset="0"/>
              </a:rPr>
              <a:t>RECLAIM- Other than Rule 37 and 37A </a:t>
            </a:r>
            <a:r>
              <a:rPr lang="en-IN" sz="1400" b="1" dirty="0">
                <a:latin typeface="Bookman Old Style" pitchFamily="18" charset="0"/>
              </a:rPr>
              <a:t>(</a:t>
            </a:r>
            <a:r>
              <a:rPr lang="en-IN" sz="1400" b="1" dirty="0" err="1">
                <a:latin typeface="Bookman Old Style" pitchFamily="18" charset="0"/>
              </a:rPr>
              <a:t>Eg</a:t>
            </a:r>
            <a:r>
              <a:rPr lang="en-IN" sz="1400" b="1" dirty="0">
                <a:latin typeface="Bookman Old Style" pitchFamily="18" charset="0"/>
              </a:rPr>
              <a:t>. Amount of ITC –Rs.100)</a:t>
            </a:r>
            <a:endParaRPr lang="en-IN" sz="1400" dirty="0">
              <a:latin typeface="Bookman Old Style"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70191647"/>
              </p:ext>
            </p:extLst>
          </p:nvPr>
        </p:nvGraphicFramePr>
        <p:xfrm>
          <a:off x="152400" y="762000"/>
          <a:ext cx="8915398" cy="6075807"/>
        </p:xfrm>
        <a:graphic>
          <a:graphicData uri="http://schemas.openxmlformats.org/drawingml/2006/table">
            <a:tbl>
              <a:tblPr firstRow="1" firstCol="1" bandRow="1">
                <a:tableStyleId>{5C22544A-7EE6-4342-B048-85BDC9FD1C3A}</a:tableStyleId>
              </a:tblPr>
              <a:tblGrid>
                <a:gridCol w="2109620"/>
                <a:gridCol w="2109620"/>
                <a:gridCol w="2110521"/>
                <a:gridCol w="2585637"/>
              </a:tblGrid>
              <a:tr h="381000">
                <a:tc>
                  <a:txBody>
                    <a:bodyPr/>
                    <a:lstStyle/>
                    <a:p>
                      <a:pPr>
                        <a:lnSpc>
                          <a:spcPct val="115000"/>
                        </a:lnSpc>
                        <a:spcAft>
                          <a:spcPts val="0"/>
                        </a:spcAft>
                      </a:pPr>
                      <a:r>
                        <a:rPr lang="en-IN" sz="1100" b="1" dirty="0">
                          <a:solidFill>
                            <a:schemeClr val="tx1"/>
                          </a:solidFill>
                          <a:effectLst/>
                          <a:latin typeface="Bookman Old Style" pitchFamily="18" charset="0"/>
                        </a:rPr>
                        <a:t>ORIGINALLY CLAIMED</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a:solidFill>
                            <a:schemeClr val="tx1"/>
                          </a:solidFill>
                          <a:effectLst/>
                          <a:latin typeface="Bookman Old Style" pitchFamily="18" charset="0"/>
                        </a:rPr>
                        <a:t>REVERSAL FY</a:t>
                      </a:r>
                      <a:endParaRPr lang="en-IN" sz="11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a:solidFill>
                            <a:schemeClr val="tx1"/>
                          </a:solidFill>
                          <a:effectLst/>
                          <a:latin typeface="Bookman Old Style" pitchFamily="18" charset="0"/>
                        </a:rPr>
                        <a:t>RECLAIM FY</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a:solidFill>
                            <a:schemeClr val="tx1"/>
                          </a:solidFill>
                          <a:effectLst/>
                          <a:latin typeface="Bookman Old Style" pitchFamily="18" charset="0"/>
                        </a:rPr>
                        <a:t>TABLE  IN GSTR 9</a:t>
                      </a:r>
                    </a:p>
                    <a:p>
                      <a:pPr marL="457200">
                        <a:lnSpc>
                          <a:spcPct val="115000"/>
                        </a:lnSpc>
                        <a:spcAft>
                          <a:spcPts val="0"/>
                        </a:spcAft>
                      </a:pPr>
                      <a:r>
                        <a:rPr lang="en-IN" sz="1100" b="1">
                          <a:solidFill>
                            <a:schemeClr val="tx1"/>
                          </a:solidFill>
                          <a:effectLst/>
                          <a:latin typeface="Bookman Old Style" pitchFamily="18" charset="0"/>
                        </a:rPr>
                        <a:t> </a:t>
                      </a:r>
                      <a:endParaRPr lang="en-IN" sz="11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84158">
                <a:tc>
                  <a:txBody>
                    <a:bodyPr/>
                    <a:lstStyle/>
                    <a:p>
                      <a:pPr>
                        <a:lnSpc>
                          <a:spcPct val="115000"/>
                        </a:lnSpc>
                        <a:spcAft>
                          <a:spcPts val="0"/>
                        </a:spcAft>
                      </a:pPr>
                      <a:r>
                        <a:rPr lang="en-IN" sz="1100" b="1" dirty="0">
                          <a:solidFill>
                            <a:schemeClr val="tx1"/>
                          </a:solidFill>
                          <a:effectLst/>
                          <a:latin typeface="Bookman Old Style" pitchFamily="18" charset="0"/>
                        </a:rPr>
                        <a:t>2023-2024</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a:solidFill>
                            <a:schemeClr val="tx1"/>
                          </a:solidFill>
                          <a:effectLst/>
                          <a:latin typeface="Bookman Old Style" pitchFamily="18" charset="0"/>
                        </a:rPr>
                        <a:t>2023-2024</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a:solidFill>
                            <a:schemeClr val="tx1"/>
                          </a:solidFill>
                          <a:effectLst/>
                          <a:latin typeface="Bookman Old Style" pitchFamily="18" charset="0"/>
                        </a:rPr>
                        <a:t>2024-2025</a:t>
                      </a:r>
                      <a:endParaRPr lang="en-IN" sz="1100" b="1">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AUTO POPULATED IN 6A -Rs100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a:t>
                      </a:r>
                      <a:r>
                        <a:rPr lang="en-IN" sz="1100" b="1" dirty="0" smtClean="0">
                          <a:solidFill>
                            <a:schemeClr val="tx1"/>
                          </a:solidFill>
                          <a:effectLst/>
                          <a:latin typeface="Bookman Old Style" pitchFamily="18" charset="0"/>
                        </a:rPr>
                        <a:t>6A1 </a:t>
                      </a:r>
                      <a:r>
                        <a:rPr lang="en-IN" sz="1100" b="1" dirty="0">
                          <a:solidFill>
                            <a:schemeClr val="tx1"/>
                          </a:solidFill>
                          <a:effectLst/>
                          <a:latin typeface="Bookman Old Style" pitchFamily="18" charset="0"/>
                        </a:rPr>
                        <a:t>- 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NO DIFFERENCE IN TABLE 6J</a:t>
                      </a:r>
                    </a:p>
                    <a:p>
                      <a:pPr marL="457200">
                        <a:lnSpc>
                          <a:spcPct val="115000"/>
                        </a:lnSpc>
                        <a:spcAft>
                          <a:spcPts val="0"/>
                        </a:spcAft>
                      </a:pPr>
                      <a:r>
                        <a:rPr lang="en-IN" sz="1100" b="1" dirty="0">
                          <a:solidFill>
                            <a:schemeClr val="tx1"/>
                          </a:solidFill>
                          <a:effectLst/>
                          <a:latin typeface="Bookman Old Style" pitchFamily="18" charset="0"/>
                        </a:rPr>
                        <a:t> </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42574">
                <a:tc>
                  <a:txBody>
                    <a:bodyPr/>
                    <a:lstStyle/>
                    <a:p>
                      <a:pPr>
                        <a:lnSpc>
                          <a:spcPct val="115000"/>
                        </a:lnSpc>
                        <a:spcAft>
                          <a:spcPts val="0"/>
                        </a:spcAft>
                      </a:pPr>
                      <a:r>
                        <a:rPr lang="en-IN" sz="1100" b="1" dirty="0" smtClean="0">
                          <a:solidFill>
                            <a:schemeClr val="tx1"/>
                          </a:solidFill>
                          <a:effectLst/>
                          <a:latin typeface="Bookman Old Style" pitchFamily="18" charset="0"/>
                        </a:rPr>
                        <a:t>2024-2024</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a:solidFill>
                            <a:schemeClr val="tx1"/>
                          </a:solidFill>
                          <a:effectLst/>
                          <a:latin typeface="Bookman Old Style" pitchFamily="18" charset="0"/>
                        </a:rPr>
                        <a:t>2024-2025</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smtClean="0">
                          <a:solidFill>
                            <a:schemeClr val="tx1"/>
                          </a:solidFill>
                          <a:effectLst/>
                          <a:latin typeface="Bookman Old Style" pitchFamily="18" charset="0"/>
                        </a:rPr>
                        <a:t>2025-2026</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AUTO POPULATED IN 6A - 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a:t>
                      </a:r>
                      <a:r>
                        <a:rPr lang="en-IN" sz="1100" b="1" dirty="0" smtClean="0">
                          <a:solidFill>
                            <a:schemeClr val="tx1"/>
                          </a:solidFill>
                          <a:effectLst/>
                          <a:latin typeface="Bookman Old Style" pitchFamily="18" charset="0"/>
                        </a:rPr>
                        <a:t>6B </a:t>
                      </a:r>
                      <a:r>
                        <a:rPr lang="en-IN" sz="1100" b="1" dirty="0">
                          <a:solidFill>
                            <a:schemeClr val="tx1"/>
                          </a:solidFill>
                          <a:effectLst/>
                          <a:latin typeface="Bookman Old Style" pitchFamily="18" charset="0"/>
                        </a:rPr>
                        <a:t>- 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NO DIFFERENCE IN TABLE 6J </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7 -</a:t>
                      </a:r>
                      <a:r>
                        <a:rPr lang="en-IN" sz="1100" b="1" dirty="0" smtClean="0">
                          <a:solidFill>
                            <a:schemeClr val="tx1"/>
                          </a:solidFill>
                          <a:effectLst/>
                          <a:latin typeface="Bookman Old Style" pitchFamily="18" charset="0"/>
                        </a:rPr>
                        <a:t>Rs100</a:t>
                      </a:r>
                    </a:p>
                    <a:p>
                      <a:pPr marL="342900" lvl="0" indent="-342900">
                        <a:lnSpc>
                          <a:spcPct val="115000"/>
                        </a:lnSpc>
                        <a:spcAft>
                          <a:spcPts val="0"/>
                        </a:spcAft>
                        <a:buFont typeface="Symbol"/>
                        <a:buChar char=""/>
                      </a:pPr>
                      <a:r>
                        <a:rPr lang="en-IN" sz="1100" b="1" dirty="0" smtClean="0">
                          <a:solidFill>
                            <a:schemeClr val="tx1"/>
                          </a:solidFill>
                          <a:effectLst/>
                          <a:latin typeface="Bookman Old Style" pitchFamily="18" charset="0"/>
                          <a:ea typeface="Calibri"/>
                          <a:cs typeface="Times New Roman"/>
                        </a:rPr>
                        <a:t>DECLARE IN TABLE 13, NOT IN 8C</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78217">
                <a:tc>
                  <a:txBody>
                    <a:bodyPr/>
                    <a:lstStyle/>
                    <a:p>
                      <a:pPr>
                        <a:lnSpc>
                          <a:spcPct val="115000"/>
                        </a:lnSpc>
                        <a:spcAft>
                          <a:spcPts val="0"/>
                        </a:spcAft>
                      </a:pPr>
                      <a:r>
                        <a:rPr lang="en-IN" sz="1100" b="1" dirty="0">
                          <a:solidFill>
                            <a:schemeClr val="tx1"/>
                          </a:solidFill>
                          <a:effectLst/>
                          <a:latin typeface="Bookman Old Style" pitchFamily="18" charset="0"/>
                        </a:rPr>
                        <a:t>2024-2025</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a:solidFill>
                            <a:schemeClr val="tx1"/>
                          </a:solidFill>
                          <a:effectLst/>
                          <a:latin typeface="Bookman Old Style" pitchFamily="18" charset="0"/>
                        </a:rPr>
                        <a:t>2024-2025</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IN" sz="1100" b="1" dirty="0">
                          <a:solidFill>
                            <a:schemeClr val="tx1"/>
                          </a:solidFill>
                          <a:effectLst/>
                          <a:latin typeface="Bookman Old Style" pitchFamily="18" charset="0"/>
                        </a:rPr>
                        <a:t>2024-2025</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AUTO POPULATED IN 6A – Rs.200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6B –Rs.100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6H-Rs.100</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NO DIFFERENCE IN TABLE 6J</a:t>
                      </a:r>
                    </a:p>
                    <a:p>
                      <a:pPr marL="342900" lvl="0" indent="-342900">
                        <a:lnSpc>
                          <a:spcPct val="115000"/>
                        </a:lnSpc>
                        <a:spcAft>
                          <a:spcPts val="0"/>
                        </a:spcAft>
                        <a:buFont typeface="Symbol"/>
                        <a:buChar char=""/>
                      </a:pPr>
                      <a:r>
                        <a:rPr lang="en-IN" sz="1100" b="1" dirty="0">
                          <a:solidFill>
                            <a:schemeClr val="tx1"/>
                          </a:solidFill>
                          <a:effectLst/>
                          <a:latin typeface="Bookman Old Style" pitchFamily="18" charset="0"/>
                        </a:rPr>
                        <a:t>DECLARE IN TABLE 7-Rs.100</a:t>
                      </a:r>
                      <a:endParaRPr lang="en-IN" sz="1100" b="1" dirty="0">
                        <a:solidFill>
                          <a:schemeClr val="tx1"/>
                        </a:solidFill>
                        <a:effectLst/>
                        <a:latin typeface="Bookman Old Style" pitchFamily="18" charset="0"/>
                        <a:ea typeface="Calibri"/>
                        <a:cs typeface="Times New Roman"/>
                      </a:endParaRPr>
                    </a:p>
                  </a:txBody>
                  <a:tcPr marL="58258" marR="582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76414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929441632"/>
              </p:ext>
            </p:extLst>
          </p:nvPr>
        </p:nvGraphicFramePr>
        <p:xfrm>
          <a:off x="76200" y="76196"/>
          <a:ext cx="9067799" cy="6583236"/>
        </p:xfrm>
        <a:graphic>
          <a:graphicData uri="http://schemas.openxmlformats.org/drawingml/2006/table">
            <a:tbl>
              <a:tblPr>
                <a:tableStyleId>{5C22544A-7EE6-4342-B048-85BDC9FD1C3A}</a:tableStyleId>
              </a:tblPr>
              <a:tblGrid>
                <a:gridCol w="2425842"/>
                <a:gridCol w="926958"/>
                <a:gridCol w="914400"/>
                <a:gridCol w="1828800"/>
                <a:gridCol w="2971799"/>
              </a:tblGrid>
              <a:tr h="512854">
                <a:tc>
                  <a:txBody>
                    <a:bodyPr/>
                    <a:lstStyle/>
                    <a:p>
                      <a:pPr algn="l" rtl="0" fontAlgn="ctr"/>
                      <a:r>
                        <a:rPr lang="en-IN" sz="1600" b="1" u="none" strike="noStrike" dirty="0">
                          <a:effectLst/>
                          <a:latin typeface="Bookman Old Style" pitchFamily="18" charset="0"/>
                        </a:rPr>
                        <a:t>SITUATION</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IN" sz="1600" b="1" u="none" strike="noStrike">
                          <a:effectLst/>
                          <a:latin typeface="Bookman Old Style" pitchFamily="18" charset="0"/>
                        </a:rPr>
                        <a:t>2B OF 24-25</a:t>
                      </a:r>
                      <a:endParaRPr lang="en-IN" sz="1600" b="1" i="0" u="none" strike="noStrike">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IN" sz="1600" b="1" u="none" strike="noStrike">
                          <a:effectLst/>
                          <a:latin typeface="Bookman Old Style" pitchFamily="18" charset="0"/>
                        </a:rPr>
                        <a:t>3B OF 24-25</a:t>
                      </a:r>
                      <a:endParaRPr lang="en-IN" sz="1600" b="1" i="0" u="none" strike="noStrike">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IN" sz="1600" b="1" u="none" strike="noStrike">
                          <a:effectLst/>
                          <a:latin typeface="Bookman Old Style" pitchFamily="18" charset="0"/>
                        </a:rPr>
                        <a:t>BOOKS OF ACCOUNT 24-25</a:t>
                      </a:r>
                      <a:endParaRPr lang="en-IN" sz="1600" b="1" i="0" u="none" strike="noStrike">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IN" sz="1600" b="1" u="none" strike="noStrike" dirty="0">
                          <a:effectLst/>
                          <a:latin typeface="Bookman Old Style" pitchFamily="18" charset="0"/>
                        </a:rPr>
                        <a:t>TABLE  IN GSTR 9</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30150">
                <a:tc rowSpan="4">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b="1" u="none" strike="noStrike" dirty="0" smtClean="0">
                          <a:effectLst/>
                          <a:latin typeface="Bookman Old Style" pitchFamily="18" charset="0"/>
                        </a:rPr>
                        <a:t>NO SPILL OVER</a:t>
                      </a:r>
                      <a:endParaRPr lang="en-IN" sz="1600" b="1" i="0" u="none" strike="noStrike" dirty="0" smtClean="0">
                        <a:solidFill>
                          <a:srgbClr val="000000"/>
                        </a:solidFill>
                        <a:effectLst/>
                        <a:latin typeface="Bookman Old Style" pitchFamily="18" charset="0"/>
                      </a:endParaRPr>
                    </a:p>
                    <a:p>
                      <a:pPr algn="l" rtl="0" fontAlgn="ct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l" rtl="0" fontAlgn="ctr"/>
                      <a:r>
                        <a:rPr lang="en-US" sz="1600" b="1" i="0" u="none" strike="noStrike" dirty="0" smtClean="0">
                          <a:solidFill>
                            <a:srgbClr val="000000"/>
                          </a:solidFill>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l" rtl="0" fontAlgn="ctr"/>
                      <a:r>
                        <a:rPr lang="en-US" sz="1600" b="1" i="0" u="none" strike="noStrike" dirty="0" smtClean="0">
                          <a:solidFill>
                            <a:srgbClr val="000000"/>
                          </a:solidFill>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algn="l" rtl="0" fontAlgn="ctr"/>
                      <a:r>
                        <a:rPr lang="en-US" sz="1600" b="1" i="0" u="none" strike="noStrike" dirty="0" smtClean="0">
                          <a:solidFill>
                            <a:srgbClr val="000000"/>
                          </a:solidFill>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b="1" u="none" strike="noStrike" dirty="0" smtClean="0">
                          <a:effectLst/>
                          <a:latin typeface="Bookman Old Style" pitchFamily="18" charset="0"/>
                        </a:rPr>
                        <a:t>·AUTO POPULATED IN 6A-100</a:t>
                      </a:r>
                      <a:endParaRPr lang="en-IN" sz="1600" b="1" i="0" u="none" strike="noStrike" dirty="0" smtClean="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51918">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smtClean="0">
                          <a:effectLst/>
                          <a:latin typeface="Bookman Old Style" pitchFamily="18" charset="0"/>
                        </a:rPr>
                        <a:t>·REFLECTED IN 8A-100</a:t>
                      </a:r>
                      <a:endParaRPr lang="en-IN" sz="1600" b="1" i="0" u="none" strike="noStrike" dirty="0" smtClean="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14">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smtClean="0">
                          <a:effectLst/>
                          <a:latin typeface="Bookman Old Style" pitchFamily="18" charset="0"/>
                        </a:rPr>
                        <a:t>·6B=8B=8A = 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4574">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600" b="1" u="none" strike="noStrike" dirty="0" smtClean="0">
                          <a:effectLst/>
                          <a:latin typeface="Bookman Old Style" pitchFamily="18" charset="0"/>
                        </a:rPr>
                        <a:t>·NO DIFFERENCE IN 8D</a:t>
                      </a:r>
                      <a:endParaRPr lang="en-IN" sz="1600" b="1" i="0" u="none" strike="noStrike" dirty="0" smtClean="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2854">
                <a:tc rowSpan="5">
                  <a:txBody>
                    <a:bodyPr/>
                    <a:lstStyle/>
                    <a:p>
                      <a:pPr algn="ctr" rtl="0" fontAlgn="ctr"/>
                      <a:r>
                        <a:rPr lang="en-US" sz="1600" b="1" u="none" strike="noStrike" dirty="0">
                          <a:effectLst/>
                          <a:latin typeface="Bookman Old Style" pitchFamily="18" charset="0"/>
                        </a:rPr>
                        <a:t>Rs.20 ITC OF 23-24, REFLECTED IN 2B OF 23-24 AVAILED IN 24-25</a:t>
                      </a:r>
                      <a:endParaRPr lang="en-US"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dirty="0">
                          <a:effectLst/>
                          <a:latin typeface="Bookman Old Style" pitchFamily="18" charset="0"/>
                        </a:rPr>
                        <a:t>80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a:effectLst/>
                          <a:latin typeface="Bookman Old Style" pitchFamily="18" charset="0"/>
                        </a:rPr>
                        <a:t>100</a:t>
                      </a:r>
                      <a:endParaRPr lang="en-IN" sz="1600" b="1" i="0" u="none" strike="noStrike">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dirty="0">
                          <a:effectLst/>
                          <a:latin typeface="Bookman Old Style" pitchFamily="18" charset="0"/>
                        </a:rPr>
                        <a:t>80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US" sz="1600" b="1" u="none" strike="noStrike">
                          <a:effectLst/>
                          <a:latin typeface="Bookman Old Style" pitchFamily="18" charset="0"/>
                        </a:rPr>
                        <a:t>·AUTO POPULATED IN 6A -100</a:t>
                      </a:r>
                      <a:endParaRPr lang="en-US" sz="1600" b="1" i="0" u="none" strike="noStrike">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 IN 6 A1 -20</a:t>
                      </a:r>
                      <a:endParaRPr lang="en-IN" sz="1600" b="1" i="0" u="none" strike="noStrike">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·6A2- 80</a:t>
                      </a:r>
                      <a:endParaRPr lang="en-IN" sz="1600" b="1" i="0" u="none" strike="noStrike">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·6B=8B=8A = 80</a:t>
                      </a:r>
                      <a:endParaRPr lang="en-IN" sz="1600" b="1" i="0" u="none" strike="noStrike" dirty="0">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·NO DIFFERENCE IN 8D</a:t>
                      </a:r>
                      <a:endParaRPr lang="en-IN" sz="1600" b="1" i="0" u="none" strike="noStrike" dirty="0">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2854">
                <a:tc rowSpan="5">
                  <a:txBody>
                    <a:bodyPr/>
                    <a:lstStyle/>
                    <a:p>
                      <a:pPr algn="ctr" rtl="0" fontAlgn="ctr"/>
                      <a:r>
                        <a:rPr lang="en-US" sz="1600" b="1" u="none" strike="noStrike" dirty="0">
                          <a:effectLst/>
                          <a:latin typeface="Bookman Old Style" pitchFamily="18" charset="0"/>
                        </a:rPr>
                        <a:t>RS.20 ITC OF 23-24 REFLECTED IN 2B OF 24-25 AND AVAILED IN 3B OF 24-25</a:t>
                      </a:r>
                      <a:endParaRPr lang="en-US"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dirty="0">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dirty="0">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rtl="0" fontAlgn="ctr"/>
                      <a:r>
                        <a:rPr lang="en-IN" sz="1600" b="1" u="none" strike="noStrike" dirty="0">
                          <a:effectLst/>
                          <a:latin typeface="Bookman Old Style" pitchFamily="18" charset="0"/>
                        </a:rPr>
                        <a:t>80</a:t>
                      </a:r>
                      <a:endParaRPr lang="en-IN" sz="1600" b="1" i="0" u="none" strike="noStrike" dirty="0">
                        <a:solidFill>
                          <a:srgbClr val="000000"/>
                        </a:solidFill>
                        <a:effectLst/>
                        <a:latin typeface="Bookman Old Style" pitchFamily="18" charset="0"/>
                      </a:endParaRPr>
                    </a:p>
                  </a:txBody>
                  <a:tcPr marL="3912"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US" sz="1600" b="1" u="none" strike="noStrike">
                          <a:effectLst/>
                          <a:latin typeface="Bookman Old Style" pitchFamily="18" charset="0"/>
                        </a:rPr>
                        <a:t>·AUTO POPULATED IN 6A -100</a:t>
                      </a:r>
                      <a:endParaRPr lang="en-US" sz="1600" b="1" i="0" u="none" strike="noStrike">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 IN 6 A1 -20</a:t>
                      </a:r>
                      <a:endParaRPr lang="en-IN" sz="1600" b="1" i="0" u="none" strike="noStrike">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·6A2- 80</a:t>
                      </a:r>
                      <a:endParaRPr lang="en-IN" sz="1600" b="1" i="0" u="none" strike="noStrike" dirty="0">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dirty="0"/>
                    </a:p>
                  </a:txBody>
                  <a:tcPr/>
                </a:tc>
                <a:tc>
                  <a:txBody>
                    <a:bodyPr/>
                    <a:lstStyle/>
                    <a:p>
                      <a:pPr algn="l" rtl="0" fontAlgn="ctr"/>
                      <a:r>
                        <a:rPr lang="en-IN" sz="1600" b="1" u="none" strike="noStrike" dirty="0">
                          <a:effectLst/>
                          <a:latin typeface="Bookman Old Style" pitchFamily="18" charset="0"/>
                        </a:rPr>
                        <a:t>·6B=8B=8A = 80</a:t>
                      </a:r>
                      <a:endParaRPr lang="en-IN" sz="1600" b="1" i="0" u="none" strike="noStrike" dirty="0">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0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·NO DIFFERENCE IN 8D</a:t>
                      </a:r>
                      <a:endParaRPr lang="en-IN" sz="1600" b="1" i="0" u="none" strike="noStrike" dirty="0">
                        <a:solidFill>
                          <a:srgbClr val="000000"/>
                        </a:solidFill>
                        <a:effectLst/>
                        <a:latin typeface="Bookman Old Style" pitchFamily="18" charset="0"/>
                      </a:endParaRPr>
                    </a:p>
                  </a:txBody>
                  <a:tcPr marL="140849" marR="3912" marT="391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72975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9694792"/>
              </p:ext>
            </p:extLst>
          </p:nvPr>
        </p:nvGraphicFramePr>
        <p:xfrm>
          <a:off x="76200" y="76198"/>
          <a:ext cx="9067799" cy="6591302"/>
        </p:xfrm>
        <a:graphic>
          <a:graphicData uri="http://schemas.openxmlformats.org/drawingml/2006/table">
            <a:tbl>
              <a:tblPr>
                <a:tableStyleId>{5C22544A-7EE6-4342-B048-85BDC9FD1C3A}</a:tableStyleId>
              </a:tblPr>
              <a:tblGrid>
                <a:gridCol w="2425843"/>
                <a:gridCol w="1069796"/>
                <a:gridCol w="1011576"/>
                <a:gridCol w="2134741"/>
                <a:gridCol w="2425843"/>
              </a:tblGrid>
              <a:tr h="607127">
                <a:tc>
                  <a:txBody>
                    <a:bodyPr/>
                    <a:lstStyle/>
                    <a:p>
                      <a:pPr algn="ctr" rtl="0" fontAlgn="ctr"/>
                      <a:r>
                        <a:rPr lang="en-US" sz="1600" b="1" i="0" u="none" strike="noStrike" dirty="0" smtClean="0">
                          <a:solidFill>
                            <a:srgbClr val="000000"/>
                          </a:solidFill>
                          <a:effectLst/>
                          <a:latin typeface="Bookman Old Style" pitchFamily="18" charset="0"/>
                        </a:rPr>
                        <a:t>SITUATION</a:t>
                      </a:r>
                      <a:endParaRPr lang="en-US"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600" b="1" i="0" u="none" strike="noStrike" dirty="0" smtClean="0">
                          <a:solidFill>
                            <a:srgbClr val="000000"/>
                          </a:solidFill>
                          <a:effectLst/>
                          <a:latin typeface="Bookman Old Style" pitchFamily="18" charset="0"/>
                        </a:rPr>
                        <a:t>2B OF 24-25</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600" b="1" i="0" u="none" strike="noStrike" dirty="0" smtClean="0">
                          <a:solidFill>
                            <a:srgbClr val="000000"/>
                          </a:solidFill>
                          <a:effectLst/>
                          <a:latin typeface="Bookman Old Style" pitchFamily="18" charset="0"/>
                        </a:rPr>
                        <a:t>3B OF 24-25</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600" b="1" i="0" u="none" strike="noStrike" dirty="0" smtClean="0">
                          <a:solidFill>
                            <a:srgbClr val="000000"/>
                          </a:solidFill>
                          <a:effectLst/>
                          <a:latin typeface="Bookman Old Style" pitchFamily="18" charset="0"/>
                        </a:rPr>
                        <a:t>BOOKS OF ACCOUNT 24-25</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US" sz="1600" b="1" i="0" u="none" strike="noStrike" dirty="0" smtClean="0">
                          <a:solidFill>
                            <a:srgbClr val="000000"/>
                          </a:solidFill>
                          <a:effectLst/>
                          <a:latin typeface="Bookman Old Style" pitchFamily="18" charset="0"/>
                        </a:rPr>
                        <a:t>TABLE  IN GSTR 9</a:t>
                      </a:r>
                      <a:endParaRPr lang="en-US"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7127">
                <a:tc rowSpan="6">
                  <a:txBody>
                    <a:bodyPr/>
                    <a:lstStyle/>
                    <a:p>
                      <a:pPr algn="ctr" rtl="0" fontAlgn="ctr"/>
                      <a:r>
                        <a:rPr lang="en-US" sz="1600" b="1" u="none" strike="noStrike" dirty="0">
                          <a:effectLst/>
                          <a:latin typeface="Bookman Old Style" pitchFamily="18" charset="0"/>
                        </a:rPr>
                        <a:t>RS.20 OF 24-25 NOT AVAILED IN 24-25 BUT REFLECTED IN 2B OF 24-25 AND AVAILED IN 25-26</a:t>
                      </a:r>
                      <a:endParaRPr lang="en-US"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dirty="0">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dirty="0">
                          <a:effectLst/>
                          <a:latin typeface="Bookman Old Style" pitchFamily="18" charset="0"/>
                        </a:rPr>
                        <a:t>80</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dirty="0">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US" sz="1600" b="1" u="none" strike="noStrike" dirty="0">
                          <a:effectLst/>
                          <a:latin typeface="Bookman Old Style" pitchFamily="18" charset="0"/>
                        </a:rPr>
                        <a:t>·AUTO POPULATED IN 6A -80</a:t>
                      </a:r>
                      <a:endParaRPr lang="en-US"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62148">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·6B =80=8B</a:t>
                      </a:r>
                      <a:endParaRPr lang="en-IN"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793">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a:t>
                      </a:r>
                      <a:r>
                        <a:rPr lang="en-IN" sz="1600" b="1" u="none" strike="noStrike" dirty="0" smtClean="0">
                          <a:effectLst/>
                          <a:latin typeface="Bookman Old Style" pitchFamily="18" charset="0"/>
                        </a:rPr>
                        <a:t>8A </a:t>
                      </a:r>
                      <a:r>
                        <a:rPr lang="en-IN" sz="1600" b="1" u="none" strike="noStrike" dirty="0">
                          <a:effectLst/>
                          <a:latin typeface="Bookman Old Style" pitchFamily="18" charset="0"/>
                        </a:rPr>
                        <a:t>= 100</a:t>
                      </a:r>
                      <a:endParaRPr lang="en-IN"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607">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a:t>
                      </a:r>
                      <a:r>
                        <a:rPr lang="en-IN" sz="1600" b="1" u="none" strike="noStrike" dirty="0" smtClean="0">
                          <a:effectLst/>
                          <a:latin typeface="Bookman Old Style" pitchFamily="18" charset="0"/>
                        </a:rPr>
                        <a:t>8C </a:t>
                      </a:r>
                      <a:r>
                        <a:rPr lang="en-IN" sz="1600" b="1" u="none" strike="noStrike" dirty="0">
                          <a:effectLst/>
                          <a:latin typeface="Bookman Old Style" pitchFamily="18" charset="0"/>
                        </a:rPr>
                        <a:t>= 20</a:t>
                      </a:r>
                      <a:endParaRPr lang="en-IN"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675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·NO DIFFERENCE IN 8D</a:t>
                      </a:r>
                      <a:endParaRPr lang="en-IN"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2528">
                <a:tc vMerge="1">
                  <a:txBody>
                    <a:bodyPr/>
                    <a:lstStyle/>
                    <a:p>
                      <a:endParaRPr lang="en-IN" dirty="0"/>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·TABLE 13- 20</a:t>
                      </a:r>
                      <a:endParaRPr lang="en-IN"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7127">
                <a:tc rowSpan="6">
                  <a:txBody>
                    <a:bodyPr/>
                    <a:lstStyle/>
                    <a:p>
                      <a:pPr algn="ctr" rtl="0" fontAlgn="ctr"/>
                      <a:r>
                        <a:rPr lang="en-US" sz="1600" b="1" u="none" strike="noStrike">
                          <a:effectLst/>
                          <a:latin typeface="Bookman Old Style" pitchFamily="18" charset="0"/>
                        </a:rPr>
                        <a:t>RS.20 OF 24-25 NOT AVAILED IN 24-25 , REFLECTED IN 2B OF 25-26, AVAILED IN 3B OF 25-26</a:t>
                      </a:r>
                      <a:endParaRPr lang="en-US" sz="1600" b="1" i="0" u="none" strike="noStrike">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a:effectLst/>
                          <a:latin typeface="Bookman Old Style" pitchFamily="18" charset="0"/>
                        </a:rPr>
                        <a:t>80</a:t>
                      </a:r>
                      <a:endParaRPr lang="en-IN" sz="1600" b="1" i="0" u="none" strike="noStrike">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a:effectLst/>
                          <a:latin typeface="Bookman Old Style" pitchFamily="18" charset="0"/>
                        </a:rPr>
                        <a:t>80</a:t>
                      </a:r>
                      <a:endParaRPr lang="en-IN" sz="1600" b="1" i="0" u="none" strike="noStrike">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algn="ctr" rtl="0" fontAlgn="ctr"/>
                      <a:r>
                        <a:rPr lang="en-IN" sz="1600" b="1" u="none" strike="noStrike" dirty="0">
                          <a:effectLst/>
                          <a:latin typeface="Bookman Old Style" pitchFamily="18" charset="0"/>
                        </a:rPr>
                        <a:t>100</a:t>
                      </a:r>
                      <a:endParaRPr lang="en-IN" sz="1600" b="1" i="0" u="none" strike="noStrike" dirty="0">
                        <a:solidFill>
                          <a:srgbClr val="000000"/>
                        </a:solidFill>
                        <a:effectLst/>
                        <a:latin typeface="Bookman Old Style" pitchFamily="18" charset="0"/>
                      </a:endParaRPr>
                    </a:p>
                  </a:txBody>
                  <a:tcPr marL="7463"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US" sz="1600" b="1" u="none" strike="noStrike">
                          <a:effectLst/>
                          <a:latin typeface="Bookman Old Style" pitchFamily="18" charset="0"/>
                        </a:rPr>
                        <a:t>·AUTO POPULATED IN 6A -80</a:t>
                      </a:r>
                      <a:endParaRPr lang="en-US"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590">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·6B =80=8B</a:t>
                      </a:r>
                      <a:endParaRPr lang="en-IN"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523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a:t>
                      </a:r>
                      <a:r>
                        <a:rPr lang="en-IN" sz="1600" b="1" u="none" strike="noStrike" dirty="0" smtClean="0">
                          <a:effectLst/>
                          <a:latin typeface="Bookman Old Style" pitchFamily="18" charset="0"/>
                        </a:rPr>
                        <a:t>8A </a:t>
                      </a:r>
                      <a:r>
                        <a:rPr lang="en-IN" sz="1600" b="1" u="none" strike="noStrike" dirty="0">
                          <a:effectLst/>
                          <a:latin typeface="Bookman Old Style" pitchFamily="18" charset="0"/>
                        </a:rPr>
                        <a:t>= 100</a:t>
                      </a:r>
                      <a:endParaRPr lang="en-IN"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675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a:t>
                      </a:r>
                      <a:r>
                        <a:rPr lang="en-IN" sz="1600" b="1" u="none" strike="noStrike" smtClean="0">
                          <a:effectLst/>
                          <a:latin typeface="Bookman Old Style" pitchFamily="18" charset="0"/>
                        </a:rPr>
                        <a:t>8C </a:t>
                      </a:r>
                      <a:r>
                        <a:rPr lang="en-IN" sz="1600" b="1" u="none" strike="noStrike">
                          <a:effectLst/>
                          <a:latin typeface="Bookman Old Style" pitchFamily="18" charset="0"/>
                        </a:rPr>
                        <a:t>= 20</a:t>
                      </a:r>
                      <a:endParaRPr lang="en-IN"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675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a:effectLst/>
                          <a:latin typeface="Bookman Old Style" pitchFamily="18" charset="0"/>
                        </a:rPr>
                        <a:t>·NO DIFFERENCE IN 8D</a:t>
                      </a:r>
                      <a:endParaRPr lang="en-IN" sz="1600" b="1" i="0" u="none" strike="noStrike">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6755">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rtl="0" fontAlgn="ctr"/>
                      <a:r>
                        <a:rPr lang="en-IN" sz="1600" b="1" u="none" strike="noStrike" dirty="0">
                          <a:effectLst/>
                          <a:latin typeface="Bookman Old Style" pitchFamily="18" charset="0"/>
                        </a:rPr>
                        <a:t>·TABLE 13- 20</a:t>
                      </a:r>
                      <a:endParaRPr lang="en-IN" sz="1600" b="1" i="0" u="none" strike="noStrike" dirty="0">
                        <a:solidFill>
                          <a:srgbClr val="000000"/>
                        </a:solidFill>
                        <a:effectLst/>
                        <a:latin typeface="Bookman Old Style" pitchFamily="18" charset="0"/>
                      </a:endParaRPr>
                    </a:p>
                  </a:txBody>
                  <a:tcPr marL="268681" marR="7463" marT="74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96147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C4239D-9942-3B22-86C2-2E09C52E2CDF}"/>
              </a:ext>
            </a:extLst>
          </p:cNvPr>
          <p:cNvSpPr>
            <a:spLocks noGrp="1"/>
          </p:cNvSpPr>
          <p:nvPr>
            <p:ph type="title"/>
          </p:nvPr>
        </p:nvSpPr>
        <p:spPr/>
        <p:txBody>
          <a:bodyPr>
            <a:normAutofit/>
          </a:bodyPr>
          <a:lstStyle/>
          <a:p>
            <a:r>
              <a:rPr lang="en-IN" sz="4800" dirty="0" smtClean="0">
                <a:latin typeface="Rockwell" pitchFamily="18" charset="0"/>
              </a:rPr>
              <a:t>VARIOUS </a:t>
            </a:r>
            <a:r>
              <a:rPr lang="en-IN" sz="4800" dirty="0">
                <a:latin typeface="Rockwell" pitchFamily="18" charset="0"/>
              </a:rPr>
              <a:t>Part of </a:t>
            </a:r>
            <a:r>
              <a:rPr lang="en-IN" sz="4800" dirty="0" smtClean="0">
                <a:latin typeface="Rockwell" pitchFamily="18" charset="0"/>
              </a:rPr>
              <a:t>GSTR </a:t>
            </a:r>
            <a:r>
              <a:rPr lang="en-IN" sz="4800" dirty="0">
                <a:latin typeface="Rockwell" pitchFamily="18" charset="0"/>
              </a:rPr>
              <a:t>-9C </a:t>
            </a:r>
          </a:p>
        </p:txBody>
      </p:sp>
      <p:sp>
        <p:nvSpPr>
          <p:cNvPr id="3" name="Content Placeholder 2">
            <a:extLst>
              <a:ext uri="{FF2B5EF4-FFF2-40B4-BE49-F238E27FC236}">
                <a16:creationId xmlns="" xmlns:a16="http://schemas.microsoft.com/office/drawing/2014/main" id="{06870A00-B3C1-A7F0-1B27-1B86238756DC}"/>
              </a:ext>
            </a:extLst>
          </p:cNvPr>
          <p:cNvSpPr>
            <a:spLocks noGrp="1"/>
          </p:cNvSpPr>
          <p:nvPr>
            <p:ph idx="1"/>
          </p:nvPr>
        </p:nvSpPr>
        <p:spPr/>
        <p:txBody>
          <a:bodyPr>
            <a:normAutofit lnSpcReduction="10000"/>
          </a:bodyPr>
          <a:lstStyle/>
          <a:p>
            <a:r>
              <a:rPr lang="en-IN" sz="2400" dirty="0">
                <a:latin typeface="Rockwell" pitchFamily="18" charset="0"/>
              </a:rPr>
              <a:t>PART – 1 : Basic Details </a:t>
            </a:r>
          </a:p>
          <a:p>
            <a:pPr marL="0" indent="0">
              <a:buNone/>
            </a:pPr>
            <a:r>
              <a:rPr lang="en-IN" sz="2400" dirty="0">
                <a:latin typeface="Rockwell" pitchFamily="18" charset="0"/>
              </a:rPr>
              <a:t>  In this Specific Part Taxpayer needs to Submit the details related to            following Basic Details  : </a:t>
            </a:r>
          </a:p>
          <a:p>
            <a:pPr marL="0" indent="0">
              <a:buNone/>
            </a:pPr>
            <a:endParaRPr lang="en-IN" sz="2400" dirty="0">
              <a:latin typeface="Rockwell" pitchFamily="18" charset="0"/>
            </a:endParaRPr>
          </a:p>
          <a:p>
            <a:pPr lvl="3"/>
            <a:r>
              <a:rPr lang="en-IN" sz="2000" dirty="0">
                <a:latin typeface="Rockwell" pitchFamily="18" charset="0"/>
              </a:rPr>
              <a:t>GSTIN</a:t>
            </a:r>
          </a:p>
          <a:p>
            <a:pPr lvl="3"/>
            <a:r>
              <a:rPr lang="en-IN" sz="2000" dirty="0">
                <a:latin typeface="Rockwell" pitchFamily="18" charset="0"/>
              </a:rPr>
              <a:t>Financial Year</a:t>
            </a:r>
          </a:p>
          <a:p>
            <a:pPr lvl="3"/>
            <a:r>
              <a:rPr lang="en-IN" sz="2000" dirty="0">
                <a:latin typeface="Rockwell" pitchFamily="18" charset="0"/>
              </a:rPr>
              <a:t>Legal Name </a:t>
            </a:r>
          </a:p>
          <a:p>
            <a:pPr lvl="3"/>
            <a:r>
              <a:rPr lang="en-IN" sz="2000" dirty="0">
                <a:latin typeface="Rockwell" pitchFamily="18" charset="0"/>
              </a:rPr>
              <a:t>Trade Name </a:t>
            </a:r>
          </a:p>
          <a:p>
            <a:pPr lvl="3"/>
            <a:r>
              <a:rPr lang="en-IN" sz="2000" dirty="0">
                <a:latin typeface="Rockwell" pitchFamily="18" charset="0"/>
              </a:rPr>
              <a:t>Name of other Act, under which the Audit has been done </a:t>
            </a:r>
          </a:p>
          <a:p>
            <a:pPr marL="822960" lvl="3" indent="0">
              <a:buNone/>
            </a:pPr>
            <a:endParaRPr lang="en-IN" sz="2000" dirty="0">
              <a:latin typeface="Rockwell" pitchFamily="18" charset="0"/>
            </a:endParaRPr>
          </a:p>
          <a:p>
            <a:pPr marL="822960" lvl="3" indent="0">
              <a:buNone/>
            </a:pPr>
            <a:r>
              <a:rPr lang="en-IN" sz="2000" dirty="0">
                <a:latin typeface="Rockwell" pitchFamily="18" charset="0"/>
              </a:rPr>
              <a:t>In this Part Maximum Details will be Auto – Populated.</a:t>
            </a:r>
          </a:p>
          <a:p>
            <a:endParaRPr lang="en-IN" sz="2400" dirty="0"/>
          </a:p>
        </p:txBody>
      </p:sp>
    </p:spTree>
    <p:extLst>
      <p:ext uri="{BB962C8B-B14F-4D97-AF65-F5344CB8AC3E}">
        <p14:creationId xmlns:p14="http://schemas.microsoft.com/office/powerpoint/2010/main" val="347023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arn(inVertical)">
                                      <p:cBhvr>
                                        <p:cTn id="26" dur="500"/>
                                        <p:tgtEl>
                                          <p:spTgt spid="3">
                                            <p:txEl>
                                              <p:pRg st="6" end="6"/>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arn(inVertical)">
                                      <p:cBhvr>
                                        <p:cTn id="29" dur="500"/>
                                        <p:tgtEl>
                                          <p:spTgt spid="3">
                                            <p:txEl>
                                              <p:pRg st="7" end="7"/>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B4360B-CCD2-57FF-BCAE-0868D5B298D4}"/>
              </a:ext>
            </a:extLst>
          </p:cNvPr>
          <p:cNvSpPr>
            <a:spLocks noGrp="1"/>
          </p:cNvSpPr>
          <p:nvPr>
            <p:ph type="title"/>
          </p:nvPr>
        </p:nvSpPr>
        <p:spPr/>
        <p:txBody>
          <a:bodyPr>
            <a:normAutofit fontScale="90000"/>
          </a:bodyPr>
          <a:lstStyle/>
          <a:p>
            <a:r>
              <a:rPr lang="en-IN" sz="4800" dirty="0">
                <a:latin typeface="Rockwell" pitchFamily="18" charset="0"/>
              </a:rPr>
              <a:t>DISCUSSION ON VARIOUS Part of </a:t>
            </a:r>
            <a:r>
              <a:rPr lang="en-IN" sz="4800" dirty="0" smtClean="0">
                <a:latin typeface="Rockwell" pitchFamily="18" charset="0"/>
              </a:rPr>
              <a:t>GSTR </a:t>
            </a:r>
            <a:r>
              <a:rPr lang="en-IN" sz="4800" dirty="0">
                <a:latin typeface="Rockwell" pitchFamily="18" charset="0"/>
              </a:rPr>
              <a:t>-9C </a:t>
            </a:r>
          </a:p>
        </p:txBody>
      </p:sp>
      <p:sp>
        <p:nvSpPr>
          <p:cNvPr id="3" name="Content Placeholder 2">
            <a:extLst>
              <a:ext uri="{FF2B5EF4-FFF2-40B4-BE49-F238E27FC236}">
                <a16:creationId xmlns="" xmlns:a16="http://schemas.microsoft.com/office/drawing/2014/main" id="{8DA44C60-8921-362B-5FBD-7921C8709DEB}"/>
              </a:ext>
            </a:extLst>
          </p:cNvPr>
          <p:cNvSpPr>
            <a:spLocks noGrp="1"/>
          </p:cNvSpPr>
          <p:nvPr>
            <p:ph idx="1"/>
          </p:nvPr>
        </p:nvSpPr>
        <p:spPr/>
        <p:txBody>
          <a:bodyPr>
            <a:normAutofit fontScale="92500" lnSpcReduction="20000"/>
          </a:bodyPr>
          <a:lstStyle/>
          <a:p>
            <a:r>
              <a:rPr lang="en-IN" sz="2000" b="1" dirty="0">
                <a:latin typeface="Rockwell" pitchFamily="18" charset="0"/>
              </a:rPr>
              <a:t>PART – 2 : Turnover Reconciliation from Audited Financial Statement.</a:t>
            </a:r>
          </a:p>
          <a:p>
            <a:pPr marL="0" indent="0">
              <a:buNone/>
            </a:pPr>
            <a:r>
              <a:rPr lang="en-IN" dirty="0">
                <a:latin typeface="Rockwell" pitchFamily="18" charset="0"/>
              </a:rPr>
              <a:t> In this Part the Reconciliation should be Provided in Between Turnover as per Audited Financial Statement and Turnover as per GSTR – 9. The Probable reasons for Differences are listed below :</a:t>
            </a:r>
          </a:p>
          <a:p>
            <a:pPr marL="0" indent="0">
              <a:buNone/>
            </a:pPr>
            <a:endParaRPr lang="en-IN" dirty="0">
              <a:latin typeface="Rockwell" pitchFamily="18" charset="0"/>
            </a:endParaRPr>
          </a:p>
          <a:p>
            <a:pPr lvl="2"/>
            <a:r>
              <a:rPr lang="en-IN" sz="1800" dirty="0">
                <a:latin typeface="Rockwell" pitchFamily="18" charset="0"/>
              </a:rPr>
              <a:t>Unbilled Revenue </a:t>
            </a:r>
          </a:p>
          <a:p>
            <a:pPr lvl="2"/>
            <a:r>
              <a:rPr lang="en-IN" sz="1800" dirty="0">
                <a:latin typeface="Rockwell" pitchFamily="18" charset="0"/>
              </a:rPr>
              <a:t>Unadjusted Advances </a:t>
            </a:r>
          </a:p>
          <a:p>
            <a:pPr lvl="2"/>
            <a:r>
              <a:rPr lang="en-IN" sz="1800" dirty="0">
                <a:latin typeface="Rockwell" pitchFamily="18" charset="0"/>
              </a:rPr>
              <a:t>Deemed Supply</a:t>
            </a:r>
          </a:p>
          <a:p>
            <a:pPr lvl="2"/>
            <a:r>
              <a:rPr lang="en-IN" sz="1800" dirty="0">
                <a:latin typeface="Rockwell" pitchFamily="18" charset="0"/>
              </a:rPr>
              <a:t>Trade Discount </a:t>
            </a:r>
          </a:p>
          <a:p>
            <a:pPr lvl="2"/>
            <a:r>
              <a:rPr lang="en-IN" sz="1800" dirty="0">
                <a:latin typeface="Rockwell" pitchFamily="18" charset="0"/>
              </a:rPr>
              <a:t>Foreign Exchange Fluctuations </a:t>
            </a:r>
          </a:p>
          <a:p>
            <a:pPr lvl="2"/>
            <a:r>
              <a:rPr lang="en-IN" sz="1800" dirty="0">
                <a:latin typeface="Rockwell" pitchFamily="18" charset="0"/>
              </a:rPr>
              <a:t>Valuation Rules </a:t>
            </a:r>
          </a:p>
          <a:p>
            <a:pPr marL="0" indent="0">
              <a:buNone/>
            </a:pPr>
            <a:endParaRPr lang="en-IN" sz="2000" dirty="0"/>
          </a:p>
          <a:p>
            <a:endParaRPr lang="en-IN" sz="2000" dirty="0"/>
          </a:p>
        </p:txBody>
      </p:sp>
    </p:spTree>
    <p:extLst>
      <p:ext uri="{BB962C8B-B14F-4D97-AF65-F5344CB8AC3E}">
        <p14:creationId xmlns:p14="http://schemas.microsoft.com/office/powerpoint/2010/main" val="197784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par>
                          <p:cTn id="28" fill="hold">
                            <p:stCondLst>
                              <p:cond delay="4500"/>
                            </p:stCondLst>
                            <p:childTnLst>
                              <p:par>
                                <p:cTn id="29" presetID="16" presetClass="entr" presetSubtype="21"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childTnLst>
                          </p:cTn>
                        </p:par>
                        <p:par>
                          <p:cTn id="32" fill="hold">
                            <p:stCondLst>
                              <p:cond delay="5000"/>
                            </p:stCondLst>
                            <p:childTnLst>
                              <p:par>
                                <p:cTn id="33" presetID="16" presetClass="entr" presetSubtype="21"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childTnLst>
                          </p:cTn>
                        </p:par>
                        <p:par>
                          <p:cTn id="36" fill="hold">
                            <p:stCondLst>
                              <p:cond delay="5500"/>
                            </p:stCondLst>
                            <p:childTnLst>
                              <p:par>
                                <p:cTn id="37" presetID="16" presetClass="entr" presetSubtype="21"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barn(inVertical)">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045290328"/>
              </p:ext>
            </p:extLst>
          </p:nvPr>
        </p:nvGraphicFramePr>
        <p:xfrm>
          <a:off x="76200" y="152399"/>
          <a:ext cx="8991600" cy="6390629"/>
        </p:xfrm>
        <a:graphic>
          <a:graphicData uri="http://schemas.openxmlformats.org/drawingml/2006/table">
            <a:tbl>
              <a:tblPr>
                <a:tableStyleId>{5C22544A-7EE6-4342-B048-85BDC9FD1C3A}</a:tableStyleId>
              </a:tblPr>
              <a:tblGrid>
                <a:gridCol w="678056"/>
                <a:gridCol w="3906186"/>
                <a:gridCol w="471690"/>
                <a:gridCol w="3021768"/>
                <a:gridCol w="913900"/>
              </a:tblGrid>
              <a:tr h="744252">
                <a:tc gridSpan="4">
                  <a:txBody>
                    <a:bodyPr/>
                    <a:lstStyle/>
                    <a:p>
                      <a:pPr algn="l" fontAlgn="t"/>
                      <a:endParaRPr lang="en-US" sz="1600" u="none" strike="noStrike" dirty="0" smtClean="0">
                        <a:effectLst/>
                        <a:latin typeface="Bookman Old Style" pitchFamily="18" charset="0"/>
                      </a:endParaRPr>
                    </a:p>
                    <a:p>
                      <a:pPr algn="l" fontAlgn="t"/>
                      <a:r>
                        <a:rPr lang="en-US" sz="1600" u="none" strike="noStrike" dirty="0" smtClean="0">
                          <a:effectLst/>
                          <a:latin typeface="Bookman Old Style" pitchFamily="18" charset="0"/>
                        </a:rPr>
                        <a:t>Reconciliation </a:t>
                      </a:r>
                      <a:r>
                        <a:rPr lang="en-US" sz="1600" u="none" strike="noStrike" dirty="0">
                          <a:effectLst/>
                          <a:latin typeface="Bookman Old Style" pitchFamily="18" charset="0"/>
                        </a:rPr>
                        <a:t>of turnover declared in audited Annual Financial Statement with turnover declared in Annual Return (GSTR-9)</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27021">
                <a:tc>
                  <a:txBody>
                    <a:bodyPr/>
                    <a:lstStyle/>
                    <a:p>
                      <a:pPr algn="ctr" fontAlgn="t"/>
                      <a:r>
                        <a:rPr lang="en-IN" sz="1600" u="none" strike="noStrike">
                          <a:effectLst/>
                          <a:latin typeface="Bookman Old Style" pitchFamily="18" charset="0"/>
                        </a:rPr>
                        <a:t>Pt.II</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Reconciliation of turnover declared in audited Annual Financial Statement with turnover declared in Annual Return (GSTR-9)</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9431">
                <a:tc>
                  <a:txBody>
                    <a:bodyPr/>
                    <a:lstStyle/>
                    <a:p>
                      <a:pPr algn="ctr" fontAlgn="t"/>
                      <a:r>
                        <a:rPr lang="en-IN" sz="1600" u="none" strike="noStrike">
                          <a:effectLst/>
                          <a:latin typeface="Bookman Old Style" pitchFamily="18" charset="0"/>
                        </a:rPr>
                        <a:t>5</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Reconciliation of Gross Turnover</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9431">
                <a:tc>
                  <a:txBody>
                    <a:bodyPr/>
                    <a:lstStyle/>
                    <a:p>
                      <a:pPr algn="ctr" fontAlgn="t"/>
                      <a:r>
                        <a:rPr lang="en-IN" sz="1600" u="none" strike="noStrike">
                          <a:effectLst/>
                          <a:latin typeface="Bookman Old Style" pitchFamily="18" charset="0"/>
                        </a:rPr>
                        <a:t>Sr. No</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Description</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Amount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78369">
                <a:tc>
                  <a:txBody>
                    <a:bodyPr/>
                    <a:lstStyle/>
                    <a:p>
                      <a:pPr algn="ctr" fontAlgn="t"/>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Turnover (including exports) as per audited financialstatements for the State / UT (For multi-GSTIN units under same PAN, the turnover shall be derived from the audited Annual Financial Statement)</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51347">
                <a:tc>
                  <a:txBody>
                    <a:bodyPr/>
                    <a:lstStyle/>
                    <a:p>
                      <a:pPr algn="ctr" fontAlgn="t"/>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Unbilled revenue at the beginning of Financial Year</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51347">
                <a:tc>
                  <a:txBody>
                    <a:bodyPr/>
                    <a:lstStyle/>
                    <a:p>
                      <a:pPr algn="ctr" fontAlgn="t"/>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Unadjusted advances at the end of the Financial Year</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9431">
                <a:tc>
                  <a:txBody>
                    <a:bodyPr/>
                    <a:lstStyle/>
                    <a:p>
                      <a:pPr algn="ctr" fontAlgn="t"/>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Deemed Supply under Schedule I</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49140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08240079"/>
              </p:ext>
            </p:extLst>
          </p:nvPr>
        </p:nvGraphicFramePr>
        <p:xfrm>
          <a:off x="76200" y="-1"/>
          <a:ext cx="9067799" cy="6781800"/>
        </p:xfrm>
        <a:graphic>
          <a:graphicData uri="http://schemas.openxmlformats.org/drawingml/2006/table">
            <a:tbl>
              <a:tblPr>
                <a:tableStyleId>{5C22544A-7EE6-4342-B048-85BDC9FD1C3A}</a:tableStyleId>
              </a:tblPr>
              <a:tblGrid>
                <a:gridCol w="683801"/>
                <a:gridCol w="6174199"/>
                <a:gridCol w="533400"/>
                <a:gridCol w="446868"/>
                <a:gridCol w="1229531"/>
              </a:tblGrid>
              <a:tr h="520515">
                <a:tc>
                  <a:txBody>
                    <a:bodyPr/>
                    <a:lstStyle/>
                    <a:p>
                      <a:pPr algn="ctr" fontAlgn="t"/>
                      <a:r>
                        <a:rPr lang="en-IN" sz="1600" u="none" strike="noStrike" dirty="0">
                          <a:effectLst/>
                          <a:latin typeface="Bookman Old Style" pitchFamily="18" charset="0"/>
                        </a:rPr>
                        <a:t>E</a:t>
                      </a:r>
                      <a:endParaRPr lang="en-IN"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Credit Notes issued after the end of the financial year but reflected in the annual return</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8690" marR="8690" marT="86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80772">
                <a:tc>
                  <a:txBody>
                    <a:bodyPr/>
                    <a:lstStyle/>
                    <a:p>
                      <a:pPr algn="ctr" fontAlgn="t"/>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Trade Discounts accounted for in the audited Annual Financial Statement but are not permissible under GST</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dirty="0">
                          <a:effectLst/>
                          <a:latin typeface="Bookman Old Style" pitchFamily="18" charset="0"/>
                        </a:rPr>
                        <a:t>(+)</a:t>
                      </a:r>
                      <a:endParaRPr lang="en-IN"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8690" marR="8690" marT="86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4034">
                <a:tc>
                  <a:txBody>
                    <a:bodyPr/>
                    <a:lstStyle/>
                    <a:p>
                      <a:pPr algn="ctr" fontAlgn="t"/>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Turnover from April 2017 to June 2017</a:t>
                      </a:r>
                      <a:endParaRPr lang="en-US"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4034">
                <a:tc>
                  <a:txBody>
                    <a:bodyPr/>
                    <a:lstStyle/>
                    <a:p>
                      <a:pPr algn="ctr" fontAlgn="t"/>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Unbilled revenue at the end of Financial Year</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Unadjusted Advances at the beginning of the Financial Year</a:t>
                      </a:r>
                      <a:endParaRPr lang="en-US"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80772">
                <a:tc>
                  <a:txBody>
                    <a:bodyPr/>
                    <a:lstStyle/>
                    <a:p>
                      <a:pPr algn="ctr" fontAlgn="t"/>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Credit notes accounted for in the audited Annual Financial Statement but are not permissible under GST</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a:solidFill>
                          <a:srgbClr val="000000"/>
                        </a:solidFill>
                        <a:effectLst/>
                        <a:latin typeface="Bookman Old Style" pitchFamily="18" charset="0"/>
                      </a:endParaRPr>
                    </a:p>
                  </a:txBody>
                  <a:tcPr marL="8690" marR="8690" marT="86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Adjustments on account of supply of goods by SEZ units to DTA Units</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IN" sz="1600" b="0" i="0" u="none" strike="noStrike" dirty="0">
                        <a:solidFill>
                          <a:srgbClr val="000000"/>
                        </a:solidFill>
                        <a:effectLst/>
                        <a:latin typeface="Bookman Old Style" pitchFamily="18" charset="0"/>
                      </a:endParaRPr>
                    </a:p>
                  </a:txBody>
                  <a:tcPr marL="8690" marR="8690" marT="86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L</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Turnover for the period under composition scheme</a:t>
                      </a:r>
                      <a:endParaRPr lang="en-US"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M</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Adjustments in turnover under section 15 and rules thereunder</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dirty="0">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N</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Adjustments in turnover due to foreign exchange fluctuations</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O</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Adjustments in turnover due to reasons not listed above</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8690" marR="8690" marT="86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20515">
                <a:tc>
                  <a:txBody>
                    <a:bodyPr/>
                    <a:lstStyle/>
                    <a:p>
                      <a:pPr algn="ctr" fontAlgn="t"/>
                      <a:r>
                        <a:rPr lang="en-IN" sz="1600" u="none" strike="noStrike">
                          <a:effectLst/>
                          <a:latin typeface="Bookman Old Style" pitchFamily="18" charset="0"/>
                        </a:rPr>
                        <a:t>P</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Annual turnover after adjustments as above (A+B+C+D-E+F-G-H-I+J-K-L+M+N+O)</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4034">
                <a:tc>
                  <a:txBody>
                    <a:bodyPr/>
                    <a:lstStyle/>
                    <a:p>
                      <a:pPr algn="ctr" fontAlgn="t"/>
                      <a:r>
                        <a:rPr lang="en-IN" sz="1600" u="none" strike="noStrike">
                          <a:effectLst/>
                          <a:latin typeface="Bookman Old Style" pitchFamily="18" charset="0"/>
                        </a:rPr>
                        <a:t>Q</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Turnover as declared in Annual Return (GSTR9)</a:t>
                      </a:r>
                      <a:endParaRPr lang="en-US"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4034">
                <a:tc>
                  <a:txBody>
                    <a:bodyPr/>
                    <a:lstStyle/>
                    <a:p>
                      <a:pPr algn="ctr" fontAlgn="t"/>
                      <a:r>
                        <a:rPr lang="en-IN" sz="1600" u="none" strike="noStrike">
                          <a:effectLst/>
                          <a:latin typeface="Bookman Old Style" pitchFamily="18" charset="0"/>
                        </a:rPr>
                        <a:t>R</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Un-Reconciled turnover (Q - P)</a:t>
                      </a:r>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8690" marR="8690" marT="86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96378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08620630"/>
              </p:ext>
            </p:extLst>
          </p:nvPr>
        </p:nvGraphicFramePr>
        <p:xfrm>
          <a:off x="0" y="0"/>
          <a:ext cx="9144000" cy="6858001"/>
        </p:xfrm>
        <a:graphic>
          <a:graphicData uri="http://schemas.openxmlformats.org/drawingml/2006/table">
            <a:tbl>
              <a:tblPr>
                <a:tableStyleId>{5C22544A-7EE6-4342-B048-85BDC9FD1C3A}</a:tableStyleId>
              </a:tblPr>
              <a:tblGrid>
                <a:gridCol w="745965"/>
                <a:gridCol w="6153599"/>
                <a:gridCol w="1239004"/>
                <a:gridCol w="1005432"/>
              </a:tblGrid>
              <a:tr h="401183">
                <a:tc>
                  <a:txBody>
                    <a:bodyPr/>
                    <a:lstStyle/>
                    <a:p>
                      <a:pPr algn="ctr" fontAlgn="t"/>
                      <a:r>
                        <a:rPr lang="en-IN" sz="1600" u="none" strike="noStrike" dirty="0">
                          <a:effectLst/>
                          <a:latin typeface="Bookman Old Style" pitchFamily="18" charset="0"/>
                        </a:rPr>
                        <a:t>7</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Reconciliation of Taxable Turnover</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1183">
                <a:tc>
                  <a:txBody>
                    <a:bodyPr/>
                    <a:lstStyle/>
                    <a:p>
                      <a:pPr algn="ctr" fontAlgn="t"/>
                      <a:r>
                        <a:rPr lang="en-IN" sz="1600" u="none" strike="noStrike">
                          <a:effectLst/>
                          <a:latin typeface="Bookman Old Style" pitchFamily="18" charset="0"/>
                        </a:rPr>
                        <a:t>Sr. No</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Description</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600" u="none" strike="noStrike">
                          <a:effectLst/>
                          <a:latin typeface="Bookman Old Style" pitchFamily="18" charset="0"/>
                        </a:rPr>
                        <a:t>Amount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4421">
                <a:tc>
                  <a:txBody>
                    <a:bodyPr/>
                    <a:lstStyle/>
                    <a:p>
                      <a:pPr algn="ctr" fontAlgn="t"/>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Annual turnover after adjustments (from 5P above)</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4421">
                <a:tc>
                  <a:txBody>
                    <a:bodyPr/>
                    <a:lstStyle/>
                    <a:p>
                      <a:pPr algn="ctr" fontAlgn="t"/>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Value of Exempted, Nil Rated, Non-GST supplies, No-Supply turnover</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0714">
                <a:tc>
                  <a:txBody>
                    <a:bodyPr/>
                    <a:lstStyle/>
                    <a:p>
                      <a:pPr algn="ctr" fontAlgn="t"/>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Zero rated supplies without payment of tax</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4421">
                <a:tc>
                  <a:txBody>
                    <a:bodyPr/>
                    <a:lstStyle/>
                    <a:p>
                      <a:pPr algn="ctr" fontAlgn="t"/>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Supplies on which tax is to be paid by the recipient on reverse charge basis</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91633">
                <a:tc>
                  <a:txBody>
                    <a:bodyPr/>
                    <a:lstStyle/>
                    <a:p>
                      <a:pPr algn="ctr" fontAlgn="t"/>
                      <a:r>
                        <a:rPr lang="en-IN" sz="1600" u="none" strike="noStrike">
                          <a:effectLst/>
                          <a:latin typeface="Bookman Old Style" pitchFamily="18" charset="0"/>
                        </a:rPr>
                        <a:t>D1</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Supplies on which tax is to be paid by ecommerce operators as per section 9(5) [Supplier to report]</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4421">
                <a:tc>
                  <a:txBody>
                    <a:bodyPr/>
                    <a:lstStyle/>
                    <a:p>
                      <a:pPr algn="ctr" fontAlgn="t"/>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Taxable turnover as per adjustments above (A-B-C-D-D1)</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4421">
                <a:tc>
                  <a:txBody>
                    <a:bodyPr/>
                    <a:lstStyle/>
                    <a:p>
                      <a:pPr algn="ctr" fontAlgn="t"/>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Taxable turnover as per liability declared in Annual Return (GSTR9)</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1183">
                <a:tc>
                  <a:txBody>
                    <a:bodyPr/>
                    <a:lstStyle/>
                    <a:p>
                      <a:pPr algn="ctr" fontAlgn="t"/>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err="1" smtClean="0">
                          <a:effectLst/>
                          <a:latin typeface="Bookman Old Style" pitchFamily="18" charset="0"/>
                        </a:rPr>
                        <a:t>Unreconciled</a:t>
                      </a:r>
                      <a:r>
                        <a:rPr lang="en-IN" sz="1600" u="none" strike="noStrike" dirty="0" smtClean="0">
                          <a:effectLst/>
                          <a:latin typeface="Bookman Old Style" pitchFamily="18" charset="0"/>
                        </a:rPr>
                        <a:t> </a:t>
                      </a:r>
                      <a:r>
                        <a:rPr lang="en-IN" sz="1600" u="none" strike="noStrike" dirty="0">
                          <a:effectLst/>
                          <a:latin typeface="Bookman Old Style" pitchFamily="18" charset="0"/>
                        </a:rPr>
                        <a:t>taxable turnover (F-E)</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737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0CBDA9-8998-0606-8A40-51F2D1884BDD}"/>
              </a:ext>
            </a:extLst>
          </p:cNvPr>
          <p:cNvSpPr>
            <a:spLocks noGrp="1"/>
          </p:cNvSpPr>
          <p:nvPr>
            <p:ph type="title"/>
          </p:nvPr>
        </p:nvSpPr>
        <p:spPr/>
        <p:txBody>
          <a:bodyPr>
            <a:normAutofit fontScale="90000"/>
          </a:bodyPr>
          <a:lstStyle/>
          <a:p>
            <a:r>
              <a:rPr lang="en-IN" sz="4800" dirty="0">
                <a:latin typeface="Rockwell" pitchFamily="18" charset="0"/>
              </a:rPr>
              <a:t>DISCUSSION ON VARIOUS Part of </a:t>
            </a:r>
            <a:r>
              <a:rPr lang="en-IN" sz="4800" dirty="0" smtClean="0">
                <a:latin typeface="Rockwell" pitchFamily="18" charset="0"/>
              </a:rPr>
              <a:t>GSTR </a:t>
            </a:r>
            <a:r>
              <a:rPr lang="en-IN" sz="4800" dirty="0">
                <a:latin typeface="Rockwell" pitchFamily="18" charset="0"/>
              </a:rPr>
              <a:t>-9C </a:t>
            </a:r>
          </a:p>
        </p:txBody>
      </p:sp>
      <p:sp>
        <p:nvSpPr>
          <p:cNvPr id="3" name="Content Placeholder 2">
            <a:extLst>
              <a:ext uri="{FF2B5EF4-FFF2-40B4-BE49-F238E27FC236}">
                <a16:creationId xmlns="" xmlns:a16="http://schemas.microsoft.com/office/drawing/2014/main" id="{894F91D9-4AC6-8A2D-C9D9-238916A669EA}"/>
              </a:ext>
            </a:extLst>
          </p:cNvPr>
          <p:cNvSpPr>
            <a:spLocks noGrp="1"/>
          </p:cNvSpPr>
          <p:nvPr>
            <p:ph idx="1"/>
          </p:nvPr>
        </p:nvSpPr>
        <p:spPr/>
        <p:txBody>
          <a:bodyPr>
            <a:normAutofit fontScale="70000" lnSpcReduction="20000"/>
          </a:bodyPr>
          <a:lstStyle/>
          <a:p>
            <a:r>
              <a:rPr lang="en-IN" sz="2000" b="1" dirty="0">
                <a:latin typeface="Rockwell" pitchFamily="18" charset="0"/>
              </a:rPr>
              <a:t>PART – 3 : Reconciliation of Tax Liability with Books of Accounts </a:t>
            </a:r>
          </a:p>
          <a:p>
            <a:pPr marL="274320" lvl="1" indent="0">
              <a:buNone/>
            </a:pPr>
            <a:endParaRPr lang="en-IN" dirty="0">
              <a:latin typeface="Rockwell" pitchFamily="18" charset="0"/>
            </a:endParaRPr>
          </a:p>
          <a:p>
            <a:pPr lvl="1"/>
            <a:r>
              <a:rPr lang="en-IN" dirty="0">
                <a:latin typeface="Rockwell" pitchFamily="18" charset="0"/>
              </a:rPr>
              <a:t>In this Part the Reconciliation should be Provided in Between the tax liability as per Books of Accounts and the tax which has been shown under Tax payable Column of Form GSTR – 9.</a:t>
            </a:r>
          </a:p>
          <a:p>
            <a:pPr marL="274320" lvl="1" indent="0">
              <a:buNone/>
            </a:pPr>
            <a:endParaRPr lang="en-IN" dirty="0">
              <a:latin typeface="Rockwell" pitchFamily="18" charset="0"/>
            </a:endParaRPr>
          </a:p>
          <a:p>
            <a:pPr lvl="1"/>
            <a:r>
              <a:rPr lang="en-IN" dirty="0">
                <a:latin typeface="Rockwell" pitchFamily="18" charset="0"/>
              </a:rPr>
              <a:t>In this Part the Rate wise Outward Liability Should be Shown.</a:t>
            </a:r>
          </a:p>
          <a:p>
            <a:pPr marL="274320" lvl="1" indent="0">
              <a:buNone/>
            </a:pPr>
            <a:endParaRPr lang="en-IN" dirty="0">
              <a:latin typeface="Rockwell" pitchFamily="18" charset="0"/>
            </a:endParaRPr>
          </a:p>
          <a:p>
            <a:pPr lvl="1"/>
            <a:r>
              <a:rPr lang="en-IN" dirty="0">
                <a:latin typeface="Rockwell" pitchFamily="18" charset="0"/>
              </a:rPr>
              <a:t>In this Part the Rate wise Liability on Account of Reverse Charge Mechanism Should be Shown.</a:t>
            </a:r>
          </a:p>
          <a:p>
            <a:pPr marL="274320" lvl="1" indent="0">
              <a:buNone/>
            </a:pPr>
            <a:endParaRPr lang="en-IN" dirty="0">
              <a:latin typeface="Rockwell" pitchFamily="18" charset="0"/>
            </a:endParaRPr>
          </a:p>
          <a:p>
            <a:pPr lvl="1"/>
            <a:r>
              <a:rPr lang="en-IN" dirty="0">
                <a:latin typeface="Rockwell" pitchFamily="18" charset="0"/>
              </a:rPr>
              <a:t>In this Part the Interest Related should be Disclosed Separately.</a:t>
            </a:r>
          </a:p>
          <a:p>
            <a:pPr lvl="1"/>
            <a:endParaRPr lang="en-IN" dirty="0"/>
          </a:p>
          <a:p>
            <a:pPr marL="0" indent="0">
              <a:buNone/>
            </a:pPr>
            <a:r>
              <a:rPr lang="en-IN" sz="2000" dirty="0"/>
              <a:t> </a:t>
            </a:r>
          </a:p>
          <a:p>
            <a:endParaRPr lang="en-IN" dirty="0"/>
          </a:p>
        </p:txBody>
      </p:sp>
    </p:spTree>
    <p:extLst>
      <p:ext uri="{BB962C8B-B14F-4D97-AF65-F5344CB8AC3E}">
        <p14:creationId xmlns:p14="http://schemas.microsoft.com/office/powerpoint/2010/main" val="221524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 calcmode="lin" valueType="num">
                                      <p:cBhvr additive="base">
                                        <p:cTn id="3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43408240"/>
              </p:ext>
            </p:extLst>
          </p:nvPr>
        </p:nvGraphicFramePr>
        <p:xfrm>
          <a:off x="76199" y="4"/>
          <a:ext cx="9067801" cy="6781791"/>
        </p:xfrm>
        <a:graphic>
          <a:graphicData uri="http://schemas.openxmlformats.org/drawingml/2006/table">
            <a:tbl>
              <a:tblPr>
                <a:tableStyleId>{5C22544A-7EE6-4342-B048-85BDC9FD1C3A}</a:tableStyleId>
              </a:tblPr>
              <a:tblGrid>
                <a:gridCol w="817966"/>
                <a:gridCol w="2115734"/>
                <a:gridCol w="1066800"/>
                <a:gridCol w="1000125"/>
                <a:gridCol w="866774"/>
                <a:gridCol w="666750"/>
                <a:gridCol w="1266826"/>
                <a:gridCol w="1266826"/>
              </a:tblGrid>
              <a:tr h="336004">
                <a:tc>
                  <a:txBody>
                    <a:bodyPr/>
                    <a:lstStyle/>
                    <a:p>
                      <a:pPr algn="ctr" fontAlgn="t"/>
                      <a:r>
                        <a:rPr lang="en-IN" sz="1600" u="none" strike="noStrike" dirty="0" err="1">
                          <a:effectLst/>
                          <a:latin typeface="Bookman Old Style" pitchFamily="18" charset="0"/>
                        </a:rPr>
                        <a:t>Pt.III</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algn="l" fontAlgn="t"/>
                      <a:r>
                        <a:rPr lang="en-IN" sz="1600" u="none" strike="noStrike">
                          <a:effectLst/>
                          <a:latin typeface="Bookman Old Style" pitchFamily="18" charset="0"/>
                        </a:rPr>
                        <a:t>Reconciliation of tax paid</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9</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6">
                  <a:txBody>
                    <a:bodyPr/>
                    <a:lstStyle/>
                    <a:p>
                      <a:pPr algn="l" fontAlgn="t"/>
                      <a:r>
                        <a:rPr lang="en-US" sz="1600" u="none" strike="noStrike">
                          <a:effectLst/>
                          <a:latin typeface="Bookman Old Style" pitchFamily="18" charset="0"/>
                        </a:rPr>
                        <a:t>Reconciliation of rate wise liability and amount payable thereon</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l" fontAlgn="t"/>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rowSpan="2">
                  <a:txBody>
                    <a:bodyPr/>
                    <a:lstStyle/>
                    <a:p>
                      <a:pPr algn="ctr" fontAlgn="t"/>
                      <a:r>
                        <a:rPr lang="en-IN" sz="1600" u="none" strike="noStrike">
                          <a:effectLst/>
                          <a:latin typeface="Bookman Old Style" pitchFamily="18" charset="0"/>
                        </a:rPr>
                        <a:t>Sr. No</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t"/>
                      <a:r>
                        <a:rPr lang="en-IN" sz="1600" u="none" strike="noStrike">
                          <a:effectLst/>
                          <a:latin typeface="Bookman Old Style" pitchFamily="18" charset="0"/>
                        </a:rPr>
                        <a:t>Description</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t"/>
                      <a:r>
                        <a:rPr lang="en-IN" sz="1600" u="none" strike="noStrike" dirty="0">
                          <a:effectLst/>
                          <a:latin typeface="Bookman Old Style" pitchFamily="18" charset="0"/>
                        </a:rPr>
                        <a:t>Taxable Value</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t"/>
                      <a:r>
                        <a:rPr lang="en-IN" sz="1600" u="none" strike="noStrike">
                          <a:effectLst/>
                          <a:latin typeface="Bookman Old Style" pitchFamily="18" charset="0"/>
                        </a:rPr>
                        <a:t>Tax payable</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ct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33719">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ctr" fontAlgn="t"/>
                      <a:r>
                        <a:rPr lang="en-IN" sz="1400" u="none" strike="noStrike" dirty="0">
                          <a:effectLst/>
                          <a:latin typeface="Bookman Old Style" pitchFamily="18" charset="0"/>
                        </a:rPr>
                        <a:t>Central tax</a:t>
                      </a:r>
                      <a:endParaRPr lang="en-IN" sz="14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400" u="none" strike="noStrike" dirty="0">
                          <a:effectLst/>
                          <a:latin typeface="Bookman Old Style" pitchFamily="18" charset="0"/>
                        </a:rPr>
                        <a:t>State tax/ UT tax</a:t>
                      </a:r>
                      <a:endParaRPr lang="en-IN" sz="14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400" u="none" strike="noStrike" dirty="0">
                          <a:effectLst/>
                          <a:latin typeface="Bookman Old Style" pitchFamily="18" charset="0"/>
                        </a:rPr>
                        <a:t>Integrated Tax</a:t>
                      </a:r>
                      <a:endParaRPr lang="en-IN" sz="14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IN" sz="1400" u="none" strike="noStrike" dirty="0">
                          <a:effectLst/>
                          <a:latin typeface="Bookman Old Style" pitchFamily="18" charset="0"/>
                        </a:rPr>
                        <a:t>Cess, if applicable</a:t>
                      </a:r>
                      <a:endParaRPr lang="en-IN" sz="14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IN" sz="14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5%</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5% (RC)</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B1</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6%</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12%</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12% (RC)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18%</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18% (RC)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G</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28%</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H</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28% (RC)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H1</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40%</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H2</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40%(RC)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I</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3%</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J</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0.25%</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K</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0.10%</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6004">
                <a:tc>
                  <a:txBody>
                    <a:bodyPr/>
                    <a:lstStyle/>
                    <a:p>
                      <a:pPr algn="ctr" fontAlgn="t"/>
                      <a:r>
                        <a:rPr lang="en-IN" sz="1600" u="none" strike="noStrike">
                          <a:effectLst/>
                          <a:latin typeface="Bookman Old Style" pitchFamily="18" charset="0"/>
                        </a:rPr>
                        <a:t>K1</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Others%</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36551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10764115"/>
              </p:ext>
            </p:extLst>
          </p:nvPr>
        </p:nvGraphicFramePr>
        <p:xfrm>
          <a:off x="76201" y="152400"/>
          <a:ext cx="9067799" cy="6629399"/>
        </p:xfrm>
        <a:graphic>
          <a:graphicData uri="http://schemas.openxmlformats.org/drawingml/2006/table">
            <a:tbl>
              <a:tblPr>
                <a:tableStyleId>{5C22544A-7EE6-4342-B048-85BDC9FD1C3A}</a:tableStyleId>
              </a:tblPr>
              <a:tblGrid>
                <a:gridCol w="728662"/>
                <a:gridCol w="3092767"/>
                <a:gridCol w="874395"/>
                <a:gridCol w="874395"/>
                <a:gridCol w="874395"/>
                <a:gridCol w="874395"/>
                <a:gridCol w="874395"/>
                <a:gridCol w="874395"/>
              </a:tblGrid>
              <a:tr h="1992208">
                <a:tc>
                  <a:txBody>
                    <a:bodyPr/>
                    <a:lstStyle/>
                    <a:p>
                      <a:pPr algn="ctr" fontAlgn="t"/>
                      <a:r>
                        <a:rPr lang="en-IN" sz="1600" u="none" strike="noStrike" dirty="0">
                          <a:effectLst/>
                          <a:latin typeface="Bookman Old Style" pitchFamily="18" charset="0"/>
                        </a:rPr>
                        <a:t>K-2</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dirty="0">
                          <a:effectLst/>
                          <a:latin typeface="Bookman Old Style" pitchFamily="18" charset="0"/>
                        </a:rPr>
                        <a:t>Supplies on which e- commerce operator is required to pay tax as per section 9(5)</a:t>
                      </a:r>
                      <a:br>
                        <a:rPr lang="en-US" sz="1600" u="none" strike="noStrike" dirty="0">
                          <a:effectLst/>
                          <a:latin typeface="Bookman Old Style" pitchFamily="18" charset="0"/>
                        </a:rPr>
                      </a:br>
                      <a:r>
                        <a:rPr lang="en-US" sz="1600" u="none" strike="noStrike" dirty="0">
                          <a:effectLst/>
                          <a:latin typeface="Bookman Old Style" pitchFamily="18" charset="0"/>
                        </a:rPr>
                        <a:t>(including amendments</a:t>
                      </a:r>
                      <a:br>
                        <a:rPr lang="en-US" sz="1600" u="none" strike="noStrike" dirty="0">
                          <a:effectLst/>
                          <a:latin typeface="Bookman Old Style" pitchFamily="18" charset="0"/>
                        </a:rPr>
                      </a:br>
                      <a:r>
                        <a:rPr lang="en-US" sz="1600" u="none" strike="noStrike" dirty="0">
                          <a:effectLst/>
                          <a:latin typeface="Bookman Old Style" pitchFamily="18" charset="0"/>
                        </a:rPr>
                        <a:t>, if any) [E- commerce operator to report]</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1533">
                <a:tc>
                  <a:txBody>
                    <a:bodyPr/>
                    <a:lstStyle/>
                    <a:p>
                      <a:pPr algn="ctr" fontAlgn="t"/>
                      <a:r>
                        <a:rPr lang="en-IN" sz="1600" u="none" strike="noStrike">
                          <a:effectLst/>
                          <a:latin typeface="Bookman Old Style" pitchFamily="18" charset="0"/>
                        </a:rPr>
                        <a:t>L</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Interest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1533">
                <a:tc>
                  <a:txBody>
                    <a:bodyPr/>
                    <a:lstStyle/>
                    <a:p>
                      <a:pPr algn="ctr" fontAlgn="t"/>
                      <a:r>
                        <a:rPr lang="en-IN" sz="1600" u="none" strike="noStrike">
                          <a:effectLst/>
                          <a:latin typeface="Bookman Old Style" pitchFamily="18" charset="0"/>
                        </a:rPr>
                        <a:t>M</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Late Fee</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1533">
                <a:tc>
                  <a:txBody>
                    <a:bodyPr/>
                    <a:lstStyle/>
                    <a:p>
                      <a:pPr algn="ctr" fontAlgn="t"/>
                      <a:r>
                        <a:rPr lang="en-IN" sz="1600" u="none" strike="noStrike">
                          <a:effectLst/>
                          <a:latin typeface="Bookman Old Style" pitchFamily="18" charset="0"/>
                        </a:rPr>
                        <a:t>N</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Penalty</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dirty="0">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1533">
                <a:tc>
                  <a:txBody>
                    <a:bodyPr/>
                    <a:lstStyle/>
                    <a:p>
                      <a:pPr algn="ctr" fontAlgn="t"/>
                      <a:r>
                        <a:rPr lang="en-IN" sz="1600" u="none" strike="noStrike">
                          <a:effectLst/>
                          <a:latin typeface="Bookman Old Style" pitchFamily="18" charset="0"/>
                        </a:rPr>
                        <a:t>O</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Others</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IN" sz="1600" b="0" i="0" u="none" strike="noStrike">
                        <a:solidFill>
                          <a:srgbClr val="000000"/>
                        </a:solidFill>
                        <a:effectLst/>
                        <a:latin typeface="Bookman Old Style"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12939">
                <a:tc>
                  <a:txBody>
                    <a:bodyPr/>
                    <a:lstStyle/>
                    <a:p>
                      <a:pPr algn="ctr" fontAlgn="t"/>
                      <a:r>
                        <a:rPr lang="en-IN" sz="1600" u="none" strike="noStrike">
                          <a:effectLst/>
                          <a:latin typeface="Bookman Old Style" pitchFamily="18" charset="0"/>
                        </a:rPr>
                        <a:t>P</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Total amount to be paid as per tables above</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12939">
                <a:tc>
                  <a:txBody>
                    <a:bodyPr/>
                    <a:lstStyle/>
                    <a:p>
                      <a:pPr algn="ctr" fontAlgn="t"/>
                      <a:r>
                        <a:rPr lang="en-IN" sz="1600" u="none" strike="noStrike">
                          <a:effectLst/>
                          <a:latin typeface="Bookman Old Style" pitchFamily="18" charset="0"/>
                        </a:rPr>
                        <a:t>Q</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600" u="none" strike="noStrike">
                          <a:effectLst/>
                          <a:latin typeface="Bookman Old Style" pitchFamily="18" charset="0"/>
                        </a:rPr>
                        <a:t>Total amount payable as declared in Annual Return (GSTR 9)</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65181">
                <a:tc>
                  <a:txBody>
                    <a:bodyPr/>
                    <a:lstStyle/>
                    <a:p>
                      <a:pPr algn="ctr" fontAlgn="t"/>
                      <a:r>
                        <a:rPr lang="en-IN" sz="1600" u="none" strike="noStrike">
                          <a:effectLst/>
                          <a:latin typeface="Bookman Old Style" pitchFamily="18" charset="0"/>
                        </a:rPr>
                        <a:t>R</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Un-reconciled payment of amount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3594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EE2467-C243-54A0-E54A-DA605374F293}"/>
              </a:ext>
            </a:extLst>
          </p:cNvPr>
          <p:cNvSpPr>
            <a:spLocks noGrp="1"/>
          </p:cNvSpPr>
          <p:nvPr>
            <p:ph type="title"/>
          </p:nvPr>
        </p:nvSpPr>
        <p:spPr/>
        <p:txBody>
          <a:bodyPr>
            <a:normAutofit fontScale="90000"/>
          </a:bodyPr>
          <a:lstStyle/>
          <a:p>
            <a:r>
              <a:rPr lang="en-IN" sz="4800" dirty="0">
                <a:latin typeface="Rockwell" pitchFamily="18" charset="0"/>
              </a:rPr>
              <a:t>DISCUSSION ON VARIOUS Part of </a:t>
            </a:r>
            <a:r>
              <a:rPr lang="en-IN" sz="4800" dirty="0" smtClean="0">
                <a:latin typeface="Rockwell" pitchFamily="18" charset="0"/>
              </a:rPr>
              <a:t>GSTR </a:t>
            </a:r>
            <a:r>
              <a:rPr lang="en-IN" sz="4800" dirty="0">
                <a:latin typeface="Rockwell" pitchFamily="18" charset="0"/>
              </a:rPr>
              <a:t>-9C </a:t>
            </a:r>
          </a:p>
        </p:txBody>
      </p:sp>
      <p:sp>
        <p:nvSpPr>
          <p:cNvPr id="3" name="Content Placeholder 2">
            <a:extLst>
              <a:ext uri="{FF2B5EF4-FFF2-40B4-BE49-F238E27FC236}">
                <a16:creationId xmlns="" xmlns:a16="http://schemas.microsoft.com/office/drawing/2014/main" id="{B7B0C80D-84DD-ADA4-1BD6-FF9378A56CC5}"/>
              </a:ext>
            </a:extLst>
          </p:cNvPr>
          <p:cNvSpPr>
            <a:spLocks noGrp="1"/>
          </p:cNvSpPr>
          <p:nvPr>
            <p:ph idx="1"/>
          </p:nvPr>
        </p:nvSpPr>
        <p:spPr/>
        <p:txBody>
          <a:bodyPr>
            <a:normAutofit fontScale="85000" lnSpcReduction="20000"/>
          </a:bodyPr>
          <a:lstStyle/>
          <a:p>
            <a:r>
              <a:rPr lang="en-IN" sz="2000" b="1" dirty="0">
                <a:latin typeface="Rockwell" pitchFamily="18" charset="0"/>
              </a:rPr>
              <a:t>PART – 4 : Reconciliation of Input Tax Credit with Books of Accounts</a:t>
            </a:r>
          </a:p>
          <a:p>
            <a:pPr marL="0" indent="0">
              <a:buNone/>
            </a:pPr>
            <a:endParaRPr lang="en-IN" dirty="0">
              <a:latin typeface="Rockwell" pitchFamily="18" charset="0"/>
            </a:endParaRPr>
          </a:p>
          <a:p>
            <a:pPr lvl="1"/>
            <a:r>
              <a:rPr lang="en-IN" dirty="0">
                <a:latin typeface="Rockwell" pitchFamily="18" charset="0"/>
              </a:rPr>
              <a:t>In this Part the Reconciliation should be Provided in Between the Input Tax Credit as per Books of Accounts and the Input tax credit claimed as per Form GSTR – 9.</a:t>
            </a:r>
          </a:p>
          <a:p>
            <a:pPr lvl="1"/>
            <a:endParaRPr lang="en-IN" dirty="0">
              <a:latin typeface="Rockwell" pitchFamily="18" charset="0"/>
            </a:endParaRPr>
          </a:p>
          <a:p>
            <a:r>
              <a:rPr lang="en-IN" sz="2000" b="1" dirty="0">
                <a:latin typeface="Rockwell" pitchFamily="18" charset="0"/>
              </a:rPr>
              <a:t>PART – </a:t>
            </a:r>
            <a:r>
              <a:rPr lang="en-IN" sz="2000" b="1" dirty="0" smtClean="0">
                <a:latin typeface="Rockwell" pitchFamily="18" charset="0"/>
              </a:rPr>
              <a:t>4 </a:t>
            </a:r>
            <a:r>
              <a:rPr lang="en-IN" sz="2000" b="1" dirty="0">
                <a:latin typeface="Rockwell" pitchFamily="18" charset="0"/>
              </a:rPr>
              <a:t>: Reconciliation of head wise Input tax Credit</a:t>
            </a:r>
            <a:r>
              <a:rPr lang="en-IN" sz="2000" dirty="0">
                <a:latin typeface="Rockwell" pitchFamily="18" charset="0"/>
              </a:rPr>
              <a:t> </a:t>
            </a:r>
          </a:p>
          <a:p>
            <a:pPr marL="0" indent="0">
              <a:buNone/>
            </a:pPr>
            <a:endParaRPr lang="en-IN" sz="2000" dirty="0">
              <a:latin typeface="Rockwell" pitchFamily="18" charset="0"/>
            </a:endParaRPr>
          </a:p>
          <a:p>
            <a:pPr lvl="1"/>
            <a:r>
              <a:rPr lang="en-IN" dirty="0">
                <a:latin typeface="Rockwell" pitchFamily="18" charset="0"/>
              </a:rPr>
              <a:t>This Part is Completely </a:t>
            </a:r>
            <a:r>
              <a:rPr lang="en-IN" dirty="0" smtClean="0">
                <a:latin typeface="Rockwell" pitchFamily="18" charset="0"/>
              </a:rPr>
              <a:t>Optional.</a:t>
            </a:r>
            <a:endParaRPr lang="en-IN" dirty="0">
              <a:latin typeface="Rockwell" pitchFamily="18" charset="0"/>
            </a:endParaRPr>
          </a:p>
          <a:p>
            <a:pPr lvl="1"/>
            <a:r>
              <a:rPr lang="en-IN" dirty="0">
                <a:latin typeface="Rockwell" pitchFamily="18" charset="0"/>
              </a:rPr>
              <a:t>In this Part the Bifurcation of Input tax Credit under Various head should be Provided and the same will be Compared through Input tax Credit Claimed in GSTR -9,  </a:t>
            </a:r>
          </a:p>
          <a:p>
            <a:pPr marL="0" indent="0">
              <a:buNone/>
            </a:pPr>
            <a:endParaRPr lang="en-IN" sz="2000" dirty="0"/>
          </a:p>
          <a:p>
            <a:endParaRPr lang="en-IN" dirty="0"/>
          </a:p>
        </p:txBody>
      </p:sp>
    </p:spTree>
    <p:extLst>
      <p:ext uri="{BB962C8B-B14F-4D97-AF65-F5344CB8AC3E}">
        <p14:creationId xmlns:p14="http://schemas.microsoft.com/office/powerpoint/2010/main" val="84474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1000"/>
                                        <p:tgtEl>
                                          <p:spTgt spid="3">
                                            <p:txEl>
                                              <p:pRg st="6" end="6"/>
                                            </p:txEl>
                                          </p:spTgt>
                                        </p:tgtEl>
                                      </p:cBhvr>
                                    </p:animEffect>
                                    <p:anim calcmode="lin" valueType="num">
                                      <p:cBhvr>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anim calcmode="lin" valueType="num">
                                      <p:cBhvr>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85755136"/>
              </p:ext>
            </p:extLst>
          </p:nvPr>
        </p:nvGraphicFramePr>
        <p:xfrm>
          <a:off x="76198" y="-1"/>
          <a:ext cx="9067800" cy="6858003"/>
        </p:xfrm>
        <a:graphic>
          <a:graphicData uri="http://schemas.openxmlformats.org/drawingml/2006/table">
            <a:tbl>
              <a:tblPr>
                <a:tableStyleId>{5C22544A-7EE6-4342-B048-85BDC9FD1C3A}</a:tableStyleId>
              </a:tblPr>
              <a:tblGrid>
                <a:gridCol w="1335811"/>
                <a:gridCol w="3740271"/>
                <a:gridCol w="1995859"/>
                <a:gridCol w="1995859"/>
              </a:tblGrid>
              <a:tr h="550084">
                <a:tc>
                  <a:txBody>
                    <a:bodyPr/>
                    <a:lstStyle/>
                    <a:p>
                      <a:pPr algn="ctr" fontAlgn="t"/>
                      <a:r>
                        <a:rPr lang="en-IN" sz="1600" u="none" strike="noStrike" dirty="0">
                          <a:effectLst/>
                          <a:latin typeface="Bookman Old Style" pitchFamily="18" charset="0"/>
                        </a:rPr>
                        <a:t>Pt. IV</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600" u="none" strike="noStrike">
                          <a:effectLst/>
                          <a:latin typeface="Bookman Old Style" pitchFamily="18" charset="0"/>
                        </a:rPr>
                        <a:t>Reconciliation of Input Tax Credit (ITC)</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0084">
                <a:tc>
                  <a:txBody>
                    <a:bodyPr/>
                    <a:lstStyle/>
                    <a:p>
                      <a:pPr algn="ctr" fontAlgn="t"/>
                      <a:r>
                        <a:rPr lang="en-IN" sz="1600" u="none" strike="noStrike">
                          <a:effectLst/>
                          <a:latin typeface="Bookman Old Style" pitchFamily="18" charset="0"/>
                        </a:rPr>
                        <a:t>12</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600" u="none" strike="noStrike" dirty="0">
                          <a:effectLst/>
                          <a:latin typeface="Bookman Old Style" pitchFamily="18" charset="0"/>
                        </a:rPr>
                        <a:t>Reconciliation of Net Input Tax Credit (ITC)</a:t>
                      </a:r>
                      <a:endParaRPr lang="en-US"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0084">
                <a:tc>
                  <a:txBody>
                    <a:bodyPr/>
                    <a:lstStyle/>
                    <a:p>
                      <a:pPr algn="ctr" fontAlgn="t"/>
                      <a:r>
                        <a:rPr lang="en-IN" sz="1600" u="none" strike="noStrike">
                          <a:effectLst/>
                          <a:latin typeface="Bookman Old Style" pitchFamily="18" charset="0"/>
                        </a:rPr>
                        <a:t>Sr. No</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IN" sz="1600" u="none" strike="noStrike">
                          <a:effectLst/>
                          <a:latin typeface="Bookman Old Style" pitchFamily="18" charset="0"/>
                        </a:rPr>
                        <a:t>Description</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IN" sz="1600" u="none" strike="noStrike">
                          <a:effectLst/>
                          <a:latin typeface="Bookman Old Style" pitchFamily="18" charset="0"/>
                        </a:rPr>
                        <a:t>Amount</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434087">
                <a:tc>
                  <a:txBody>
                    <a:bodyPr/>
                    <a:lstStyle/>
                    <a:p>
                      <a:pPr algn="ctr" fontAlgn="t"/>
                      <a:r>
                        <a:rPr lang="en-IN" sz="1600" u="none" strike="noStrike">
                          <a:effectLst/>
                          <a:latin typeface="Bookman Old Style" pitchFamily="18" charset="0"/>
                        </a:rPr>
                        <a:t>A</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600" u="none" strike="noStrike">
                          <a:effectLst/>
                          <a:latin typeface="Bookman Old Style" pitchFamily="18" charset="0"/>
                        </a:rPr>
                        <a:t>ITC availed as per audited Annual Financial Statement for the State/ UT (For multi-GSTIN units under same PAN this should be derived from books of accounts)</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57783">
                <a:tc>
                  <a:txBody>
                    <a:bodyPr/>
                    <a:lstStyle/>
                    <a:p>
                      <a:pPr algn="ctr" fontAlgn="t"/>
                      <a:r>
                        <a:rPr lang="en-IN" sz="1600" u="none" strike="noStrike">
                          <a:effectLst/>
                          <a:latin typeface="Bookman Old Style" pitchFamily="18" charset="0"/>
                        </a:rPr>
                        <a:t>B</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600" u="none" strike="noStrike">
                          <a:effectLst/>
                          <a:latin typeface="Bookman Old Style" pitchFamily="18" charset="0"/>
                        </a:rPr>
                        <a:t>ITC booked in earlier Financial Years claimed in current Financial Year</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57930">
                <a:tc>
                  <a:txBody>
                    <a:bodyPr/>
                    <a:lstStyle/>
                    <a:p>
                      <a:pPr algn="ctr" fontAlgn="t"/>
                      <a:r>
                        <a:rPr lang="en-IN" sz="1600" u="none" strike="noStrike">
                          <a:effectLst/>
                          <a:latin typeface="Bookman Old Style" pitchFamily="18" charset="0"/>
                        </a:rPr>
                        <a:t>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600" u="none" strike="noStrike">
                          <a:effectLst/>
                          <a:latin typeface="Bookman Old Style" pitchFamily="18" charset="0"/>
                        </a:rPr>
                        <a:t>ITC booked in current Financial Year to be claimed in subsequent Financial Years</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57783">
                <a:tc>
                  <a:txBody>
                    <a:bodyPr/>
                    <a:lstStyle/>
                    <a:p>
                      <a:pPr algn="ctr" fontAlgn="t"/>
                      <a:r>
                        <a:rPr lang="en-IN" sz="1600" u="none" strike="noStrike">
                          <a:effectLst/>
                          <a:latin typeface="Bookman Old Style" pitchFamily="18" charset="0"/>
                        </a:rPr>
                        <a:t>D</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600" u="none" strike="noStrike">
                          <a:effectLst/>
                          <a:latin typeface="Bookman Old Style" pitchFamily="18" charset="0"/>
                        </a:rPr>
                        <a:t>ITC availed as per audited financial statements or books of account</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0084">
                <a:tc>
                  <a:txBody>
                    <a:bodyPr/>
                    <a:lstStyle/>
                    <a:p>
                      <a:pPr algn="ctr" fontAlgn="t"/>
                      <a:r>
                        <a:rPr lang="en-IN" sz="1600" u="none" strike="noStrike">
                          <a:effectLst/>
                          <a:latin typeface="Bookman Old Style" pitchFamily="18" charset="0"/>
                        </a:rPr>
                        <a:t>E</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US" sz="1600" u="none" strike="noStrike">
                          <a:effectLst/>
                          <a:latin typeface="Bookman Old Style" pitchFamily="18" charset="0"/>
                        </a:rPr>
                        <a:t>ITC claimed in Annual Return (GSTR9)</a:t>
                      </a:r>
                      <a:endParaRPr lang="en-US"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a:effectLst/>
                          <a:latin typeface="Bookman Old Style" pitchFamily="18" charset="0"/>
                        </a:rPr>
                        <a:t> </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0084">
                <a:tc>
                  <a:txBody>
                    <a:bodyPr/>
                    <a:lstStyle/>
                    <a:p>
                      <a:pPr algn="ctr" fontAlgn="t"/>
                      <a:r>
                        <a:rPr lang="en-IN" sz="1600" u="none" strike="noStrike">
                          <a:effectLst/>
                          <a:latin typeface="Bookman Old Style" pitchFamily="18" charset="0"/>
                        </a:rPr>
                        <a:t>F</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IN" sz="1600" u="none" strike="noStrike">
                          <a:effectLst/>
                          <a:latin typeface="Bookman Old Style" pitchFamily="18" charset="0"/>
                        </a:rPr>
                        <a:t>Un-reconciled ITC</a:t>
                      </a:r>
                      <a:endParaRPr lang="en-IN" sz="1600" b="0" i="0" u="none" strike="noStrike">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r>
                        <a:rPr lang="en-IN" sz="1600" u="none" strike="noStrike" dirty="0">
                          <a:effectLst/>
                          <a:latin typeface="Bookman Old Style" pitchFamily="18" charset="0"/>
                        </a:rPr>
                        <a:t> </a:t>
                      </a:r>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t"/>
                      <a:endParaRPr lang="en-IN" sz="1600" b="0" i="0" u="none" strike="noStrike" dirty="0">
                        <a:solidFill>
                          <a:srgbClr val="000000"/>
                        </a:solidFill>
                        <a:effectLst/>
                        <a:latin typeface="Bookman Old Style"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57251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DCAA05-7F83-5865-DBE1-A43F9DA7766A}"/>
              </a:ext>
            </a:extLst>
          </p:cNvPr>
          <p:cNvSpPr>
            <a:spLocks noGrp="1"/>
          </p:cNvSpPr>
          <p:nvPr>
            <p:ph type="title"/>
          </p:nvPr>
        </p:nvSpPr>
        <p:spPr/>
        <p:txBody>
          <a:bodyPr>
            <a:normAutofit fontScale="90000"/>
          </a:bodyPr>
          <a:lstStyle/>
          <a:p>
            <a:r>
              <a:rPr lang="en-IN" sz="4800" dirty="0">
                <a:latin typeface="Rockwell" pitchFamily="18" charset="0"/>
              </a:rPr>
              <a:t>DISCUSSION ON VARIOUS Part of </a:t>
            </a:r>
            <a:r>
              <a:rPr lang="en-IN" sz="4800" dirty="0" smtClean="0">
                <a:latin typeface="Rockwell" pitchFamily="18" charset="0"/>
              </a:rPr>
              <a:t>GSTR </a:t>
            </a:r>
            <a:r>
              <a:rPr lang="en-IN" sz="4800" dirty="0">
                <a:latin typeface="Rockwell" pitchFamily="18" charset="0"/>
              </a:rPr>
              <a:t>-9C </a:t>
            </a:r>
          </a:p>
        </p:txBody>
      </p:sp>
      <p:sp>
        <p:nvSpPr>
          <p:cNvPr id="3" name="Content Placeholder 2">
            <a:extLst>
              <a:ext uri="{FF2B5EF4-FFF2-40B4-BE49-F238E27FC236}">
                <a16:creationId xmlns="" xmlns:a16="http://schemas.microsoft.com/office/drawing/2014/main" id="{6961448B-5588-CA38-5140-15972FD9A655}"/>
              </a:ext>
            </a:extLst>
          </p:cNvPr>
          <p:cNvSpPr>
            <a:spLocks noGrp="1"/>
          </p:cNvSpPr>
          <p:nvPr>
            <p:ph idx="1"/>
          </p:nvPr>
        </p:nvSpPr>
        <p:spPr/>
        <p:txBody>
          <a:bodyPr>
            <a:normAutofit fontScale="77500" lnSpcReduction="20000"/>
          </a:bodyPr>
          <a:lstStyle/>
          <a:p>
            <a:r>
              <a:rPr lang="en-IN" sz="2000" b="1" dirty="0">
                <a:latin typeface="Rockwell" pitchFamily="18" charset="0"/>
              </a:rPr>
              <a:t>PART – </a:t>
            </a:r>
            <a:r>
              <a:rPr lang="en-IN" sz="2000" b="1" dirty="0" smtClean="0">
                <a:latin typeface="Rockwell" pitchFamily="18" charset="0"/>
              </a:rPr>
              <a:t>5 </a:t>
            </a:r>
            <a:r>
              <a:rPr lang="en-IN" sz="2000" b="1" dirty="0">
                <a:latin typeface="Rockwell" pitchFamily="18" charset="0"/>
              </a:rPr>
              <a:t>: Declaration of Additional Tax Liability </a:t>
            </a:r>
          </a:p>
          <a:p>
            <a:pPr marL="0" indent="0">
              <a:buNone/>
            </a:pPr>
            <a:r>
              <a:rPr lang="en-IN" dirty="0">
                <a:latin typeface="Rockwell" pitchFamily="18" charset="0"/>
              </a:rPr>
              <a:t>In this Part, the liability declared in GSTR -9C itself and paid through DRC – 03 Should be Shown.  </a:t>
            </a:r>
            <a:endParaRPr lang="en-IN" dirty="0" smtClean="0">
              <a:latin typeface="Rockwell" pitchFamily="18" charset="0"/>
            </a:endParaRPr>
          </a:p>
          <a:p>
            <a:pPr marL="0" indent="0">
              <a:buNone/>
            </a:pPr>
            <a:endParaRPr lang="en-US" dirty="0">
              <a:latin typeface="Rockwell" pitchFamily="18" charset="0"/>
            </a:endParaRPr>
          </a:p>
          <a:p>
            <a:pPr marL="0" indent="0">
              <a:buNone/>
            </a:pPr>
            <a:r>
              <a:rPr lang="en-US" smtClean="0">
                <a:latin typeface="Rockwell" pitchFamily="18" charset="0"/>
              </a:rPr>
              <a:t>Late fee</a:t>
            </a:r>
            <a:endParaRPr lang="en-IN" dirty="0">
              <a:latin typeface="Rockwell" pitchFamily="18" charset="0"/>
            </a:endParaRPr>
          </a:p>
          <a:p>
            <a:pPr marL="0" indent="0">
              <a:buNone/>
            </a:pPr>
            <a:endParaRPr lang="en-IN" sz="2000" dirty="0">
              <a:latin typeface="Rockwell" pitchFamily="18" charset="0"/>
            </a:endParaRPr>
          </a:p>
          <a:p>
            <a:r>
              <a:rPr lang="en-IN" sz="2000" b="1" dirty="0">
                <a:latin typeface="Rockwell" pitchFamily="18" charset="0"/>
              </a:rPr>
              <a:t>PART – </a:t>
            </a:r>
            <a:r>
              <a:rPr lang="en-IN" sz="2000" b="1" dirty="0" smtClean="0">
                <a:latin typeface="Rockwell" pitchFamily="18" charset="0"/>
              </a:rPr>
              <a:t>6 </a:t>
            </a:r>
            <a:r>
              <a:rPr lang="en-IN" sz="2000" b="1" dirty="0">
                <a:latin typeface="Rockwell" pitchFamily="18" charset="0"/>
              </a:rPr>
              <a:t>: Various Attachment with Reconciliation Statement</a:t>
            </a:r>
          </a:p>
          <a:p>
            <a:pPr marL="0" indent="0">
              <a:buNone/>
            </a:pPr>
            <a:r>
              <a:rPr lang="en-IN" dirty="0">
                <a:latin typeface="Rockwell" pitchFamily="18" charset="0"/>
              </a:rPr>
              <a:t>In this Part the Various Attachment should be Provided with the GSTR -9C Return Which is listed below :</a:t>
            </a:r>
          </a:p>
          <a:p>
            <a:pPr marL="0" indent="0">
              <a:buNone/>
            </a:pPr>
            <a:r>
              <a:rPr lang="en-IN" dirty="0">
                <a:latin typeface="Rockwell" pitchFamily="18" charset="0"/>
              </a:rPr>
              <a:t>	a. Profit and Loss Account</a:t>
            </a:r>
          </a:p>
          <a:p>
            <a:pPr marL="0" indent="0">
              <a:buNone/>
            </a:pPr>
            <a:r>
              <a:rPr lang="en-IN" dirty="0">
                <a:latin typeface="Rockwell" pitchFamily="18" charset="0"/>
              </a:rPr>
              <a:t>	b. Balance Sheet</a:t>
            </a:r>
          </a:p>
          <a:p>
            <a:pPr marL="0" indent="0">
              <a:buNone/>
            </a:pPr>
            <a:r>
              <a:rPr lang="en-IN" dirty="0">
                <a:latin typeface="Rockwell" pitchFamily="18" charset="0"/>
              </a:rPr>
              <a:t>	c. Form </a:t>
            </a:r>
            <a:r>
              <a:rPr lang="en-IN" dirty="0" smtClean="0">
                <a:latin typeface="Rockwell" pitchFamily="18" charset="0"/>
              </a:rPr>
              <a:t>3CD</a:t>
            </a:r>
          </a:p>
          <a:p>
            <a:pPr marL="0" indent="0">
              <a:buNone/>
            </a:pPr>
            <a:r>
              <a:rPr lang="en-IN" dirty="0">
                <a:latin typeface="Rockwell" pitchFamily="18" charset="0"/>
              </a:rPr>
              <a:t>	d. Any Other required </a:t>
            </a:r>
            <a:r>
              <a:rPr lang="en-IN" dirty="0" err="1">
                <a:latin typeface="Rockwell" pitchFamily="18" charset="0"/>
              </a:rPr>
              <a:t>Attachtment</a:t>
            </a:r>
            <a:r>
              <a:rPr lang="en-IN" dirty="0">
                <a:latin typeface="Rockwell" pitchFamily="18" charset="0"/>
              </a:rPr>
              <a:t> </a:t>
            </a:r>
            <a:r>
              <a:rPr lang="en-IN" dirty="0"/>
              <a:t>		</a:t>
            </a:r>
          </a:p>
          <a:p>
            <a:endParaRPr lang="en-IN" dirty="0"/>
          </a:p>
        </p:txBody>
      </p:sp>
    </p:spTree>
    <p:extLst>
      <p:ext uri="{BB962C8B-B14F-4D97-AF65-F5344CB8AC3E}">
        <p14:creationId xmlns:p14="http://schemas.microsoft.com/office/powerpoint/2010/main" val="930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par>
                          <p:cTn id="21" fill="hold">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childTnLst>
                          </p:cTn>
                        </p:par>
                        <p:par>
                          <p:cTn id="25" fill="hold">
                            <p:stCondLst>
                              <p:cond delay="1000"/>
                            </p:stCondLst>
                            <p:childTnLst>
                              <p:par>
                                <p:cTn id="26" presetID="16" presetClass="entr" presetSubtype="21" fill="hold" grpId="0" nodeType="after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par>
                          <p:cTn id="29" fill="hold">
                            <p:stCondLst>
                              <p:cond delay="1500"/>
                            </p:stCondLst>
                            <p:childTnLst>
                              <p:par>
                                <p:cTn id="30" presetID="16" presetClass="entr" presetSubtype="21" fill="hold" grpId="0" nodeType="after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arn(inVertical)">
                                      <p:cBhvr>
                                        <p:cTn id="32" dur="500"/>
                                        <p:tgtEl>
                                          <p:spTgt spid="3">
                                            <p:txEl>
                                              <p:pRg st="7" end="7"/>
                                            </p:txEl>
                                          </p:spTgt>
                                        </p:tgtEl>
                                      </p:cBhvr>
                                    </p:animEffect>
                                  </p:childTnLst>
                                </p:cTn>
                              </p:par>
                            </p:childTnLst>
                          </p:cTn>
                        </p:par>
                        <p:par>
                          <p:cTn id="33" fill="hold">
                            <p:stCondLst>
                              <p:cond delay="2000"/>
                            </p:stCondLst>
                            <p:childTnLst>
                              <p:par>
                                <p:cTn id="34" presetID="16" presetClass="entr" presetSubtype="21" fill="hold" grpId="0"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barn(inVertical)">
                                      <p:cBhvr>
                                        <p:cTn id="36" dur="500"/>
                                        <p:tgtEl>
                                          <p:spTgt spid="3">
                                            <p:txEl>
                                              <p:pRg st="8" end="8"/>
                                            </p:txEl>
                                          </p:spTgt>
                                        </p:tgtEl>
                                      </p:cBhvr>
                                    </p:animEffect>
                                  </p:childTnLst>
                                </p:cTn>
                              </p:par>
                            </p:childTnLst>
                          </p:cTn>
                        </p:par>
                        <p:par>
                          <p:cTn id="37" fill="hold">
                            <p:stCondLst>
                              <p:cond delay="2500"/>
                            </p:stCondLst>
                            <p:childTnLst>
                              <p:par>
                                <p:cTn id="38" presetID="16" presetClass="entr" presetSubtype="21" fill="hold" grpId="0"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barn(inVertical)">
                                      <p:cBhvr>
                                        <p:cTn id="40" dur="500"/>
                                        <p:tgtEl>
                                          <p:spTgt spid="3">
                                            <p:txEl>
                                              <p:pRg st="9" end="9"/>
                                            </p:txEl>
                                          </p:spTgt>
                                        </p:tgtEl>
                                      </p:cBhvr>
                                    </p:animEffect>
                                  </p:childTnLst>
                                </p:cTn>
                              </p:par>
                            </p:childTnLst>
                          </p:cTn>
                        </p:par>
                        <p:par>
                          <p:cTn id="41" fill="hold">
                            <p:stCondLst>
                              <p:cond delay="3000"/>
                            </p:stCondLst>
                            <p:childTnLst>
                              <p:par>
                                <p:cTn id="42" presetID="16" presetClass="entr" presetSubtype="21" fill="hold" grpId="0" nodeType="after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barn(inVertical)">
                                      <p:cBhvr>
                                        <p:cTn id="4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3000">
              <a:schemeClr val="tx2">
                <a:lumMod val="50000"/>
              </a:schemeClr>
            </a:gs>
            <a:gs pos="50000">
              <a:schemeClr val="tx2">
                <a:lumMod val="75000"/>
              </a:schemeClr>
            </a:gs>
            <a:gs pos="100000">
              <a:schemeClr val="tx2">
                <a:lumMod val="60000"/>
                <a:lumOff val="40000"/>
              </a:schemeClr>
            </a:gs>
          </a:gsLst>
          <a:lin ang="5400000" scaled="0"/>
        </a:gradFill>
        <a:effectLst/>
      </p:bgPr>
    </p:bg>
    <p:spTree>
      <p:nvGrpSpPr>
        <p:cNvPr id="1" name=""/>
        <p:cNvGrpSpPr/>
        <p:nvPr/>
      </p:nvGrpSpPr>
      <p:grpSpPr>
        <a:xfrm>
          <a:off x="0" y="0"/>
          <a:ext cx="0" cy="0"/>
          <a:chOff x="0" y="0"/>
          <a:chExt cx="0" cy="0"/>
        </a:xfrm>
      </p:grpSpPr>
      <p:sp>
        <p:nvSpPr>
          <p:cNvPr id="5" name="Rectangle 4"/>
          <p:cNvSpPr/>
          <p:nvPr/>
        </p:nvSpPr>
        <p:spPr>
          <a:xfrm>
            <a:off x="381000" y="1981200"/>
            <a:ext cx="8382000" cy="278537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17500" b="1" cap="all" dirty="0" smtClean="0">
                <a:ln w="0"/>
                <a:solidFill>
                  <a:schemeClr val="bg1"/>
                </a:solidFill>
                <a:effectLst>
                  <a:reflection blurRad="12700" stA="50000" endPos="50000" dist="5000" dir="5400000" sy="-100000" rotWithShape="0"/>
                </a:effectLst>
                <a:latin typeface="Courier New" pitchFamily="49" charset="0"/>
                <a:cs typeface="Courier New" pitchFamily="49" charset="0"/>
              </a:rPr>
              <a:t>THANKS</a:t>
            </a:r>
            <a:endParaRPr lang="en-US" sz="17500" b="1" cap="all" dirty="0">
              <a:ln w="0"/>
              <a:solidFill>
                <a:schemeClr val="bg1"/>
              </a:solidFill>
              <a:effectLst>
                <a:reflection blurRad="12700" stA="50000" endPos="50000" dist="5000" dir="5400000" sy="-100000" rotWithShape="0"/>
              </a:effectLst>
              <a:latin typeface="Courier New" pitchFamily="49" charset="0"/>
              <a:cs typeface="Courier New" pitchFamily="49" charset="0"/>
            </a:endParaRPr>
          </a:p>
        </p:txBody>
      </p:sp>
      <p:sp>
        <p:nvSpPr>
          <p:cNvPr id="6" name="Rectangle 5"/>
          <p:cNvSpPr/>
          <p:nvPr/>
        </p:nvSpPr>
        <p:spPr>
          <a:xfrm>
            <a:off x="1925782" y="1076558"/>
            <a:ext cx="5029200" cy="317009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0000" b="1" cap="all" dirty="0" smtClean="0">
                <a:ln w="0"/>
                <a:solidFill>
                  <a:schemeClr val="bg1"/>
                </a:solidFill>
                <a:effectLst>
                  <a:outerShdw blurRad="60007" dist="310007" dir="7680000" sy="30000" kx="1300200" algn="ctr" rotWithShape="0">
                    <a:prstClr val="black">
                      <a:alpha val="32000"/>
                    </a:prstClr>
                  </a:outerShdw>
                  <a:reflection blurRad="12700" stA="50000" endPos="50000" dist="5000" dir="5400000" sy="-100000" rotWithShape="0"/>
                </a:effectLst>
                <a:latin typeface="Courier New" pitchFamily="49" charset="0"/>
                <a:cs typeface="Courier New" pitchFamily="49" charset="0"/>
              </a:rPr>
              <a:t>end</a:t>
            </a:r>
            <a:endParaRPr lang="en-US" sz="20000" b="1" cap="all" dirty="0">
              <a:ln w="0"/>
              <a:solidFill>
                <a:schemeClr val="bg1"/>
              </a:solidFill>
              <a:effectLst>
                <a:outerShdw blurRad="60007" dist="310007" dir="7680000" sy="30000" kx="1300200" algn="ctr" rotWithShape="0">
                  <a:prstClr val="black">
                    <a:alpha val="32000"/>
                  </a:prstClr>
                </a:outerShdw>
                <a:reflection blurRad="12700" stA="50000" endPos="50000" dist="5000" dir="5400000" sy="-100000" rotWithShape="0"/>
              </a:effectLst>
              <a:latin typeface="Courier New" pitchFamily="49" charset="0"/>
              <a:cs typeface="Courier New" pitchFamily="49" charset="0"/>
            </a:endParaRPr>
          </a:p>
        </p:txBody>
      </p:sp>
    </p:spTree>
    <p:extLst>
      <p:ext uri="{BB962C8B-B14F-4D97-AF65-F5344CB8AC3E}">
        <p14:creationId xmlns:p14="http://schemas.microsoft.com/office/powerpoint/2010/main" val="415268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1" nodeType="afterEffect">
                                  <p:stCondLst>
                                    <p:cond delay="0"/>
                                  </p:stCondLst>
                                  <p:iterate type="lt">
                                    <p:tmPct val="13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260"/>
                            </p:stCondLst>
                            <p:childTnLst>
                              <p:par>
                                <p:cTn id="10" presetID="8" presetClass="emph" presetSubtype="0" fill="hold" grpId="0" nodeType="afterEffect">
                                  <p:stCondLst>
                                    <p:cond delay="0"/>
                                  </p:stCondLst>
                                  <p:iterate type="lt">
                                    <p:tmPct val="0"/>
                                  </p:iterate>
                                  <p:childTnLst>
                                    <p:animRot by="21600000">
                                      <p:cBhvr>
                                        <p:cTn id="11" dur="2000" fill="hold"/>
                                        <p:tgtEl>
                                          <p:spTgt spid="6"/>
                                        </p:tgtEl>
                                        <p:attrNameLst>
                                          <p:attrName>r</p:attrName>
                                        </p:attrNameLst>
                                      </p:cBhvr>
                                    </p:animRot>
                                  </p:childTnLst>
                                </p:cTn>
                              </p:par>
                            </p:childTnLst>
                          </p:cTn>
                        </p:par>
                        <p:par>
                          <p:cTn id="12" fill="hold">
                            <p:stCondLst>
                              <p:cond delay="3260"/>
                            </p:stCondLst>
                            <p:childTnLst>
                              <p:par>
                                <p:cTn id="13" presetID="31" presetClass="exit" presetSubtype="0" fill="hold" grpId="2" nodeType="afterEffect">
                                  <p:stCondLst>
                                    <p:cond delay="0"/>
                                  </p:stCondLst>
                                  <p:iterate type="lt">
                                    <p:tmPct val="0"/>
                                  </p:iterate>
                                  <p:childTnLst>
                                    <p:anim calcmode="lin" valueType="num">
                                      <p:cBhvr>
                                        <p:cTn id="14" dur="3000"/>
                                        <p:tgtEl>
                                          <p:spTgt spid="6"/>
                                        </p:tgtEl>
                                        <p:attrNameLst>
                                          <p:attrName>ppt_w</p:attrName>
                                        </p:attrNameLst>
                                      </p:cBhvr>
                                      <p:tavLst>
                                        <p:tav tm="0">
                                          <p:val>
                                            <p:strVal val="ppt_w"/>
                                          </p:val>
                                        </p:tav>
                                        <p:tav tm="100000">
                                          <p:val>
                                            <p:fltVal val="0"/>
                                          </p:val>
                                        </p:tav>
                                      </p:tavLst>
                                    </p:anim>
                                    <p:anim calcmode="lin" valueType="num">
                                      <p:cBhvr>
                                        <p:cTn id="15" dur="3000"/>
                                        <p:tgtEl>
                                          <p:spTgt spid="6"/>
                                        </p:tgtEl>
                                        <p:attrNameLst>
                                          <p:attrName>ppt_h</p:attrName>
                                        </p:attrNameLst>
                                      </p:cBhvr>
                                      <p:tavLst>
                                        <p:tav tm="0">
                                          <p:val>
                                            <p:strVal val="ppt_h"/>
                                          </p:val>
                                        </p:tav>
                                        <p:tav tm="100000">
                                          <p:val>
                                            <p:fltVal val="0"/>
                                          </p:val>
                                        </p:tav>
                                      </p:tavLst>
                                    </p:anim>
                                    <p:anim calcmode="lin" valueType="num">
                                      <p:cBhvr>
                                        <p:cTn id="16" dur="3000"/>
                                        <p:tgtEl>
                                          <p:spTgt spid="6"/>
                                        </p:tgtEl>
                                        <p:attrNameLst>
                                          <p:attrName>style.rotation</p:attrName>
                                        </p:attrNameLst>
                                      </p:cBhvr>
                                      <p:tavLst>
                                        <p:tav tm="0">
                                          <p:val>
                                            <p:fltVal val="0"/>
                                          </p:val>
                                        </p:tav>
                                        <p:tav tm="100000">
                                          <p:val>
                                            <p:fltVal val="90"/>
                                          </p:val>
                                        </p:tav>
                                      </p:tavLst>
                                    </p:anim>
                                    <p:animEffect transition="out" filter="fade">
                                      <p:cBhvr>
                                        <p:cTn id="17" dur="3000"/>
                                        <p:tgtEl>
                                          <p:spTgt spid="6"/>
                                        </p:tgtEl>
                                      </p:cBhvr>
                                    </p:animEffect>
                                    <p:set>
                                      <p:cBhvr>
                                        <p:cTn id="18" dur="1" fill="hold">
                                          <p:stCondLst>
                                            <p:cond delay="2999"/>
                                          </p:stCondLst>
                                        </p:cTn>
                                        <p:tgtEl>
                                          <p:spTgt spid="6"/>
                                        </p:tgtEl>
                                        <p:attrNameLst>
                                          <p:attrName>style.visibility</p:attrName>
                                        </p:attrNameLst>
                                      </p:cBhvr>
                                      <p:to>
                                        <p:strVal val="hidden"/>
                                      </p:to>
                                    </p:set>
                                  </p:childTnLst>
                                </p:cTn>
                              </p:par>
                              <p:par>
                                <p:cTn id="19" presetID="2" presetClass="entr" presetSubtype="9" fill="hold" grpId="1" nodeType="withEffect">
                                  <p:stCondLst>
                                    <p:cond delay="0"/>
                                  </p:stCondLst>
                                  <p:iterate type="lt">
                                    <p:tmPct val="14000"/>
                                  </p:iterate>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000" fill="hold"/>
                                        <p:tgtEl>
                                          <p:spTgt spid="5"/>
                                        </p:tgtEl>
                                        <p:attrNameLst>
                                          <p:attrName>ppt_x</p:attrName>
                                        </p:attrNameLst>
                                      </p:cBhvr>
                                      <p:tavLst>
                                        <p:tav tm="0">
                                          <p:val>
                                            <p:strVal val="0-#ppt_w/2"/>
                                          </p:val>
                                        </p:tav>
                                        <p:tav tm="100000">
                                          <p:val>
                                            <p:strVal val="#ppt_x"/>
                                          </p:val>
                                        </p:tav>
                                      </p:tavLst>
                                    </p:anim>
                                    <p:anim calcmode="lin" valueType="num">
                                      <p:cBhvr additive="base">
                                        <p:cTn id="22" dur="2000" fill="hold"/>
                                        <p:tgtEl>
                                          <p:spTgt spid="5"/>
                                        </p:tgtEl>
                                        <p:attrNameLst>
                                          <p:attrName>ppt_y</p:attrName>
                                        </p:attrNameLst>
                                      </p:cBhvr>
                                      <p:tavLst>
                                        <p:tav tm="0">
                                          <p:val>
                                            <p:strVal val="0-#ppt_h/2"/>
                                          </p:val>
                                        </p:tav>
                                        <p:tav tm="100000">
                                          <p:val>
                                            <p:strVal val="#ppt_y"/>
                                          </p:val>
                                        </p:tav>
                                      </p:tavLst>
                                    </p:anim>
                                  </p:childTnLst>
                                </p:cTn>
                              </p:par>
                            </p:childTnLst>
                          </p:cTn>
                        </p:par>
                        <p:par>
                          <p:cTn id="23" fill="hold">
                            <p:stCondLst>
                              <p:cond delay="6660"/>
                            </p:stCondLst>
                            <p:childTnLst>
                              <p:par>
                                <p:cTn id="24" presetID="8" presetClass="emph" presetSubtype="0" accel="500" decel="8000" fill="hold" grpId="0" nodeType="afterEffect">
                                  <p:stCondLst>
                                    <p:cond delay="0"/>
                                  </p:stCondLst>
                                  <p:iterate type="lt">
                                    <p:tmPct val="10000"/>
                                  </p:iterate>
                                  <p:childTnLst>
                                    <p:animRot by="21600000">
                                      <p:cBhvr>
                                        <p:cTn id="25" dur="900" fill="hold"/>
                                        <p:tgtEl>
                                          <p:spTgt spid="5"/>
                                        </p:tgtEl>
                                        <p:attrNameLst>
                                          <p:attrName>r</p:attrName>
                                        </p:attrNameLst>
                                      </p:cBhvr>
                                    </p:animRot>
                                  </p:childTnLst>
                                </p:cTn>
                              </p:par>
                            </p:childTnLst>
                          </p:cTn>
                        </p:par>
                        <p:par>
                          <p:cTn id="26" fill="hold">
                            <p:stCondLst>
                              <p:cond delay="8010"/>
                            </p:stCondLst>
                            <p:childTnLst>
                              <p:par>
                                <p:cTn id="27" presetID="6" presetClass="emph" presetSubtype="0" fill="hold" grpId="2" nodeType="afterEffect">
                                  <p:stCondLst>
                                    <p:cond delay="0"/>
                                  </p:stCondLst>
                                  <p:iterate type="lt">
                                    <p:tmPct val="0"/>
                                  </p:iterate>
                                  <p:childTnLst>
                                    <p:animScale>
                                      <p:cBhvr>
                                        <p:cTn id="28"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5" grpId="2"/>
      <p:bldP spid="6" grpId="0"/>
      <p:bldP spid="6" grpId="1"/>
      <p:bldP spid="6" grpId="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1212</TotalTime>
  <Words>5367</Words>
  <Application>Microsoft Office PowerPoint</Application>
  <PresentationFormat>On-screen Show (4:3)</PresentationFormat>
  <Paragraphs>1177</Paragraphs>
  <Slides>56</Slides>
  <Notes>1</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GSTR – 9 &amp;GSTR 9C </vt:lpstr>
      <vt:lpstr>Section 44-Annual return</vt:lpstr>
      <vt:lpstr>PowerPoint Presentation</vt:lpstr>
      <vt:lpstr>Section 44-summary</vt:lpstr>
      <vt:lpstr>Rule 80</vt:lpstr>
      <vt:lpstr>Rule 80</vt:lpstr>
      <vt:lpstr>Rule 80 summary</vt:lpstr>
      <vt:lpstr>RELEVANT NOTIFICATIONS</vt:lpstr>
      <vt:lpstr>PowerPoint Presentation</vt:lpstr>
      <vt:lpstr>Section 2(6) “Aggregate Turnover” </vt:lpstr>
      <vt:lpstr>Exempt supply</vt:lpstr>
      <vt:lpstr>Non taxable supply</vt:lpstr>
      <vt:lpstr>FAQ on aggregate turnover and applicability of annual return</vt:lpstr>
      <vt:lpstr>FAQ on aggregate turnover and applicability of annual return</vt:lpstr>
      <vt:lpstr>FAQ on aggregate turnover and applicability of annual return</vt:lpstr>
      <vt:lpstr>PowerPoint Presentation</vt:lpstr>
      <vt:lpstr>PowerPoint Presentation</vt:lpstr>
      <vt:lpstr>Late Fees for Filling of GSTR 9 </vt:lpstr>
      <vt:lpstr>VARIOUS Part of GSTR -9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in TABLE 8A</vt:lpstr>
      <vt:lpstr>Changes in TABLE 8A</vt:lpstr>
      <vt:lpstr>Scenarios where Table 8A Excel and Online Differ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VARIOUS Part of GSTR -9C </vt:lpstr>
      <vt:lpstr>DISCUSSION ON VARIOUS Part of GSTR -9C </vt:lpstr>
      <vt:lpstr>PowerPoint Presentation</vt:lpstr>
      <vt:lpstr>PowerPoint Presentation</vt:lpstr>
      <vt:lpstr>PowerPoint Presentation</vt:lpstr>
      <vt:lpstr>DISCUSSION ON VARIOUS Part of GSTR -9C </vt:lpstr>
      <vt:lpstr>PowerPoint Presentation</vt:lpstr>
      <vt:lpstr>PowerPoint Presentation</vt:lpstr>
      <vt:lpstr>DISCUSSION ON VARIOUS Part of GSTR -9C </vt:lpstr>
      <vt:lpstr>PowerPoint Presentation</vt:lpstr>
      <vt:lpstr>DISCUSSION ON VARIOUS Part of GSTR -9C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92</cp:revision>
  <dcterms:created xsi:type="dcterms:W3CDTF">2006-08-16T00:00:00Z</dcterms:created>
  <dcterms:modified xsi:type="dcterms:W3CDTF">2025-11-20T06:48:26Z</dcterms:modified>
</cp:coreProperties>
</file>