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1139" r:id="rId2"/>
    <p:sldId id="3423" r:id="rId3"/>
    <p:sldId id="3400" r:id="rId4"/>
    <p:sldId id="3408" r:id="rId5"/>
    <p:sldId id="3494" r:id="rId6"/>
    <p:sldId id="3424" r:id="rId7"/>
    <p:sldId id="3458" r:id="rId8"/>
    <p:sldId id="3478" r:id="rId9"/>
    <p:sldId id="3425" r:id="rId10"/>
    <p:sldId id="3476" r:id="rId11"/>
    <p:sldId id="3495" r:id="rId12"/>
    <p:sldId id="3486" r:id="rId13"/>
    <p:sldId id="3459" r:id="rId14"/>
    <p:sldId id="3460" r:id="rId15"/>
    <p:sldId id="3496" r:id="rId16"/>
    <p:sldId id="3461" r:id="rId17"/>
    <p:sldId id="3462" r:id="rId18"/>
    <p:sldId id="3463" r:id="rId19"/>
    <p:sldId id="3465" r:id="rId20"/>
    <p:sldId id="3466" r:id="rId21"/>
    <p:sldId id="3467" r:id="rId22"/>
    <p:sldId id="3468" r:id="rId23"/>
    <p:sldId id="3469" r:id="rId24"/>
    <p:sldId id="3470" r:id="rId25"/>
    <p:sldId id="3487" r:id="rId26"/>
    <p:sldId id="3472" r:id="rId27"/>
    <p:sldId id="3471" r:id="rId28"/>
    <p:sldId id="3473" r:id="rId29"/>
    <p:sldId id="3474" r:id="rId30"/>
    <p:sldId id="3475" r:id="rId31"/>
    <p:sldId id="3477" r:id="rId32"/>
    <p:sldId id="3479" r:id="rId33"/>
    <p:sldId id="3480" r:id="rId34"/>
    <p:sldId id="3481" r:id="rId35"/>
    <p:sldId id="3482" r:id="rId36"/>
    <p:sldId id="3483" r:id="rId37"/>
    <p:sldId id="3484" r:id="rId38"/>
    <p:sldId id="3485" r:id="rId39"/>
    <p:sldId id="3488" r:id="rId40"/>
    <p:sldId id="3489" r:id="rId41"/>
    <p:sldId id="3490" r:id="rId42"/>
    <p:sldId id="3491" r:id="rId43"/>
    <p:sldId id="3492" r:id="rId44"/>
    <p:sldId id="3493" r:id="rId45"/>
    <p:sldId id="3497" r:id="rId46"/>
    <p:sldId id="3498" r:id="rId47"/>
    <p:sldId id="340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979D"/>
    <a:srgbClr val="FF0000"/>
    <a:srgbClr val="92D050"/>
    <a:srgbClr val="5B9BD5"/>
    <a:srgbClr val="727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8" autoAdjust="0"/>
    <p:restoredTop sz="87749" autoAdjust="0"/>
  </p:normalViewPr>
  <p:slideViewPr>
    <p:cSldViewPr snapToGrid="0">
      <p:cViewPr varScale="1">
        <p:scale>
          <a:sx n="67" d="100"/>
          <a:sy n="67" d="100"/>
        </p:scale>
        <p:origin x="636" y="32"/>
      </p:cViewPr>
      <p:guideLst>
        <p:guide orient="horz" pos="2160"/>
        <p:guide pos="3840"/>
      </p:guideLst>
    </p:cSldViewPr>
  </p:slideViewPr>
  <p:notesTextViewPr>
    <p:cViewPr>
      <p:scale>
        <a:sx n="3" d="2"/>
        <a:sy n="3" d="2"/>
      </p:scale>
      <p:origin x="0" y="0"/>
    </p:cViewPr>
  </p:notesTextViewPr>
  <p:sorterViewPr>
    <p:cViewPr>
      <p:scale>
        <a:sx n="110" d="100"/>
        <a:sy n="110" d="100"/>
      </p:scale>
      <p:origin x="0" y="-224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3F097-5EC1-42D9-BC3F-6790361643DC}" type="datetimeFigureOut">
              <a:rPr lang="en-IN" smtClean="0"/>
              <a:pPr/>
              <a:t>18-10-2025</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D7AD0F-E085-4C0B-8F74-FDB3CFFA883C}" type="slidenum">
              <a:rPr lang="en-IN" smtClean="0"/>
              <a:pPr/>
              <a:t>‹#›</a:t>
            </a:fld>
            <a:endParaRPr lang="en-IN" dirty="0"/>
          </a:p>
        </p:txBody>
      </p:sp>
    </p:spTree>
    <p:extLst>
      <p:ext uri="{BB962C8B-B14F-4D97-AF65-F5344CB8AC3E}">
        <p14:creationId xmlns:p14="http://schemas.microsoft.com/office/powerpoint/2010/main" val="748328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a:t>
            </a:fld>
            <a:endParaRPr lang="en-US" altLang="en-US" dirty="0">
              <a:solidFill>
                <a:prstClr val="black"/>
              </a:solidFill>
            </a:endParaRPr>
          </a:p>
        </p:txBody>
      </p:sp>
    </p:spTree>
    <p:extLst>
      <p:ext uri="{BB962C8B-B14F-4D97-AF65-F5344CB8AC3E}">
        <p14:creationId xmlns:p14="http://schemas.microsoft.com/office/powerpoint/2010/main" val="3246363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8EEEB-22C8-1C71-FCD9-88195858EBF6}"/>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38FC259-A74A-CE86-EFD7-7FB842E177C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49940D29-E3FE-A47C-7C38-905E1CDAC0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7A66D546-C67C-9EF6-2A46-5787A4D868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a:t>
            </a:fld>
            <a:endParaRPr lang="en-US" altLang="en-US" dirty="0">
              <a:solidFill>
                <a:prstClr val="black"/>
              </a:solidFill>
            </a:endParaRPr>
          </a:p>
        </p:txBody>
      </p:sp>
    </p:spTree>
    <p:extLst>
      <p:ext uri="{BB962C8B-B14F-4D97-AF65-F5344CB8AC3E}">
        <p14:creationId xmlns:p14="http://schemas.microsoft.com/office/powerpoint/2010/main" val="954545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E85A4-80E4-A22B-1987-63E1A686411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44A475DD-3D9C-C53E-135B-B634C864BFC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ABE3992-5F8C-1C8D-4765-2E064CA202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2BCAB1E-D575-4EC4-6920-B4E9831E4F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a:t>
            </a:fld>
            <a:endParaRPr lang="en-US" altLang="en-US" dirty="0">
              <a:solidFill>
                <a:prstClr val="black"/>
              </a:solidFill>
            </a:endParaRPr>
          </a:p>
        </p:txBody>
      </p:sp>
    </p:spTree>
    <p:extLst>
      <p:ext uri="{BB962C8B-B14F-4D97-AF65-F5344CB8AC3E}">
        <p14:creationId xmlns:p14="http://schemas.microsoft.com/office/powerpoint/2010/main" val="2654583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0F16B-2891-5593-09DE-3F2B56B8375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EEEB959D-6A3B-BEDB-CA86-521FD06C061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56D19DBE-6625-5C66-B911-C1F9CA8C1D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2D5AEF1C-DAE5-074D-FC02-ADB679537C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a:t>
            </a:fld>
            <a:endParaRPr lang="en-US" altLang="en-US" dirty="0">
              <a:solidFill>
                <a:prstClr val="black"/>
              </a:solidFill>
            </a:endParaRPr>
          </a:p>
        </p:txBody>
      </p:sp>
    </p:spTree>
    <p:extLst>
      <p:ext uri="{BB962C8B-B14F-4D97-AF65-F5344CB8AC3E}">
        <p14:creationId xmlns:p14="http://schemas.microsoft.com/office/powerpoint/2010/main" val="2161054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69934-E526-4E7E-2EFF-4446E80DDEF7}"/>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34E6A65-FFA6-997F-672C-53EA8763E8B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DE7E78F5-EB52-62BC-8980-92E8A25369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C7886EF7-D861-8B10-1B6A-D4D0FC776C4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5</a:t>
            </a:fld>
            <a:endParaRPr lang="en-US" altLang="en-US" dirty="0">
              <a:solidFill>
                <a:prstClr val="black"/>
              </a:solidFill>
            </a:endParaRPr>
          </a:p>
        </p:txBody>
      </p:sp>
    </p:spTree>
    <p:extLst>
      <p:ext uri="{BB962C8B-B14F-4D97-AF65-F5344CB8AC3E}">
        <p14:creationId xmlns:p14="http://schemas.microsoft.com/office/powerpoint/2010/main" val="2803591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B1610-F4AC-4DFD-F9AE-8F491E00FB46}"/>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6FB14BE8-F0BE-873B-D132-17A8F4BFFC1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B22399EF-860B-7691-FEED-AA88E6056D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47A9BFF-6DCA-983D-FA95-B80E650566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6</a:t>
            </a:fld>
            <a:endParaRPr lang="en-US" altLang="en-US" dirty="0">
              <a:solidFill>
                <a:prstClr val="black"/>
              </a:solidFill>
            </a:endParaRPr>
          </a:p>
        </p:txBody>
      </p:sp>
    </p:spTree>
    <p:extLst>
      <p:ext uri="{BB962C8B-B14F-4D97-AF65-F5344CB8AC3E}">
        <p14:creationId xmlns:p14="http://schemas.microsoft.com/office/powerpoint/2010/main" val="286127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02BB0-DFB1-85D7-A5BC-CB8368ECD80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E531B9F1-AE11-8D5D-7F70-3E60CA87B0B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66CEA8DE-5748-EDC3-5A91-0308F5B93E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5DF3F566-71B1-93C6-A9F9-093B3A4680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7</a:t>
            </a:fld>
            <a:endParaRPr lang="en-US" altLang="en-US" dirty="0">
              <a:solidFill>
                <a:prstClr val="black"/>
              </a:solidFill>
            </a:endParaRPr>
          </a:p>
        </p:txBody>
      </p:sp>
    </p:spTree>
    <p:extLst>
      <p:ext uri="{BB962C8B-B14F-4D97-AF65-F5344CB8AC3E}">
        <p14:creationId xmlns:p14="http://schemas.microsoft.com/office/powerpoint/2010/main" val="1822151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21409-BD73-56BF-87A4-B7BB15A337E5}"/>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5741DD46-AE2D-F6F6-4B9E-806CFCAD1FE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3BED7C5-E3D4-4381-C170-28379C359E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8CFAB690-C9FF-BB7B-A676-665C4C9AAD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8</a:t>
            </a:fld>
            <a:endParaRPr lang="en-US" altLang="en-US" dirty="0">
              <a:solidFill>
                <a:prstClr val="black"/>
              </a:solidFill>
            </a:endParaRPr>
          </a:p>
        </p:txBody>
      </p:sp>
    </p:spTree>
    <p:extLst>
      <p:ext uri="{BB962C8B-B14F-4D97-AF65-F5344CB8AC3E}">
        <p14:creationId xmlns:p14="http://schemas.microsoft.com/office/powerpoint/2010/main" val="2116184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B19C1-840C-9C07-1A5B-2B4C7E849909}"/>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7A5B9DE-99C3-A5EA-FC7D-D4B9C06FE8D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16784D66-5D0B-ABAE-3F5A-DAC36F1D51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D2AF138F-0D6F-BB08-2A1D-1AE405A569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9</a:t>
            </a:fld>
            <a:endParaRPr lang="en-US" altLang="en-US" dirty="0">
              <a:solidFill>
                <a:prstClr val="black"/>
              </a:solidFill>
            </a:endParaRPr>
          </a:p>
        </p:txBody>
      </p:sp>
    </p:spTree>
    <p:extLst>
      <p:ext uri="{BB962C8B-B14F-4D97-AF65-F5344CB8AC3E}">
        <p14:creationId xmlns:p14="http://schemas.microsoft.com/office/powerpoint/2010/main" val="2608059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CEC33-15CF-30CE-82C9-F852006931C9}"/>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FBE2FFE-F584-614F-5E2F-2B9DD1A9D5D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847839CB-B7CF-0544-3BDE-0C0E95B33D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FB9F89C0-CAA2-D9DC-EC22-6E976684F2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10</a:t>
            </a:fld>
            <a:endParaRPr lang="en-US" altLang="en-US" dirty="0">
              <a:solidFill>
                <a:prstClr val="black"/>
              </a:solidFill>
            </a:endParaRPr>
          </a:p>
        </p:txBody>
      </p:sp>
    </p:spTree>
    <p:extLst>
      <p:ext uri="{BB962C8B-B14F-4D97-AF65-F5344CB8AC3E}">
        <p14:creationId xmlns:p14="http://schemas.microsoft.com/office/powerpoint/2010/main" val="584719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8DA69-AEAD-2114-8FB5-EF191D6FD789}"/>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48DB06C9-38DA-E169-74D7-C4024E2C4CF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3F60068-2EA0-A27F-0A21-796513B6D6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A3991EA6-B791-F399-C967-FCAFE8FDA4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11</a:t>
            </a:fld>
            <a:endParaRPr lang="en-US" altLang="en-US" dirty="0">
              <a:solidFill>
                <a:prstClr val="black"/>
              </a:solidFill>
            </a:endParaRPr>
          </a:p>
        </p:txBody>
      </p:sp>
    </p:spTree>
    <p:extLst>
      <p:ext uri="{BB962C8B-B14F-4D97-AF65-F5344CB8AC3E}">
        <p14:creationId xmlns:p14="http://schemas.microsoft.com/office/powerpoint/2010/main" val="1041263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28944-919F-E7CB-6E23-D426C0EEBFF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9586D7EF-00BF-9D78-0BC3-B01A6C58119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8752BC4F-EBAA-8697-06CB-71DF11905A9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BB80290F-1985-B749-BF61-A2A0473672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12</a:t>
            </a:fld>
            <a:endParaRPr lang="en-US" altLang="en-US" dirty="0">
              <a:solidFill>
                <a:prstClr val="black"/>
              </a:solidFill>
            </a:endParaRPr>
          </a:p>
        </p:txBody>
      </p:sp>
    </p:spTree>
    <p:extLst>
      <p:ext uri="{BB962C8B-B14F-4D97-AF65-F5344CB8AC3E}">
        <p14:creationId xmlns:p14="http://schemas.microsoft.com/office/powerpoint/2010/main" val="2619137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DBEA0-852C-B84B-E50D-91976918C2F4}"/>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E40590FC-909F-391D-D573-4650C755AF8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D810A106-2CA1-EE7F-1051-E5EA4E3B09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622C896-6640-5279-AA0A-D3C14A6770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13</a:t>
            </a:fld>
            <a:endParaRPr lang="en-US" altLang="en-US" dirty="0">
              <a:solidFill>
                <a:prstClr val="black"/>
              </a:solidFill>
            </a:endParaRPr>
          </a:p>
        </p:txBody>
      </p:sp>
    </p:spTree>
    <p:extLst>
      <p:ext uri="{BB962C8B-B14F-4D97-AF65-F5344CB8AC3E}">
        <p14:creationId xmlns:p14="http://schemas.microsoft.com/office/powerpoint/2010/main" val="2122361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5439A-5BB5-0681-7A01-A760FB80F980}"/>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0CBDCD8-0A1A-23DD-818F-BC1AE1C1339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36317BC-7025-C67D-5001-BFB3DD076D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908F3349-6B21-2E1F-455D-10B9F80FA4A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14</a:t>
            </a:fld>
            <a:endParaRPr lang="en-US" altLang="en-US" dirty="0">
              <a:solidFill>
                <a:prstClr val="black"/>
              </a:solidFill>
            </a:endParaRPr>
          </a:p>
        </p:txBody>
      </p:sp>
    </p:spTree>
    <p:extLst>
      <p:ext uri="{BB962C8B-B14F-4D97-AF65-F5344CB8AC3E}">
        <p14:creationId xmlns:p14="http://schemas.microsoft.com/office/powerpoint/2010/main" val="1363668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238BA-2B4D-28CA-2021-EF6B971EF20B}"/>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46B991CF-3E96-B1F9-9B17-5A09938FA5D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4B0FCD05-0129-C476-55EB-81204AC768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FEF65E48-4606-6A9E-B2B1-E44AF892AB2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15</a:t>
            </a:fld>
            <a:endParaRPr lang="en-US" altLang="en-US" dirty="0">
              <a:solidFill>
                <a:prstClr val="black"/>
              </a:solidFill>
            </a:endParaRPr>
          </a:p>
        </p:txBody>
      </p:sp>
    </p:spTree>
    <p:extLst>
      <p:ext uri="{BB962C8B-B14F-4D97-AF65-F5344CB8AC3E}">
        <p14:creationId xmlns:p14="http://schemas.microsoft.com/office/powerpoint/2010/main" val="142038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91343-D035-14B7-EF4D-FC85C3727BC2}"/>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FAC02E34-A425-B647-55FF-22B7D589755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1C5195CD-6593-3381-10A0-ECA57F196F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29DCBE36-7F77-7F50-9B64-9D1C663DBE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16</a:t>
            </a:fld>
            <a:endParaRPr lang="en-US" altLang="en-US" dirty="0">
              <a:solidFill>
                <a:prstClr val="black"/>
              </a:solidFill>
            </a:endParaRPr>
          </a:p>
        </p:txBody>
      </p:sp>
    </p:spTree>
    <p:extLst>
      <p:ext uri="{BB962C8B-B14F-4D97-AF65-F5344CB8AC3E}">
        <p14:creationId xmlns:p14="http://schemas.microsoft.com/office/powerpoint/2010/main" val="982461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5EB6C-91A8-D1E2-87A2-DC5E28B5923B}"/>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8B77CF38-E19F-4C85-D953-751DD3F1C5E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933B429C-B4C0-4FF7-779A-764E8287D8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0282EFAA-4D8F-7BB7-6A60-07F968134C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17</a:t>
            </a:fld>
            <a:endParaRPr lang="en-US" altLang="en-US" dirty="0">
              <a:solidFill>
                <a:prstClr val="black"/>
              </a:solidFill>
            </a:endParaRPr>
          </a:p>
        </p:txBody>
      </p:sp>
    </p:spTree>
    <p:extLst>
      <p:ext uri="{BB962C8B-B14F-4D97-AF65-F5344CB8AC3E}">
        <p14:creationId xmlns:p14="http://schemas.microsoft.com/office/powerpoint/2010/main" val="724793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757AF-3AA9-DE56-EDAE-E79921E508A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9977327F-C375-0096-A630-F2D10FE137F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6AAAC788-395E-CF8F-33DE-0C2921BD68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D2D75168-5A0B-BC11-022B-4FB4B086D1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18</a:t>
            </a:fld>
            <a:endParaRPr lang="en-US" altLang="en-US" dirty="0">
              <a:solidFill>
                <a:prstClr val="black"/>
              </a:solidFill>
            </a:endParaRPr>
          </a:p>
        </p:txBody>
      </p:sp>
    </p:spTree>
    <p:extLst>
      <p:ext uri="{BB962C8B-B14F-4D97-AF65-F5344CB8AC3E}">
        <p14:creationId xmlns:p14="http://schemas.microsoft.com/office/powerpoint/2010/main" val="2111209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F790B-3D28-C309-9A49-253605ACE904}"/>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4960A4B-88BD-D792-19A9-C2036E2204E0}"/>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1772D630-3E7C-1A7B-FA4D-B1A5DD5E09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8E490712-5A0E-94FC-3C2D-3D5037EE42E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19</a:t>
            </a:fld>
            <a:endParaRPr lang="en-US" altLang="en-US" dirty="0">
              <a:solidFill>
                <a:prstClr val="black"/>
              </a:solidFill>
            </a:endParaRPr>
          </a:p>
        </p:txBody>
      </p:sp>
    </p:spTree>
    <p:extLst>
      <p:ext uri="{BB962C8B-B14F-4D97-AF65-F5344CB8AC3E}">
        <p14:creationId xmlns:p14="http://schemas.microsoft.com/office/powerpoint/2010/main" val="3289607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95DCE-9A31-C452-FC6B-470E9CB5D57C}"/>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82628939-3D8E-655B-EB17-D56DEB312F0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CE154A28-0942-42F0-1D2C-0BD22B6D38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30E5CE6B-3EA5-E967-1D0C-C0596CE087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20</a:t>
            </a:fld>
            <a:endParaRPr lang="en-US" altLang="en-US" dirty="0">
              <a:solidFill>
                <a:prstClr val="black"/>
              </a:solidFill>
            </a:endParaRPr>
          </a:p>
        </p:txBody>
      </p:sp>
    </p:spTree>
    <p:extLst>
      <p:ext uri="{BB962C8B-B14F-4D97-AF65-F5344CB8AC3E}">
        <p14:creationId xmlns:p14="http://schemas.microsoft.com/office/powerpoint/2010/main" val="3945722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FE4F0-AA3B-F406-523A-9FAE5431B967}"/>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98B79DEF-F509-E5A3-7470-4510C65CEDD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3020A83-5E51-448B-D8D9-E5824A8AF4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F7B27135-0785-F245-8E32-F65DF0C6AD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21</a:t>
            </a:fld>
            <a:endParaRPr lang="en-US" altLang="en-US" dirty="0">
              <a:solidFill>
                <a:prstClr val="black"/>
              </a:solidFill>
            </a:endParaRPr>
          </a:p>
        </p:txBody>
      </p:sp>
    </p:spTree>
    <p:extLst>
      <p:ext uri="{BB962C8B-B14F-4D97-AF65-F5344CB8AC3E}">
        <p14:creationId xmlns:p14="http://schemas.microsoft.com/office/powerpoint/2010/main" val="2081891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25DD6-35ED-87CF-5F71-60CE27BBD71F}"/>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AA03BE68-5CF3-6814-D723-E71F98937950}"/>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F55B1BC5-E7A4-93C4-AA27-4A6A104095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C3F3A4B9-5B5B-FA1C-51C4-86887B77E77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22</a:t>
            </a:fld>
            <a:endParaRPr lang="en-US" altLang="en-US" dirty="0">
              <a:solidFill>
                <a:prstClr val="black"/>
              </a:solidFill>
            </a:endParaRPr>
          </a:p>
        </p:txBody>
      </p:sp>
    </p:spTree>
    <p:extLst>
      <p:ext uri="{BB962C8B-B14F-4D97-AF65-F5344CB8AC3E}">
        <p14:creationId xmlns:p14="http://schemas.microsoft.com/office/powerpoint/2010/main" val="3375848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69C48-02BD-01EC-7875-359467A4A8B3}"/>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83B4B36-BCB0-F8D2-E382-4956E4A8E4A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E3DD7641-0385-1213-6965-F88765CB3F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92B65432-ED4A-8D46-7034-7E4C37EF4D1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23</a:t>
            </a:fld>
            <a:endParaRPr lang="en-US" altLang="en-US" dirty="0">
              <a:solidFill>
                <a:prstClr val="black"/>
              </a:solidFill>
            </a:endParaRPr>
          </a:p>
        </p:txBody>
      </p:sp>
    </p:spTree>
    <p:extLst>
      <p:ext uri="{BB962C8B-B14F-4D97-AF65-F5344CB8AC3E}">
        <p14:creationId xmlns:p14="http://schemas.microsoft.com/office/powerpoint/2010/main" val="2681477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CB7F0-A25F-9501-C365-3FB3123A67F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8A5A4607-0791-C2B4-2249-DF59FEC291F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DD6B7B41-7202-6C03-F123-791C250C55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AACA3DBF-00EF-FCFB-10C2-2264837BA6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24</a:t>
            </a:fld>
            <a:endParaRPr lang="en-US" altLang="en-US" dirty="0">
              <a:solidFill>
                <a:prstClr val="black"/>
              </a:solidFill>
            </a:endParaRPr>
          </a:p>
        </p:txBody>
      </p:sp>
    </p:spTree>
    <p:extLst>
      <p:ext uri="{BB962C8B-B14F-4D97-AF65-F5344CB8AC3E}">
        <p14:creationId xmlns:p14="http://schemas.microsoft.com/office/powerpoint/2010/main" val="1140598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6D2E-B04C-85FD-6F9B-6BCC81AC5223}"/>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A179FE5C-7D28-5486-E3CA-0455B89226D0}"/>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753A404-04BB-6504-2346-C2C7D4CEFE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993CDACD-AA22-2ED1-199F-1E1D89A455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25</a:t>
            </a:fld>
            <a:endParaRPr lang="en-US" altLang="en-US" dirty="0">
              <a:solidFill>
                <a:prstClr val="black"/>
              </a:solidFill>
            </a:endParaRPr>
          </a:p>
        </p:txBody>
      </p:sp>
    </p:spTree>
    <p:extLst>
      <p:ext uri="{BB962C8B-B14F-4D97-AF65-F5344CB8AC3E}">
        <p14:creationId xmlns:p14="http://schemas.microsoft.com/office/powerpoint/2010/main" val="3755862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F6BB0-63E4-A99F-09C5-B6E9F4986C6F}"/>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FB05A32-D86D-9703-2DD1-498F56E26ED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C99B60F3-C5CD-3A89-610C-259CDCE29A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4E494C9D-AF81-291A-C204-23BE496E9A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26</a:t>
            </a:fld>
            <a:endParaRPr lang="en-US" altLang="en-US" dirty="0">
              <a:solidFill>
                <a:prstClr val="black"/>
              </a:solidFill>
            </a:endParaRPr>
          </a:p>
        </p:txBody>
      </p:sp>
    </p:spTree>
    <p:extLst>
      <p:ext uri="{BB962C8B-B14F-4D97-AF65-F5344CB8AC3E}">
        <p14:creationId xmlns:p14="http://schemas.microsoft.com/office/powerpoint/2010/main" val="3768663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2E345-01D8-F588-A8D7-88DCFABDC204}"/>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9666D0DB-B537-6471-0A57-5F14EDA9A88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68674B5C-069C-F170-512A-112D054F156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9F38C4AA-B927-E5E0-C254-0E8252FC5B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27</a:t>
            </a:fld>
            <a:endParaRPr lang="en-US" altLang="en-US" dirty="0">
              <a:solidFill>
                <a:prstClr val="black"/>
              </a:solidFill>
            </a:endParaRPr>
          </a:p>
        </p:txBody>
      </p:sp>
    </p:spTree>
    <p:extLst>
      <p:ext uri="{BB962C8B-B14F-4D97-AF65-F5344CB8AC3E}">
        <p14:creationId xmlns:p14="http://schemas.microsoft.com/office/powerpoint/2010/main" val="2414722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08A03-CB04-5727-E9A8-0C787A95FBDF}"/>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BF29465F-2117-2E72-D19D-A135C6446AE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F828F89D-500C-28DB-77E4-3775E7308A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1DE892A3-7734-0553-AC3E-3A16347A9D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28</a:t>
            </a:fld>
            <a:endParaRPr lang="en-US" altLang="en-US" dirty="0">
              <a:solidFill>
                <a:prstClr val="black"/>
              </a:solidFill>
            </a:endParaRPr>
          </a:p>
        </p:txBody>
      </p:sp>
    </p:spTree>
    <p:extLst>
      <p:ext uri="{BB962C8B-B14F-4D97-AF65-F5344CB8AC3E}">
        <p14:creationId xmlns:p14="http://schemas.microsoft.com/office/powerpoint/2010/main" val="21135563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7C4C1-B5E5-97E9-EFCA-B7220B3F943C}"/>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DE9B7929-F6B9-2494-C839-8E4A6AB302D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8D6631E5-FA85-5860-D218-F6053FC117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80120E3B-01E4-5D3A-0B9D-AFCF8B9597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29</a:t>
            </a:fld>
            <a:endParaRPr lang="en-US" altLang="en-US" dirty="0">
              <a:solidFill>
                <a:prstClr val="black"/>
              </a:solidFill>
            </a:endParaRPr>
          </a:p>
        </p:txBody>
      </p:sp>
    </p:spTree>
    <p:extLst>
      <p:ext uri="{BB962C8B-B14F-4D97-AF65-F5344CB8AC3E}">
        <p14:creationId xmlns:p14="http://schemas.microsoft.com/office/powerpoint/2010/main" val="30364970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DC0D6-145A-2115-8E24-313DADA9B21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B9DA2DE5-EA92-E762-623B-C67CF70A342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F72A46D5-2ECA-AEA4-E925-3347083410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4BBCBFEE-0A92-388A-BC71-58856AC523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30</a:t>
            </a:fld>
            <a:endParaRPr lang="en-US" altLang="en-US" dirty="0">
              <a:solidFill>
                <a:prstClr val="black"/>
              </a:solidFill>
            </a:endParaRPr>
          </a:p>
        </p:txBody>
      </p:sp>
    </p:spTree>
    <p:extLst>
      <p:ext uri="{BB962C8B-B14F-4D97-AF65-F5344CB8AC3E}">
        <p14:creationId xmlns:p14="http://schemas.microsoft.com/office/powerpoint/2010/main" val="1500873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B4524-4DF0-0FB5-F03F-1C7CA925B317}"/>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34D131-1886-E444-7383-98B9B8B85C0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6F4562A-C44C-8417-9C49-11CE7A080D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42CCBA39-F4A6-B4C9-6DCD-F7B3803AA4E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31</a:t>
            </a:fld>
            <a:endParaRPr lang="en-US" altLang="en-US" dirty="0">
              <a:solidFill>
                <a:prstClr val="black"/>
              </a:solidFill>
            </a:endParaRPr>
          </a:p>
        </p:txBody>
      </p:sp>
    </p:spTree>
    <p:extLst>
      <p:ext uri="{BB962C8B-B14F-4D97-AF65-F5344CB8AC3E}">
        <p14:creationId xmlns:p14="http://schemas.microsoft.com/office/powerpoint/2010/main" val="213970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95D42-8112-CBCF-8185-D085C778F61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B9333F4D-EA12-87B4-C6A9-B3917924CD7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C60200E-6032-9B81-76B2-70F9FA81D4B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3B6E1E6A-BB5A-6239-34B5-3BDF59EF9B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32</a:t>
            </a:fld>
            <a:endParaRPr lang="en-US" altLang="en-US" dirty="0">
              <a:solidFill>
                <a:prstClr val="black"/>
              </a:solidFill>
            </a:endParaRPr>
          </a:p>
        </p:txBody>
      </p:sp>
    </p:spTree>
    <p:extLst>
      <p:ext uri="{BB962C8B-B14F-4D97-AF65-F5344CB8AC3E}">
        <p14:creationId xmlns:p14="http://schemas.microsoft.com/office/powerpoint/2010/main" val="18963942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B9C71-7FFE-F172-9972-8D03739E4BC1}"/>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8F9256C5-CDCF-1E7A-A74C-11273C75FC3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48E7A279-FF79-3E5D-BBE5-BD9DE4CD0E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032B8748-B059-9B33-69D7-501F0B75806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33</a:t>
            </a:fld>
            <a:endParaRPr lang="en-US" altLang="en-US" dirty="0">
              <a:solidFill>
                <a:prstClr val="black"/>
              </a:solidFill>
            </a:endParaRPr>
          </a:p>
        </p:txBody>
      </p:sp>
    </p:spTree>
    <p:extLst>
      <p:ext uri="{BB962C8B-B14F-4D97-AF65-F5344CB8AC3E}">
        <p14:creationId xmlns:p14="http://schemas.microsoft.com/office/powerpoint/2010/main" val="19545994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EF0C9-A91A-4C5F-59CC-9B28F7850EC3}"/>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50A8281-BAB6-3F76-6748-37648ED050A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CD92C887-C2EA-2900-52F5-80F4208C0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0A935F42-1F7A-79FF-5D08-A9DBF7B7E7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34</a:t>
            </a:fld>
            <a:endParaRPr lang="en-US" altLang="en-US" dirty="0">
              <a:solidFill>
                <a:prstClr val="black"/>
              </a:solidFill>
            </a:endParaRPr>
          </a:p>
        </p:txBody>
      </p:sp>
    </p:spTree>
    <p:extLst>
      <p:ext uri="{BB962C8B-B14F-4D97-AF65-F5344CB8AC3E}">
        <p14:creationId xmlns:p14="http://schemas.microsoft.com/office/powerpoint/2010/main" val="22536409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4D41-DE93-F6E2-F134-19587DFFDC1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34B8823-6B53-CA38-9197-18BAA576E63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40F708DA-5B22-6A3A-B6F0-772B96F290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8F03E9FA-E0E9-7567-EA67-EF10FC15AC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35</a:t>
            </a:fld>
            <a:endParaRPr lang="en-US" altLang="en-US" dirty="0">
              <a:solidFill>
                <a:prstClr val="black"/>
              </a:solidFill>
            </a:endParaRPr>
          </a:p>
        </p:txBody>
      </p:sp>
    </p:spTree>
    <p:extLst>
      <p:ext uri="{BB962C8B-B14F-4D97-AF65-F5344CB8AC3E}">
        <p14:creationId xmlns:p14="http://schemas.microsoft.com/office/powerpoint/2010/main" val="5842478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555E2-8427-8AE8-EFE1-B4DF5D10368D}"/>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9D864BAC-9DC7-2E61-EDA1-2E78E2E4603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D6425777-EA30-7B40-72FC-F221B7E020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D5A63EA0-AFDA-F6CF-2850-76F7502F3A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36</a:t>
            </a:fld>
            <a:endParaRPr lang="en-US" altLang="en-US" dirty="0">
              <a:solidFill>
                <a:prstClr val="black"/>
              </a:solidFill>
            </a:endParaRPr>
          </a:p>
        </p:txBody>
      </p:sp>
    </p:spTree>
    <p:extLst>
      <p:ext uri="{BB962C8B-B14F-4D97-AF65-F5344CB8AC3E}">
        <p14:creationId xmlns:p14="http://schemas.microsoft.com/office/powerpoint/2010/main" val="5966060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9D0E5-2E33-B9F2-9D7B-D6565DFEABAF}"/>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44C7D33-5AFB-813E-CCA9-400E090343B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D1FFE404-E5AC-2A92-B515-F7E56FFBE3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0479B592-6E7A-A4DF-DE4B-5B06361488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37</a:t>
            </a:fld>
            <a:endParaRPr lang="en-US" altLang="en-US" dirty="0">
              <a:solidFill>
                <a:prstClr val="black"/>
              </a:solidFill>
            </a:endParaRPr>
          </a:p>
        </p:txBody>
      </p:sp>
    </p:spTree>
    <p:extLst>
      <p:ext uri="{BB962C8B-B14F-4D97-AF65-F5344CB8AC3E}">
        <p14:creationId xmlns:p14="http://schemas.microsoft.com/office/powerpoint/2010/main" val="19762029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E23A3-040D-1587-B6A6-AFC44294BF1D}"/>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666F363-F7A2-323E-0A35-10B7AA461BE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607DC2CA-977E-5429-2C06-436D955B6E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623B119B-C029-A170-F3AE-4962013952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38</a:t>
            </a:fld>
            <a:endParaRPr lang="en-US" altLang="en-US" dirty="0">
              <a:solidFill>
                <a:prstClr val="black"/>
              </a:solidFill>
            </a:endParaRPr>
          </a:p>
        </p:txBody>
      </p:sp>
    </p:spTree>
    <p:extLst>
      <p:ext uri="{BB962C8B-B14F-4D97-AF65-F5344CB8AC3E}">
        <p14:creationId xmlns:p14="http://schemas.microsoft.com/office/powerpoint/2010/main" val="24693812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D58E-6EB7-9AC3-BE22-25CC809B8EE4}"/>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66174D2-F4D6-688A-8F92-A01F6047857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CF80C44-E8CF-F226-DACA-134C8ECD0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C7645321-BB59-9D73-E7B1-15C266101B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39</a:t>
            </a:fld>
            <a:endParaRPr lang="en-US" altLang="en-US" dirty="0">
              <a:solidFill>
                <a:prstClr val="black"/>
              </a:solidFill>
            </a:endParaRPr>
          </a:p>
        </p:txBody>
      </p:sp>
    </p:spTree>
    <p:extLst>
      <p:ext uri="{BB962C8B-B14F-4D97-AF65-F5344CB8AC3E}">
        <p14:creationId xmlns:p14="http://schemas.microsoft.com/office/powerpoint/2010/main" val="39274493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67AB5-212F-0D87-342C-E47C69B7F140}"/>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527585B-5795-3ABF-48B5-804AD51174C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4A8005D-3520-56C6-31D4-5442AA31E9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11F32F62-AE6E-44B8-B3A2-AE594A23B8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40</a:t>
            </a:fld>
            <a:endParaRPr lang="en-US" altLang="en-US" dirty="0">
              <a:solidFill>
                <a:prstClr val="black"/>
              </a:solidFill>
            </a:endParaRPr>
          </a:p>
        </p:txBody>
      </p:sp>
    </p:spTree>
    <p:extLst>
      <p:ext uri="{BB962C8B-B14F-4D97-AF65-F5344CB8AC3E}">
        <p14:creationId xmlns:p14="http://schemas.microsoft.com/office/powerpoint/2010/main" val="1443365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567D0-A25D-6D0C-329B-A410FF90C4E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0087354-5459-BF36-0ECE-CBA3E841A43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14C7CC00-5AB3-78C6-B920-2C6BD4CA82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B2D94706-C9CA-4F69-89C3-E8C07BF9224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41</a:t>
            </a:fld>
            <a:endParaRPr lang="en-US" altLang="en-US" dirty="0">
              <a:solidFill>
                <a:prstClr val="black"/>
              </a:solidFill>
            </a:endParaRPr>
          </a:p>
        </p:txBody>
      </p:sp>
    </p:spTree>
    <p:extLst>
      <p:ext uri="{BB962C8B-B14F-4D97-AF65-F5344CB8AC3E}">
        <p14:creationId xmlns:p14="http://schemas.microsoft.com/office/powerpoint/2010/main" val="29016856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7015B-BD61-3CFF-A7BE-C952622E363C}"/>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CA86E1F-3D3B-291E-5F4E-66C03135173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EF5FC08B-5B19-49EF-7319-DC66CFAEB2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DD76BC7C-756D-E6B6-3044-D70BC1063B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42</a:t>
            </a:fld>
            <a:endParaRPr lang="en-US" altLang="en-US" dirty="0">
              <a:solidFill>
                <a:prstClr val="black"/>
              </a:solidFill>
            </a:endParaRPr>
          </a:p>
        </p:txBody>
      </p:sp>
    </p:spTree>
    <p:extLst>
      <p:ext uri="{BB962C8B-B14F-4D97-AF65-F5344CB8AC3E}">
        <p14:creationId xmlns:p14="http://schemas.microsoft.com/office/powerpoint/2010/main" val="29101216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17361-3357-C8A7-B8E6-61DB209A87BB}"/>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F056C6D0-FA2F-9B64-1984-FC8F53E923E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9A36B0A0-4BF4-0E50-E5F4-412BC5BF64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N" altLang="en-US" dirty="0"/>
              <a:t>Figures wise presentation.. Speaks louder…egg process scrapping and cost effect. Not only hours but in monetary terms.</a:t>
            </a:r>
          </a:p>
        </p:txBody>
      </p:sp>
      <p:sp>
        <p:nvSpPr>
          <p:cNvPr id="6148" name="Slide Number Placeholder 3">
            <a:extLst>
              <a:ext uri="{FF2B5EF4-FFF2-40B4-BE49-F238E27FC236}">
                <a16:creationId xmlns:a16="http://schemas.microsoft.com/office/drawing/2014/main" id="{BECF22EF-878A-D2D3-9C65-9E545EC13B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43</a:t>
            </a:fld>
            <a:endParaRPr lang="en-US" altLang="en-US" dirty="0">
              <a:solidFill>
                <a:prstClr val="black"/>
              </a:solidFill>
            </a:endParaRPr>
          </a:p>
        </p:txBody>
      </p:sp>
    </p:spTree>
    <p:extLst>
      <p:ext uri="{BB962C8B-B14F-4D97-AF65-F5344CB8AC3E}">
        <p14:creationId xmlns:p14="http://schemas.microsoft.com/office/powerpoint/2010/main" val="13554661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933CB-C2E5-2EDA-569A-5D5A849485A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10796B0-C60A-9334-1BAE-03CA6635BF6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387A5349-E167-9897-2292-3A679C75D4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95EFD2AF-428E-14B5-2644-9A4F2CE0F40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44</a:t>
            </a:fld>
            <a:endParaRPr lang="en-US" altLang="en-US" dirty="0">
              <a:solidFill>
                <a:prstClr val="black"/>
              </a:solidFill>
            </a:endParaRPr>
          </a:p>
        </p:txBody>
      </p:sp>
    </p:spTree>
    <p:extLst>
      <p:ext uri="{BB962C8B-B14F-4D97-AF65-F5344CB8AC3E}">
        <p14:creationId xmlns:p14="http://schemas.microsoft.com/office/powerpoint/2010/main" val="22082993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93815-143E-081D-C1E7-EEA5F9E3146D}"/>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7426C42E-6B51-BB60-1CAE-6219ACCCC2A7}"/>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46EAF3C3-447D-5FBC-39D5-FF416BC05F1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7C159A76-523C-4B5D-3E5D-95C48B8E63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45</a:t>
            </a:fld>
            <a:endParaRPr lang="en-US" altLang="en-US" dirty="0">
              <a:solidFill>
                <a:prstClr val="black"/>
              </a:solidFill>
            </a:endParaRPr>
          </a:p>
        </p:txBody>
      </p:sp>
    </p:spTree>
    <p:extLst>
      <p:ext uri="{BB962C8B-B14F-4D97-AF65-F5344CB8AC3E}">
        <p14:creationId xmlns:p14="http://schemas.microsoft.com/office/powerpoint/2010/main" val="9283564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4D657-6ED1-7559-4D46-7966D1C49FCC}"/>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79FEC64-143C-0D4A-F1C1-8A9E5A906A9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C0B01ECD-7731-D613-7276-BB909012E7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E792E527-B678-0E30-F340-E4A7889B16C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46</a:t>
            </a:fld>
            <a:endParaRPr lang="en-US" altLang="en-US" dirty="0">
              <a:solidFill>
                <a:prstClr val="black"/>
              </a:solidFill>
            </a:endParaRPr>
          </a:p>
        </p:txBody>
      </p:sp>
    </p:spTree>
    <p:extLst>
      <p:ext uri="{BB962C8B-B14F-4D97-AF65-F5344CB8AC3E}">
        <p14:creationId xmlns:p14="http://schemas.microsoft.com/office/powerpoint/2010/main" val="22328313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2C905-6F71-3F58-266D-639C0B46DE56}"/>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D0148EB-22E5-6A35-0414-E6B220C17EA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3F62DBB3-708E-4563-1BEA-01296D5A03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6148" name="Slide Number Placeholder 3">
            <a:extLst>
              <a:ext uri="{FF2B5EF4-FFF2-40B4-BE49-F238E27FC236}">
                <a16:creationId xmlns:a16="http://schemas.microsoft.com/office/drawing/2014/main" id="{DFA6F2BA-4BEC-6F46-EF96-F446A7F601E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86746E-D7E0-46C7-98A8-BBADE40082AC}" type="slidenum">
              <a:rPr lang="en-US" altLang="en-US" smtClean="0">
                <a:solidFill>
                  <a:prstClr val="black"/>
                </a:solidFill>
              </a:rPr>
              <a:pPr/>
              <a:t>47</a:t>
            </a:fld>
            <a:endParaRPr lang="en-US" altLang="en-US" dirty="0">
              <a:solidFill>
                <a:prstClr val="black"/>
              </a:solidFill>
            </a:endParaRPr>
          </a:p>
        </p:txBody>
      </p:sp>
    </p:spTree>
    <p:extLst>
      <p:ext uri="{BB962C8B-B14F-4D97-AF65-F5344CB8AC3E}">
        <p14:creationId xmlns:p14="http://schemas.microsoft.com/office/powerpoint/2010/main" val="5684370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15" name="Title 5"/>
          <p:cNvSpPr>
            <a:spLocks noGrp="1"/>
          </p:cNvSpPr>
          <p:nvPr>
            <p:ph type="title" hasCustomPrompt="1"/>
          </p:nvPr>
        </p:nvSpPr>
        <p:spPr>
          <a:xfrm>
            <a:off x="3756502" y="3529936"/>
            <a:ext cx="4678996" cy="605178"/>
          </a:xfrm>
          <a:prstGeom prst="rect">
            <a:avLst/>
          </a:prstGeom>
        </p:spPr>
        <p:txBody>
          <a:bodyPr>
            <a:noAutofit/>
          </a:bodyPr>
          <a:lstStyle>
            <a:lvl1pPr algn="ctr">
              <a:defRPr sz="4000" b="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Presentation Title</a:t>
            </a:r>
          </a:p>
        </p:txBody>
      </p:sp>
      <p:sp>
        <p:nvSpPr>
          <p:cNvPr id="16" name="Content Placeholder 6"/>
          <p:cNvSpPr>
            <a:spLocks noGrp="1"/>
          </p:cNvSpPr>
          <p:nvPr>
            <p:ph idx="1" hasCustomPrompt="1"/>
          </p:nvPr>
        </p:nvSpPr>
        <p:spPr>
          <a:xfrm>
            <a:off x="3756502" y="4147993"/>
            <a:ext cx="4678996" cy="429403"/>
          </a:xfrm>
          <a:prstGeom prst="rect">
            <a:avLst/>
          </a:prstGeom>
        </p:spPr>
        <p:txBody>
          <a:bodyPr>
            <a:normAutofit/>
          </a:bodyPr>
          <a:lstStyle>
            <a:lvl1pPr marL="0" indent="0" algn="ctr">
              <a:buNone/>
              <a:defRPr sz="20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Sub-title</a:t>
            </a:r>
          </a:p>
        </p:txBody>
      </p:sp>
      <p:sp>
        <p:nvSpPr>
          <p:cNvPr id="2" name="Rectangle 1"/>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8212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12" name="Oval 15"/>
          <p:cNvSpPr>
            <a:spLocks noChangeArrowheads="1"/>
          </p:cNvSpPr>
          <p:nvPr/>
        </p:nvSpPr>
        <p:spPr bwMode="auto">
          <a:xfrm>
            <a:off x="11644845" y="6415085"/>
            <a:ext cx="244475" cy="255587"/>
          </a:xfrm>
          <a:prstGeom prst="ellipse">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EE3FFA94-08EF-41C4-98AB-078EB231D91E}" type="slidenum">
              <a:rPr lang="en-US" altLang="en-US" sz="1000" b="0">
                <a:solidFill>
                  <a:srgbClr val="FFFFFF"/>
                </a:solidFill>
              </a:rPr>
              <a:pPr algn="ctr" eaLnBrk="1" hangingPunct="1"/>
              <a:t>‹#›</a:t>
            </a:fld>
            <a:endParaRPr lang="en-US" altLang="en-US" sz="1000" b="0" dirty="0">
              <a:solidFill>
                <a:srgbClr val="FFFFFF"/>
              </a:solidFill>
            </a:endParaRPr>
          </a:p>
        </p:txBody>
      </p:sp>
      <p:sp>
        <p:nvSpPr>
          <p:cNvPr id="13" name="Title 5"/>
          <p:cNvSpPr>
            <a:spLocks noGrp="1"/>
          </p:cNvSpPr>
          <p:nvPr>
            <p:ph type="title" hasCustomPrompt="1"/>
          </p:nvPr>
        </p:nvSpPr>
        <p:spPr>
          <a:xfrm>
            <a:off x="1988212" y="3075797"/>
            <a:ext cx="8215576" cy="556403"/>
          </a:xfrm>
          <a:prstGeom prst="rect">
            <a:avLst/>
          </a:prstGeom>
        </p:spPr>
        <p:txBody>
          <a:bodyPr>
            <a:noAutofit/>
          </a:bodyPr>
          <a:lstStyle>
            <a:lvl1pPr algn="ctr">
              <a:defRPr sz="3600" b="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Topic here</a:t>
            </a:r>
          </a:p>
        </p:txBody>
      </p:sp>
      <p:sp>
        <p:nvSpPr>
          <p:cNvPr id="14" name="Content Placeholder 6"/>
          <p:cNvSpPr>
            <a:spLocks noGrp="1"/>
          </p:cNvSpPr>
          <p:nvPr>
            <p:ph idx="1" hasCustomPrompt="1"/>
          </p:nvPr>
        </p:nvSpPr>
        <p:spPr>
          <a:xfrm>
            <a:off x="1988212" y="3693854"/>
            <a:ext cx="8215576" cy="370140"/>
          </a:xfrm>
          <a:prstGeom prst="rect">
            <a:avLst/>
          </a:prstGeom>
        </p:spPr>
        <p:txBody>
          <a:bodyPr>
            <a:normAutofit/>
          </a:bodyPr>
          <a:lstStyle>
            <a:lvl1pPr marL="0" indent="0" algn="ctr">
              <a:buNone/>
              <a:defRPr sz="20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Topic sub title</a:t>
            </a:r>
          </a:p>
        </p:txBody>
      </p:sp>
      <p:pic>
        <p:nvPicPr>
          <p:cNvPr id="10" name="Picture 9"/>
          <p:cNvPicPr>
            <a:picLocks noChangeAspect="1"/>
          </p:cNvPicPr>
          <p:nvPr/>
        </p:nvPicPr>
        <p:blipFill>
          <a:blip r:embed="rId3"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501651" y="192082"/>
            <a:ext cx="1436756" cy="660538"/>
          </a:xfrm>
          <a:prstGeom prst="rect">
            <a:avLst/>
          </a:prstGeom>
        </p:spPr>
      </p:pic>
      <p:sp>
        <p:nvSpPr>
          <p:cNvPr id="16" name="Rectangle 15"/>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51405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996"/>
            <a:ext cx="12192000" cy="6858000"/>
          </a:xfrm>
          <a:prstGeom prst="rect">
            <a:avLst/>
          </a:prstGeom>
        </p:spPr>
      </p:pic>
      <p:sp>
        <p:nvSpPr>
          <p:cNvPr id="5" name="Oval 15"/>
          <p:cNvSpPr>
            <a:spLocks noChangeArrowheads="1"/>
          </p:cNvSpPr>
          <p:nvPr/>
        </p:nvSpPr>
        <p:spPr bwMode="auto">
          <a:xfrm>
            <a:off x="11644845" y="6415085"/>
            <a:ext cx="244475" cy="255587"/>
          </a:xfrm>
          <a:prstGeom prst="ellipse">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EE3FFA94-08EF-41C4-98AB-078EB231D91E}" type="slidenum">
              <a:rPr lang="en-US" altLang="en-US" sz="1000" b="0">
                <a:solidFill>
                  <a:srgbClr val="FFFFFF"/>
                </a:solidFill>
              </a:rPr>
              <a:pPr algn="ctr" eaLnBrk="1" hangingPunct="1"/>
              <a:t>‹#›</a:t>
            </a:fld>
            <a:endParaRPr lang="en-US" altLang="en-US" sz="1000" b="0" dirty="0">
              <a:solidFill>
                <a:srgbClr val="FFFFFF"/>
              </a:solidFill>
            </a:endParaRPr>
          </a:p>
        </p:txBody>
      </p:sp>
      <p:sp>
        <p:nvSpPr>
          <p:cNvPr id="6" name="Content Placeholder 6"/>
          <p:cNvSpPr>
            <a:spLocks noGrp="1"/>
          </p:cNvSpPr>
          <p:nvPr>
            <p:ph idx="1" hasCustomPrompt="1"/>
          </p:nvPr>
        </p:nvSpPr>
        <p:spPr>
          <a:xfrm>
            <a:off x="611263" y="1611064"/>
            <a:ext cx="10931978" cy="4366400"/>
          </a:xfrm>
          <a:prstGeom prst="rect">
            <a:avLst/>
          </a:prstGeom>
        </p:spPr>
        <p:txBody>
          <a:bodyPr>
            <a:normAutofit/>
          </a:bodyPr>
          <a:lstStyle>
            <a:lvl1pPr algn="just">
              <a:lnSpc>
                <a:spcPct val="100000"/>
              </a:lnSpc>
              <a:spcBef>
                <a:spcPts val="1200"/>
              </a:spcBef>
              <a:defRPr sz="18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Content here</a:t>
            </a:r>
            <a:endParaRPr lang="en-IN" dirty="0"/>
          </a:p>
        </p:txBody>
      </p:sp>
      <p:sp>
        <p:nvSpPr>
          <p:cNvPr id="10" name="Title 5"/>
          <p:cNvSpPr>
            <a:spLocks noGrp="1"/>
          </p:cNvSpPr>
          <p:nvPr>
            <p:ph type="title"/>
          </p:nvPr>
        </p:nvSpPr>
        <p:spPr>
          <a:xfrm>
            <a:off x="555893" y="882393"/>
            <a:ext cx="10987348" cy="548999"/>
          </a:xfrm>
          <a:prstGeom prst="rect">
            <a:avLst/>
          </a:prstGeom>
        </p:spPr>
        <p:txBody>
          <a:bodyPr>
            <a:noAutofit/>
          </a:bodyPr>
          <a:lstStyle>
            <a:lvl1pPr algn="ctr">
              <a:defRPr sz="3400" b="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to edit Master title style</a:t>
            </a:r>
            <a:endParaRPr lang="en-IN" dirty="0"/>
          </a:p>
        </p:txBody>
      </p:sp>
      <p:sp>
        <p:nvSpPr>
          <p:cNvPr id="14" name="Rectangle 13"/>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 name="Straight Connector 3"/>
          <p:cNvCxnSpPr/>
          <p:nvPr/>
        </p:nvCxnSpPr>
        <p:spPr>
          <a:xfrm>
            <a:off x="0" y="1431392"/>
            <a:ext cx="12192000" cy="0"/>
          </a:xfrm>
          <a:prstGeom prst="line">
            <a:avLst/>
          </a:prstGeom>
          <a:ln w="12700" cmpd="dbl">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3"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501651" y="192082"/>
            <a:ext cx="1436756" cy="660538"/>
          </a:xfrm>
          <a:prstGeom prst="rect">
            <a:avLst/>
          </a:prstGeom>
        </p:spPr>
      </p:pic>
    </p:spTree>
    <p:extLst>
      <p:ext uri="{BB962C8B-B14F-4D97-AF65-F5344CB8AC3E}">
        <p14:creationId xmlns:p14="http://schemas.microsoft.com/office/powerpoint/2010/main" val="2867111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24" name="Oval 15"/>
          <p:cNvSpPr>
            <a:spLocks noChangeArrowheads="1"/>
          </p:cNvSpPr>
          <p:nvPr/>
        </p:nvSpPr>
        <p:spPr bwMode="auto">
          <a:xfrm>
            <a:off x="11644845" y="6415085"/>
            <a:ext cx="244475" cy="255587"/>
          </a:xfrm>
          <a:prstGeom prst="ellipse">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EE3FFA94-08EF-41C4-98AB-078EB231D91E}" type="slidenum">
              <a:rPr lang="en-US" altLang="en-US" sz="1000" b="0">
                <a:solidFill>
                  <a:srgbClr val="FFFFFF"/>
                </a:solidFill>
              </a:rPr>
              <a:pPr algn="ctr" eaLnBrk="1" hangingPunct="1"/>
              <a:t>‹#›</a:t>
            </a:fld>
            <a:endParaRPr lang="en-US" altLang="en-US" sz="1000" b="0" dirty="0">
              <a:solidFill>
                <a:srgbClr val="FFFFFF"/>
              </a:solidFill>
            </a:endParaRPr>
          </a:p>
        </p:txBody>
      </p:sp>
      <p:sp>
        <p:nvSpPr>
          <p:cNvPr id="25" name="Content Placeholder 6"/>
          <p:cNvSpPr>
            <a:spLocks noGrp="1"/>
          </p:cNvSpPr>
          <p:nvPr>
            <p:ph idx="1" hasCustomPrompt="1"/>
          </p:nvPr>
        </p:nvSpPr>
        <p:spPr>
          <a:xfrm>
            <a:off x="611263" y="1611064"/>
            <a:ext cx="5112204" cy="4366400"/>
          </a:xfrm>
          <a:prstGeom prst="rect">
            <a:avLst/>
          </a:prstGeom>
        </p:spPr>
        <p:txBody>
          <a:bodyPr>
            <a:normAutofit/>
          </a:bodyPr>
          <a:lstStyle>
            <a:lvl1pPr algn="just">
              <a:lnSpc>
                <a:spcPct val="100000"/>
              </a:lnSpc>
              <a:spcBef>
                <a:spcPts val="1200"/>
              </a:spcBef>
              <a:defRPr sz="18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Content here</a:t>
            </a:r>
            <a:endParaRPr lang="en-IN" dirty="0"/>
          </a:p>
        </p:txBody>
      </p:sp>
      <p:sp>
        <p:nvSpPr>
          <p:cNvPr id="28" name="Rectangle 27"/>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ontent Placeholder 6"/>
          <p:cNvSpPr>
            <a:spLocks noGrp="1"/>
          </p:cNvSpPr>
          <p:nvPr>
            <p:ph idx="10" hasCustomPrompt="1"/>
          </p:nvPr>
        </p:nvSpPr>
        <p:spPr>
          <a:xfrm>
            <a:off x="6418739" y="1611064"/>
            <a:ext cx="5112204" cy="4366400"/>
          </a:xfrm>
          <a:prstGeom prst="rect">
            <a:avLst/>
          </a:prstGeom>
        </p:spPr>
        <p:txBody>
          <a:bodyPr>
            <a:normAutofit/>
          </a:bodyPr>
          <a:lstStyle>
            <a:lvl1pPr algn="just">
              <a:lnSpc>
                <a:spcPct val="100000"/>
              </a:lnSpc>
              <a:spcBef>
                <a:spcPts val="1200"/>
              </a:spcBef>
              <a:defRPr sz="1800">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Content here</a:t>
            </a:r>
            <a:endParaRPr lang="en-IN" dirty="0"/>
          </a:p>
        </p:txBody>
      </p:sp>
      <p:pic>
        <p:nvPicPr>
          <p:cNvPr id="15" name="Picture 14"/>
          <p:cNvPicPr>
            <a:picLocks noChangeAspect="1"/>
          </p:cNvPicPr>
          <p:nvPr/>
        </p:nvPicPr>
        <p:blipFill>
          <a:blip r:embed="rId3"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501651" y="192082"/>
            <a:ext cx="1436756" cy="660538"/>
          </a:xfrm>
          <a:prstGeom prst="rect">
            <a:avLst/>
          </a:prstGeom>
        </p:spPr>
      </p:pic>
      <p:sp>
        <p:nvSpPr>
          <p:cNvPr id="16" name="Title 5"/>
          <p:cNvSpPr>
            <a:spLocks noGrp="1"/>
          </p:cNvSpPr>
          <p:nvPr>
            <p:ph type="title"/>
          </p:nvPr>
        </p:nvSpPr>
        <p:spPr>
          <a:xfrm>
            <a:off x="555893" y="882393"/>
            <a:ext cx="10987348" cy="548999"/>
          </a:xfrm>
          <a:prstGeom prst="rect">
            <a:avLst/>
          </a:prstGeom>
        </p:spPr>
        <p:txBody>
          <a:bodyPr>
            <a:noAutofit/>
          </a:bodyPr>
          <a:lstStyle>
            <a:lvl1pPr algn="ctr">
              <a:defRPr sz="3400" b="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to edit Master title style</a:t>
            </a:r>
            <a:endParaRPr lang="en-IN" dirty="0"/>
          </a:p>
        </p:txBody>
      </p:sp>
      <p:cxnSp>
        <p:nvCxnSpPr>
          <p:cNvPr id="17" name="Straight Connector 16"/>
          <p:cNvCxnSpPr/>
          <p:nvPr/>
        </p:nvCxnSpPr>
        <p:spPr>
          <a:xfrm>
            <a:off x="0" y="1431392"/>
            <a:ext cx="12192000" cy="0"/>
          </a:xfrm>
          <a:prstGeom prst="line">
            <a:avLst/>
          </a:prstGeom>
          <a:ln w="12700" cmpd="dbl">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9705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6" name="Text Box 7"/>
          <p:cNvSpPr txBox="1">
            <a:spLocks noChangeArrowheads="1"/>
          </p:cNvSpPr>
          <p:nvPr userDrawn="1"/>
        </p:nvSpPr>
        <p:spPr bwMode="auto">
          <a:xfrm>
            <a:off x="0" y="6643688"/>
            <a:ext cx="232948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base" hangingPunct="1">
              <a:spcBef>
                <a:spcPct val="0"/>
              </a:spcBef>
              <a:spcAft>
                <a:spcPct val="0"/>
              </a:spcAft>
              <a:defRPr/>
            </a:pPr>
            <a:r>
              <a:rPr lang="en-US" sz="800" dirty="0">
                <a:solidFill>
                  <a:srgbClr val="FFFFFF"/>
                </a:solidFill>
                <a:latin typeface="Arial"/>
                <a:cs typeface="Arial" panose="020B0604020202020204" pitchFamily="34" charset="0"/>
              </a:rPr>
              <a:t>© Tally Solutions Pvt. Ltd. All Rights Reserved </a:t>
            </a:r>
          </a:p>
        </p:txBody>
      </p:sp>
      <p:pic>
        <p:nvPicPr>
          <p:cNvPr id="16" name="Picture 12" descr="\\ganeshji\temp\Guru\Tally logo\Tallylogo_cente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841573" y="111354"/>
            <a:ext cx="201506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8"/>
          <p:cNvSpPr>
            <a:spLocks noChangeArrowheads="1"/>
          </p:cNvSpPr>
          <p:nvPr userDrawn="1"/>
        </p:nvSpPr>
        <p:spPr bwMode="auto">
          <a:xfrm>
            <a:off x="63502" y="6651628"/>
            <a:ext cx="12069233" cy="180975"/>
          </a:xfrm>
          <a:prstGeom prst="rect">
            <a:avLst/>
          </a:prstGeom>
          <a:solidFill>
            <a:srgbClr val="03979D"/>
          </a:solidFill>
          <a:ln w="9525" algn="ctr">
            <a:solidFill>
              <a:srgbClr val="03979D"/>
            </a:solidFill>
            <a:miter lim="800000"/>
            <a:headEnd/>
            <a:tailEnd/>
          </a:ln>
          <a:effec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1800" dirty="0">
                <a:solidFill>
                  <a:srgbClr val="000000"/>
                </a:solidFill>
              </a:rPr>
              <a:t>  </a:t>
            </a:r>
          </a:p>
        </p:txBody>
      </p:sp>
      <p:sp>
        <p:nvSpPr>
          <p:cNvPr id="13" name="Oval 26"/>
          <p:cNvSpPr>
            <a:spLocks noChangeArrowheads="1"/>
          </p:cNvSpPr>
          <p:nvPr userDrawn="1"/>
        </p:nvSpPr>
        <p:spPr bwMode="auto">
          <a:xfrm>
            <a:off x="11755969" y="6611941"/>
            <a:ext cx="325967" cy="255587"/>
          </a:xfrm>
          <a:prstGeom prst="ellipse">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fld id="{B42F095F-CFD4-4C9D-84CE-D1AC85430F2D}" type="slidenum">
              <a:rPr lang="en-US" altLang="en-US" sz="1200" b="1">
                <a:solidFill>
                  <a:srgbClr val="FFFFFF"/>
                </a:solidFill>
              </a:rPr>
              <a:pPr algn="ctr" eaLnBrk="1" fontAlgn="base" hangingPunct="1">
                <a:spcBef>
                  <a:spcPct val="0"/>
                </a:spcBef>
                <a:spcAft>
                  <a:spcPct val="0"/>
                </a:spcAft>
              </a:pPr>
              <a:t>‹#›</a:t>
            </a:fld>
            <a:endParaRPr lang="en-US" altLang="en-US" sz="1200" b="1" dirty="0">
              <a:solidFill>
                <a:srgbClr val="FFFFFF"/>
              </a:solidFill>
            </a:endParaRPr>
          </a:p>
        </p:txBody>
      </p:sp>
      <p:sp>
        <p:nvSpPr>
          <p:cNvPr id="14" name="Text Box 7"/>
          <p:cNvSpPr txBox="1">
            <a:spLocks noChangeArrowheads="1"/>
          </p:cNvSpPr>
          <p:nvPr userDrawn="1"/>
        </p:nvSpPr>
        <p:spPr bwMode="auto">
          <a:xfrm>
            <a:off x="-10584" y="6651626"/>
            <a:ext cx="232948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base" hangingPunct="1">
              <a:spcBef>
                <a:spcPct val="0"/>
              </a:spcBef>
              <a:spcAft>
                <a:spcPct val="0"/>
              </a:spcAft>
              <a:defRPr/>
            </a:pPr>
            <a:r>
              <a:rPr lang="en-US" sz="800" dirty="0">
                <a:solidFill>
                  <a:srgbClr val="FFFFFF"/>
                </a:solidFill>
                <a:latin typeface="Arial" charset="0"/>
                <a:cs typeface="Arial" panose="020B0604020202020204" pitchFamily="34" charset="0"/>
              </a:rPr>
              <a:t>© Tally Solutions Pvt. Ltd. All Rights Reserved </a:t>
            </a:r>
          </a:p>
        </p:txBody>
      </p:sp>
      <p:sp>
        <p:nvSpPr>
          <p:cNvPr id="15" name="Text Box 7"/>
          <p:cNvSpPr txBox="1">
            <a:spLocks noChangeArrowheads="1"/>
          </p:cNvSpPr>
          <p:nvPr userDrawn="1"/>
        </p:nvSpPr>
        <p:spPr bwMode="auto">
          <a:xfrm>
            <a:off x="10201915" y="6632009"/>
            <a:ext cx="124104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base" hangingPunct="1">
              <a:spcBef>
                <a:spcPct val="0"/>
              </a:spcBef>
              <a:spcAft>
                <a:spcPct val="0"/>
              </a:spcAft>
              <a:defRPr/>
            </a:pPr>
            <a:r>
              <a:rPr lang="en-US" sz="800" dirty="0">
                <a:solidFill>
                  <a:srgbClr val="FFFFFF"/>
                </a:solidFill>
                <a:latin typeface="Arial" charset="0"/>
                <a:cs typeface="Arial" panose="020B0604020202020204" pitchFamily="34" charset="0"/>
              </a:rPr>
              <a:t>Business Presentation </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20" name="Rectangle 19"/>
          <p:cNvSpPr/>
          <p:nvPr userDrawn="1"/>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6092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4" name="Content Placeholder 2"/>
          <p:cNvSpPr>
            <a:spLocks noGrp="1"/>
          </p:cNvSpPr>
          <p:nvPr>
            <p:ph idx="1"/>
          </p:nvPr>
        </p:nvSpPr>
        <p:spPr>
          <a:xfrm>
            <a:off x="286659" y="1988843"/>
            <a:ext cx="11469309" cy="4525963"/>
          </a:xfrm>
          <a:prstGeom prst="rect">
            <a:avLst/>
          </a:prstGeom>
        </p:spPr>
        <p:txBody>
          <a:bodyPr/>
          <a:lstStyle>
            <a:lvl1pPr>
              <a:spcBef>
                <a:spcPts val="0"/>
              </a:spcBef>
              <a:spcAft>
                <a:spcPts val="1800"/>
              </a:spcAft>
              <a:defRPr>
                <a:latin typeface="Calibri" panose="020F0502020204030204" pitchFamily="34" charset="0"/>
              </a:defRPr>
            </a:lvl1pPr>
            <a:lvl2pPr>
              <a:lnSpc>
                <a:spcPct val="150000"/>
              </a:lnSpc>
              <a:spcBef>
                <a:spcPts val="0"/>
              </a:spcBef>
              <a:spcAft>
                <a:spcPts val="1800"/>
              </a:spcAft>
              <a:defRPr>
                <a:latin typeface="Calibri" panose="020F0502020204030204" pitchFamily="34" charset="0"/>
              </a:defRPr>
            </a:lvl2pPr>
            <a:lvl3pPr>
              <a:spcBef>
                <a:spcPts val="0"/>
              </a:spcBef>
              <a:spcAft>
                <a:spcPts val="1800"/>
              </a:spcAft>
              <a:defRPr>
                <a:latin typeface="Calibri" panose="020F0502020204030204" pitchFamily="34" charset="0"/>
              </a:defRPr>
            </a:lvl3pPr>
            <a:lvl4pPr>
              <a:lnSpc>
                <a:spcPct val="150000"/>
              </a:lnSpc>
              <a:spcBef>
                <a:spcPts val="0"/>
              </a:spcBef>
              <a:spcAft>
                <a:spcPts val="1800"/>
              </a:spcAft>
              <a:defRPr sz="1400">
                <a:latin typeface="Calibri" panose="020F0502020204030204" pitchFamily="34" charset="0"/>
              </a:defRPr>
            </a:lvl4pPr>
            <a:lvl5pPr>
              <a:lnSpc>
                <a:spcPct val="150000"/>
              </a:lnSpc>
              <a:spcBef>
                <a:spcPts val="0"/>
              </a:spcBef>
              <a:spcAft>
                <a:spcPts val="1800"/>
              </a:spcAft>
              <a:defRPr sz="140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Title 5"/>
          <p:cNvSpPr>
            <a:spLocks noGrp="1"/>
          </p:cNvSpPr>
          <p:nvPr>
            <p:ph type="title"/>
          </p:nvPr>
        </p:nvSpPr>
        <p:spPr>
          <a:xfrm>
            <a:off x="555893" y="882393"/>
            <a:ext cx="10987348" cy="548999"/>
          </a:xfrm>
          <a:prstGeom prst="rect">
            <a:avLst/>
          </a:prstGeom>
        </p:spPr>
        <p:txBody>
          <a:bodyPr>
            <a:noAutofit/>
          </a:bodyPr>
          <a:lstStyle>
            <a:lvl1pPr algn="ctr">
              <a:defRPr sz="3400" b="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to edit Master title style</a:t>
            </a:r>
            <a:endParaRPr lang="en-IN" dirty="0"/>
          </a:p>
        </p:txBody>
      </p:sp>
      <p:cxnSp>
        <p:nvCxnSpPr>
          <p:cNvPr id="8" name="Straight Connector 7"/>
          <p:cNvCxnSpPr/>
          <p:nvPr userDrawn="1"/>
        </p:nvCxnSpPr>
        <p:spPr>
          <a:xfrm>
            <a:off x="0" y="1431392"/>
            <a:ext cx="12192000" cy="0"/>
          </a:xfrm>
          <a:prstGeom prst="line">
            <a:avLst/>
          </a:prstGeom>
          <a:ln w="12700" cmpd="dbl">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4732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 y="0"/>
            <a:ext cx="12192000" cy="6858000"/>
          </a:xfrm>
          <a:prstGeom prst="rect">
            <a:avLst/>
          </a:prstGeom>
        </p:spPr>
      </p:pic>
      <p:sp>
        <p:nvSpPr>
          <p:cNvPr id="5" name="Rectangle 4"/>
          <p:cNvSpPr/>
          <p:nvPr/>
        </p:nvSpPr>
        <p:spPr>
          <a:xfrm>
            <a:off x="0" y="1"/>
            <a:ext cx="12192000" cy="1224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2660" y="6739949"/>
            <a:ext cx="12192000" cy="122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9"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501651" y="192082"/>
            <a:ext cx="1436756" cy="660538"/>
          </a:xfrm>
          <a:prstGeom prst="rect">
            <a:avLst/>
          </a:prstGeom>
        </p:spPr>
      </p:pic>
    </p:spTree>
    <p:extLst>
      <p:ext uri="{BB962C8B-B14F-4D97-AF65-F5344CB8AC3E}">
        <p14:creationId xmlns:p14="http://schemas.microsoft.com/office/powerpoint/2010/main" val="18558081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2" r:id="rId5"/>
    <p:sldLayoutId id="21474836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resource.cdn.icai.org/88396iasb-aps2514-qsia1.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resource.cdn.icai.org/88396iasb-aps2514-qsia1.pdf"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resource.cdn.icai.org/88397iasb-aps2514-qsia2.pdf"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resource.cdn.icai.org/88398iasb-aps2514-sia110.pdf"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resource.cdn.icai.org/88399iasb-aps2514-sia120.pd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resource.cdn.icai.org/88400iasb-aps2514-sia130.pdf"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resource.cdn.icai.org/88401iasb-aps2514-sia140.pdf"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resource.cdn.icai.org/88401iasb-aps2514-sia140.pdf"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resource.cdn.icai.org/88402iasb-aps2514-sia150.pdf"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resource.cdn.icai.org/88402iasb-aps2514-sia150.pdf"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s://resource.cdn.icai.org/88403iasb-aps2514-sia160.pdf"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resource.cdn.icai.org/88404iasb-aps2514-sia210.pdf"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resource.cdn.icai.org/88405iasb-aps2514-sia220.pdf"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hyperlink" Target="https://resource.cdn.icai.org/88406iasb-aps2514-sia230.pdf"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resource.cdn.icai.org/88406iasb-aps2514-sia230.pdf"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resource.cdn.icai.org/88406iasb-aps2514-sia230.pdf"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https://resource.cdn.icai.org/88407iasb-aps2514-sia240.pdf"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resource.cdn.icai.org/88408iasb-aps2514-sia250.pdf"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resource.cdn.icai.org/88409iasb-aps2514-sia260.pdf"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resource.cdn.icai.org/88410iasb-aps2514-sia270.pdf"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s://resource.cdn.icai.org/88411iasb-aps2514-sia280.pdf"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https://resource.cdn.icai.org/88411iasb-aps2514-sia280.pdf"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s://resource.cdn.icai.org/88412iasb-aps2514-sia290.pdf"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hyperlink" Target="https://resource.cdn.icai.org/88412iasb-aps2514-sia290.pdf"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hyperlink" Target="https://resource.cdn.icai.org/88413iasb-aps2514-sia310.pdf"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hyperlink" Target="https://resource.cdn.icai.org/88413iasb-aps2514-sia310.pdf"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hyperlink" Target="https://resource.cdn.icai.org/88414iasb-aps2514-sia320.pdf"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hyperlink" Target="https://resource.cdn.icai.org/88415iasb-aps2514-sia330.pdf"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hyperlink" Target="https://resource.cdn.icai.org/88416iasb-aps2514-sia340.pdf"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hyperlink" Target="https://www.icai.org/post/exposure-drafts" TargetMode="External"/><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mailto:Martin.George@svrcas.com"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0228" y="833377"/>
            <a:ext cx="10524079" cy="4992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400" b="1" dirty="0">
                <a:solidFill>
                  <a:srgbClr val="FF0000"/>
                </a:solidFill>
                <a:latin typeface="Calibri" panose="020F0502020204030204" pitchFamily="34" charset="0"/>
              </a:rPr>
              <a:t>INSTITUTE OF CHARTERED ACCOUNTANTS OF INDIA</a:t>
            </a:r>
          </a:p>
          <a:p>
            <a:pPr algn="ctr" fontAlgn="base">
              <a:spcBef>
                <a:spcPct val="0"/>
              </a:spcBef>
              <a:spcAft>
                <a:spcPct val="0"/>
              </a:spcAft>
            </a:pPr>
            <a:r>
              <a:rPr lang="en-US" sz="2400" b="1" dirty="0">
                <a:solidFill>
                  <a:srgbClr val="7030A0"/>
                </a:solidFill>
                <a:latin typeface="Calibri" panose="020F0502020204030204" pitchFamily="34" charset="0"/>
              </a:rPr>
              <a:t>THRISSUR BRANCH OF SIRC</a:t>
            </a:r>
          </a:p>
          <a:p>
            <a:pPr algn="ctr" fontAlgn="base">
              <a:spcBef>
                <a:spcPct val="0"/>
              </a:spcBef>
              <a:spcAft>
                <a:spcPct val="0"/>
              </a:spcAft>
            </a:pPr>
            <a:endParaRPr lang="en-US" sz="2400" b="1" dirty="0">
              <a:solidFill>
                <a:srgbClr val="7030A0"/>
              </a:solidFill>
              <a:latin typeface="Calibri" panose="020F0502020204030204" pitchFamily="34" charset="0"/>
            </a:endParaRPr>
          </a:p>
          <a:p>
            <a:pPr algn="ctr" fontAlgn="base">
              <a:spcBef>
                <a:spcPct val="0"/>
              </a:spcBef>
              <a:spcAft>
                <a:spcPct val="0"/>
              </a:spcAft>
            </a:pPr>
            <a:endParaRPr lang="en-US" sz="2400" b="1" dirty="0">
              <a:solidFill>
                <a:srgbClr val="7030A0"/>
              </a:solidFill>
              <a:latin typeface="Calibri" panose="020F0502020204030204" pitchFamily="34" charset="0"/>
            </a:endParaRPr>
          </a:p>
          <a:p>
            <a:pPr algn="ctr" fontAlgn="base">
              <a:spcBef>
                <a:spcPct val="0"/>
              </a:spcBef>
              <a:spcAft>
                <a:spcPct val="0"/>
              </a:spcAft>
            </a:pPr>
            <a:endParaRPr lang="en-US" sz="2400" b="1" dirty="0">
              <a:solidFill>
                <a:srgbClr val="7030A0"/>
              </a:solidFill>
              <a:latin typeface="Calibri" panose="020F0502020204030204" pitchFamily="34" charset="0"/>
            </a:endParaRPr>
          </a:p>
          <a:p>
            <a:pPr algn="ctr" fontAlgn="base">
              <a:spcBef>
                <a:spcPct val="0"/>
              </a:spcBef>
              <a:spcAft>
                <a:spcPct val="0"/>
              </a:spcAft>
            </a:pPr>
            <a:r>
              <a:rPr lang="en-US" sz="2800" b="1" dirty="0">
                <a:solidFill>
                  <a:srgbClr val="3D611F"/>
                </a:solidFill>
                <a:latin typeface="Emmali Semi-Bold"/>
                <a:ea typeface="Emmali Semi-Bold"/>
                <a:cs typeface="Emmali Semi-Bold"/>
                <a:sym typeface="Emmali Semi-Bold"/>
              </a:rPr>
              <a:t>EXPOSURE DRAFT  STANDARDS ON INTERNAL AUDIT</a:t>
            </a:r>
          </a:p>
          <a:p>
            <a:pPr algn="ctr" fontAlgn="base">
              <a:spcBef>
                <a:spcPct val="0"/>
              </a:spcBef>
              <a:spcAft>
                <a:spcPct val="0"/>
              </a:spcAft>
            </a:pPr>
            <a:endParaRPr lang="en-US" sz="2800" b="1" dirty="0">
              <a:solidFill>
                <a:schemeClr val="tx1"/>
              </a:solidFill>
              <a:latin typeface="Calibri" panose="020F0502020204030204" pitchFamily="34" charset="0"/>
            </a:endParaRPr>
          </a:p>
          <a:p>
            <a:pPr algn="ctr" fontAlgn="base">
              <a:spcBef>
                <a:spcPct val="0"/>
              </a:spcBef>
              <a:spcAft>
                <a:spcPct val="0"/>
              </a:spcAft>
            </a:pPr>
            <a:endParaRPr lang="en-US" sz="2800" b="1" dirty="0">
              <a:solidFill>
                <a:schemeClr val="tx1"/>
              </a:solidFill>
              <a:latin typeface="Calibri" panose="020F0502020204030204" pitchFamily="34" charset="0"/>
            </a:endParaRPr>
          </a:p>
          <a:p>
            <a:pPr algn="ctr" fontAlgn="base">
              <a:spcBef>
                <a:spcPct val="0"/>
              </a:spcBef>
              <a:spcAft>
                <a:spcPct val="0"/>
              </a:spcAft>
            </a:pPr>
            <a:r>
              <a:rPr lang="en-US" sz="2800" b="1" dirty="0">
                <a:solidFill>
                  <a:schemeClr val="tx1"/>
                </a:solidFill>
                <a:latin typeface="Calibri" panose="020F0502020204030204" pitchFamily="34" charset="0"/>
              </a:rPr>
              <a:t>By MARTIN GEORGE </a:t>
            </a:r>
          </a:p>
          <a:p>
            <a:pPr algn="ctr" fontAlgn="base">
              <a:spcBef>
                <a:spcPct val="0"/>
              </a:spcBef>
              <a:spcAft>
                <a:spcPct val="0"/>
              </a:spcAft>
            </a:pPr>
            <a:r>
              <a:rPr lang="en-US" b="1" dirty="0">
                <a:solidFill>
                  <a:schemeClr val="tx1"/>
                </a:solidFill>
                <a:latin typeface="Calibri" panose="020F0502020204030204" pitchFamily="34" charset="0"/>
              </a:rPr>
              <a:t>FCA/CPA/DISA/PEER REVIEWER</a:t>
            </a:r>
          </a:p>
          <a:p>
            <a:pPr algn="ctr" fontAlgn="base">
              <a:spcBef>
                <a:spcPct val="0"/>
              </a:spcBef>
              <a:spcAft>
                <a:spcPct val="0"/>
              </a:spcAft>
            </a:pPr>
            <a:r>
              <a:rPr lang="en-US" sz="2800" b="1" dirty="0">
                <a:solidFill>
                  <a:schemeClr val="tx1"/>
                </a:solidFill>
                <a:latin typeface="Calibri" panose="020F0502020204030204" pitchFamily="34" charset="0"/>
              </a:rPr>
              <a:t>							</a:t>
            </a:r>
            <a:r>
              <a:rPr lang="en-US" b="1" dirty="0">
                <a:solidFill>
                  <a:schemeClr val="tx1"/>
                </a:solidFill>
                <a:latin typeface="Calibri" panose="020F0502020204030204" pitchFamily="34" charset="0"/>
              </a:rPr>
              <a:t>18/10/2025</a:t>
            </a:r>
          </a:p>
        </p:txBody>
      </p:sp>
    </p:spTree>
    <p:extLst>
      <p:ext uri="{BB962C8B-B14F-4D97-AF65-F5344CB8AC3E}">
        <p14:creationId xmlns:p14="http://schemas.microsoft.com/office/powerpoint/2010/main" val="4930813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14D4E-6241-A572-AE74-A6D4B62A4E3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1D70812-B780-189F-B610-985E71C71163}"/>
              </a:ext>
            </a:extLst>
          </p:cNvPr>
          <p:cNvSpPr/>
          <p:nvPr/>
        </p:nvSpPr>
        <p:spPr>
          <a:xfrm>
            <a:off x="5324354" y="1699522"/>
            <a:ext cx="6665627" cy="8217634"/>
          </a:xfrm>
          <a:prstGeom prst="rect">
            <a:avLst/>
          </a:prstGeom>
          <a:noFill/>
        </p:spPr>
        <p:txBody>
          <a:bodyPr wrap="square" lIns="91440" tIns="45720" rIns="91440" bIns="45720">
            <a:spAutoFit/>
          </a:bodyPr>
          <a:lstStyle/>
          <a:p>
            <a:r>
              <a:rPr lang="en-US" sz="2400" b="1" dirty="0">
                <a:ln w="1905"/>
                <a:effectLst>
                  <a:innerShdw blurRad="69850" dist="43180" dir="5400000">
                    <a:srgbClr val="000000">
                      <a:alpha val="65000"/>
                    </a:srgbClr>
                  </a:innerShdw>
                </a:effectLst>
              </a:rPr>
              <a:t>TOPICS</a:t>
            </a:r>
          </a:p>
          <a:p>
            <a:endParaRPr lang="en-US" sz="2400" b="1" dirty="0">
              <a:ln w="1905"/>
              <a:effectLst>
                <a:innerShdw blurRad="69850" dist="43180" dir="5400000">
                  <a:srgbClr val="000000">
                    <a:alpha val="65000"/>
                  </a:srgbClr>
                </a:innerShdw>
              </a:effectLst>
            </a:endParaRPr>
          </a:p>
          <a:p>
            <a:pPr marL="342900" indent="-342900">
              <a:buFont typeface="Wingdings" panose="05000000000000000000" pitchFamily="2" charset="2"/>
              <a:buChar char="v"/>
            </a:pPr>
            <a:r>
              <a:rPr lang="en-US" sz="2400" dirty="0"/>
              <a:t>Brief View of Internal Audit</a:t>
            </a:r>
          </a:p>
          <a:p>
            <a:pPr marL="342900" indent="-342900">
              <a:buFont typeface="Wingdings" panose="05000000000000000000" pitchFamily="2" charset="2"/>
              <a:buChar char="v"/>
            </a:pPr>
            <a:r>
              <a:rPr lang="en-US" sz="2400" b="1" dirty="0">
                <a:solidFill>
                  <a:srgbClr val="FF0000"/>
                </a:solidFill>
              </a:rPr>
              <a:t>Basic Principles of Internal Audit</a:t>
            </a:r>
          </a:p>
          <a:p>
            <a:pPr marL="342900" indent="-342900">
              <a:buFont typeface="Wingdings" panose="05000000000000000000" pitchFamily="2" charset="2"/>
              <a:buChar char="v"/>
            </a:pPr>
            <a:r>
              <a:rPr lang="en-US" sz="2400" b="1" dirty="0">
                <a:solidFill>
                  <a:srgbClr val="FF0000"/>
                </a:solidFill>
              </a:rPr>
              <a:t>Core Concepts</a:t>
            </a:r>
          </a:p>
          <a:p>
            <a:pPr marL="342900" indent="-342900">
              <a:buFont typeface="Wingdings" panose="05000000000000000000" pitchFamily="2" charset="2"/>
              <a:buChar char="v"/>
            </a:pPr>
            <a:r>
              <a:rPr lang="en-US" sz="2400" b="1" dirty="0">
                <a:solidFill>
                  <a:srgbClr val="FF0000"/>
                </a:solidFill>
              </a:rPr>
              <a:t>Standards on Internal Audit</a:t>
            </a:r>
          </a:p>
          <a:p>
            <a:pPr marL="342900" indent="-342900">
              <a:buFont typeface="Wingdings" panose="05000000000000000000" pitchFamily="2" charset="2"/>
              <a:buChar char="v"/>
            </a:pPr>
            <a:r>
              <a:rPr lang="en-US" sz="2400" b="1" dirty="0">
                <a:solidFill>
                  <a:srgbClr val="FF0000"/>
                </a:solidFill>
              </a:rPr>
              <a:t>Guidance Notes</a:t>
            </a:r>
          </a:p>
          <a:p>
            <a:pPr marL="342900" indent="-342900">
              <a:buFont typeface="Wingdings" panose="05000000000000000000" pitchFamily="2" charset="2"/>
              <a:buChar char="v"/>
            </a:pPr>
            <a:r>
              <a:rPr lang="en-US" sz="2400" b="1" dirty="0">
                <a:solidFill>
                  <a:srgbClr val="FF0000"/>
                </a:solidFill>
              </a:rPr>
              <a:t>History</a:t>
            </a:r>
          </a:p>
          <a:p>
            <a:pPr marL="342900" indent="-342900">
              <a:buFont typeface="Wingdings" panose="05000000000000000000" pitchFamily="2" charset="2"/>
              <a:buChar char="v"/>
            </a:pPr>
            <a:r>
              <a:rPr lang="en-US" sz="2400" b="1" dirty="0">
                <a:solidFill>
                  <a:srgbClr val="FF0000"/>
                </a:solidFill>
              </a:rPr>
              <a:t>Stake Holders of SIA</a:t>
            </a:r>
          </a:p>
          <a:p>
            <a:pPr marL="342900" indent="-342900">
              <a:buFont typeface="Wingdings" panose="05000000000000000000" pitchFamily="2" charset="2"/>
              <a:buChar char="v"/>
            </a:pPr>
            <a:r>
              <a:rPr lang="en-US" sz="2400" b="1" dirty="0">
                <a:hlinkClick r:id="rId3"/>
              </a:rPr>
              <a:t>Exposure Drafts </a:t>
            </a:r>
            <a:endParaRPr lang="en-US" sz="2400" b="1" dirty="0"/>
          </a:p>
          <a:p>
            <a:pPr marL="1257300" lvl="2" indent="-342900">
              <a:buFont typeface="Wingdings" panose="05000000000000000000" pitchFamily="2" charset="2"/>
              <a:buChar char="v"/>
            </a:pPr>
            <a:r>
              <a:rPr lang="en-US" sz="2400" b="1" dirty="0"/>
              <a:t>22 Exposure Drafts on  Standards </a:t>
            </a:r>
            <a:r>
              <a:rPr lang="en-US" sz="2400" b="1"/>
              <a:t>on Internal Audit</a:t>
            </a:r>
            <a:endParaRPr lang="en-US" sz="2400" b="1" dirty="0"/>
          </a:p>
          <a:p>
            <a:pPr marL="342900" indent="-342900">
              <a:buFont typeface="Wingdings" panose="05000000000000000000" pitchFamily="2" charset="2"/>
              <a:buChar char="v"/>
            </a:pPr>
            <a:endParaRPr lang="en-US" sz="2400" b="1" dirty="0">
              <a:solidFill>
                <a:srgbClr val="FF0000"/>
              </a:solidFill>
            </a:endParaRPr>
          </a:p>
          <a:p>
            <a:pPr marL="342900" indent="-342900">
              <a:buFont typeface="Wingdings" panose="05000000000000000000" pitchFamily="2" charset="2"/>
              <a:buChar char="v"/>
            </a:pPr>
            <a:endParaRPr lang="en-US" sz="2400" b="1" dirty="0">
              <a:solidFill>
                <a:srgbClr val="FF0000"/>
              </a:solidFill>
            </a:endParaRPr>
          </a:p>
          <a:p>
            <a:pPr marL="342900" indent="-342900">
              <a:buFont typeface="Wingdings" panose="05000000000000000000" pitchFamily="2" charset="2"/>
              <a:buChar char="v"/>
            </a:pPr>
            <a:endParaRPr lang="en-US" sz="2400" b="1" dirty="0">
              <a:solidFill>
                <a:srgbClr val="FF0000"/>
              </a:solidFill>
            </a:endParaRPr>
          </a:p>
          <a:p>
            <a:pPr marL="342900" indent="-342900">
              <a:buFont typeface="Wingdings" panose="05000000000000000000" pitchFamily="2" charset="2"/>
              <a:buChar char="v"/>
            </a:pPr>
            <a:endParaRPr lang="en-US" sz="2400" b="1" dirty="0">
              <a:solidFill>
                <a:srgbClr val="FF0000"/>
              </a:solidFill>
            </a:endParaRPr>
          </a:p>
          <a:p>
            <a:pPr marL="342900" indent="-342900">
              <a:buFont typeface="Wingdings" panose="05000000000000000000" pitchFamily="2" charset="2"/>
              <a:buChar char="v"/>
            </a:pPr>
            <a:endParaRPr lang="en-US" sz="2400" b="1" dirty="0">
              <a:solidFill>
                <a:srgbClr val="FF0000"/>
              </a:solidFill>
            </a:endParaRPr>
          </a:p>
          <a:p>
            <a:pPr marL="342900" indent="-342900">
              <a:buFont typeface="Wingdings" panose="05000000000000000000" pitchFamily="2" charset="2"/>
              <a:buChar char="v"/>
            </a:pPr>
            <a:endParaRPr lang="en-US" sz="2400" dirty="0"/>
          </a:p>
          <a:p>
            <a:pPr marL="342900" indent="-342900">
              <a:buFont typeface="Wingdings" panose="05000000000000000000" pitchFamily="2" charset="2"/>
              <a:buChar char="v"/>
            </a:pPr>
            <a:endParaRPr lang="en-US" sz="2400" dirty="0"/>
          </a:p>
          <a:p>
            <a:pPr marL="342900" indent="-342900">
              <a:buFont typeface="Wingdings" panose="05000000000000000000" pitchFamily="2" charset="2"/>
              <a:buChar char="v"/>
            </a:pPr>
            <a:endParaRPr lang="en-US" sz="2400" dirty="0"/>
          </a:p>
          <a:p>
            <a:endParaRPr lang="en-US" sz="2400" dirty="0"/>
          </a:p>
          <a:p>
            <a:r>
              <a:rPr lang="en-US" sz="2400" b="1" dirty="0">
                <a:ln w="1905"/>
                <a:effectLst>
                  <a:innerShdw blurRad="69850" dist="43180" dir="5400000">
                    <a:srgbClr val="000000">
                      <a:alpha val="65000"/>
                    </a:srgbClr>
                  </a:innerShdw>
                </a:effectLst>
              </a:rPr>
              <a:t>….</a:t>
            </a:r>
          </a:p>
        </p:txBody>
      </p:sp>
      <p:pic>
        <p:nvPicPr>
          <p:cNvPr id="6" name="Picture 5">
            <a:extLst>
              <a:ext uri="{FF2B5EF4-FFF2-40B4-BE49-F238E27FC236}">
                <a16:creationId xmlns:a16="http://schemas.microsoft.com/office/drawing/2014/main" id="{5637FB19-611A-E544-14EE-501124FF8033}"/>
              </a:ext>
            </a:extLst>
          </p:cNvPr>
          <p:cNvPicPr>
            <a:picLocks noChangeAspect="1"/>
          </p:cNvPicPr>
          <p:nvPr/>
        </p:nvPicPr>
        <p:blipFill>
          <a:blip r:embed="rId4"/>
          <a:stretch>
            <a:fillRect/>
          </a:stretch>
        </p:blipFill>
        <p:spPr>
          <a:xfrm>
            <a:off x="202019" y="626127"/>
            <a:ext cx="4728796" cy="4918146"/>
          </a:xfrm>
          <a:prstGeom prst="rect">
            <a:avLst/>
          </a:prstGeom>
        </p:spPr>
      </p:pic>
    </p:spTree>
    <p:extLst>
      <p:ext uri="{BB962C8B-B14F-4D97-AF65-F5344CB8AC3E}">
        <p14:creationId xmlns:p14="http://schemas.microsoft.com/office/powerpoint/2010/main" val="33635004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iterate type="lt">
                                    <p:tmAbs val="10"/>
                                  </p:iterate>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iterate type="lt">
                                    <p:tmAbs val="10"/>
                                  </p:iterate>
                                  <p:childTnLst>
                                    <p:set>
                                      <p:cBhvr>
                                        <p:cTn id="46"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38D3C-FC71-A7B8-FB09-BC4A8D09085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C4232B3-D117-B624-47FD-62A82BF81513}"/>
              </a:ext>
            </a:extLst>
          </p:cNvPr>
          <p:cNvSpPr/>
          <p:nvPr/>
        </p:nvSpPr>
        <p:spPr>
          <a:xfrm>
            <a:off x="161926" y="1304925"/>
            <a:ext cx="12030074" cy="4829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ts val="12732"/>
              </a:lnSpc>
            </a:pPr>
            <a:endParaRPr lang="en-US" b="1" dirty="0">
              <a:solidFill>
                <a:srgbClr val="3D611F"/>
              </a:solidFill>
              <a:latin typeface="Emmali Semi-Bold"/>
              <a:ea typeface="Emmali Semi-Bold"/>
              <a:cs typeface="Emmali Semi-Bold"/>
              <a:sym typeface="Emmali Semi-Bold"/>
            </a:endParaRPr>
          </a:p>
          <a:p>
            <a:pPr algn="l">
              <a:lnSpc>
                <a:spcPts val="12732"/>
              </a:lnSpc>
            </a:pPr>
            <a:r>
              <a:rPr lang="en-US" sz="4000" b="1" dirty="0">
                <a:solidFill>
                  <a:srgbClr val="3D611F"/>
                </a:solidFill>
                <a:latin typeface="Emmali Semi-Bold"/>
                <a:ea typeface="Emmali Semi-Bold"/>
                <a:cs typeface="Emmali Semi-Bold"/>
                <a:sym typeface="Emmali Semi-Bold"/>
              </a:rPr>
              <a:t>Various Boards and Auditing Standards</a:t>
            </a:r>
          </a:p>
          <a:p>
            <a:pPr algn="l"/>
            <a:r>
              <a:rPr lang="en-US" b="1" dirty="0">
                <a:solidFill>
                  <a:srgbClr val="3D611F"/>
                </a:solidFill>
                <a:latin typeface="Emmali Semi-Bold"/>
                <a:ea typeface="Emmali Semi-Bold"/>
                <a:cs typeface="Emmali Semi-Bold"/>
                <a:sym typeface="Emmali Semi-Bold"/>
              </a:rPr>
              <a:t>Auditing and Assurance Standard Board  (AASB)</a:t>
            </a:r>
          </a:p>
          <a:p>
            <a:pPr algn="l"/>
            <a:endParaRPr lang="en-US" b="1" dirty="0">
              <a:solidFill>
                <a:srgbClr val="3D611F"/>
              </a:solidFill>
              <a:latin typeface="Emmali Semi-Bold"/>
              <a:ea typeface="Emmali Semi-Bold"/>
              <a:cs typeface="Emmali Semi-Bold"/>
              <a:sym typeface="Emmali Semi-Bold"/>
            </a:endParaRPr>
          </a:p>
          <a:p>
            <a:pPr algn="l"/>
            <a:r>
              <a:rPr lang="en-US" b="1" dirty="0">
                <a:solidFill>
                  <a:srgbClr val="3D611F"/>
                </a:solidFill>
                <a:latin typeface="Emmali Semi-Bold"/>
                <a:ea typeface="Emmali Semi-Bold"/>
                <a:cs typeface="Emmali Semi-Bold"/>
                <a:sym typeface="Emmali Semi-Bold"/>
              </a:rPr>
              <a:t>Ethical Standard Board</a:t>
            </a:r>
          </a:p>
          <a:p>
            <a:pPr algn="l"/>
            <a:endParaRPr lang="en-US" b="1" dirty="0">
              <a:solidFill>
                <a:srgbClr val="3D611F"/>
              </a:solidFill>
              <a:latin typeface="Emmali Semi-Bold"/>
              <a:ea typeface="Emmali Semi-Bold"/>
              <a:cs typeface="Emmali Semi-Bold"/>
              <a:sym typeface="Emmali Semi-Bold"/>
            </a:endParaRPr>
          </a:p>
          <a:p>
            <a:pPr algn="l"/>
            <a:r>
              <a:rPr lang="en-US" dirty="0">
                <a:solidFill>
                  <a:schemeClr val="tx1"/>
                </a:solidFill>
              </a:rPr>
              <a:t>“Internal Audit Standards Board”</a:t>
            </a:r>
            <a:r>
              <a:rPr lang="en-US" b="1" dirty="0">
                <a:solidFill>
                  <a:srgbClr val="3D611F"/>
                </a:solidFill>
                <a:latin typeface="Emmali Semi-Bold"/>
                <a:sym typeface="Emmali Semi-Bold"/>
              </a:rPr>
              <a:t> – “IASB”</a:t>
            </a:r>
            <a:endParaRPr lang="en-US" b="1" dirty="0">
              <a:solidFill>
                <a:srgbClr val="3D611F"/>
              </a:solidFill>
              <a:latin typeface="Emmali Semi-Bold"/>
              <a:ea typeface="Emmali Semi-Bold"/>
              <a:cs typeface="Emmali Semi-Bold"/>
              <a:sym typeface="Emmali Semi-Bold"/>
            </a:endParaRPr>
          </a:p>
          <a:p>
            <a:pPr algn="l"/>
            <a:endParaRPr lang="en-US" b="1" dirty="0">
              <a:solidFill>
                <a:srgbClr val="3D611F"/>
              </a:solidFill>
              <a:latin typeface="Emmali Semi-Bold"/>
              <a:ea typeface="Emmali Semi-Bold"/>
              <a:cs typeface="Emmali Semi-Bold"/>
              <a:sym typeface="Emmali Semi-Bold"/>
            </a:endParaRPr>
          </a:p>
          <a:p>
            <a:pPr algn="l"/>
            <a:r>
              <a:rPr lang="en-US" b="1" dirty="0">
                <a:solidFill>
                  <a:srgbClr val="3D611F"/>
                </a:solidFill>
                <a:latin typeface="Emmali Semi-Bold"/>
                <a:ea typeface="Emmali Semi-Bold"/>
                <a:cs typeface="Emmali Semi-Bold"/>
                <a:sym typeface="Emmali Semi-Bold"/>
              </a:rPr>
              <a:t>Insolvency and Valuation Standard Board</a:t>
            </a:r>
          </a:p>
          <a:p>
            <a:pPr algn="l"/>
            <a:endParaRPr lang="en-US" b="1" dirty="0">
              <a:solidFill>
                <a:srgbClr val="3D611F"/>
              </a:solidFill>
              <a:latin typeface="Emmali Semi-Bold"/>
              <a:ea typeface="Emmali Semi-Bold"/>
              <a:cs typeface="Emmali Semi-Bold"/>
              <a:sym typeface="Emmali Semi-Bold"/>
            </a:endParaRPr>
          </a:p>
          <a:p>
            <a:pPr algn="l"/>
            <a:r>
              <a:rPr lang="en-US" b="1" dirty="0">
                <a:solidFill>
                  <a:schemeClr val="tx1"/>
                </a:solidFill>
              </a:rPr>
              <a:t>Standards on Auditing (SAs)</a:t>
            </a:r>
            <a:r>
              <a:rPr lang="en-US" b="1" dirty="0">
                <a:solidFill>
                  <a:srgbClr val="3D611F"/>
                </a:solidFill>
                <a:latin typeface="Emmali Semi-Bold"/>
                <a:sym typeface="Emmali Semi-Bold"/>
              </a:rPr>
              <a:t> Vs S</a:t>
            </a:r>
            <a:r>
              <a:rPr lang="en-US" b="1" dirty="0">
                <a:solidFill>
                  <a:schemeClr val="tx1"/>
                </a:solidFill>
              </a:rPr>
              <a:t>tandards on Internal Audit (SIAs)</a:t>
            </a:r>
            <a:endParaRPr lang="en-US" b="1" dirty="0">
              <a:solidFill>
                <a:schemeClr val="tx1"/>
              </a:solidFill>
              <a:latin typeface="Emmali Semi-Bold"/>
              <a:ea typeface="Emmali Semi-Bold"/>
              <a:cs typeface="Emmali Semi-Bold"/>
              <a:sym typeface="Emmali Semi-Bold"/>
            </a:endParaRPr>
          </a:p>
          <a:p>
            <a:pPr algn="l"/>
            <a:endParaRPr lang="en-US" b="1" dirty="0">
              <a:solidFill>
                <a:schemeClr val="tx1"/>
              </a:solidFill>
              <a:latin typeface="Emmali Semi-Bold"/>
              <a:ea typeface="Emmali Semi-Bold"/>
              <a:cs typeface="Emmali Semi-Bold"/>
              <a:sym typeface="Emmali Semi-Bold"/>
            </a:endParaRPr>
          </a:p>
          <a:p>
            <a:pPr algn="l"/>
            <a:r>
              <a:rPr lang="en-US" b="1" dirty="0">
                <a:solidFill>
                  <a:schemeClr val="tx1"/>
                </a:solidFill>
                <a:latin typeface="Emmali Semi-Bold"/>
                <a:ea typeface="Emmali Semi-Bold"/>
                <a:cs typeface="Emmali Semi-Bold"/>
                <a:sym typeface="Emmali Semi-Bold"/>
              </a:rPr>
              <a:t>&gt;&gt;&gt;</a:t>
            </a:r>
            <a:r>
              <a:rPr lang="en-US" b="1" dirty="0">
                <a:solidFill>
                  <a:schemeClr val="tx1"/>
                </a:solidFill>
              </a:rPr>
              <a:t>Standards on Auditing (SAs)</a:t>
            </a:r>
            <a:r>
              <a:rPr lang="en-US" dirty="0">
                <a:solidFill>
                  <a:schemeClr val="tx1"/>
                </a:solidFill>
              </a:rPr>
              <a:t> are issued by the </a:t>
            </a:r>
            <a:r>
              <a:rPr lang="en-US" b="1" dirty="0">
                <a:solidFill>
                  <a:schemeClr val="tx1"/>
                </a:solidFill>
              </a:rPr>
              <a:t>Auditing and Assurance Standards Board (AASB)</a:t>
            </a:r>
            <a:r>
              <a:rPr lang="en-US" dirty="0">
                <a:solidFill>
                  <a:schemeClr val="tx1"/>
                </a:solidFill>
              </a:rPr>
              <a:t> of ICAI.</a:t>
            </a:r>
            <a:r>
              <a:rPr lang="en-US" b="1" dirty="0">
                <a:solidFill>
                  <a:schemeClr val="tx1"/>
                </a:solidFill>
              </a:rPr>
              <a:t> Auditing (SAs)</a:t>
            </a:r>
            <a:r>
              <a:rPr lang="en-US" dirty="0">
                <a:solidFill>
                  <a:schemeClr val="tx1"/>
                </a:solidFill>
              </a:rPr>
              <a:t> are issued by the </a:t>
            </a:r>
            <a:r>
              <a:rPr lang="en-US" b="1" dirty="0">
                <a:solidFill>
                  <a:schemeClr val="tx1"/>
                </a:solidFill>
              </a:rPr>
              <a:t>Auditing and Assurance Standards Board (AASB)</a:t>
            </a:r>
            <a:r>
              <a:rPr lang="en-US" dirty="0">
                <a:solidFill>
                  <a:schemeClr val="tx1"/>
                </a:solidFill>
              </a:rPr>
              <a:t> of ICAI.S</a:t>
            </a:r>
            <a:r>
              <a:rPr lang="en-US" b="1" dirty="0">
                <a:solidFill>
                  <a:schemeClr val="tx1"/>
                </a:solidFill>
              </a:rPr>
              <a:t>tandards on Auditing (SAs)</a:t>
            </a:r>
            <a:r>
              <a:rPr lang="en-US" dirty="0">
                <a:solidFill>
                  <a:schemeClr val="tx1"/>
                </a:solidFill>
              </a:rPr>
              <a:t> are issued by the </a:t>
            </a:r>
            <a:r>
              <a:rPr lang="en-US" b="1" dirty="0">
                <a:solidFill>
                  <a:schemeClr val="tx1"/>
                </a:solidFill>
              </a:rPr>
              <a:t>Auditing and Assurance Standards Board (AASB)</a:t>
            </a:r>
            <a:r>
              <a:rPr lang="en-US" dirty="0">
                <a:solidFill>
                  <a:schemeClr val="tx1"/>
                </a:solidFill>
              </a:rPr>
              <a:t> of ICAI. (External and Statutory)</a:t>
            </a:r>
          </a:p>
          <a:p>
            <a:pPr algn="l"/>
            <a:endParaRPr lang="en-US" dirty="0">
              <a:solidFill>
                <a:schemeClr val="tx1"/>
              </a:solidFill>
            </a:endParaRPr>
          </a:p>
          <a:p>
            <a:pPr algn="l"/>
            <a:r>
              <a:rPr lang="en-US" dirty="0">
                <a:solidFill>
                  <a:schemeClr val="tx1"/>
                </a:solidFill>
              </a:rPr>
              <a:t>SIA are issued by “Internal Audit Standards Board” (hereinafter referred as “IASB” or “the Board”) in March 2025 – Internal and Management </a:t>
            </a:r>
          </a:p>
          <a:p>
            <a:pPr algn="l"/>
            <a:endParaRPr lang="en-US" dirty="0">
              <a:solidFill>
                <a:schemeClr val="tx1"/>
              </a:solidFill>
            </a:endParaRPr>
          </a:p>
          <a:p>
            <a:pPr algn="l"/>
            <a:r>
              <a:rPr lang="en-US" dirty="0">
                <a:solidFill>
                  <a:schemeClr val="tx1"/>
                </a:solidFill>
              </a:rPr>
              <a:t>First set of SIA came in 2007 “basic principles governing internal audit “by Committee on Internal Audit”</a:t>
            </a:r>
          </a:p>
          <a:p>
            <a:pPr algn="l"/>
            <a:endParaRPr lang="en-US" dirty="0">
              <a:solidFill>
                <a:schemeClr val="tx1"/>
              </a:solidFill>
            </a:endParaRPr>
          </a:p>
          <a:p>
            <a:pPr algn="l"/>
            <a:endParaRPr lang="en-US" dirty="0">
              <a:solidFill>
                <a:schemeClr val="tx1"/>
              </a:solidFill>
            </a:endParaRPr>
          </a:p>
          <a:p>
            <a:pPr algn="l"/>
            <a:endParaRPr lang="en-US" b="1" dirty="0">
              <a:solidFill>
                <a:schemeClr val="tx1"/>
              </a:solidFill>
              <a:latin typeface="Emmali Semi-Bold"/>
              <a:ea typeface="Emmali Semi-Bold"/>
              <a:cs typeface="Emmali Semi-Bold"/>
              <a:sym typeface="Emmali Semi-Bold"/>
            </a:endParaRPr>
          </a:p>
          <a:p>
            <a:pPr algn="l"/>
            <a:endParaRPr lang="en-US" b="1" dirty="0">
              <a:solidFill>
                <a:schemeClr val="tx1"/>
              </a:solidFill>
              <a:latin typeface="Emmali Semi-Bold"/>
              <a:ea typeface="Emmali Semi-Bold"/>
              <a:cs typeface="Emmali Semi-Bold"/>
              <a:sym typeface="Emmali Semi-Bold"/>
            </a:endParaRPr>
          </a:p>
          <a:p>
            <a:pPr algn="l"/>
            <a:endParaRPr lang="en-US" b="1" dirty="0">
              <a:solidFill>
                <a:schemeClr val="tx1"/>
              </a:solidFill>
              <a:latin typeface="Emmali Semi-Bold"/>
              <a:ea typeface="Emmali Semi-Bold"/>
              <a:cs typeface="Emmali Semi-Bold"/>
              <a:sym typeface="Emmali Semi-Bold"/>
            </a:endParaRPr>
          </a:p>
          <a:p>
            <a:pPr algn="l">
              <a:lnSpc>
                <a:spcPts val="12732"/>
              </a:lnSpc>
            </a:pPr>
            <a:endParaRPr lang="en-US" b="1" dirty="0">
              <a:solidFill>
                <a:srgbClr val="3D611F"/>
              </a:solidFill>
              <a:latin typeface="Emmali Semi-Bold"/>
              <a:ea typeface="Emmali Semi-Bold"/>
              <a:cs typeface="Emmali Semi-Bold"/>
              <a:sym typeface="Emmali Semi-Bold"/>
            </a:endParaRPr>
          </a:p>
          <a:p>
            <a:pPr algn="l">
              <a:lnSpc>
                <a:spcPts val="12732"/>
              </a:lnSpc>
            </a:pPr>
            <a:endParaRPr lang="en-US" b="1" dirty="0">
              <a:solidFill>
                <a:srgbClr val="3D611F"/>
              </a:solidFill>
              <a:latin typeface="Emmali Semi-Bold"/>
              <a:ea typeface="Emmali Semi-Bold"/>
              <a:cs typeface="Emmali Semi-Bold"/>
              <a:sym typeface="Emmali Semi-Bold"/>
            </a:endParaRPr>
          </a:p>
        </p:txBody>
      </p:sp>
    </p:spTree>
    <p:extLst>
      <p:ext uri="{BB962C8B-B14F-4D97-AF65-F5344CB8AC3E}">
        <p14:creationId xmlns:p14="http://schemas.microsoft.com/office/powerpoint/2010/main" val="42581231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ED51D-5705-940F-36D3-C4358BF8FB5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F571658-A910-48E1-BC81-5C028C3158EA}"/>
              </a:ext>
            </a:extLst>
          </p:cNvPr>
          <p:cNvSpPr txBox="1"/>
          <p:nvPr/>
        </p:nvSpPr>
        <p:spPr>
          <a:xfrm>
            <a:off x="127818" y="790575"/>
            <a:ext cx="11778431" cy="5893921"/>
          </a:xfrm>
          <a:prstGeom prst="rect">
            <a:avLst/>
          </a:prstGeom>
          <a:noFill/>
        </p:spPr>
        <p:txBody>
          <a:bodyPr wrap="square" rtlCol="0">
            <a:spAutoFit/>
          </a:bodyPr>
          <a:lstStyle/>
          <a:p>
            <a:pPr algn="just">
              <a:lnSpc>
                <a:spcPts val="4200"/>
              </a:lnSpc>
            </a:pPr>
            <a:r>
              <a:rPr lang="en-US" sz="3000" dirty="0">
                <a:solidFill>
                  <a:srgbClr val="3D611F"/>
                </a:solidFill>
                <a:latin typeface="Heebo"/>
                <a:ea typeface="Heebo"/>
                <a:cs typeface="Heebo"/>
                <a:sym typeface="Heebo"/>
              </a:rPr>
              <a:t>What is internal Auditing? (Preface to IAS)</a:t>
            </a:r>
            <a:endParaRPr lang="en-US" dirty="0">
              <a:solidFill>
                <a:srgbClr val="3D611F"/>
              </a:solidFill>
              <a:latin typeface="Heebo"/>
              <a:ea typeface="Heebo"/>
              <a:cs typeface="Heebo"/>
              <a:sym typeface="Heebo"/>
            </a:endParaRPr>
          </a:p>
          <a:p>
            <a:pPr algn="just"/>
            <a:r>
              <a:rPr lang="en-US" kern="100" dirty="0">
                <a:effectLst/>
                <a:latin typeface="Calibri" panose="020F0502020204030204" pitchFamily="34" charset="0"/>
                <a:ea typeface="Calibri" panose="020F0502020204030204" pitchFamily="34" charset="0"/>
                <a:cs typeface="Arial" panose="020B0604020202020204" pitchFamily="34" charset="0"/>
              </a:rPr>
              <a:t>Internal audit provides independent reasonable assurance on the effectiveness of internal controls and risk management processes </a:t>
            </a:r>
          </a:p>
          <a:p>
            <a:pPr algn="just"/>
            <a:r>
              <a:rPr lang="en-US" kern="100" dirty="0">
                <a:effectLst/>
                <a:latin typeface="Calibri" panose="020F0502020204030204" pitchFamily="34" charset="0"/>
                <a:ea typeface="Calibri" panose="020F0502020204030204" pitchFamily="34" charset="0"/>
                <a:cs typeface="Arial" panose="020B0604020202020204" pitchFamily="34" charset="0"/>
              </a:rPr>
              <a:t>to enhance governance and achieve organizational objectives.</a:t>
            </a:r>
          </a:p>
          <a:p>
            <a:pPr algn="just"/>
            <a:endParaRPr lang="en-US" kern="100" dirty="0">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6" name="Picture 5">
            <a:extLst>
              <a:ext uri="{FF2B5EF4-FFF2-40B4-BE49-F238E27FC236}">
                <a16:creationId xmlns:a16="http://schemas.microsoft.com/office/drawing/2014/main" id="{B92794B6-F5E2-8447-FDF2-1E5BB6B271F9}"/>
              </a:ext>
            </a:extLst>
          </p:cNvPr>
          <p:cNvPicPr>
            <a:picLocks noChangeAspect="1"/>
          </p:cNvPicPr>
          <p:nvPr/>
        </p:nvPicPr>
        <p:blipFill>
          <a:blip r:embed="rId3"/>
          <a:stretch>
            <a:fillRect/>
          </a:stretch>
        </p:blipFill>
        <p:spPr>
          <a:xfrm>
            <a:off x="409040" y="2674817"/>
            <a:ext cx="7039509" cy="3749040"/>
          </a:xfrm>
          <a:prstGeom prst="rect">
            <a:avLst/>
          </a:prstGeom>
        </p:spPr>
      </p:pic>
      <p:sp>
        <p:nvSpPr>
          <p:cNvPr id="7" name="TextBox 6">
            <a:extLst>
              <a:ext uri="{FF2B5EF4-FFF2-40B4-BE49-F238E27FC236}">
                <a16:creationId xmlns:a16="http://schemas.microsoft.com/office/drawing/2014/main" id="{F0308E7E-8AEF-1E9F-9E6B-4A38B694CFE0}"/>
              </a:ext>
            </a:extLst>
          </p:cNvPr>
          <p:cNvSpPr txBox="1"/>
          <p:nvPr/>
        </p:nvSpPr>
        <p:spPr>
          <a:xfrm>
            <a:off x="7946797" y="1878349"/>
            <a:ext cx="3959452" cy="4067780"/>
          </a:xfrm>
          <a:prstGeom prst="rect">
            <a:avLst/>
          </a:prstGeom>
          <a:noFill/>
        </p:spPr>
        <p:txBody>
          <a:bodyPr wrap="square" rtlCol="0">
            <a:spAutoFit/>
          </a:bodyPr>
          <a:lstStyle/>
          <a:p>
            <a:pPr marL="285750" marR="0" indent="-285750">
              <a:lnSpc>
                <a:spcPct val="115000"/>
              </a:lnSpc>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 Independence</a:t>
            </a:r>
          </a:p>
          <a:p>
            <a:pPr marL="285750" marR="0" indent="-285750">
              <a:lnSpc>
                <a:spcPct val="115000"/>
              </a:lnSpc>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Effectiveness of internal controls</a:t>
            </a:r>
          </a:p>
          <a:p>
            <a:pPr marL="285750" marR="0" indent="-285750">
              <a:lnSpc>
                <a:spcPct val="115000"/>
              </a:lnSpc>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risk management – operational, market risk, finance risk and governmental risk</a:t>
            </a:r>
          </a:p>
          <a:p>
            <a:pPr marL="285750" marR="0" indent="-285750">
              <a:lnSpc>
                <a:spcPct val="115000"/>
              </a:lnSpc>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Governance – relationship of various stake holders and how it is managed…</a:t>
            </a:r>
          </a:p>
          <a:p>
            <a:pPr marL="285750" marR="0" indent="-285750">
              <a:lnSpc>
                <a:spcPct val="115000"/>
              </a:lnSpc>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The ultimate purpose… achieving objectives… of the company… </a:t>
            </a:r>
          </a:p>
          <a:p>
            <a:endParaRPr lang="en-US" dirty="0"/>
          </a:p>
        </p:txBody>
      </p:sp>
    </p:spTree>
    <p:extLst>
      <p:ext uri="{BB962C8B-B14F-4D97-AF65-F5344CB8AC3E}">
        <p14:creationId xmlns:p14="http://schemas.microsoft.com/office/powerpoint/2010/main" val="40018871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41817-DA72-0833-04C9-78828D80306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294706B-679F-C142-0065-792A40973E29}"/>
              </a:ext>
            </a:extLst>
          </p:cNvPr>
          <p:cNvSpPr/>
          <p:nvPr/>
        </p:nvSpPr>
        <p:spPr>
          <a:xfrm>
            <a:off x="1154242" y="628650"/>
            <a:ext cx="11037757" cy="5162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ts val="12732"/>
              </a:lnSpc>
            </a:pPr>
            <a:r>
              <a:rPr lang="en-US" sz="4400" b="1" dirty="0">
                <a:solidFill>
                  <a:srgbClr val="3D611F"/>
                </a:solidFill>
                <a:latin typeface="Emmali Semi-Bold"/>
                <a:ea typeface="Emmali Semi-Bold"/>
                <a:cs typeface="Emmali Semi-Bold"/>
                <a:sym typeface="Emmali Semi-Bold"/>
              </a:rPr>
              <a:t>Preface to the Standards on Internal Audit</a:t>
            </a:r>
          </a:p>
        </p:txBody>
      </p:sp>
    </p:spTree>
    <p:extLst>
      <p:ext uri="{BB962C8B-B14F-4D97-AF65-F5344CB8AC3E}">
        <p14:creationId xmlns:p14="http://schemas.microsoft.com/office/powerpoint/2010/main" val="163148962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7961A-C1E5-7CF7-A117-F924A5B717E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DBEFE37-8F05-1520-E2FC-77B0B16C2B53}"/>
              </a:ext>
            </a:extLst>
          </p:cNvPr>
          <p:cNvSpPr/>
          <p:nvPr/>
        </p:nvSpPr>
        <p:spPr>
          <a:xfrm>
            <a:off x="665489" y="1699522"/>
            <a:ext cx="11324492" cy="3046988"/>
          </a:xfrm>
          <a:prstGeom prst="rect">
            <a:avLst/>
          </a:prstGeom>
          <a:noFill/>
        </p:spPr>
        <p:txBody>
          <a:bodyPr wrap="square" lIns="91440" tIns="45720" rIns="91440" bIns="45720">
            <a:spAutoFit/>
          </a:bodyPr>
          <a:lstStyle/>
          <a:p>
            <a:pPr marL="285750" lvl="0" indent="-285750">
              <a:buFont typeface="Wingdings" panose="05000000000000000000" pitchFamily="2" charset="2"/>
              <a:buChar char="Ø"/>
            </a:pPr>
            <a:r>
              <a:rPr lang="en-US" sz="2400" dirty="0"/>
              <a:t>Independence</a:t>
            </a:r>
          </a:p>
          <a:p>
            <a:pPr marL="285750" lvl="0" indent="-285750">
              <a:buFont typeface="Wingdings" panose="05000000000000000000" pitchFamily="2" charset="2"/>
              <a:buChar char="Ø"/>
            </a:pPr>
            <a:r>
              <a:rPr lang="en-US" sz="2400" dirty="0"/>
              <a:t>Integrity /Objectivity</a:t>
            </a:r>
          </a:p>
          <a:p>
            <a:pPr marL="285750" lvl="0" indent="-285750">
              <a:buFont typeface="Wingdings" panose="05000000000000000000" pitchFamily="2" charset="2"/>
              <a:buChar char="Ø"/>
            </a:pPr>
            <a:r>
              <a:rPr lang="en-US" sz="2400" dirty="0"/>
              <a:t>Due Professional Care</a:t>
            </a:r>
          </a:p>
          <a:p>
            <a:pPr marL="285750" lvl="0" indent="-285750">
              <a:buFont typeface="Wingdings" panose="05000000000000000000" pitchFamily="2" charset="2"/>
              <a:buChar char="Ø"/>
            </a:pPr>
            <a:r>
              <a:rPr lang="en-US" sz="2400" dirty="0"/>
              <a:t>Confidentiality</a:t>
            </a:r>
          </a:p>
          <a:p>
            <a:pPr marL="285750" lvl="0" indent="-285750">
              <a:buFont typeface="Wingdings" panose="05000000000000000000" pitchFamily="2" charset="2"/>
              <a:buChar char="Ø"/>
            </a:pPr>
            <a:r>
              <a:rPr lang="en-US" sz="2400" dirty="0"/>
              <a:t>Skills Set</a:t>
            </a:r>
          </a:p>
          <a:p>
            <a:pPr marL="285750" lvl="0" indent="-285750">
              <a:buFont typeface="Wingdings" panose="05000000000000000000" pitchFamily="2" charset="2"/>
              <a:buChar char="Ø"/>
            </a:pPr>
            <a:r>
              <a:rPr lang="en-US" sz="2400" dirty="0"/>
              <a:t>Risk based Audit</a:t>
            </a:r>
          </a:p>
          <a:p>
            <a:pPr marL="285750" lvl="0" indent="-285750">
              <a:buFont typeface="Wingdings" panose="05000000000000000000" pitchFamily="2" charset="2"/>
              <a:buChar char="Ø"/>
            </a:pPr>
            <a:r>
              <a:rPr lang="en-US" sz="2400" dirty="0"/>
              <a:t>Quality and continuous improvement</a:t>
            </a:r>
          </a:p>
          <a:p>
            <a:r>
              <a:rPr lang="en-US" sz="2400" dirty="0">
                <a:ln w="1905"/>
                <a:effectLst>
                  <a:innerShdw blurRad="69850" dist="43180" dir="5400000">
                    <a:srgbClr val="000000">
                      <a:alpha val="65000"/>
                    </a:srgbClr>
                  </a:innerShdw>
                </a:effectLst>
              </a:rPr>
              <a:t>	</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a:extLst>
              <a:ext uri="{FF2B5EF4-FFF2-40B4-BE49-F238E27FC236}">
                <a16:creationId xmlns:a16="http://schemas.microsoft.com/office/drawing/2014/main" id="{D1454B95-EBB3-A90A-B246-0645AA722723}"/>
              </a:ext>
            </a:extLst>
          </p:cNvPr>
          <p:cNvSpPr txBox="1"/>
          <p:nvPr/>
        </p:nvSpPr>
        <p:spPr>
          <a:xfrm>
            <a:off x="298133" y="479425"/>
            <a:ext cx="5932985" cy="523220"/>
          </a:xfrm>
          <a:prstGeom prst="rect">
            <a:avLst/>
          </a:prstGeom>
          <a:noFill/>
        </p:spPr>
        <p:txBody>
          <a:bodyPr wrap="square" rtlCol="0">
            <a:spAutoFit/>
          </a:bodyPr>
          <a:lstStyle/>
          <a:p>
            <a:r>
              <a:rPr lang="en-US" sz="2800" b="1" dirty="0">
                <a:solidFill>
                  <a:srgbClr val="FF0000"/>
                </a:solidFill>
              </a:rPr>
              <a:t>Basic Principles of Internal Audit</a:t>
            </a:r>
          </a:p>
        </p:txBody>
      </p:sp>
    </p:spTree>
    <p:extLst>
      <p:ext uri="{BB962C8B-B14F-4D97-AF65-F5344CB8AC3E}">
        <p14:creationId xmlns:p14="http://schemas.microsoft.com/office/powerpoint/2010/main" val="28349304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76ECB-620A-2142-EB73-344849909DB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D19E2F-2AFF-976E-4C5C-BB5FB78AEE26}"/>
              </a:ext>
            </a:extLst>
          </p:cNvPr>
          <p:cNvSpPr/>
          <p:nvPr/>
        </p:nvSpPr>
        <p:spPr>
          <a:xfrm>
            <a:off x="298133" y="764505"/>
            <a:ext cx="11324492" cy="2677656"/>
          </a:xfrm>
          <a:prstGeom prst="rect">
            <a:avLst/>
          </a:prstGeom>
          <a:noFill/>
        </p:spPr>
        <p:txBody>
          <a:bodyPr wrap="square" lIns="91440" tIns="45720" rIns="91440" bIns="45720">
            <a:spAutoFit/>
          </a:bodyPr>
          <a:lstStyle/>
          <a:p>
            <a:pPr marL="285750" lvl="0" indent="-285750">
              <a:buFont typeface="Arial" panose="020B0604020202020204" pitchFamily="34" charset="0"/>
              <a:buChar char="•"/>
            </a:pPr>
            <a:r>
              <a:rPr lang="en-US" sz="2400" dirty="0"/>
              <a:t>Terms of Engagement</a:t>
            </a:r>
          </a:p>
          <a:p>
            <a:pPr marL="285750" lvl="0" indent="-285750">
              <a:buFont typeface="Arial" panose="020B0604020202020204" pitchFamily="34" charset="0"/>
              <a:buChar char="•"/>
            </a:pPr>
            <a:r>
              <a:rPr lang="en-US" sz="2400" dirty="0"/>
              <a:t>Managing the audit</a:t>
            </a:r>
          </a:p>
          <a:p>
            <a:pPr marL="285750" lvl="0" indent="-285750">
              <a:buFont typeface="Arial" panose="020B0604020202020204" pitchFamily="34" charset="0"/>
              <a:buChar char="•"/>
            </a:pPr>
            <a:r>
              <a:rPr lang="en-US" sz="2400" dirty="0"/>
              <a:t>Risk Assessment</a:t>
            </a:r>
          </a:p>
          <a:p>
            <a:pPr marL="285750" lvl="0" indent="-285750">
              <a:buFont typeface="Arial" panose="020B0604020202020204" pitchFamily="34" charset="0"/>
              <a:buChar char="•"/>
            </a:pPr>
            <a:r>
              <a:rPr lang="en-US" sz="2400" dirty="0"/>
              <a:t>Internal Controls</a:t>
            </a:r>
          </a:p>
          <a:p>
            <a:pPr marL="285750" lvl="0" indent="-285750">
              <a:buFont typeface="Arial" panose="020B0604020202020204" pitchFamily="34" charset="0"/>
              <a:buChar char="•"/>
            </a:pPr>
            <a:r>
              <a:rPr lang="en-US" sz="2400" dirty="0"/>
              <a:t>Value Addition</a:t>
            </a:r>
          </a:p>
          <a:p>
            <a:pPr marL="285750" lvl="0" indent="-285750">
              <a:buFont typeface="Arial" panose="020B0604020202020204" pitchFamily="34" charset="0"/>
              <a:buChar char="•"/>
            </a:pPr>
            <a:r>
              <a:rPr lang="en-US" sz="2400" dirty="0"/>
              <a:t>Compliance to laws</a:t>
            </a:r>
          </a:p>
          <a:p>
            <a:pPr marL="285750" lvl="0" indent="-285750">
              <a:buFont typeface="Wingdings" panose="05000000000000000000" pitchFamily="2" charset="2"/>
              <a:buChar char="Ø"/>
            </a:pP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a:extLst>
              <a:ext uri="{FF2B5EF4-FFF2-40B4-BE49-F238E27FC236}">
                <a16:creationId xmlns:a16="http://schemas.microsoft.com/office/drawing/2014/main" id="{61D0420B-58EB-229E-85E9-5E3F143B7CDF}"/>
              </a:ext>
            </a:extLst>
          </p:cNvPr>
          <p:cNvSpPr txBox="1"/>
          <p:nvPr/>
        </p:nvSpPr>
        <p:spPr>
          <a:xfrm>
            <a:off x="298133" y="140543"/>
            <a:ext cx="5932985" cy="523220"/>
          </a:xfrm>
          <a:prstGeom prst="rect">
            <a:avLst/>
          </a:prstGeom>
          <a:noFill/>
        </p:spPr>
        <p:txBody>
          <a:bodyPr wrap="square" rtlCol="0">
            <a:spAutoFit/>
          </a:bodyPr>
          <a:lstStyle/>
          <a:p>
            <a:r>
              <a:rPr lang="en-US" sz="2800" b="1" dirty="0">
                <a:solidFill>
                  <a:srgbClr val="FF0000"/>
                </a:solidFill>
              </a:rPr>
              <a:t>Core Concepts</a:t>
            </a:r>
          </a:p>
        </p:txBody>
      </p:sp>
      <p:sp>
        <p:nvSpPr>
          <p:cNvPr id="5" name="TextBox 4">
            <a:extLst>
              <a:ext uri="{FF2B5EF4-FFF2-40B4-BE49-F238E27FC236}">
                <a16:creationId xmlns:a16="http://schemas.microsoft.com/office/drawing/2014/main" id="{39FE404E-348A-0250-85A1-480A3B2DDC7C}"/>
              </a:ext>
            </a:extLst>
          </p:cNvPr>
          <p:cNvSpPr txBox="1"/>
          <p:nvPr/>
        </p:nvSpPr>
        <p:spPr>
          <a:xfrm>
            <a:off x="-7856" y="3066372"/>
            <a:ext cx="6103856" cy="523220"/>
          </a:xfrm>
          <a:prstGeom prst="rect">
            <a:avLst/>
          </a:prstGeom>
          <a:noFill/>
        </p:spPr>
        <p:txBody>
          <a:bodyPr wrap="square">
            <a:spAutoFit/>
          </a:bodyPr>
          <a:lstStyle/>
          <a:p>
            <a:r>
              <a:rPr lang="en-US" sz="2800" b="1" dirty="0">
                <a:solidFill>
                  <a:srgbClr val="FF0000"/>
                </a:solidFill>
              </a:rPr>
              <a:t>Standards on Internal Audit</a:t>
            </a:r>
          </a:p>
        </p:txBody>
      </p:sp>
      <p:sp>
        <p:nvSpPr>
          <p:cNvPr id="7" name="TextBox 6">
            <a:extLst>
              <a:ext uri="{FF2B5EF4-FFF2-40B4-BE49-F238E27FC236}">
                <a16:creationId xmlns:a16="http://schemas.microsoft.com/office/drawing/2014/main" id="{4C5060D5-D097-06B6-D997-C37F11883561}"/>
              </a:ext>
            </a:extLst>
          </p:cNvPr>
          <p:cNvSpPr txBox="1"/>
          <p:nvPr/>
        </p:nvSpPr>
        <p:spPr>
          <a:xfrm>
            <a:off x="395654" y="3662248"/>
            <a:ext cx="6160416" cy="1569660"/>
          </a:xfrm>
          <a:prstGeom prst="rect">
            <a:avLst/>
          </a:prstGeom>
          <a:noFill/>
        </p:spPr>
        <p:txBody>
          <a:bodyPr wrap="square">
            <a:spAutoFit/>
          </a:bodyPr>
          <a:lstStyle/>
          <a:p>
            <a:pPr marL="285750" lvl="0" indent="-285750">
              <a:buFont typeface="Arial" panose="020B0604020202020204" pitchFamily="34" charset="0"/>
              <a:buChar char="•"/>
            </a:pPr>
            <a:r>
              <a:rPr lang="en-US" sz="2400" i="1" dirty="0">
                <a:effectLst/>
                <a:latin typeface="Calibri" panose="020F0502020204030204" pitchFamily="34" charset="0"/>
                <a:ea typeface="Calibri" panose="020F0502020204030204" pitchFamily="34" charset="0"/>
                <a:cs typeface="Arial" panose="020B0604020202020204" pitchFamily="34" charset="0"/>
              </a:rPr>
              <a:t>Series 100: Core Concepts and Principles </a:t>
            </a:r>
            <a:endParaRPr lang="en-US" sz="2400" i="1" dirty="0"/>
          </a:p>
          <a:p>
            <a:pPr marL="285750" indent="-285750">
              <a:buFont typeface="Arial" panose="020B0604020202020204" pitchFamily="34" charset="0"/>
              <a:buChar char="•"/>
            </a:pPr>
            <a:r>
              <a:rPr lang="en-US" sz="2400" i="1" kern="100" dirty="0">
                <a:effectLst/>
                <a:latin typeface="Calibri" panose="020F0502020204030204" pitchFamily="34" charset="0"/>
                <a:ea typeface="Calibri" panose="020F0502020204030204" pitchFamily="34" charset="0"/>
                <a:cs typeface="Arial" panose="020B0604020202020204" pitchFamily="34" charset="0"/>
              </a:rPr>
              <a:t>Series 200: Audit Execution</a:t>
            </a:r>
          </a:p>
          <a:p>
            <a:pPr marL="285750" indent="-285750">
              <a:buFont typeface="Arial" panose="020B0604020202020204" pitchFamily="34" charset="0"/>
              <a:buChar char="•"/>
            </a:pPr>
            <a:r>
              <a:rPr lang="en-US" sz="2400" i="1" dirty="0">
                <a:effectLst/>
                <a:latin typeface="Calibri" panose="020F0502020204030204" pitchFamily="34" charset="0"/>
                <a:ea typeface="Calibri" panose="020F0502020204030204" pitchFamily="34" charset="0"/>
                <a:cs typeface="Arial" panose="020B0604020202020204" pitchFamily="34" charset="0"/>
              </a:rPr>
              <a:t>Series 300: Internal Audit Reporting</a:t>
            </a:r>
            <a:endParaRPr lang="en-US" sz="2400" i="1" kern="100" dirty="0">
              <a:effectLst/>
              <a:latin typeface="Calibri" panose="020F0502020204030204" pitchFamily="34" charset="0"/>
              <a:ea typeface="Calibri" panose="020F0502020204030204" pitchFamily="34" charset="0"/>
              <a:cs typeface="Arial" panose="020B0604020202020204" pitchFamily="34" charset="0"/>
            </a:endParaRPr>
          </a:p>
          <a:p>
            <a:pPr marL="285750" lvl="0" indent="-285750">
              <a:buFont typeface="Arial" panose="020B0604020202020204" pitchFamily="34" charset="0"/>
              <a:buChar char="•"/>
            </a:pPr>
            <a:endParaRPr lang="en-US" sz="2400" dirty="0"/>
          </a:p>
        </p:txBody>
      </p:sp>
      <p:sp>
        <p:nvSpPr>
          <p:cNvPr id="9" name="TextBox 8">
            <a:extLst>
              <a:ext uri="{FF2B5EF4-FFF2-40B4-BE49-F238E27FC236}">
                <a16:creationId xmlns:a16="http://schemas.microsoft.com/office/drawing/2014/main" id="{C2551376-37B8-80F4-6FBE-4800677B3808}"/>
              </a:ext>
            </a:extLst>
          </p:cNvPr>
          <p:cNvSpPr txBox="1"/>
          <p:nvPr/>
        </p:nvSpPr>
        <p:spPr>
          <a:xfrm>
            <a:off x="70702" y="4549359"/>
            <a:ext cx="6160416" cy="830997"/>
          </a:xfrm>
          <a:prstGeom prst="rect">
            <a:avLst/>
          </a:prstGeom>
          <a:noFill/>
        </p:spPr>
        <p:txBody>
          <a:bodyPr wrap="square">
            <a:spAutoFit/>
          </a:bodyPr>
          <a:lstStyle/>
          <a:p>
            <a:endParaRPr lang="en-US" sz="2400" b="1" dirty="0">
              <a:solidFill>
                <a:srgbClr val="FF0000"/>
              </a:solidFill>
            </a:endParaRPr>
          </a:p>
          <a:p>
            <a:r>
              <a:rPr lang="en-US" sz="2400" b="1" dirty="0">
                <a:solidFill>
                  <a:srgbClr val="FF0000"/>
                </a:solidFill>
              </a:rPr>
              <a:t>Guidance Notes </a:t>
            </a:r>
          </a:p>
        </p:txBody>
      </p:sp>
      <p:sp>
        <p:nvSpPr>
          <p:cNvPr id="10" name="TextBox 9">
            <a:extLst>
              <a:ext uri="{FF2B5EF4-FFF2-40B4-BE49-F238E27FC236}">
                <a16:creationId xmlns:a16="http://schemas.microsoft.com/office/drawing/2014/main" id="{760B0874-512B-A6EB-628F-5F543425F926}"/>
              </a:ext>
            </a:extLst>
          </p:cNvPr>
          <p:cNvSpPr txBox="1"/>
          <p:nvPr/>
        </p:nvSpPr>
        <p:spPr>
          <a:xfrm>
            <a:off x="223652" y="5648891"/>
            <a:ext cx="9663297" cy="1107996"/>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Arial" panose="020B0604020202020204" pitchFamily="34" charset="0"/>
              </a:rPr>
              <a:t>TECHNICAL AND IMPLIMENTATION GUIDES</a:t>
            </a:r>
            <a:endParaRPr lang="en-US" sz="2400" dirty="0">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Arial" panose="020B0604020202020204" pitchFamily="34" charset="0"/>
              </a:rPr>
              <a:t>These are not mandatory but recommendatory in nature </a:t>
            </a:r>
          </a:p>
          <a:p>
            <a:pPr marL="285750" lvl="0" indent="-285750">
              <a:buFont typeface="Arial" panose="020B0604020202020204" pitchFamily="34" charset="0"/>
              <a:buChar char="•"/>
            </a:pPr>
            <a:endParaRPr lang="en-US" sz="2400" dirty="0"/>
          </a:p>
        </p:txBody>
      </p:sp>
      <p:sp>
        <p:nvSpPr>
          <p:cNvPr id="11" name="TextBox 10">
            <a:extLst>
              <a:ext uri="{FF2B5EF4-FFF2-40B4-BE49-F238E27FC236}">
                <a16:creationId xmlns:a16="http://schemas.microsoft.com/office/drawing/2014/main" id="{EA123AD1-4165-FB86-74DE-160849A7589F}"/>
              </a:ext>
            </a:extLst>
          </p:cNvPr>
          <p:cNvSpPr txBox="1"/>
          <p:nvPr/>
        </p:nvSpPr>
        <p:spPr>
          <a:xfrm>
            <a:off x="8408710" y="729035"/>
            <a:ext cx="3337088" cy="954107"/>
          </a:xfrm>
          <a:prstGeom prst="rect">
            <a:avLst/>
          </a:prstGeom>
          <a:noFill/>
        </p:spPr>
        <p:txBody>
          <a:bodyPr wrap="square" rtlCol="0">
            <a:spAutoFit/>
          </a:bodyPr>
          <a:lstStyle/>
          <a:p>
            <a:r>
              <a:rPr lang="en-US" sz="2800" dirty="0">
                <a:solidFill>
                  <a:srgbClr val="03979D"/>
                </a:solidFill>
              </a:rPr>
              <a:t>Code of Ethics is the corner Stone</a:t>
            </a:r>
          </a:p>
        </p:txBody>
      </p:sp>
    </p:spTree>
    <p:extLst>
      <p:ext uri="{BB962C8B-B14F-4D97-AF65-F5344CB8AC3E}">
        <p14:creationId xmlns:p14="http://schemas.microsoft.com/office/powerpoint/2010/main" val="23902034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54ED2-5582-34BC-6107-3A3899E2FA5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73123C-69E3-7F08-A8F2-98522C01B3FD}"/>
              </a:ext>
            </a:extLst>
          </p:cNvPr>
          <p:cNvSpPr/>
          <p:nvPr/>
        </p:nvSpPr>
        <p:spPr>
          <a:xfrm>
            <a:off x="298133" y="1099447"/>
            <a:ext cx="11324492" cy="5078313"/>
          </a:xfrm>
          <a:prstGeom prst="rect">
            <a:avLst/>
          </a:prstGeom>
          <a:noFill/>
        </p:spPr>
        <p:txBody>
          <a:bodyPr wrap="square" lIns="91440" tIns="45720" rIns="91440" bIns="45720">
            <a:spAutoFit/>
          </a:bodyPr>
          <a:lstStyle/>
          <a:p>
            <a:pPr marL="457200" indent="-457200">
              <a:buFont typeface="+mj-lt"/>
              <a:buAutoNum type="arabicPeriod"/>
            </a:pPr>
            <a:r>
              <a:rPr lang="en-US" dirty="0"/>
              <a:t>“ICAI constituted the “Committee for Internal Audit (CIA)” in February 2004, which in November 2005 was renamed as the “Committee on Internal Audit”. </a:t>
            </a:r>
          </a:p>
          <a:p>
            <a:pPr marL="457200" indent="-457200">
              <a:buFont typeface="+mj-lt"/>
              <a:buAutoNum type="arabicPeriod"/>
            </a:pPr>
            <a:endParaRPr lang="en-US" dirty="0"/>
          </a:p>
          <a:p>
            <a:pPr marL="457200" indent="-457200">
              <a:buFont typeface="+mj-lt"/>
              <a:buAutoNum type="arabicPeriod"/>
            </a:pPr>
            <a:r>
              <a:rPr lang="en-US" dirty="0"/>
              <a:t>In November 2008, the Council renamed this Committee as the “Internal Audit Standards Board (hereinafter referred as the Board)”. </a:t>
            </a:r>
          </a:p>
          <a:p>
            <a:pPr marL="457200" indent="-457200">
              <a:buFont typeface="+mj-lt"/>
              <a:buAutoNum type="arabicPeriod"/>
            </a:pPr>
            <a:endParaRPr lang="en-US" dirty="0"/>
          </a:p>
          <a:p>
            <a:pPr marL="457200" indent="-457200">
              <a:buFont typeface="+mj-lt"/>
              <a:buAutoNum type="arabicPeriod"/>
            </a:pPr>
            <a:r>
              <a:rPr lang="en-US" dirty="0"/>
              <a:t>Committee on Management Accounting was merged in the Board in March 2023</a:t>
            </a:r>
          </a:p>
          <a:p>
            <a:pPr marL="457200" indent="-457200">
              <a:buFont typeface="+mj-lt"/>
              <a:buAutoNum type="arabicPeriod"/>
            </a:pPr>
            <a:endParaRPr lang="en-US" dirty="0"/>
          </a:p>
          <a:p>
            <a:pPr marL="457200" indent="-457200">
              <a:buFont typeface="+mj-lt"/>
              <a:buAutoNum type="arabicPeriod"/>
            </a:pPr>
            <a:r>
              <a:rPr lang="en-US" dirty="0"/>
              <a:t>The Board was renamed as Board of Internal Audit and Management Accounting.</a:t>
            </a:r>
          </a:p>
          <a:p>
            <a:pPr marL="457200" indent="-457200">
              <a:buFont typeface="+mj-lt"/>
              <a:buAutoNum type="arabicPeriod"/>
            </a:pPr>
            <a:endParaRPr lang="en-US" dirty="0"/>
          </a:p>
          <a:p>
            <a:pPr marL="457200" indent="-457200">
              <a:buFont typeface="+mj-lt"/>
              <a:buAutoNum type="arabicPeriod"/>
            </a:pPr>
            <a:r>
              <a:rPr lang="en-US" dirty="0"/>
              <a:t> The Board was renamed as “Internal Audit Standards Board” (hereinafter referred as “IASB” or “the Board”) in March 2025. </a:t>
            </a:r>
          </a:p>
          <a:p>
            <a:pPr marL="457200" indent="-457200">
              <a:buFont typeface="+mj-lt"/>
              <a:buAutoNum type="arabicPeriod"/>
            </a:pPr>
            <a:endParaRPr lang="en-US" dirty="0"/>
          </a:p>
          <a:p>
            <a:pPr marL="457200" indent="-457200">
              <a:buFont typeface="+mj-lt"/>
              <a:buAutoNum type="arabicPeriod"/>
            </a:pPr>
            <a:r>
              <a:rPr lang="en-US" dirty="0">
                <a:ln w="1905"/>
                <a:effectLst>
                  <a:innerShdw blurRad="69850" dist="43180" dir="5400000">
                    <a:srgbClr val="000000">
                      <a:alpha val="65000"/>
                    </a:srgbClr>
                  </a:innerShdw>
                </a:effectLst>
              </a:rPr>
              <a:t>22 Exposure Drafts are there now and members are given 30 days time to revert back After that it is presented to ICAI Counsil for approval and will be effective thereafter</a:t>
            </a:r>
          </a:p>
          <a:p>
            <a:pPr marL="457200" indent="-457200">
              <a:buFont typeface="+mj-lt"/>
              <a:buAutoNum type="arabicPeriod"/>
            </a:pPr>
            <a:endParaRPr lang="en-US" dirty="0">
              <a:ln w="1905"/>
              <a:effectLst>
                <a:innerShdw blurRad="69850" dist="43180" dir="5400000">
                  <a:srgbClr val="000000">
                    <a:alpha val="65000"/>
                  </a:srgbClr>
                </a:innerShdw>
              </a:effectLst>
            </a:endParaRPr>
          </a:p>
          <a:p>
            <a:pPr marL="457200" indent="-457200">
              <a:buFont typeface="+mj-lt"/>
              <a:buAutoNum type="arabicPeriod"/>
            </a:pPr>
            <a:endParaRPr lang="en-US" dirty="0">
              <a:ln w="1905"/>
              <a:effectLst>
                <a:innerShdw blurRad="69850" dist="43180" dir="5400000">
                  <a:srgbClr val="000000">
                    <a:alpha val="65000"/>
                  </a:srgbClr>
                </a:innerShdw>
              </a:effectLst>
            </a:endParaRPr>
          </a:p>
          <a:p>
            <a:r>
              <a:rPr lang="en-US" dirty="0">
                <a:ln w="1905"/>
                <a:effectLst>
                  <a:innerShdw blurRad="69850" dist="43180" dir="5400000">
                    <a:srgbClr val="000000">
                      <a:alpha val="65000"/>
                    </a:srgbClr>
                  </a:innerShdw>
                </a:effectLst>
              </a:rPr>
              <a:t>We need to give feed back by 23</a:t>
            </a:r>
            <a:r>
              <a:rPr lang="en-US" baseline="30000" dirty="0">
                <a:ln w="1905"/>
                <a:effectLst>
                  <a:innerShdw blurRad="69850" dist="43180" dir="5400000">
                    <a:srgbClr val="000000">
                      <a:alpha val="65000"/>
                    </a:srgbClr>
                  </a:innerShdw>
                </a:effectLst>
              </a:rPr>
              <a:t>rd</a:t>
            </a:r>
            <a:r>
              <a:rPr lang="en-US" dirty="0">
                <a:ln w="1905"/>
                <a:effectLst>
                  <a:innerShdw blurRad="69850" dist="43180" dir="5400000">
                    <a:srgbClr val="000000">
                      <a:alpha val="65000"/>
                    </a:srgbClr>
                  </a:innerShdw>
                </a:effectLst>
              </a:rPr>
              <a:t> October 2025.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a:extLst>
              <a:ext uri="{FF2B5EF4-FFF2-40B4-BE49-F238E27FC236}">
                <a16:creationId xmlns:a16="http://schemas.microsoft.com/office/drawing/2014/main" id="{46221BED-B083-E952-1AB5-4755573283CB}"/>
              </a:ext>
            </a:extLst>
          </p:cNvPr>
          <p:cNvSpPr txBox="1"/>
          <p:nvPr/>
        </p:nvSpPr>
        <p:spPr>
          <a:xfrm>
            <a:off x="298133" y="479425"/>
            <a:ext cx="5932985" cy="523220"/>
          </a:xfrm>
          <a:prstGeom prst="rect">
            <a:avLst/>
          </a:prstGeom>
          <a:noFill/>
        </p:spPr>
        <p:txBody>
          <a:bodyPr wrap="square" rtlCol="0">
            <a:spAutoFit/>
          </a:bodyPr>
          <a:lstStyle/>
          <a:p>
            <a:r>
              <a:rPr lang="en-US" sz="2800" b="1" dirty="0">
                <a:solidFill>
                  <a:srgbClr val="FF0000"/>
                </a:solidFill>
              </a:rPr>
              <a:t>Timeline of Internal  Audit Evolvement</a:t>
            </a:r>
          </a:p>
        </p:txBody>
      </p:sp>
    </p:spTree>
    <p:extLst>
      <p:ext uri="{BB962C8B-B14F-4D97-AF65-F5344CB8AC3E}">
        <p14:creationId xmlns:p14="http://schemas.microsoft.com/office/powerpoint/2010/main" val="39695212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68CD6-075B-2E56-CE85-EDE478E724B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0B96CF3-A035-5FAA-8434-7DA0D9D46FD4}"/>
              </a:ext>
            </a:extLst>
          </p:cNvPr>
          <p:cNvSpPr/>
          <p:nvPr/>
        </p:nvSpPr>
        <p:spPr>
          <a:xfrm>
            <a:off x="335666" y="1699522"/>
            <a:ext cx="11654315" cy="5262979"/>
          </a:xfrm>
          <a:prstGeom prst="rect">
            <a:avLst/>
          </a:prstGeom>
          <a:noFill/>
        </p:spPr>
        <p:txBody>
          <a:bodyPr wrap="square" lIns="91440" tIns="45720" rIns="91440" bIns="45720">
            <a:spAutoFit/>
          </a:bodyPr>
          <a:lstStyle/>
          <a:p>
            <a:r>
              <a:rPr lang="en-US" sz="2400" dirty="0">
                <a:ln w="1905"/>
                <a:effectLst>
                  <a:innerShdw blurRad="69850" dist="43180" dir="5400000">
                    <a:srgbClr val="000000">
                      <a:alpha val="65000"/>
                    </a:srgbClr>
                  </a:innerShdw>
                </a:effectLst>
              </a:rPr>
              <a:t>ICAI</a:t>
            </a:r>
          </a:p>
          <a:p>
            <a:r>
              <a:rPr lang="en-US" sz="2400" dirty="0">
                <a:ln w="1905"/>
                <a:effectLst>
                  <a:innerShdw blurRad="69850" dist="43180" dir="5400000">
                    <a:srgbClr val="000000">
                      <a:alpha val="65000"/>
                    </a:srgbClr>
                  </a:innerShdw>
                </a:effectLst>
              </a:rPr>
              <a:t>MCA</a:t>
            </a:r>
          </a:p>
          <a:p>
            <a:r>
              <a:rPr lang="en-US" sz="2400" dirty="0">
                <a:ln w="1905"/>
                <a:effectLst>
                  <a:innerShdw blurRad="69850" dist="43180" dir="5400000">
                    <a:srgbClr val="000000">
                      <a:alpha val="65000"/>
                    </a:srgbClr>
                  </a:innerShdw>
                </a:effectLst>
              </a:rPr>
              <a:t>RBI</a:t>
            </a:r>
          </a:p>
          <a:p>
            <a:r>
              <a:rPr lang="en-US" sz="2400" dirty="0">
                <a:ln w="1905"/>
                <a:effectLst>
                  <a:innerShdw blurRad="69850" dist="43180" dir="5400000">
                    <a:srgbClr val="000000">
                      <a:alpha val="65000"/>
                    </a:srgbClr>
                  </a:innerShdw>
                </a:effectLst>
              </a:rPr>
              <a:t>SEBI</a:t>
            </a:r>
            <a:br>
              <a:rPr lang="en-US" sz="2400" dirty="0">
                <a:ln w="1905"/>
                <a:effectLst>
                  <a:innerShdw blurRad="69850" dist="43180" dir="5400000">
                    <a:srgbClr val="000000">
                      <a:alpha val="65000"/>
                    </a:srgbClr>
                  </a:innerShdw>
                </a:effectLst>
              </a:rPr>
            </a:br>
            <a:r>
              <a:rPr lang="en-US" sz="2400" dirty="0">
                <a:ln w="1905"/>
                <a:effectLst>
                  <a:innerShdw blurRad="69850" dist="43180" dir="5400000">
                    <a:srgbClr val="000000">
                      <a:alpha val="65000"/>
                    </a:srgbClr>
                  </a:innerShdw>
                </a:effectLst>
              </a:rPr>
              <a:t>CAG</a:t>
            </a:r>
          </a:p>
          <a:p>
            <a:r>
              <a:rPr lang="en-US" sz="2400" dirty="0">
                <a:ln w="1905"/>
                <a:effectLst>
                  <a:innerShdw blurRad="69850" dist="43180" dir="5400000">
                    <a:srgbClr val="000000">
                      <a:alpha val="65000"/>
                    </a:srgbClr>
                  </a:innerShdw>
                </a:effectLst>
              </a:rPr>
              <a:t>CBDT</a:t>
            </a:r>
          </a:p>
          <a:p>
            <a:r>
              <a:rPr lang="en-US" sz="2400" dirty="0">
                <a:ln w="1905"/>
                <a:effectLst>
                  <a:innerShdw blurRad="69850" dist="43180" dir="5400000">
                    <a:srgbClr val="000000">
                      <a:alpha val="65000"/>
                    </a:srgbClr>
                  </a:innerShdw>
                </a:effectLst>
              </a:rPr>
              <a:t>THE ICAI</a:t>
            </a:r>
          </a:p>
          <a:p>
            <a:r>
              <a:rPr lang="en-US" sz="2400" dirty="0">
                <a:ln w="1905"/>
                <a:effectLst>
                  <a:innerShdw blurRad="69850" dist="43180" dir="5400000">
                    <a:srgbClr val="000000">
                      <a:alpha val="65000"/>
                    </a:srgbClr>
                  </a:innerShdw>
                </a:effectLst>
              </a:rPr>
              <a:t>IBA</a:t>
            </a:r>
          </a:p>
          <a:p>
            <a:r>
              <a:rPr lang="en-US" sz="2400" dirty="0">
                <a:ln w="1905"/>
                <a:effectLst>
                  <a:innerShdw blurRad="69850" dist="43180" dir="5400000">
                    <a:srgbClr val="000000">
                      <a:alpha val="65000"/>
                    </a:srgbClr>
                  </a:innerShdw>
                </a:effectLst>
              </a:rPr>
              <a:t>IIM</a:t>
            </a:r>
          </a:p>
          <a:p>
            <a:r>
              <a:rPr lang="en-US" sz="2400" dirty="0">
                <a:ln w="1905"/>
                <a:effectLst>
                  <a:innerShdw blurRad="69850" dist="43180" dir="5400000">
                    <a:srgbClr val="000000">
                      <a:alpha val="65000"/>
                    </a:srgbClr>
                  </a:innerShdw>
                </a:effectLst>
              </a:rPr>
              <a:t>TRAI</a:t>
            </a:r>
          </a:p>
          <a:p>
            <a:r>
              <a:rPr lang="en-US" sz="2400" dirty="0">
                <a:ln w="1905"/>
                <a:effectLst>
                  <a:innerShdw blurRad="69850" dist="43180" dir="5400000">
                    <a:srgbClr val="000000">
                      <a:alpha val="65000"/>
                    </a:srgbClr>
                  </a:innerShdw>
                </a:effectLst>
              </a:rPr>
              <a:t>Coop SOC</a:t>
            </a:r>
          </a:p>
          <a:p>
            <a:r>
              <a:rPr lang="en-US" sz="2400" dirty="0">
                <a:ln w="1905"/>
                <a:effectLst>
                  <a:innerShdw blurRad="69850" dist="43180" dir="5400000">
                    <a:srgbClr val="000000">
                      <a:alpha val="65000"/>
                    </a:srgbClr>
                  </a:innerShdw>
                </a:effectLst>
              </a:rPr>
              <a:t>Listed Companies and other corporate entities</a:t>
            </a:r>
          </a:p>
          <a:p>
            <a:r>
              <a:rPr lang="en-US" sz="2400" dirty="0">
                <a:ln w="1905"/>
                <a:effectLst>
                  <a:innerShdw blurRad="69850" dist="43180" dir="5400000">
                    <a:srgbClr val="000000">
                      <a:alpha val="65000"/>
                    </a:srgbClr>
                  </a:innerShdw>
                </a:effectLst>
              </a:rPr>
              <a:t>Any other organizations.</a:t>
            </a:r>
          </a:p>
          <a:p>
            <a:r>
              <a:rPr lang="en-US" sz="2400" dirty="0">
                <a:ln w="1905"/>
                <a:effectLst>
                  <a:innerShdw blurRad="69850" dist="43180" dir="5400000">
                    <a:srgbClr val="000000">
                      <a:alpha val="65000"/>
                    </a:srgbClr>
                  </a:innerShdw>
                </a:effectLst>
              </a:rPr>
              <a:t>		</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a:extLst>
              <a:ext uri="{FF2B5EF4-FFF2-40B4-BE49-F238E27FC236}">
                <a16:creationId xmlns:a16="http://schemas.microsoft.com/office/drawing/2014/main" id="{7706C5CA-BF41-60AC-4563-A12C098E8D0B}"/>
              </a:ext>
            </a:extLst>
          </p:cNvPr>
          <p:cNvSpPr txBox="1"/>
          <p:nvPr/>
        </p:nvSpPr>
        <p:spPr>
          <a:xfrm>
            <a:off x="735291" y="641023"/>
            <a:ext cx="3063711" cy="461665"/>
          </a:xfrm>
          <a:prstGeom prst="rect">
            <a:avLst/>
          </a:prstGeom>
          <a:noFill/>
        </p:spPr>
        <p:txBody>
          <a:bodyPr wrap="square" rtlCol="0">
            <a:spAutoFit/>
          </a:bodyPr>
          <a:lstStyle/>
          <a:p>
            <a:r>
              <a:rPr lang="en-US" sz="2400" dirty="0">
                <a:solidFill>
                  <a:srgbClr val="C00000"/>
                </a:solidFill>
              </a:rPr>
              <a:t>Stake Holder of SIA </a:t>
            </a:r>
          </a:p>
        </p:txBody>
      </p:sp>
    </p:spTree>
    <p:extLst>
      <p:ext uri="{BB962C8B-B14F-4D97-AF65-F5344CB8AC3E}">
        <p14:creationId xmlns:p14="http://schemas.microsoft.com/office/powerpoint/2010/main" val="5088862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iterate type="lt">
                                    <p:tmAbs val="1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iterate type="lt">
                                    <p:tmAbs val="1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iterate type="lt">
                                    <p:tmAbs val="10"/>
                                  </p:iterate>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iterate type="lt">
                                    <p:tmAbs val="10"/>
                                  </p:iterate>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384CA-E273-5CD3-9583-38278DD747D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CC85F56-B4DD-CB4B-8489-8B21A8EB399D}"/>
              </a:ext>
            </a:extLst>
          </p:cNvPr>
          <p:cNvSpPr/>
          <p:nvPr/>
        </p:nvSpPr>
        <p:spPr>
          <a:xfrm>
            <a:off x="221381" y="359142"/>
            <a:ext cx="11970619" cy="5162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ts val="12732"/>
              </a:lnSpc>
            </a:pPr>
            <a:r>
              <a:rPr lang="en-US" sz="4400" b="1" dirty="0">
                <a:solidFill>
                  <a:srgbClr val="3D611F"/>
                </a:solidFill>
                <a:latin typeface="Emmali Semi-Bold"/>
                <a:ea typeface="Emmali Semi-Bold"/>
                <a:cs typeface="Emmali Semi-Bold"/>
                <a:sym typeface="Emmali Semi-Bold"/>
              </a:rPr>
              <a:t>Exposure Draft to Standards on Internal Audit</a:t>
            </a:r>
          </a:p>
          <a:p>
            <a:pPr algn="l">
              <a:lnSpc>
                <a:spcPts val="12732"/>
              </a:lnSpc>
            </a:pPr>
            <a:r>
              <a:rPr lang="en-US" sz="2800" dirty="0">
                <a:solidFill>
                  <a:srgbClr val="3D611F"/>
                </a:solidFill>
                <a:latin typeface="Emmali Semi-Bold"/>
                <a:ea typeface="Emmali Semi-Bold"/>
                <a:cs typeface="Emmali Semi-Bold"/>
                <a:sym typeface="Emmali Semi-Bold"/>
              </a:rPr>
              <a:t>Enhance us to fight the war with the tools and very elaborative and nice these</a:t>
            </a:r>
          </a:p>
          <a:p>
            <a:pPr algn="l">
              <a:lnSpc>
                <a:spcPts val="12732"/>
              </a:lnSpc>
            </a:pPr>
            <a:endParaRPr lang="en-US" sz="2800" dirty="0">
              <a:solidFill>
                <a:srgbClr val="3D611F"/>
              </a:solidFill>
              <a:latin typeface="Emmali Semi-Bold"/>
              <a:ea typeface="Emmali Semi-Bold"/>
              <a:cs typeface="Emmali Semi-Bold"/>
              <a:sym typeface="Emmali Semi-Bold"/>
            </a:endParaRPr>
          </a:p>
          <a:p>
            <a:pPr algn="l">
              <a:lnSpc>
                <a:spcPts val="12732"/>
              </a:lnSpc>
            </a:pPr>
            <a:r>
              <a:rPr lang="en-US" sz="2800" dirty="0">
                <a:solidFill>
                  <a:srgbClr val="3D611F"/>
                </a:solidFill>
                <a:latin typeface="Emmali Semi-Bold"/>
                <a:ea typeface="Emmali Semi-Bold"/>
                <a:cs typeface="Emmali Semi-Bold"/>
                <a:sym typeface="Emmali Semi-Bold"/>
              </a:rPr>
              <a:t> </a:t>
            </a:r>
            <a:r>
              <a:rPr lang="en-US" dirty="0">
                <a:solidFill>
                  <a:srgbClr val="3D611F"/>
                </a:solidFill>
                <a:latin typeface="Emmali Semi-Bold"/>
                <a:ea typeface="Emmali Semi-Bold"/>
                <a:cs typeface="Emmali Semi-Bold"/>
                <a:sym typeface="Emmali Semi-Bold"/>
              </a:rPr>
              <a:t>Most of the standards touch upon  Audit Committee, BOD, Internal Audit Frame – those companies are few here for us..  </a:t>
            </a:r>
          </a:p>
        </p:txBody>
      </p:sp>
      <p:graphicFrame>
        <p:nvGraphicFramePr>
          <p:cNvPr id="2" name="Table 1">
            <a:extLst>
              <a:ext uri="{FF2B5EF4-FFF2-40B4-BE49-F238E27FC236}">
                <a16:creationId xmlns:a16="http://schemas.microsoft.com/office/drawing/2014/main" id="{E62BAFB0-5E98-EC9A-2CD4-D965EA0DC675}"/>
              </a:ext>
            </a:extLst>
          </p:cNvPr>
          <p:cNvGraphicFramePr>
            <a:graphicFrameLocks noGrp="1"/>
          </p:cNvGraphicFramePr>
          <p:nvPr>
            <p:extLst>
              <p:ext uri="{D42A27DB-BD31-4B8C-83A1-F6EECF244321}">
                <p14:modId xmlns:p14="http://schemas.microsoft.com/office/powerpoint/2010/main" val="2130786808"/>
              </p:ext>
            </p:extLst>
          </p:nvPr>
        </p:nvGraphicFramePr>
        <p:xfrm>
          <a:off x="479425" y="2945496"/>
          <a:ext cx="9721850" cy="2560320"/>
        </p:xfrm>
        <a:graphic>
          <a:graphicData uri="http://schemas.openxmlformats.org/drawingml/2006/table">
            <a:tbl>
              <a:tblPr firstRow="1" bandRow="1">
                <a:tableStyleId>{5C22544A-7EE6-4342-B048-85BDC9FD1C3A}</a:tableStyleId>
              </a:tblPr>
              <a:tblGrid>
                <a:gridCol w="4860925">
                  <a:extLst>
                    <a:ext uri="{9D8B030D-6E8A-4147-A177-3AD203B41FA5}">
                      <a16:colId xmlns:a16="http://schemas.microsoft.com/office/drawing/2014/main" val="3364954380"/>
                    </a:ext>
                  </a:extLst>
                </a:gridCol>
                <a:gridCol w="4860925">
                  <a:extLst>
                    <a:ext uri="{9D8B030D-6E8A-4147-A177-3AD203B41FA5}">
                      <a16:colId xmlns:a16="http://schemas.microsoft.com/office/drawing/2014/main" val="2967312335"/>
                    </a:ext>
                  </a:extLst>
                </a:gridCol>
              </a:tblGrid>
              <a:tr h="264429">
                <a:tc>
                  <a:txBody>
                    <a:bodyPr/>
                    <a:lstStyle/>
                    <a:p>
                      <a:r>
                        <a:rPr lang="en-US" dirty="0"/>
                        <a:t>No</a:t>
                      </a:r>
                    </a:p>
                  </a:txBody>
                  <a:tcPr/>
                </a:tc>
                <a:tc>
                  <a:txBody>
                    <a:bodyPr/>
                    <a:lstStyle/>
                    <a:p>
                      <a:r>
                        <a:rPr lang="en-US" dirty="0"/>
                        <a:t>Standards </a:t>
                      </a:r>
                    </a:p>
                  </a:txBody>
                  <a:tcPr/>
                </a:tc>
                <a:extLst>
                  <a:ext uri="{0D108BD9-81ED-4DB2-BD59-A6C34878D82A}">
                    <a16:rowId xmlns:a16="http://schemas.microsoft.com/office/drawing/2014/main" val="1874204123"/>
                  </a:ext>
                </a:extLst>
              </a:tr>
              <a:tr h="264429">
                <a:tc>
                  <a:txBody>
                    <a:bodyPr/>
                    <a:lstStyle/>
                    <a:p>
                      <a:r>
                        <a:rPr lang="en-US" dirty="0"/>
                        <a:t>1</a:t>
                      </a:r>
                    </a:p>
                  </a:txBody>
                  <a:tcPr/>
                </a:tc>
                <a:tc>
                  <a:txBody>
                    <a:bodyPr/>
                    <a:lstStyle/>
                    <a:p>
                      <a:r>
                        <a:rPr lang="en-US" dirty="0"/>
                        <a:t>Preface to Draft standards of Internal Audit</a:t>
                      </a:r>
                    </a:p>
                  </a:txBody>
                  <a:tcPr/>
                </a:tc>
                <a:extLst>
                  <a:ext uri="{0D108BD9-81ED-4DB2-BD59-A6C34878D82A}">
                    <a16:rowId xmlns:a16="http://schemas.microsoft.com/office/drawing/2014/main" val="4128885253"/>
                  </a:ext>
                </a:extLst>
              </a:tr>
              <a:tr h="264429">
                <a:tc>
                  <a:txBody>
                    <a:bodyPr/>
                    <a:lstStyle/>
                    <a:p>
                      <a:r>
                        <a:rPr lang="en-US" dirty="0"/>
                        <a:t>2</a:t>
                      </a:r>
                    </a:p>
                  </a:txBody>
                  <a:tcPr/>
                </a:tc>
                <a:tc>
                  <a:txBody>
                    <a:bodyPr/>
                    <a:lstStyle/>
                    <a:p>
                      <a:r>
                        <a:rPr lang="en-US" dirty="0"/>
                        <a:t>Quality Standards</a:t>
                      </a:r>
                    </a:p>
                  </a:txBody>
                  <a:tcPr/>
                </a:tc>
                <a:extLst>
                  <a:ext uri="{0D108BD9-81ED-4DB2-BD59-A6C34878D82A}">
                    <a16:rowId xmlns:a16="http://schemas.microsoft.com/office/drawing/2014/main" val="2600439368"/>
                  </a:ext>
                </a:extLst>
              </a:tr>
              <a:tr h="264429">
                <a:tc>
                  <a:txBody>
                    <a:bodyPr/>
                    <a:lstStyle/>
                    <a:p>
                      <a:r>
                        <a:rPr lang="en-US" dirty="0"/>
                        <a:t>6</a:t>
                      </a:r>
                    </a:p>
                  </a:txBody>
                  <a:tcPr/>
                </a:tc>
                <a:tc>
                  <a:txBody>
                    <a:bodyPr/>
                    <a:lstStyle/>
                    <a:p>
                      <a:r>
                        <a:rPr lang="en-US" dirty="0"/>
                        <a:t>Core Concepts and Principles</a:t>
                      </a:r>
                    </a:p>
                  </a:txBody>
                  <a:tcPr/>
                </a:tc>
                <a:extLst>
                  <a:ext uri="{0D108BD9-81ED-4DB2-BD59-A6C34878D82A}">
                    <a16:rowId xmlns:a16="http://schemas.microsoft.com/office/drawing/2014/main" val="3826562521"/>
                  </a:ext>
                </a:extLst>
              </a:tr>
              <a:tr h="264429">
                <a:tc>
                  <a:txBody>
                    <a:bodyPr/>
                    <a:lstStyle/>
                    <a:p>
                      <a:r>
                        <a:rPr lang="en-US" dirty="0"/>
                        <a:t>9</a:t>
                      </a:r>
                    </a:p>
                  </a:txBody>
                  <a:tcPr/>
                </a:tc>
                <a:tc>
                  <a:txBody>
                    <a:bodyPr/>
                    <a:lstStyle/>
                    <a:p>
                      <a:r>
                        <a:rPr lang="en-US" dirty="0"/>
                        <a:t>Audit Execution </a:t>
                      </a:r>
                    </a:p>
                  </a:txBody>
                  <a:tcPr/>
                </a:tc>
                <a:extLst>
                  <a:ext uri="{0D108BD9-81ED-4DB2-BD59-A6C34878D82A}">
                    <a16:rowId xmlns:a16="http://schemas.microsoft.com/office/drawing/2014/main" val="3669535612"/>
                  </a:ext>
                </a:extLst>
              </a:tr>
              <a:tr h="264429">
                <a:tc>
                  <a:txBody>
                    <a:bodyPr/>
                    <a:lstStyle/>
                    <a:p>
                      <a:r>
                        <a:rPr lang="en-US" dirty="0"/>
                        <a:t>4</a:t>
                      </a:r>
                    </a:p>
                  </a:txBody>
                  <a:tcPr/>
                </a:tc>
                <a:tc>
                  <a:txBody>
                    <a:bodyPr/>
                    <a:lstStyle/>
                    <a:p>
                      <a:r>
                        <a:rPr lang="en-US" dirty="0"/>
                        <a:t>Reporting Standards</a:t>
                      </a:r>
                    </a:p>
                  </a:txBody>
                  <a:tcPr/>
                </a:tc>
                <a:extLst>
                  <a:ext uri="{0D108BD9-81ED-4DB2-BD59-A6C34878D82A}">
                    <a16:rowId xmlns:a16="http://schemas.microsoft.com/office/drawing/2014/main" val="4054372851"/>
                  </a:ext>
                </a:extLst>
              </a:tr>
              <a:tr h="264429">
                <a:tc>
                  <a:txBody>
                    <a:bodyPr/>
                    <a:lstStyle/>
                    <a:p>
                      <a:r>
                        <a:rPr lang="en-US" dirty="0"/>
                        <a:t>22</a:t>
                      </a:r>
                    </a:p>
                  </a:txBody>
                  <a:tcPr/>
                </a:tc>
                <a:tc>
                  <a:txBody>
                    <a:bodyPr/>
                    <a:lstStyle/>
                    <a:p>
                      <a:r>
                        <a:rPr lang="en-US" dirty="0"/>
                        <a:t>Total</a:t>
                      </a:r>
                    </a:p>
                  </a:txBody>
                  <a:tcPr/>
                </a:tc>
                <a:extLst>
                  <a:ext uri="{0D108BD9-81ED-4DB2-BD59-A6C34878D82A}">
                    <a16:rowId xmlns:a16="http://schemas.microsoft.com/office/drawing/2014/main" val="4271259183"/>
                  </a:ext>
                </a:extLst>
              </a:tr>
            </a:tbl>
          </a:graphicData>
        </a:graphic>
      </p:graphicFrame>
    </p:spTree>
    <p:extLst>
      <p:ext uri="{BB962C8B-B14F-4D97-AF65-F5344CB8AC3E}">
        <p14:creationId xmlns:p14="http://schemas.microsoft.com/office/powerpoint/2010/main" val="40307244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F7BD4-AF6C-DC6A-9227-A5C25478C77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3B9D9F3-58A4-7F22-0631-44E8FD3AFAB8}"/>
              </a:ext>
            </a:extLst>
          </p:cNvPr>
          <p:cNvSpPr/>
          <p:nvPr/>
        </p:nvSpPr>
        <p:spPr>
          <a:xfrm>
            <a:off x="192791" y="1277609"/>
            <a:ext cx="11654315" cy="8217634"/>
          </a:xfrm>
          <a:prstGeom prst="rect">
            <a:avLst/>
          </a:prstGeom>
          <a:noFill/>
        </p:spPr>
        <p:txBody>
          <a:bodyPr wrap="square" lIns="91440" tIns="45720" rIns="91440" bIns="45720">
            <a:spAutoFit/>
          </a:bodyPr>
          <a:lstStyle/>
          <a:p>
            <a:r>
              <a:rPr lang="en-US" sz="2400" dirty="0">
                <a:ln w="1905"/>
                <a:effectLst>
                  <a:innerShdw blurRad="69850" dist="43180" dir="5400000">
                    <a:srgbClr val="000000">
                      <a:alpha val="65000"/>
                    </a:srgbClr>
                  </a:innerShdw>
                </a:effectLst>
              </a:rPr>
              <a:t>Introduction</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Effective Date</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Objective</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Definitions/Requirement</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Management Responsibility </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Auditors Responsibility </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Reporting</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Disclaimer</a:t>
            </a:r>
          </a:p>
          <a:p>
            <a:endParaRPr lang="en-US" sz="2400" dirty="0">
              <a:ln w="1905"/>
              <a:effectLst>
                <a:innerShdw blurRad="69850" dist="43180" dir="5400000">
                  <a:srgbClr val="000000">
                    <a:alpha val="65000"/>
                  </a:srgbClr>
                </a:innerShdw>
              </a:effectLst>
            </a:endParaRPr>
          </a:p>
          <a:p>
            <a:endParaRPr lang="en-US" sz="2400" dirty="0">
              <a:ln w="1905"/>
              <a:effectLst>
                <a:innerShdw blurRad="69850" dist="43180" dir="5400000">
                  <a:srgbClr val="000000">
                    <a:alpha val="65000"/>
                  </a:srgbClr>
                </a:innerShdw>
              </a:effectLst>
            </a:endParaRPr>
          </a:p>
          <a:p>
            <a:endParaRPr lang="en-US" sz="2400" dirty="0">
              <a:ln w="1905"/>
              <a:effectLst>
                <a:innerShdw blurRad="69850" dist="43180" dir="5400000">
                  <a:srgbClr val="000000">
                    <a:alpha val="65000"/>
                  </a:srgbClr>
                </a:innerShdw>
              </a:effectLst>
            </a:endParaRPr>
          </a:p>
          <a:p>
            <a:endParaRPr lang="en-US" sz="2400" dirty="0">
              <a:ln w="1905"/>
              <a:effectLst>
                <a:innerShdw blurRad="69850" dist="43180" dir="5400000">
                  <a:srgbClr val="000000">
                    <a:alpha val="65000"/>
                  </a:srgbClr>
                </a:innerShdw>
              </a:effectLst>
            </a:endParaRPr>
          </a:p>
          <a:p>
            <a:endParaRPr lang="en-US" sz="2400" dirty="0">
              <a:ln w="1905"/>
              <a:effectLst>
                <a:innerShdw blurRad="69850" dist="43180" dir="5400000">
                  <a:srgbClr val="000000">
                    <a:alpha val="65000"/>
                  </a:srgbClr>
                </a:innerShdw>
              </a:effectLst>
            </a:endParaRP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		</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a:extLst>
              <a:ext uri="{FF2B5EF4-FFF2-40B4-BE49-F238E27FC236}">
                <a16:creationId xmlns:a16="http://schemas.microsoft.com/office/drawing/2014/main" id="{49AC1B3A-8082-0FD3-1F75-7741E819A0BB}"/>
              </a:ext>
            </a:extLst>
          </p:cNvPr>
          <p:cNvSpPr txBox="1"/>
          <p:nvPr/>
        </p:nvSpPr>
        <p:spPr>
          <a:xfrm>
            <a:off x="735291" y="641023"/>
            <a:ext cx="6313209" cy="461665"/>
          </a:xfrm>
          <a:prstGeom prst="rect">
            <a:avLst/>
          </a:prstGeom>
          <a:noFill/>
        </p:spPr>
        <p:txBody>
          <a:bodyPr wrap="square" rtlCol="0">
            <a:spAutoFit/>
          </a:bodyPr>
          <a:lstStyle/>
          <a:p>
            <a:r>
              <a:rPr lang="en-US" sz="2400" dirty="0">
                <a:solidFill>
                  <a:srgbClr val="C00000"/>
                </a:solidFill>
              </a:rPr>
              <a:t> Basic Elements  of a Internal Audit Standard  </a:t>
            </a:r>
          </a:p>
        </p:txBody>
      </p:sp>
    </p:spTree>
    <p:extLst>
      <p:ext uri="{BB962C8B-B14F-4D97-AF65-F5344CB8AC3E}">
        <p14:creationId xmlns:p14="http://schemas.microsoft.com/office/powerpoint/2010/main" val="30655015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A158B-59A6-92B1-AB9C-D41FBA39C31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620B2D5-5DD8-B543-32CF-798336A7DF4B}"/>
              </a:ext>
            </a:extLst>
          </p:cNvPr>
          <p:cNvSpPr txBox="1"/>
          <p:nvPr/>
        </p:nvSpPr>
        <p:spPr>
          <a:xfrm>
            <a:off x="202131" y="2290813"/>
            <a:ext cx="11790947" cy="984885"/>
          </a:xfrm>
          <a:prstGeom prst="rect">
            <a:avLst/>
          </a:prstGeom>
          <a:noFill/>
        </p:spPr>
        <p:txBody>
          <a:bodyPr wrap="square" rtlCol="0">
            <a:spAutoFit/>
          </a:bodyPr>
          <a:lstStyle/>
          <a:p>
            <a:endParaRPr lang="en-US" dirty="0"/>
          </a:p>
          <a:p>
            <a:r>
              <a:rPr lang="en-US" sz="4000" dirty="0">
                <a:solidFill>
                  <a:srgbClr val="7030A0"/>
                </a:solidFill>
              </a:rPr>
              <a:t> QSIA – Quality Standards on Internal Audit</a:t>
            </a:r>
          </a:p>
        </p:txBody>
      </p:sp>
    </p:spTree>
    <p:extLst>
      <p:ext uri="{BB962C8B-B14F-4D97-AF65-F5344CB8AC3E}">
        <p14:creationId xmlns:p14="http://schemas.microsoft.com/office/powerpoint/2010/main" val="9828837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2620B-24F7-C1E5-A7B0-5312C958419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C55A34E-4883-4B89-4935-9C51BB10D59A}"/>
              </a:ext>
            </a:extLst>
          </p:cNvPr>
          <p:cNvSpPr/>
          <p:nvPr/>
        </p:nvSpPr>
        <p:spPr>
          <a:xfrm>
            <a:off x="109422" y="1102688"/>
            <a:ext cx="11654315" cy="6370975"/>
          </a:xfrm>
          <a:prstGeom prst="rect">
            <a:avLst/>
          </a:prstGeom>
          <a:noFill/>
        </p:spPr>
        <p:txBody>
          <a:bodyPr wrap="square" lIns="91440" tIns="45720" rIns="91440" bIns="45720">
            <a:spAutoFit/>
          </a:bodyPr>
          <a:lstStyle/>
          <a:p>
            <a:r>
              <a:rPr lang="en-US" b="1" u="sng" dirty="0">
                <a:hlinkClick r:id="rId3"/>
              </a:rPr>
              <a:t>Exposure Draft of QSIA 1, Internal Audit Quality Aspects</a:t>
            </a:r>
            <a:endParaRPr lang="en-US" b="1" u="sng" dirty="0"/>
          </a:p>
          <a:p>
            <a:r>
              <a:rPr lang="en-US" b="1" dirty="0"/>
              <a:t>The objectives of this QSIA are to ensure that internal auditor:</a:t>
            </a:r>
            <a:endParaRPr lang="en-US" dirty="0"/>
          </a:p>
          <a:p>
            <a:pPr marL="742950" lvl="1" indent="-285750">
              <a:buFont typeface="Arial" panose="020B0604020202020204" pitchFamily="34" charset="0"/>
              <a:buChar char="•"/>
            </a:pPr>
            <a:r>
              <a:rPr lang="en-US" dirty="0"/>
              <a:t>  Implement a structured quality assurance process to improve audit effectiveness.</a:t>
            </a:r>
          </a:p>
          <a:p>
            <a:pPr marL="742950" lvl="1" indent="-285750">
              <a:buFont typeface="Arial" panose="020B0604020202020204" pitchFamily="34" charset="0"/>
              <a:buChar char="•"/>
            </a:pPr>
            <a:r>
              <a:rPr lang="en-US" dirty="0"/>
              <a:t>  Maintain objectivity, consistency, and accuracy in audit planning, execution, and reporting.</a:t>
            </a:r>
          </a:p>
          <a:p>
            <a:pPr marL="742950" lvl="1" indent="-285750">
              <a:buFont typeface="Arial" panose="020B0604020202020204" pitchFamily="34" charset="0"/>
              <a:buChar char="•"/>
            </a:pPr>
            <a:r>
              <a:rPr lang="en-US" dirty="0"/>
              <a:t> Establish and adhere to review mechanisms for audit work at different levels and identify the area for improvements. </a:t>
            </a:r>
          </a:p>
          <a:p>
            <a:pPr marL="742950" lvl="1" indent="-285750">
              <a:buFont typeface="Arial" panose="020B0604020202020204" pitchFamily="34" charset="0"/>
              <a:buChar char="•"/>
            </a:pPr>
            <a:r>
              <a:rPr lang="en-US" dirty="0"/>
              <a:t>Conduct periodic evaluations of internal audit team performance.</a:t>
            </a:r>
          </a:p>
          <a:p>
            <a:pPr marL="742950" lvl="1" indent="-285750">
              <a:buFont typeface="Arial" panose="020B0604020202020204" pitchFamily="34" charset="0"/>
              <a:buChar char="•"/>
            </a:pPr>
            <a:r>
              <a:rPr lang="en-US" dirty="0"/>
              <a:t> Receive feedback about internal audit team’s performance and identify opportunities for improvement.</a:t>
            </a:r>
          </a:p>
          <a:p>
            <a:pPr marL="742950" lvl="1" indent="-285750">
              <a:buFont typeface="Arial" panose="020B0604020202020204" pitchFamily="34" charset="0"/>
              <a:buChar char="•"/>
            </a:pPr>
            <a:r>
              <a:rPr lang="en-US" dirty="0"/>
              <a:t>Ensure that the internal audit activity is continuously improving and conforming to the highest professional standards.</a:t>
            </a:r>
            <a:br>
              <a:rPr lang="en-US" dirty="0"/>
            </a:br>
            <a:r>
              <a:rPr lang="en-US" dirty="0"/>
              <a:t>Gone are the days we just repaint the previous report and give… </a:t>
            </a:r>
          </a:p>
          <a:p>
            <a:r>
              <a:rPr lang="en-US" b="1" dirty="0"/>
              <a:t>How to establish quality</a:t>
            </a:r>
          </a:p>
          <a:p>
            <a:pPr marL="285750" lvl="0" indent="-285750">
              <a:buFont typeface="Wingdings" panose="05000000000000000000" pitchFamily="2" charset="2"/>
              <a:buChar char="ü"/>
            </a:pPr>
            <a:r>
              <a:rPr lang="en-US" dirty="0"/>
              <a:t>Internal reviews</a:t>
            </a:r>
          </a:p>
          <a:p>
            <a:pPr marL="285750" lvl="0" indent="-285750">
              <a:buFont typeface="Wingdings" panose="05000000000000000000" pitchFamily="2" charset="2"/>
              <a:buChar char="ü"/>
            </a:pPr>
            <a:r>
              <a:rPr lang="en-US" dirty="0"/>
              <a:t>External assessment</a:t>
            </a:r>
          </a:p>
          <a:p>
            <a:pPr marL="285750" lvl="0" indent="-285750">
              <a:buFont typeface="Wingdings" panose="05000000000000000000" pitchFamily="2" charset="2"/>
              <a:buChar char="ü"/>
            </a:pPr>
            <a:r>
              <a:rPr lang="en-US" dirty="0"/>
              <a:t>Discussion with stakeholders </a:t>
            </a:r>
          </a:p>
          <a:p>
            <a:pPr marL="285750" lvl="0" indent="-285750">
              <a:buFont typeface="Wingdings" panose="05000000000000000000" pitchFamily="2" charset="2"/>
              <a:buChar char="ü"/>
            </a:pPr>
            <a:r>
              <a:rPr lang="en-US" dirty="0"/>
              <a:t>Robust technology, right software, AI etc.</a:t>
            </a:r>
          </a:p>
          <a:p>
            <a:pPr marL="285750" lvl="0" indent="-285750">
              <a:buFont typeface="Wingdings" panose="05000000000000000000" pitchFamily="2" charset="2"/>
              <a:buChar char="ü"/>
            </a:pPr>
            <a:r>
              <a:rPr lang="en-US" dirty="0"/>
              <a:t>Continuous improvement in quality and service</a:t>
            </a:r>
          </a:p>
          <a:p>
            <a:pPr marL="285750" lvl="0" indent="-285750">
              <a:buFont typeface="Wingdings" panose="05000000000000000000" pitchFamily="2" charset="2"/>
              <a:buChar char="ü"/>
            </a:pPr>
            <a:r>
              <a:rPr lang="en-US" dirty="0"/>
              <a:t>Post audit quality assessment and </a:t>
            </a:r>
            <a:r>
              <a:rPr lang="en-US" b="1" dirty="0"/>
              <a:t>use of expert? </a:t>
            </a:r>
            <a:endParaRPr lang="en-US" dirty="0"/>
          </a:p>
          <a:p>
            <a:pPr marL="285750" lvl="0" indent="-285750">
              <a:buFont typeface="Wingdings" panose="05000000000000000000" pitchFamily="2" charset="2"/>
              <a:buChar char="ü"/>
            </a:pPr>
            <a:r>
              <a:rPr lang="en-US" dirty="0"/>
              <a:t>Audit Documentation </a:t>
            </a:r>
          </a:p>
          <a:p>
            <a:pPr marL="285750" lvl="0" indent="-285750">
              <a:buFont typeface="Wingdings" panose="05000000000000000000" pitchFamily="2" charset="2"/>
              <a:buChar char="ü"/>
            </a:pPr>
            <a:r>
              <a:rPr lang="en-US" dirty="0"/>
              <a:t>Ethical standards</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		</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a:extLst>
              <a:ext uri="{FF2B5EF4-FFF2-40B4-BE49-F238E27FC236}">
                <a16:creationId xmlns:a16="http://schemas.microsoft.com/office/drawing/2014/main" id="{B67516CA-B263-8FB9-FFCC-9E966F8B6077}"/>
              </a:ext>
            </a:extLst>
          </p:cNvPr>
          <p:cNvSpPr txBox="1"/>
          <p:nvPr/>
        </p:nvSpPr>
        <p:spPr>
          <a:xfrm>
            <a:off x="735291" y="641023"/>
            <a:ext cx="5882325" cy="461665"/>
          </a:xfrm>
          <a:prstGeom prst="rect">
            <a:avLst/>
          </a:prstGeom>
          <a:noFill/>
        </p:spPr>
        <p:txBody>
          <a:bodyPr wrap="square" rtlCol="0">
            <a:spAutoFit/>
          </a:bodyPr>
          <a:lstStyle/>
          <a:p>
            <a:r>
              <a:rPr lang="en-US" sz="2400" dirty="0">
                <a:solidFill>
                  <a:srgbClr val="C00000"/>
                </a:solidFill>
              </a:rPr>
              <a:t>Quality Standards On Internal Audits	 </a:t>
            </a:r>
          </a:p>
        </p:txBody>
      </p:sp>
    </p:spTree>
    <p:extLst>
      <p:ext uri="{BB962C8B-B14F-4D97-AF65-F5344CB8AC3E}">
        <p14:creationId xmlns:p14="http://schemas.microsoft.com/office/powerpoint/2010/main" val="29269023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iterate type="lt">
                                    <p:tmAbs val="1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iterate type="lt">
                                    <p:tmAbs val="1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iterate type="lt">
                                    <p:tmAbs val="10"/>
                                  </p:iterate>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iterate type="lt">
                                    <p:tmAbs val="10"/>
                                  </p:iterate>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iterate type="lt">
                                    <p:tmAbs val="10"/>
                                  </p:iterate>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iterate type="lt">
                                    <p:tmAbs val="10"/>
                                  </p:iterate>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iterate type="lt">
                                    <p:tmAbs val="10"/>
                                  </p:iterate>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iterate type="lt">
                                    <p:tmAbs val="10"/>
                                  </p:iterate>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iterate type="lt">
                                    <p:tmAbs val="10"/>
                                  </p:iterate>
                                  <p:childTnLst>
                                    <p:set>
                                      <p:cBhvr>
                                        <p:cTn id="74"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65AF8-BAD2-058F-CBAD-93A35E0A9D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84B303A-0F5A-2DA4-ECF1-5849127D7A9D}"/>
              </a:ext>
            </a:extLst>
          </p:cNvPr>
          <p:cNvSpPr/>
          <p:nvPr/>
        </p:nvSpPr>
        <p:spPr>
          <a:xfrm>
            <a:off x="109422" y="1102688"/>
            <a:ext cx="11654315" cy="4708981"/>
          </a:xfrm>
          <a:prstGeom prst="rect">
            <a:avLst/>
          </a:prstGeom>
          <a:noFill/>
        </p:spPr>
        <p:txBody>
          <a:bodyPr wrap="square" lIns="91440" tIns="45720" rIns="91440" bIns="45720">
            <a:spAutoFit/>
          </a:bodyPr>
          <a:lstStyle/>
          <a:p>
            <a:pPr marL="285750" lvl="0" indent="-285750">
              <a:buFont typeface="Wingdings" panose="05000000000000000000" pitchFamily="2" charset="2"/>
              <a:buChar char="§"/>
            </a:pPr>
            <a:r>
              <a:rPr lang="en-US" dirty="0"/>
              <a:t>Independent mechanism &gt;&gt; PR and 3</a:t>
            </a:r>
            <a:r>
              <a:rPr lang="en-US" baseline="30000" dirty="0"/>
              <a:t>rd</a:t>
            </a:r>
            <a:r>
              <a:rPr lang="en-US" dirty="0"/>
              <a:t> party assessment to ensure the quality of ia works done by i</a:t>
            </a:r>
            <a:r>
              <a:rPr lang="en-US" i="1" dirty="0"/>
              <a:t>nternal Auditor</a:t>
            </a:r>
            <a:endParaRPr lang="en-US" dirty="0"/>
          </a:p>
          <a:p>
            <a:pPr marL="285750" lvl="0" indent="-285750">
              <a:buFont typeface="Wingdings" panose="05000000000000000000" pitchFamily="2" charset="2"/>
              <a:buChar char="§"/>
            </a:pPr>
            <a:r>
              <a:rPr lang="en-US" dirty="0"/>
              <a:t>To assess the quality of works</a:t>
            </a:r>
          </a:p>
          <a:p>
            <a:pPr marL="285750" lvl="0" indent="-285750">
              <a:buFont typeface="Wingdings" panose="05000000000000000000" pitchFamily="2" charset="2"/>
              <a:buChar char="§"/>
            </a:pPr>
            <a:r>
              <a:rPr lang="en-US" dirty="0"/>
              <a:t>Best professional practice.. frequency and periods for which depends on nature of company, </a:t>
            </a:r>
          </a:p>
          <a:p>
            <a:pPr marL="285750" indent="-285750">
              <a:buFont typeface="Wingdings" panose="05000000000000000000" pitchFamily="2" charset="2"/>
              <a:buChar char="§"/>
            </a:pPr>
            <a:r>
              <a:rPr lang="en-US" dirty="0"/>
              <a:t>Industry, size and complexity,  and existing best practice. Etc</a:t>
            </a:r>
          </a:p>
          <a:p>
            <a:pPr marL="285750" lvl="0" indent="-285750">
              <a:buFont typeface="Wingdings" panose="05000000000000000000" pitchFamily="2" charset="2"/>
              <a:buChar char="§"/>
            </a:pPr>
            <a:r>
              <a:rPr lang="en-US" dirty="0"/>
              <a:t>Firms subject to peer review…</a:t>
            </a:r>
          </a:p>
          <a:p>
            <a:pPr marL="285750" lvl="0" indent="-285750">
              <a:buFont typeface="Wingdings" panose="05000000000000000000" pitchFamily="2" charset="2"/>
              <a:buChar char="§"/>
            </a:pPr>
            <a:r>
              <a:rPr lang="en-US" dirty="0"/>
              <a:t>It again ensure the core attributes of audit i.e. independence, integrity, objectivity and compliance.</a:t>
            </a:r>
          </a:p>
          <a:p>
            <a:pPr marL="285750" lvl="0" indent="-285750">
              <a:buFont typeface="Wingdings" panose="05000000000000000000" pitchFamily="2" charset="2"/>
              <a:buChar char="§"/>
            </a:pPr>
            <a:r>
              <a:rPr lang="en-US" dirty="0"/>
              <a:t>Independence  of reviewer</a:t>
            </a:r>
          </a:p>
          <a:p>
            <a:pPr marL="285750" lvl="0" indent="-285750">
              <a:buFont typeface="Wingdings" panose="05000000000000000000" pitchFamily="2" charset="2"/>
              <a:buChar char="§"/>
            </a:pPr>
            <a:r>
              <a:rPr lang="en-US" dirty="0"/>
              <a:t>Ensure compliance to all icai standards</a:t>
            </a:r>
          </a:p>
          <a:p>
            <a:pPr marL="285750" lvl="0" indent="-285750">
              <a:buFont typeface="Wingdings" panose="05000000000000000000" pitchFamily="2" charset="2"/>
              <a:buChar char="§"/>
            </a:pPr>
            <a:r>
              <a:rPr lang="en-US" dirty="0"/>
              <a:t>Interview with key stake holders</a:t>
            </a:r>
          </a:p>
          <a:p>
            <a:pPr marL="285750" lvl="0" indent="-285750">
              <a:buFont typeface="Wingdings" panose="05000000000000000000" pitchFamily="2" charset="2"/>
              <a:buChar char="§"/>
            </a:pPr>
            <a:r>
              <a:rPr lang="en-US" dirty="0"/>
              <a:t>Test checking.</a:t>
            </a:r>
          </a:p>
          <a:p>
            <a:pPr marL="285750" lvl="0" indent="-285750">
              <a:buFont typeface="Wingdings" panose="05000000000000000000" pitchFamily="2" charset="2"/>
              <a:buChar char="§"/>
            </a:pPr>
            <a:r>
              <a:rPr lang="en-US" dirty="0"/>
              <a:t>Audit planning, execution and documentation will verify</a:t>
            </a:r>
          </a:p>
          <a:p>
            <a:pPr marL="285750" lvl="0" indent="-285750">
              <a:buFont typeface="Wingdings" panose="05000000000000000000" pitchFamily="2" charset="2"/>
              <a:buChar char="§"/>
            </a:pPr>
            <a:r>
              <a:rPr lang="en-US" dirty="0"/>
              <a:t>SAAE..eg.  debtors documentation… </a:t>
            </a:r>
          </a:p>
          <a:p>
            <a:pPr marL="285750" lvl="0" indent="-285750">
              <a:buFont typeface="Wingdings" panose="05000000000000000000" pitchFamily="2" charset="2"/>
              <a:buChar char="§"/>
            </a:pPr>
            <a:r>
              <a:rPr lang="en-US" dirty="0"/>
              <a:t>Report consisistans of key findings, gaps, improvement areas…</a:t>
            </a:r>
          </a:p>
          <a:p>
            <a:pPr marL="285750" lvl="0" indent="-285750">
              <a:buFont typeface="Wingdings" panose="05000000000000000000" pitchFamily="2" charset="2"/>
              <a:buChar char="§"/>
            </a:pPr>
            <a:r>
              <a:rPr lang="en-US" dirty="0"/>
              <a:t>Continuous improvement so Once in 3 years</a:t>
            </a:r>
          </a:p>
          <a:p>
            <a:endParaRPr lang="en-US" sz="2400" dirty="0">
              <a:ln w="1905"/>
              <a:effectLst>
                <a:innerShdw blurRad="69850" dist="43180" dir="5400000">
                  <a:srgbClr val="000000">
                    <a:alpha val="65000"/>
                  </a:srgbClr>
                </a:innerShdw>
              </a:effectLst>
            </a:endParaRPr>
          </a:p>
          <a:p>
            <a:r>
              <a:rPr lang="en-US" sz="2400" dirty="0">
                <a:ln w="1905"/>
                <a:effectLst>
                  <a:innerShdw blurRad="69850" dist="43180" dir="5400000">
                    <a:srgbClr val="000000">
                      <a:alpha val="65000"/>
                    </a:srgbClr>
                  </a:innerShdw>
                </a:effectLst>
              </a:rPr>
              <a:t>		</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a:extLst>
              <a:ext uri="{FF2B5EF4-FFF2-40B4-BE49-F238E27FC236}">
                <a16:creationId xmlns:a16="http://schemas.microsoft.com/office/drawing/2014/main" id="{0251C0B4-39D2-239E-7A91-9BF28A0C3D9D}"/>
              </a:ext>
            </a:extLst>
          </p:cNvPr>
          <p:cNvSpPr txBox="1"/>
          <p:nvPr/>
        </p:nvSpPr>
        <p:spPr>
          <a:xfrm>
            <a:off x="282804" y="364024"/>
            <a:ext cx="9360816" cy="738664"/>
          </a:xfrm>
          <a:prstGeom prst="rect">
            <a:avLst/>
          </a:prstGeom>
          <a:noFill/>
        </p:spPr>
        <p:txBody>
          <a:bodyPr wrap="square" rtlCol="0">
            <a:spAutoFit/>
          </a:bodyPr>
          <a:lstStyle/>
          <a:p>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QSIA 2, Peer Review and Third-Party Assessment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r>
              <a:rPr lang="en-US" sz="2400" dirty="0">
                <a:solidFill>
                  <a:srgbClr val="C00000"/>
                </a:solidFill>
              </a:rPr>
              <a:t>	 </a:t>
            </a:r>
          </a:p>
        </p:txBody>
      </p:sp>
    </p:spTree>
    <p:extLst>
      <p:ext uri="{BB962C8B-B14F-4D97-AF65-F5344CB8AC3E}">
        <p14:creationId xmlns:p14="http://schemas.microsoft.com/office/powerpoint/2010/main" val="24634274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10"/>
                                  </p:iterate>
                                  <p:childTnLst>
                                    <p:set>
                                      <p:cBhvr>
                                        <p:cTn id="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10"/>
                                  </p:iterate>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iterate type="lt">
                                    <p:tmAbs val="10"/>
                                  </p:iterate>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
                                  </p:iterate>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10"/>
                                  </p:iterate>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iterate type="lt">
                                    <p:tmAbs val="10"/>
                                  </p:iterate>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iterate type="lt">
                                    <p:tmAbs val="10"/>
                                  </p:iterate>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iterate type="lt">
                                    <p:tmAbs val="10"/>
                                  </p:iterate>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iterate type="lt">
                                    <p:tmAbs val="10"/>
                                  </p:iterate>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iterate type="lt">
                                    <p:tmAbs val="10"/>
                                  </p:iterate>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iterate type="lt">
                                    <p:tmAbs val="10"/>
                                  </p:iterate>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iterate type="lt">
                                    <p:tmAbs val="10"/>
                                  </p:iterate>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iterate type="lt">
                                    <p:tmAbs val="10"/>
                                  </p:iterate>
                                  <p:childTnLst>
                                    <p:set>
                                      <p:cBhvr>
                                        <p:cTn id="5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iterate type="lt">
                                    <p:tmAbs val="10"/>
                                  </p:iterate>
                                  <p:childTnLst>
                                    <p:set>
                                      <p:cBhvr>
                                        <p:cTn id="5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iterate type="lt">
                                    <p:tmAbs val="10"/>
                                  </p:iterate>
                                  <p:childTnLst>
                                    <p:set>
                                      <p:cBhvr>
                                        <p:cTn id="6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98E21-9AF0-B650-ECB9-D0BCE928AA4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B7432E8-AF79-2F25-C7CB-4699F5ABDD28}"/>
              </a:ext>
            </a:extLst>
          </p:cNvPr>
          <p:cNvSpPr txBox="1"/>
          <p:nvPr/>
        </p:nvSpPr>
        <p:spPr>
          <a:xfrm>
            <a:off x="202131" y="2290813"/>
            <a:ext cx="11790947" cy="984885"/>
          </a:xfrm>
          <a:prstGeom prst="rect">
            <a:avLst/>
          </a:prstGeom>
          <a:noFill/>
        </p:spPr>
        <p:txBody>
          <a:bodyPr wrap="square" rtlCol="0">
            <a:spAutoFit/>
          </a:bodyPr>
          <a:lstStyle/>
          <a:p>
            <a:endParaRPr lang="en-US" dirty="0"/>
          </a:p>
          <a:p>
            <a:r>
              <a:rPr lang="en-US" sz="4000" dirty="0">
                <a:solidFill>
                  <a:srgbClr val="7030A0"/>
                </a:solidFill>
              </a:rPr>
              <a:t>SERIES 100 : Internal Audit Core Concepts and Principles</a:t>
            </a:r>
          </a:p>
        </p:txBody>
      </p:sp>
    </p:spTree>
    <p:extLst>
      <p:ext uri="{BB962C8B-B14F-4D97-AF65-F5344CB8AC3E}">
        <p14:creationId xmlns:p14="http://schemas.microsoft.com/office/powerpoint/2010/main" val="206120375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2FA87-0CDA-C8C3-74DB-C5076DA369D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4759B55-9A79-C063-3121-589036F01DF6}"/>
              </a:ext>
            </a:extLst>
          </p:cNvPr>
          <p:cNvSpPr txBox="1"/>
          <p:nvPr/>
        </p:nvSpPr>
        <p:spPr>
          <a:xfrm>
            <a:off x="282804" y="364024"/>
            <a:ext cx="9360816" cy="1015663"/>
          </a:xfrm>
          <a:prstGeom prst="rect">
            <a:avLst/>
          </a:prstGeom>
          <a:noFill/>
        </p:spPr>
        <p:txBody>
          <a:bodyPr wrap="square" rtlCol="0">
            <a:spAutoFit/>
          </a:bodyPr>
          <a:lstStyle/>
          <a:p>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110, Basic Principles of Internal Audit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r>
              <a:rPr lang="en-US" sz="2400" dirty="0">
                <a:solidFill>
                  <a:srgbClr val="C00000"/>
                </a:solidFill>
              </a:rPr>
              <a:t>	 </a:t>
            </a:r>
          </a:p>
        </p:txBody>
      </p:sp>
      <p:sp>
        <p:nvSpPr>
          <p:cNvPr id="4" name="TextBox 3">
            <a:extLst>
              <a:ext uri="{FF2B5EF4-FFF2-40B4-BE49-F238E27FC236}">
                <a16:creationId xmlns:a16="http://schemas.microsoft.com/office/drawing/2014/main" id="{8DF62543-435C-2BB1-B301-0DED1B21C0B8}"/>
              </a:ext>
            </a:extLst>
          </p:cNvPr>
          <p:cNvSpPr txBox="1"/>
          <p:nvPr/>
        </p:nvSpPr>
        <p:spPr>
          <a:xfrm>
            <a:off x="471341" y="876694"/>
            <a:ext cx="10923824" cy="6050887"/>
          </a:xfrm>
          <a:prstGeom prst="rect">
            <a:avLst/>
          </a:prstGeom>
          <a:noFill/>
        </p:spPr>
        <p:txBody>
          <a:bodyPr wrap="square" rtlCol="0">
            <a:spAutoFit/>
          </a:bodyPr>
          <a:lstStyle/>
          <a:p>
            <a:pPr marL="742950" marR="0" lvl="1" indent="-285750" rtl="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Credibility of internal auditor</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Report in line with objective of audit</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Competence of internal audit team</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Facts review and reports</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Ethical, reliable and effective</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Independence/Integrity and objectivity (no biased conclusion)</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Due professional care (no material omission and all major risks are covered.)</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Confidentiality(no disclosure to outside even after assignment over)</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Skills and competence..(take work where he/she has requisite knowledge and exposure</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Risk based audit  (find those areas which are more risk and tackle it…)</a:t>
            </a:r>
          </a:p>
          <a:p>
            <a:pPr marL="742950" marR="0" lvl="1" indent="-285750">
              <a:lnSpc>
                <a:spcPct val="115000"/>
              </a:lnSpc>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System and process (manual process are minimum so need to have system flow and knowledge</a:t>
            </a:r>
          </a:p>
          <a:p>
            <a:pPr marL="742950" marR="0" lvl="1" indent="-285750">
              <a:lnSpc>
                <a:spcPct val="115000"/>
              </a:lnSpc>
              <a:spcAft>
                <a:spcPts val="800"/>
              </a:spcAft>
              <a:buSzPts val="1000"/>
              <a:buFont typeface="Symbol" panose="05050102010706020507" pitchFamily="18" charset="2"/>
              <a:buChar char=""/>
              <a:tabLst>
                <a:tab pos="9144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Participate in decision making.</a:t>
            </a:r>
          </a:p>
          <a:p>
            <a:pPr marL="742950" marR="0" lvl="1" indent="-285750" rtl="0">
              <a:lnSpc>
                <a:spcPct val="115000"/>
              </a:lnSpc>
              <a:buSzPts val="1000"/>
              <a:buFont typeface="Symbol" panose="05050102010706020507" pitchFamily="18" charset="2"/>
              <a:buChar char=""/>
              <a:tabLst>
                <a:tab pos="914400" algn="l"/>
              </a:tabLst>
            </a:pPr>
            <a:r>
              <a:rPr lang="en-US" kern="100" dirty="0">
                <a:effectLst/>
                <a:latin typeface="Calibri" panose="020F0502020204030204" pitchFamily="34" charset="0"/>
                <a:ea typeface="Calibri" panose="020F0502020204030204" pitchFamily="34" charset="0"/>
                <a:cs typeface="Arial" panose="020B0604020202020204" pitchFamily="34" charset="0"/>
              </a:rPr>
              <a:t>Sensitives to multiple stake holders view  .. we balanced view</a:t>
            </a:r>
          </a:p>
          <a:p>
            <a:pPr marL="742950" marR="0" lvl="1" indent="-285750">
              <a:lnSpc>
                <a:spcPct val="115000"/>
              </a:lnSpc>
              <a:buSzPts val="1000"/>
              <a:buFont typeface="Symbol" panose="05050102010706020507" pitchFamily="18" charset="2"/>
              <a:buChar char=""/>
              <a:tabLst>
                <a:tab pos="914400" algn="l"/>
              </a:tabLst>
            </a:pPr>
            <a:r>
              <a:rPr lang="en-US" kern="100" dirty="0">
                <a:effectLst/>
                <a:latin typeface="Calibri" panose="020F0502020204030204" pitchFamily="34" charset="0"/>
                <a:ea typeface="Calibri" panose="020F0502020204030204" pitchFamily="34" charset="0"/>
                <a:cs typeface="Arial" panose="020B0604020202020204" pitchFamily="34" charset="0"/>
              </a:rPr>
              <a:t>Quality  and C Improvement &gt;&gt;&gt; Accurancy of observations/facts behind/continuous improve q</a:t>
            </a:r>
          </a:p>
          <a:p>
            <a:pPr marL="742950" marR="0" lvl="1" indent="-285750">
              <a:lnSpc>
                <a:spcPct val="115000"/>
              </a:lnSpc>
              <a:spcAft>
                <a:spcPts val="800"/>
              </a:spcAft>
              <a:buSzPts val="1000"/>
              <a:buFont typeface="Symbol" panose="05050102010706020507" pitchFamily="18" charset="2"/>
              <a:buChar char=""/>
              <a:tabLst>
                <a:tab pos="914400" algn="l"/>
              </a:tabLst>
            </a:pPr>
            <a:r>
              <a:rPr lang="en-US" kern="100" dirty="0">
                <a:effectLst/>
                <a:latin typeface="Calibri" panose="020F0502020204030204" pitchFamily="34" charset="0"/>
                <a:ea typeface="Calibri" panose="020F0502020204030204" pitchFamily="34" charset="0"/>
                <a:cs typeface="Arial" panose="020B0604020202020204" pitchFamily="34" charset="0"/>
              </a:rPr>
              <a:t>Continuous assessment </a:t>
            </a:r>
          </a:p>
          <a:p>
            <a:pPr marL="742950" lvl="1"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Arial" panose="020B0604020202020204" pitchFamily="34" charset="0"/>
              </a:rPr>
              <a:t>Documentation</a:t>
            </a:r>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marR="0" lvl="1">
              <a:lnSpc>
                <a:spcPct val="115000"/>
              </a:lnSpc>
              <a:spcAft>
                <a:spcPts val="800"/>
              </a:spcAft>
              <a:buSzPts val="1000"/>
              <a:tabLst>
                <a:tab pos="914400" algn="l"/>
              </a:tabLst>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0567204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D4C5-425C-2400-D457-38BB73B382B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53E6E6E-7C12-AE20-E5E3-0DF6252D998A}"/>
              </a:ext>
            </a:extLst>
          </p:cNvPr>
          <p:cNvSpPr txBox="1"/>
          <p:nvPr/>
        </p:nvSpPr>
        <p:spPr>
          <a:xfrm>
            <a:off x="0" y="109500"/>
            <a:ext cx="9360816" cy="776623"/>
          </a:xfrm>
          <a:prstGeom prst="rect">
            <a:avLst/>
          </a:prstGeom>
          <a:noFill/>
        </p:spPr>
        <p:txBody>
          <a:bodyPr wrap="square" rtlCol="0">
            <a:spAutoFit/>
          </a:bodyPr>
          <a:lstStyle/>
          <a:p>
            <a:pPr marL="742950" marR="0" lvl="1" indent="-285750" rtl="0">
              <a:lnSpc>
                <a:spcPct val="115000"/>
              </a:lnSpc>
              <a:spcAft>
                <a:spcPts val="800"/>
              </a:spcAft>
              <a:buSzPts val="1000"/>
              <a:buFont typeface="Symbol" panose="05050102010706020507" pitchFamily="18" charset="2"/>
              <a:buChar char=""/>
              <a:tabLst>
                <a:tab pos="914400" algn="l"/>
              </a:tabLst>
            </a:pPr>
            <a:r>
              <a:rPr lang="en-US" sz="1200" kern="100" dirty="0">
                <a:effectLst/>
                <a:latin typeface="Calibri" panose="020F0502020204030204" pitchFamily="34" charset="0"/>
                <a:ea typeface="Calibri" panose="020F0502020204030204" pitchFamily="34" charset="0"/>
                <a:cs typeface="Arial" panose="020B0604020202020204" pitchFamily="34" charset="0"/>
              </a:rPr>
              <a:t> </a:t>
            </a:r>
          </a:p>
          <a:p>
            <a:pPr>
              <a:buNone/>
            </a:pPr>
            <a:r>
              <a:rPr lang="en-US" sz="24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120, Terms of Internal Audit Engagement</a:t>
            </a:r>
            <a:endParaRPr lang="en-US" sz="2400" dirty="0">
              <a:solidFill>
                <a:srgbClr val="C00000"/>
              </a:solidFill>
            </a:endParaRPr>
          </a:p>
        </p:txBody>
      </p:sp>
      <p:sp>
        <p:nvSpPr>
          <p:cNvPr id="3" name="TextBox 2">
            <a:extLst>
              <a:ext uri="{FF2B5EF4-FFF2-40B4-BE49-F238E27FC236}">
                <a16:creationId xmlns:a16="http://schemas.microsoft.com/office/drawing/2014/main" id="{EDB903FC-9EEE-DB33-8478-30FBEC563A74}"/>
              </a:ext>
            </a:extLst>
          </p:cNvPr>
          <p:cNvSpPr txBox="1"/>
          <p:nvPr/>
        </p:nvSpPr>
        <p:spPr>
          <a:xfrm>
            <a:off x="0" y="904976"/>
            <a:ext cx="11029361" cy="5170390"/>
          </a:xfrm>
          <a:prstGeom prst="rect">
            <a:avLst/>
          </a:prstGeom>
          <a:noFill/>
        </p:spPr>
        <p:txBody>
          <a:bodyPr wrap="square" rtlCol="0">
            <a:spAutoFit/>
          </a:bodyPr>
          <a:lstStyle/>
          <a:p>
            <a:pPr marL="342900" marR="0" lvl="0" indent="-342900" rtl="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Depends on size, structure and complexity of engagement.</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Audit Committee plays a vital role. in other cases, owner, trust or partners</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Internal team or external team does the audit</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Outline the scope of work</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Reporting details/frequency and time.</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Limitation of scope if any.</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Governance (mgmt. team, caliber, performance and communication )</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Reasonable assurance or limited assurance.</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Agreed upon procedures not covered above/</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Engagement Letter documenting terms of engagement</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There must be rational purpose for the engagement. </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The subject matter must be clearly defined and appropriate.</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Sufficient and appropriate audit evidence must be available.</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Termination clauses and rights on audit working papers</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Compensation… </a:t>
            </a:r>
          </a:p>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The internal auditor must have access to relevant document and personnel</a:t>
            </a:r>
          </a:p>
        </p:txBody>
      </p:sp>
    </p:spTree>
    <p:extLst>
      <p:ext uri="{BB962C8B-B14F-4D97-AF65-F5344CB8AC3E}">
        <p14:creationId xmlns:p14="http://schemas.microsoft.com/office/powerpoint/2010/main" val="18550274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BEEEC-C90F-078A-33BD-DC5249F3A2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C0BE6D-C114-30EE-9DB8-085E67096EF3}"/>
              </a:ext>
            </a:extLst>
          </p:cNvPr>
          <p:cNvSpPr txBox="1"/>
          <p:nvPr/>
        </p:nvSpPr>
        <p:spPr>
          <a:xfrm>
            <a:off x="282804" y="364024"/>
            <a:ext cx="9360816" cy="1015663"/>
          </a:xfrm>
          <a:prstGeom prst="rect">
            <a:avLst/>
          </a:prstGeom>
          <a:noFill/>
        </p:spPr>
        <p:txBody>
          <a:bodyPr wrap="square" rtlCol="0">
            <a:spAutoFit/>
          </a:bodyPr>
          <a:lstStyle/>
          <a:p>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r>
              <a:rPr lang="en-US" sz="2400" dirty="0">
                <a:solidFill>
                  <a:srgbClr val="C00000"/>
                </a:solidFill>
              </a:rPr>
              <a:t>	 </a:t>
            </a:r>
          </a:p>
        </p:txBody>
      </p:sp>
      <p:sp>
        <p:nvSpPr>
          <p:cNvPr id="4" name="TextBox 3">
            <a:extLst>
              <a:ext uri="{FF2B5EF4-FFF2-40B4-BE49-F238E27FC236}">
                <a16:creationId xmlns:a16="http://schemas.microsoft.com/office/drawing/2014/main" id="{4E9FD14C-2228-5EE8-48BB-03A0303DBD4F}"/>
              </a:ext>
            </a:extLst>
          </p:cNvPr>
          <p:cNvSpPr txBox="1"/>
          <p:nvPr/>
        </p:nvSpPr>
        <p:spPr>
          <a:xfrm>
            <a:off x="414780" y="499622"/>
            <a:ext cx="10923824" cy="5841086"/>
          </a:xfrm>
          <a:prstGeom prst="rect">
            <a:avLst/>
          </a:prstGeom>
          <a:noFill/>
        </p:spPr>
        <p:txBody>
          <a:bodyPr wrap="square" rtlCol="0">
            <a:spAutoFit/>
          </a:bodyPr>
          <a:lstStyle/>
          <a:p>
            <a:pPr marL="342900" marR="0" lvl="0" indent="-342900">
              <a:lnSpc>
                <a:spcPct val="115000"/>
              </a:lnSpc>
              <a:buFont typeface="+mj-lt"/>
              <a:buAutoNum type="alphaU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the Internal Audit Charter</a:t>
            </a:r>
          </a:p>
          <a:p>
            <a:pPr marL="161480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a )Vision and Mission of the Internal Audit function (b) Purpose and Objectives of Internal Audit (c) Reporting Structure and Independence (d) Scope and Approach (e) Accountability and Authority (f) Roles and Responsibility (g)</a:t>
            </a:r>
          </a:p>
          <a:p>
            <a:pPr marL="161480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Quality Assurance and Conformance with SIAs.</a:t>
            </a:r>
          </a:p>
          <a:p>
            <a:pPr marL="161480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 Engagement of management along with audit to ensure that joint effort for the value</a:t>
            </a:r>
          </a:p>
          <a:p>
            <a:pPr marL="1614805"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Addition.</a:t>
            </a:r>
          </a:p>
          <a:p>
            <a:pPr marL="685800" marR="0">
              <a:lnSpc>
                <a:spcPct val="115000"/>
              </a:lnSpc>
              <a:spcAft>
                <a:spcPts val="800"/>
              </a:spcAft>
              <a:buNone/>
            </a:pPr>
            <a:r>
              <a:rPr lang="en-US" sz="1600" b="1" kern="100" dirty="0">
                <a:effectLst/>
                <a:latin typeface="Calibri" panose="020F0502020204030204" pitchFamily="34" charset="0"/>
                <a:ea typeface="Calibri" panose="020F0502020204030204" pitchFamily="34" charset="0"/>
                <a:cs typeface="Arial" panose="020B0604020202020204" pitchFamily="34" charset="0"/>
              </a:rPr>
              <a:t>3 party /Internal Auditor</a:t>
            </a:r>
            <a:r>
              <a:rPr lang="en-US" sz="1600" kern="100" dirty="0">
                <a:effectLst/>
                <a:latin typeface="Calibri" panose="020F0502020204030204" pitchFamily="34" charset="0"/>
                <a:ea typeface="Calibri" panose="020F0502020204030204" pitchFamily="34" charset="0"/>
                <a:cs typeface="Arial" panose="020B0604020202020204" pitchFamily="34" charset="0"/>
              </a:rPr>
              <a:t>: Independent party conducting the audit. 2. Auditee: Entity or personnel responsible for the subject matter. 3. Assurance User: Stakeholders relying on the assurance report (e.g., Audit Committee, Board).</a:t>
            </a:r>
          </a:p>
          <a:p>
            <a:pPr marL="685800" marR="0">
              <a:lnSpc>
                <a:spcPct val="115000"/>
              </a:lnSpc>
              <a:spcAft>
                <a:spcPts val="800"/>
              </a:spcAft>
              <a:buNone/>
            </a:pPr>
            <a:r>
              <a:rPr lang="en-US" sz="1600" kern="100" dirty="0">
                <a:effectLst/>
                <a:latin typeface="Calibri" panose="020F0502020204030204" pitchFamily="34" charset="0"/>
                <a:ea typeface="Calibri" panose="020F0502020204030204" pitchFamily="34" charset="0"/>
                <a:cs typeface="Arial" panose="020B0604020202020204" pitchFamily="34" charset="0"/>
              </a:rPr>
              <a:t>Subject Matter Subject matters may be financial, non-financial, operational, compliance, or physical attributes. It must be: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Clearly identifiable.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Measurable against criteria.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Capable of generating sufficient evidence.</a:t>
            </a:r>
          </a:p>
          <a:p>
            <a:pPr marL="685800" marR="0">
              <a:lnSpc>
                <a:spcPct val="115000"/>
              </a:lnSpc>
              <a:spcAft>
                <a:spcPts val="800"/>
              </a:spcAft>
              <a:buNone/>
            </a:pPr>
            <a:r>
              <a:rPr lang="en-US" sz="1600" kern="100" dirty="0">
                <a:effectLst/>
                <a:latin typeface="Calibri" panose="020F0502020204030204" pitchFamily="34" charset="0"/>
                <a:ea typeface="Calibri" panose="020F0502020204030204" pitchFamily="34" charset="0"/>
                <a:cs typeface="Arial" panose="020B0604020202020204" pitchFamily="34" charset="0"/>
              </a:rPr>
              <a:t>Pre-defined Criteria Pre-defined criteria for evaluation of the subject matter shall be: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Relevant, complete, reliable, understandable, and measurable.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Based on frameworks, policies, laws, SOPs, or mutually agreed benchmarks. Conclusive Outcome The opinion must reflect the audit findings, the inference drawn, and comparison with pre-defined criteria.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Reasonable Assurance: Requires extensive procedures and evidence.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Limited Assurance: Involves limited procedures; expressed with appropriate disclosure of limitations. Time</a:t>
            </a:r>
            <a:r>
              <a:rPr lang="en-US" sz="1600" dirty="0">
                <a:effectLst/>
                <a:latin typeface="Calibri" panose="020F0502020204030204" pitchFamily="34" charset="0"/>
                <a:ea typeface="Calibri" panose="020F0502020204030204" pitchFamily="34" charset="0"/>
                <a:cs typeface="Arial" panose="020B0604020202020204" pitchFamily="34" charset="0"/>
              </a:rPr>
              <a:t> Limit—within 30 days from the completion of field works</a:t>
            </a:r>
            <a:endParaRPr lang="en-US" sz="1600" dirty="0"/>
          </a:p>
          <a:p>
            <a:endParaRPr lang="en-US" dirty="0"/>
          </a:p>
        </p:txBody>
      </p:sp>
    </p:spTree>
    <p:extLst>
      <p:ext uri="{BB962C8B-B14F-4D97-AF65-F5344CB8AC3E}">
        <p14:creationId xmlns:p14="http://schemas.microsoft.com/office/powerpoint/2010/main" val="21302417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CEF86-9739-A406-981E-6EC9C1C96F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E062DC-2065-37C0-5046-C13F6D8F9094}"/>
              </a:ext>
            </a:extLst>
          </p:cNvPr>
          <p:cNvSpPr txBox="1"/>
          <p:nvPr/>
        </p:nvSpPr>
        <p:spPr>
          <a:xfrm>
            <a:off x="0" y="109500"/>
            <a:ext cx="9360816" cy="1330621"/>
          </a:xfrm>
          <a:prstGeom prst="rect">
            <a:avLst/>
          </a:prstGeom>
          <a:noFill/>
        </p:spPr>
        <p:txBody>
          <a:bodyPr wrap="square" rtlCol="0">
            <a:spAutoFit/>
          </a:bodyPr>
          <a:lstStyle/>
          <a:p>
            <a:pPr marL="742950" marR="0" lvl="1" indent="-285750" rtl="0">
              <a:lnSpc>
                <a:spcPct val="115000"/>
              </a:lnSpc>
              <a:spcAft>
                <a:spcPts val="800"/>
              </a:spcAft>
              <a:buSzPts val="1000"/>
              <a:buFont typeface="Symbol" panose="05050102010706020507" pitchFamily="18" charset="2"/>
              <a:buChar char=""/>
              <a:tabLst>
                <a:tab pos="914400" algn="l"/>
              </a:tabLst>
            </a:pPr>
            <a:r>
              <a:rPr lang="en-US" sz="1200" kern="100" dirty="0">
                <a:effectLst/>
                <a:latin typeface="Calibri" panose="020F0502020204030204" pitchFamily="34" charset="0"/>
                <a:ea typeface="Calibri" panose="020F0502020204030204" pitchFamily="34" charset="0"/>
                <a:cs typeface="Arial" panose="020B0604020202020204" pitchFamily="34" charset="0"/>
              </a:rPr>
              <a:t> </a:t>
            </a:r>
          </a:p>
          <a:p>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130, Managing the Internal Audit Function</a:t>
            </a:r>
            <a:br>
              <a:rPr lang="en-US" sz="1800" b="1" kern="100" dirty="0">
                <a:effectLst/>
                <a:latin typeface="Calibri" panose="020F0502020204030204" pitchFamily="34" charset="0"/>
                <a:ea typeface="Calibri" panose="020F0502020204030204" pitchFamily="34" charset="0"/>
                <a:cs typeface="Arial" panose="020B0604020202020204" pitchFamily="34" charset="0"/>
              </a:rPr>
            </a:b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buNone/>
            </a:pPr>
            <a:endParaRPr lang="en-US" sz="2400" dirty="0">
              <a:solidFill>
                <a:srgbClr val="C00000"/>
              </a:solidFill>
            </a:endParaRPr>
          </a:p>
        </p:txBody>
      </p:sp>
      <p:sp>
        <p:nvSpPr>
          <p:cNvPr id="3" name="TextBox 2">
            <a:extLst>
              <a:ext uri="{FF2B5EF4-FFF2-40B4-BE49-F238E27FC236}">
                <a16:creationId xmlns:a16="http://schemas.microsoft.com/office/drawing/2014/main" id="{7F32E8AC-D988-1CAA-1A50-D2AF41B7A6DE}"/>
              </a:ext>
            </a:extLst>
          </p:cNvPr>
          <p:cNvSpPr txBox="1"/>
          <p:nvPr/>
        </p:nvSpPr>
        <p:spPr>
          <a:xfrm>
            <a:off x="0" y="904976"/>
            <a:ext cx="11029361" cy="4349139"/>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15000"/>
              </a:lnSpc>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Chief Internal audit/Head of Internal Audit/Team Lead/Engagement Partner/ team members</a:t>
            </a:r>
          </a:p>
          <a:p>
            <a:pPr marL="742950" marR="0" lvl="1" indent="-285750">
              <a:lnSpc>
                <a:spcPct val="115000"/>
              </a:lnSpc>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Outsourcing/ planning of works and staff/ methodology/</a:t>
            </a:r>
          </a:p>
          <a:p>
            <a:pPr marL="742950" marR="0" lvl="1" indent="-285750">
              <a:lnSpc>
                <a:spcPct val="115000"/>
              </a:lnSpc>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Timelines and milestones to achieve</a:t>
            </a:r>
          </a:p>
          <a:p>
            <a:pPr marL="742950" marR="0" lvl="1" indent="-285750">
              <a:lnSpc>
                <a:spcPct val="115000"/>
              </a:lnSpc>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Monitor and supervise</a:t>
            </a:r>
          </a:p>
          <a:p>
            <a:pPr marL="742950" marR="0" lvl="1" indent="-285750">
              <a:lnSpc>
                <a:spcPct val="115000"/>
              </a:lnSpc>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Report review</a:t>
            </a:r>
          </a:p>
          <a:p>
            <a:pPr marL="742950" marR="0" lvl="1" indent="-285750">
              <a:lnSpc>
                <a:spcPct val="115000"/>
              </a:lnSpc>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Mgmt. response. for observation </a:t>
            </a:r>
          </a:p>
          <a:p>
            <a:pPr marL="742950" marR="0" lvl="1" indent="-285750">
              <a:lnSpc>
                <a:spcPct val="115000"/>
              </a:lnSpc>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Review performance of team</a:t>
            </a:r>
          </a:p>
          <a:p>
            <a:pPr marL="742950" marR="0" lvl="1" indent="-285750">
              <a:lnSpc>
                <a:spcPct val="115000"/>
              </a:lnSpc>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Meeting and continuous communication with stakeholder on the progress</a:t>
            </a:r>
          </a:p>
          <a:p>
            <a:pPr marL="742950" marR="0" lvl="1" indent="-285750">
              <a:lnSpc>
                <a:spcPct val="115000"/>
              </a:lnSpc>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In confirmation with </a:t>
            </a:r>
            <a:r>
              <a:rPr lang="en-US" sz="2000" kern="100" dirty="0">
                <a:latin typeface="Calibri" panose="020F0502020204030204" pitchFamily="34" charset="0"/>
                <a:ea typeface="Calibri" panose="020F0502020204030204" pitchFamily="34" charset="0"/>
                <a:cs typeface="Arial" panose="020B0604020202020204" pitchFamily="34" charset="0"/>
              </a:rPr>
              <a:t>SIA</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15000"/>
              </a:lnSpc>
              <a:spcAft>
                <a:spcPts val="800"/>
              </a:spcAft>
              <a:buSzPts val="1000"/>
              <a:buFont typeface="Symbol" panose="05050102010706020507" pitchFamily="18" charset="2"/>
              <a:buChar char=""/>
              <a:tabLst>
                <a:tab pos="914400" algn="l"/>
              </a:tabLst>
            </a:pPr>
            <a:r>
              <a:rPr lang="en-US" sz="2000" kern="100" dirty="0">
                <a:effectLst/>
                <a:latin typeface="Calibri" panose="020F0502020204030204" pitchFamily="34" charset="0"/>
                <a:ea typeface="Calibri" panose="020F0502020204030204" pitchFamily="34" charset="0"/>
                <a:cs typeface="Arial" panose="020B0604020202020204" pitchFamily="34" charset="0"/>
              </a:rPr>
              <a:t>Achievement of objectives</a:t>
            </a: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077809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5E516-739D-0F23-8DC3-0C9A05538D4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5BD2F5A-D249-CA59-4D2C-3589EA0F510E}"/>
              </a:ext>
            </a:extLst>
          </p:cNvPr>
          <p:cNvSpPr txBox="1"/>
          <p:nvPr/>
        </p:nvSpPr>
        <p:spPr>
          <a:xfrm>
            <a:off x="0" y="109500"/>
            <a:ext cx="9360816" cy="1607620"/>
          </a:xfrm>
          <a:prstGeom prst="rect">
            <a:avLst/>
          </a:prstGeom>
          <a:noFill/>
        </p:spPr>
        <p:txBody>
          <a:bodyPr wrap="square" rtlCol="0">
            <a:spAutoFit/>
          </a:bodyPr>
          <a:lstStyle/>
          <a:p>
            <a:pPr marL="742950" marR="0" lvl="1" indent="-285750" rtl="0">
              <a:lnSpc>
                <a:spcPct val="115000"/>
              </a:lnSpc>
              <a:spcAft>
                <a:spcPts val="800"/>
              </a:spcAft>
              <a:buSzPts val="1000"/>
              <a:buFont typeface="Symbol" panose="05050102010706020507" pitchFamily="18" charset="2"/>
              <a:buChar char=""/>
              <a:tabLst>
                <a:tab pos="914400" algn="l"/>
              </a:tabLst>
            </a:pPr>
            <a:r>
              <a:rPr lang="en-US" sz="1200" kern="100" dirty="0">
                <a:effectLst/>
                <a:latin typeface="Calibri" panose="020F0502020204030204" pitchFamily="34" charset="0"/>
                <a:ea typeface="Calibri" panose="020F0502020204030204" pitchFamily="34" charset="0"/>
                <a:cs typeface="Arial" panose="020B0604020202020204" pitchFamily="34" charset="0"/>
              </a:rPr>
              <a:t> </a:t>
            </a:r>
          </a:p>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140, Internal Controls</a:t>
            </a:r>
            <a:br>
              <a:rPr lang="en-US" sz="1800" b="1" dirty="0">
                <a:effectLst/>
                <a:latin typeface="Calibri" panose="020F0502020204030204" pitchFamily="34" charset="0"/>
                <a:ea typeface="Calibri" panose="020F0502020204030204" pitchFamily="34" charset="0"/>
                <a:cs typeface="Arial" panose="020B0604020202020204" pitchFamily="34" charset="0"/>
              </a:rPr>
            </a:br>
            <a:br>
              <a:rPr lang="en-US" sz="1800" b="1" kern="100" dirty="0">
                <a:effectLst/>
                <a:latin typeface="Calibri" panose="020F0502020204030204" pitchFamily="34" charset="0"/>
                <a:ea typeface="Calibri" panose="020F0502020204030204" pitchFamily="34" charset="0"/>
                <a:cs typeface="Arial" panose="020B0604020202020204" pitchFamily="34" charset="0"/>
              </a:rPr>
            </a:b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buNone/>
            </a:pPr>
            <a:endParaRPr lang="en-US" sz="2400" dirty="0">
              <a:solidFill>
                <a:srgbClr val="C00000"/>
              </a:solidFill>
            </a:endParaRPr>
          </a:p>
        </p:txBody>
      </p:sp>
      <p:sp>
        <p:nvSpPr>
          <p:cNvPr id="3" name="TextBox 2">
            <a:extLst>
              <a:ext uri="{FF2B5EF4-FFF2-40B4-BE49-F238E27FC236}">
                <a16:creationId xmlns:a16="http://schemas.microsoft.com/office/drawing/2014/main" id="{F06F1AB5-7C80-6977-2175-2909D5371BE8}"/>
              </a:ext>
            </a:extLst>
          </p:cNvPr>
          <p:cNvSpPr txBox="1"/>
          <p:nvPr/>
        </p:nvSpPr>
        <p:spPr>
          <a:xfrm>
            <a:off x="0" y="904976"/>
            <a:ext cx="11029361" cy="623888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roman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Internal Controls are systemic and procedural steps adopted by an organization to mitigate risks, primarily in the areas of financial accounting and reporting, operational processing and compliance with laws and regulations.</a:t>
            </a:r>
          </a:p>
          <a:p>
            <a:pPr marL="342900" marR="0" lvl="0" indent="-342900">
              <a:lnSpc>
                <a:spcPct val="115000"/>
              </a:lnSpc>
              <a:buFont typeface="+mj-lt"/>
              <a:buAutoNum type="roman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Application controls and IT controls</a:t>
            </a:r>
          </a:p>
          <a:p>
            <a:pPr marL="342900" marR="0" lvl="0" indent="-342900">
              <a:lnSpc>
                <a:spcPct val="115000"/>
              </a:lnSpc>
              <a:buFont typeface="+mj-lt"/>
              <a:buAutoNum type="roman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It is part of definition of internal audit .. checking the effectiveness of internal control </a:t>
            </a:r>
          </a:p>
          <a:p>
            <a:pPr marL="134239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Eg. Complaints from partnership that I am not getting information. Etc if 2 partners.. </a:t>
            </a:r>
          </a:p>
          <a:p>
            <a:pPr marL="134239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Manual controls</a:t>
            </a:r>
          </a:p>
          <a:p>
            <a:pPr marL="134239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 </a:t>
            </a:r>
          </a:p>
          <a:p>
            <a:pPr marL="134239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Specific controls vs general controls as part of control environment eg.behaviour/attitude  is gen</a:t>
            </a:r>
          </a:p>
          <a:p>
            <a:pPr marL="134239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Whereas pay roll control is specific control</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 “The process designed, implemented and maintained by those charged with governance</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Reasonable assurance these controls provide… on free from material mis statement, plus as per gaap</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Controls are there to prevent unauthorized use of assets or sell of assets which has material impact.</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Responsibility of the Board and Management rest with them.</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Responsibility of the Internal Auditor</a:t>
            </a:r>
          </a:p>
          <a:p>
            <a:pPr marL="742950" marR="0" lvl="1" indent="-285750">
              <a:lnSpc>
                <a:spcPct val="115000"/>
              </a:lnSpc>
              <a:spcAft>
                <a:spcPts val="800"/>
              </a:spcAft>
              <a:buSzPts val="1000"/>
              <a:buFont typeface="Symbol" panose="05050102010706020507" pitchFamily="18" charset="2"/>
              <a:buChar char=""/>
              <a:tabLst>
                <a:tab pos="914400" algn="l"/>
              </a:tabLst>
            </a:pPr>
            <a:endParaRPr lang="en-US" sz="2000" b="1"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791928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9707A-83FD-21A1-2EAD-796387163A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25B879-C94E-CEF0-7359-C65744A0E3FA}"/>
              </a:ext>
            </a:extLst>
          </p:cNvPr>
          <p:cNvSpPr txBox="1"/>
          <p:nvPr/>
        </p:nvSpPr>
        <p:spPr>
          <a:xfrm>
            <a:off x="0" y="109500"/>
            <a:ext cx="9360816" cy="1607620"/>
          </a:xfrm>
          <a:prstGeom prst="rect">
            <a:avLst/>
          </a:prstGeom>
          <a:noFill/>
        </p:spPr>
        <p:txBody>
          <a:bodyPr wrap="square" rtlCol="0">
            <a:spAutoFit/>
          </a:bodyPr>
          <a:lstStyle/>
          <a:p>
            <a:pPr marL="742950" marR="0" lvl="1" indent="-285750" rtl="0">
              <a:lnSpc>
                <a:spcPct val="115000"/>
              </a:lnSpc>
              <a:spcAft>
                <a:spcPts val="800"/>
              </a:spcAft>
              <a:buSzPts val="1000"/>
              <a:buFont typeface="Symbol" panose="05050102010706020507" pitchFamily="18" charset="2"/>
              <a:buChar char=""/>
              <a:tabLst>
                <a:tab pos="914400" algn="l"/>
              </a:tabLst>
            </a:pPr>
            <a:r>
              <a:rPr lang="en-US" sz="1200" kern="100" dirty="0">
                <a:effectLst/>
                <a:latin typeface="Calibri" panose="020F0502020204030204" pitchFamily="34" charset="0"/>
                <a:ea typeface="Calibri" panose="020F0502020204030204" pitchFamily="34" charset="0"/>
                <a:cs typeface="Arial" panose="020B0604020202020204" pitchFamily="34" charset="0"/>
              </a:rPr>
              <a:t> </a:t>
            </a:r>
          </a:p>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140, Internal Controls</a:t>
            </a:r>
            <a:br>
              <a:rPr lang="en-US" sz="1800" b="1" dirty="0">
                <a:effectLst/>
                <a:latin typeface="Calibri" panose="020F0502020204030204" pitchFamily="34" charset="0"/>
                <a:ea typeface="Calibri" panose="020F0502020204030204" pitchFamily="34" charset="0"/>
                <a:cs typeface="Arial" panose="020B0604020202020204" pitchFamily="34" charset="0"/>
              </a:rPr>
            </a:br>
            <a:br>
              <a:rPr lang="en-US" sz="1800" b="1" kern="100" dirty="0">
                <a:effectLst/>
                <a:latin typeface="Calibri" panose="020F0502020204030204" pitchFamily="34" charset="0"/>
                <a:ea typeface="Calibri" panose="020F0502020204030204" pitchFamily="34" charset="0"/>
                <a:cs typeface="Arial" panose="020B0604020202020204" pitchFamily="34" charset="0"/>
              </a:rPr>
            </a:b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buNone/>
            </a:pPr>
            <a:endParaRPr lang="en-US" sz="2400" dirty="0">
              <a:solidFill>
                <a:srgbClr val="C00000"/>
              </a:solidFill>
            </a:endParaRPr>
          </a:p>
        </p:txBody>
      </p:sp>
      <p:sp>
        <p:nvSpPr>
          <p:cNvPr id="3" name="TextBox 2">
            <a:extLst>
              <a:ext uri="{FF2B5EF4-FFF2-40B4-BE49-F238E27FC236}">
                <a16:creationId xmlns:a16="http://schemas.microsoft.com/office/drawing/2014/main" id="{F2F2B0B4-61BA-4507-F131-C5DC8A767FA7}"/>
              </a:ext>
            </a:extLst>
          </p:cNvPr>
          <p:cNvSpPr txBox="1"/>
          <p:nvPr/>
        </p:nvSpPr>
        <p:spPr>
          <a:xfrm>
            <a:off x="0" y="904976"/>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EAAD4624-A106-9EFA-2187-55F9AEF82251}"/>
              </a:ext>
            </a:extLst>
          </p:cNvPr>
          <p:cNvSpPr txBox="1"/>
          <p:nvPr/>
        </p:nvSpPr>
        <p:spPr>
          <a:xfrm>
            <a:off x="273377" y="913310"/>
            <a:ext cx="11462994" cy="3361690"/>
          </a:xfrm>
          <a:prstGeom prst="rect">
            <a:avLst/>
          </a:prstGeom>
          <a:noFill/>
        </p:spPr>
        <p:txBody>
          <a:bodyPr wrap="square">
            <a:spAutoFit/>
          </a:bodyPr>
          <a:lstStyle/>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The Internal Auditor shall ensure that the entity has designed, implemented and maintains effective and efficient Internal Controls. The audit procedures shall be sufficient to allow the Internal Auditor to assess the design, proper implementation and operating effectiveness of the Internal Controls. Any shortcoming identified shall be reported with recommendations for improvement and suggestions to enhance the Internal Controls to meet organization’s objectives. 6.3 The Internal Auditor shall review the risk assessment exercise undertaken at the time of planning the audit assignment to establish a basis for evaluating whether adequate and appropriate Internal Controls are in place to address the identified risks. Audit procedures to be conducted would primarily be focused on high and medium risk Internal Controls and adequate documentation (e.g., a Risk Control Matrix) should be in place to confirm the linkage of the audit procedure with the respective risks.</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System control weakness &gt;&gt;&gt; inform the cross function level wherever it has an effect…inter departmental effect.</a:t>
            </a:r>
          </a:p>
        </p:txBody>
      </p:sp>
    </p:spTree>
    <p:extLst>
      <p:ext uri="{BB962C8B-B14F-4D97-AF65-F5344CB8AC3E}">
        <p14:creationId xmlns:p14="http://schemas.microsoft.com/office/powerpoint/2010/main" val="23843647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8366-ED9C-7D81-310B-5EC85ED706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61EFBA5-7AB1-12AD-9529-0EA0A03009CC}"/>
              </a:ext>
            </a:extLst>
          </p:cNvPr>
          <p:cNvSpPr txBox="1"/>
          <p:nvPr/>
        </p:nvSpPr>
        <p:spPr>
          <a:xfrm>
            <a:off x="0" y="113805"/>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5B231FA9-3DFC-4AF6-D041-F39E5114AECD}"/>
              </a:ext>
            </a:extLst>
          </p:cNvPr>
          <p:cNvSpPr txBox="1"/>
          <p:nvPr/>
        </p:nvSpPr>
        <p:spPr>
          <a:xfrm>
            <a:off x="744718" y="527901"/>
            <a:ext cx="6589336" cy="369332"/>
          </a:xfrm>
          <a:prstGeom prst="rect">
            <a:avLst/>
          </a:prstGeom>
          <a:noFill/>
        </p:spPr>
        <p:txBody>
          <a:bodyPr wrap="square" rtlCol="0">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150, Risk Management</a:t>
            </a:r>
            <a:endParaRPr lang="en-US" dirty="0"/>
          </a:p>
        </p:txBody>
      </p:sp>
      <p:sp>
        <p:nvSpPr>
          <p:cNvPr id="5" name="TextBox 4">
            <a:extLst>
              <a:ext uri="{FF2B5EF4-FFF2-40B4-BE49-F238E27FC236}">
                <a16:creationId xmlns:a16="http://schemas.microsoft.com/office/drawing/2014/main" id="{0327BDC9-266C-02EC-6B9F-AFE70CDFCC3B}"/>
              </a:ext>
            </a:extLst>
          </p:cNvPr>
          <p:cNvSpPr txBox="1"/>
          <p:nvPr/>
        </p:nvSpPr>
        <p:spPr>
          <a:xfrm>
            <a:off x="311083" y="897233"/>
            <a:ext cx="11755225" cy="5488939"/>
          </a:xfrm>
          <a:prstGeom prst="rect">
            <a:avLst/>
          </a:prstGeom>
          <a:noFill/>
        </p:spPr>
        <p:txBody>
          <a:bodyPr wrap="square" rtlCol="0">
            <a:spAutoFit/>
          </a:bodyPr>
          <a:lstStyle/>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a) Risk management is a critical component in ensuring that an organization identifies, assesses, mitigates, monitors and reports risks that could impact its objectives, risk that could affect including Strategic, financial, operational, compliance, and safeguarding of assets.</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b) Risk management is part of internal audit definition…</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-Risk can be defined as a threat exploiting vulnerability of business assets or processes or controls by occurrence of an event which could prevent the organization from achieving its goals and objectives or which can significantly impact the business operations, internal controls and business continuity of the organization.</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And business continuity of the entity. It prevent from achieving…</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c) e.g. Banks are focusing RBIA</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d) organization has risk management strategy</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e) Risk management strategy and top management view on this..</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f) Risk are threat and vulnerabilities. eg.. sitting late alone at office… </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g) continuous monitoring and oversight on risk management.</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h) Identity weak areas where risks are maximum…and categorise risk based on risk policy/recommendation.</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i) Enterprises risk management and chief risk officer.</a:t>
            </a:r>
          </a:p>
          <a:p>
            <a:pPr marL="457200"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Mostly if you see SIA many terms are repeated and we need to have general awareness of all this which help </a:t>
            </a:r>
          </a:p>
          <a:p>
            <a:pPr marL="45720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Us while doing audit.</a:t>
            </a:r>
          </a:p>
        </p:txBody>
      </p:sp>
    </p:spTree>
    <p:extLst>
      <p:ext uri="{BB962C8B-B14F-4D97-AF65-F5344CB8AC3E}">
        <p14:creationId xmlns:p14="http://schemas.microsoft.com/office/powerpoint/2010/main" val="13516134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91B29-761B-B357-3835-DBA4D2AD3C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B0B144C-0E22-4758-BEB7-71FF9D03D672}"/>
              </a:ext>
            </a:extLst>
          </p:cNvPr>
          <p:cNvSpPr txBox="1"/>
          <p:nvPr/>
        </p:nvSpPr>
        <p:spPr>
          <a:xfrm>
            <a:off x="0" y="113805"/>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B7E05278-CF74-6AE7-59E1-4575B0C59677}"/>
              </a:ext>
            </a:extLst>
          </p:cNvPr>
          <p:cNvSpPr txBox="1"/>
          <p:nvPr/>
        </p:nvSpPr>
        <p:spPr>
          <a:xfrm>
            <a:off x="744718" y="527901"/>
            <a:ext cx="6589336" cy="369332"/>
          </a:xfrm>
          <a:prstGeom prst="rect">
            <a:avLst/>
          </a:prstGeom>
          <a:noFill/>
        </p:spPr>
        <p:txBody>
          <a:bodyPr wrap="square" rtlCol="0">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150, Risk Management</a:t>
            </a:r>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rPr>
              <a:t>  continued</a:t>
            </a:r>
            <a:endParaRPr lang="en-US" dirty="0"/>
          </a:p>
        </p:txBody>
      </p:sp>
      <p:sp>
        <p:nvSpPr>
          <p:cNvPr id="5" name="TextBox 4">
            <a:extLst>
              <a:ext uri="{FF2B5EF4-FFF2-40B4-BE49-F238E27FC236}">
                <a16:creationId xmlns:a16="http://schemas.microsoft.com/office/drawing/2014/main" id="{29E82372-29CF-083E-8338-A9AAC0826CFB}"/>
              </a:ext>
            </a:extLst>
          </p:cNvPr>
          <p:cNvSpPr txBox="1"/>
          <p:nvPr/>
        </p:nvSpPr>
        <p:spPr>
          <a:xfrm>
            <a:off x="311083" y="897233"/>
            <a:ext cx="11755225" cy="4993931"/>
          </a:xfrm>
          <a:prstGeom prst="rect">
            <a:avLst/>
          </a:prstGeom>
          <a:noFill/>
        </p:spPr>
        <p:txBody>
          <a:bodyPr wrap="square" rtlCol="0">
            <a:spAutoFit/>
          </a:bodyPr>
          <a:lstStyle/>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The overall responsibility for developing, implementing and monitoring of risk management rests with the Board of Directors, risk management committee and Management risk management committee and management. and should be appropriately covered in the internal audit scope.</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What an auditor do</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Priorities areas which are prone to material risk and deploy more forces . he/she review the effectiveness of risk management</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Main Risk framework as well as design and implementation.</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If assurance services on risk management mitigation.. terms very clear    </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The Internal Auditor shall not assume any responsibility to manage the risks or to execute risk management decisions.</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RM focused on achievement of objective eg.. overheads is too huge to turnaround.. that is risk.. </a:t>
            </a:r>
          </a:p>
          <a:p>
            <a:pPr marL="0" marR="0">
              <a:lnSpc>
                <a:spcPct val="115000"/>
              </a:lnSpc>
              <a:spcAft>
                <a:spcPts val="800"/>
              </a:spcAft>
            </a:pPr>
            <a:r>
              <a:rPr lang="en-US" sz="1800" kern="100" dirty="0">
                <a:effectLst/>
                <a:latin typeface="Calibri" panose="020F0502020204030204" pitchFamily="34" charset="0"/>
                <a:ea typeface="Calibri" panose="020F0502020204030204" pitchFamily="34" charset="0"/>
                <a:cs typeface="Arial" panose="020B0604020202020204" pitchFamily="34" charset="0"/>
              </a:rPr>
              <a:t>No RM frame work, we can suggest to adopt the rm framework.</a:t>
            </a:r>
          </a:p>
          <a:p>
            <a:endParaRPr lang="en-US" dirty="0"/>
          </a:p>
          <a:p>
            <a:pPr marL="457200" marR="0">
              <a:lnSpc>
                <a:spcPct val="115000"/>
              </a:lnSpc>
              <a:buNone/>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102799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4B6BA-1B22-1F8A-3214-0033FFB2A79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3C336DD-DBE9-822E-DF32-63F4931A79FC}"/>
              </a:ext>
            </a:extLst>
          </p:cNvPr>
          <p:cNvSpPr txBox="1"/>
          <p:nvPr/>
        </p:nvSpPr>
        <p:spPr>
          <a:xfrm>
            <a:off x="0" y="113805"/>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D1C3567A-2147-0DCC-6641-6A3E4AF5CACD}"/>
              </a:ext>
            </a:extLst>
          </p:cNvPr>
          <p:cNvSpPr txBox="1"/>
          <p:nvPr/>
        </p:nvSpPr>
        <p:spPr>
          <a:xfrm>
            <a:off x="575035" y="113805"/>
            <a:ext cx="6589336" cy="369332"/>
          </a:xfrm>
          <a:prstGeom prst="rect">
            <a:avLst/>
          </a:prstGeom>
          <a:noFill/>
        </p:spPr>
        <p:txBody>
          <a:bodyPr wrap="square" rtlCol="0">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160, Compliance with Laws and Regulations</a:t>
            </a:r>
            <a:endParaRPr lang="en-US" dirty="0"/>
          </a:p>
        </p:txBody>
      </p:sp>
      <p:sp>
        <p:nvSpPr>
          <p:cNvPr id="5" name="TextBox 4">
            <a:extLst>
              <a:ext uri="{FF2B5EF4-FFF2-40B4-BE49-F238E27FC236}">
                <a16:creationId xmlns:a16="http://schemas.microsoft.com/office/drawing/2014/main" id="{19835C69-CF4F-0196-37AE-94C7166719C1}"/>
              </a:ext>
            </a:extLst>
          </p:cNvPr>
          <p:cNvSpPr txBox="1"/>
          <p:nvPr/>
        </p:nvSpPr>
        <p:spPr>
          <a:xfrm>
            <a:off x="218387" y="467363"/>
            <a:ext cx="11755225" cy="6904711"/>
          </a:xfrm>
          <a:prstGeom prst="rect">
            <a:avLst/>
          </a:prstGeom>
          <a:noFill/>
        </p:spPr>
        <p:txBody>
          <a:bodyPr wrap="square" rtlCol="0">
            <a:spAutoFit/>
          </a:bodyPr>
          <a:lstStyle/>
          <a:p>
            <a:pPr marL="742950" marR="0" lvl="1" indent="-285750" rtl="0">
              <a:lnSpc>
                <a:spcPct val="115000"/>
              </a:lnSpc>
              <a:buSzPts val="1000"/>
              <a:buFont typeface="Symbol" panose="05050102010706020507" pitchFamily="18" charset="2"/>
              <a:buChar char=""/>
              <a:tabLst>
                <a:tab pos="9144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Compliance with applicable laws and regulations is a fundamental pillar of sound governance and</a:t>
            </a:r>
          </a:p>
          <a:p>
            <a:pPr marL="914400" marR="0">
              <a:lnSpc>
                <a:spcPct val="115000"/>
              </a:lnSpc>
              <a:buNone/>
            </a:pPr>
            <a:r>
              <a:rPr lang="en-US" sz="1600" kern="100" dirty="0">
                <a:effectLst/>
                <a:latin typeface="Calibri" panose="020F0502020204030204" pitchFamily="34" charset="0"/>
                <a:ea typeface="Calibri" panose="020F0502020204030204" pitchFamily="34" charset="0"/>
                <a:cs typeface="Arial" panose="020B0604020202020204" pitchFamily="34" charset="0"/>
              </a:rPr>
              <a:t> sustainable business operations</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Definition of internal audit - enhance governance. It includes compliance….</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Special in the scope of work.. whether it is part of work…?</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Non -compliance is either by omission or commission internationally or unintentionally</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Result fines, litigation and reputation damage…e.g. Ndh 4 for Nidhi companies</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Team and leadership set the tune at the top and compliance officer.. e.g. Cs.. CA</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Where a compliance assurance is required then detailed dive in required.. </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Comprehensive database to support compliance. Eg. Pf deduction and payment. payroll</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Communication periodically the status of compliance and litigation status.</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Mgmt. responsibility.</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Auditor role &gt;&gt;&gt; not own those frame work.. like an examiner not owner answer paper..</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Compliance related to related party&gt;&gt;reviewed and disclosed…</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the Internal Auditor shall plan and perform internal audit procedures to evaluate the design, implementation and operating effectiveness of such framework to provide independent assurance to management and to those charged with </a:t>
            </a:r>
          </a:p>
          <a:p>
            <a:pPr marL="1371600" marR="0">
              <a:lnSpc>
                <a:spcPct val="115000"/>
              </a:lnSpc>
              <a:buNone/>
            </a:pPr>
            <a:r>
              <a:rPr lang="en-US" sz="1600" kern="100" dirty="0">
                <a:effectLst/>
                <a:latin typeface="Calibri" panose="020F0502020204030204" pitchFamily="34" charset="0"/>
                <a:ea typeface="Calibri" panose="020F0502020204030204" pitchFamily="34" charset="0"/>
                <a:cs typeface="Arial" panose="020B0604020202020204" pitchFamily="34" charset="0"/>
              </a:rPr>
              <a:t>governance</a:t>
            </a:r>
          </a:p>
          <a:p>
            <a:pPr marL="1143000" marR="0" lvl="2" indent="-228600">
              <a:lnSpc>
                <a:spcPct val="115000"/>
              </a:lnSpc>
              <a:buSzPts val="1000"/>
              <a:buFont typeface="Symbol" panose="05050102010706020507" pitchFamily="18" charset="2"/>
              <a:buChar char=""/>
              <a:tabLst>
                <a:tab pos="1371600" algn="l"/>
              </a:tabLst>
            </a:pPr>
            <a:r>
              <a:rPr lang="en-US" sz="1600" kern="100" dirty="0">
                <a:effectLst/>
                <a:latin typeface="Calibri" panose="020F0502020204030204" pitchFamily="34" charset="0"/>
                <a:ea typeface="Calibri" panose="020F0502020204030204" pitchFamily="34" charset="0"/>
                <a:cs typeface="Arial" panose="020B0604020202020204" pitchFamily="34" charset="0"/>
              </a:rPr>
              <a:t>The role remains restricted to examining the adequacy and effectiveness of compliance</a:t>
            </a:r>
          </a:p>
          <a:p>
            <a:pPr marL="1371600" marR="0">
              <a:lnSpc>
                <a:spcPct val="115000"/>
              </a:lnSpc>
              <a:buNone/>
            </a:pPr>
            <a:r>
              <a:rPr lang="en-US" sz="1600" kern="100" dirty="0">
                <a:effectLst/>
                <a:latin typeface="Calibri" panose="020F0502020204030204" pitchFamily="34" charset="0"/>
                <a:ea typeface="Calibri" panose="020F0502020204030204" pitchFamily="34" charset="0"/>
                <a:cs typeface="Arial" panose="020B0604020202020204" pitchFamily="34" charset="0"/>
              </a:rPr>
              <a:t> framework, identifying gaps or deviations, and reporting them to those charged with </a:t>
            </a:r>
          </a:p>
          <a:p>
            <a:pPr marL="1371600" marR="0">
              <a:lnSpc>
                <a:spcPct val="115000"/>
              </a:lnSpc>
              <a:buNone/>
            </a:pPr>
            <a:r>
              <a:rPr lang="en-US" sz="1600" kern="100" dirty="0">
                <a:effectLst/>
                <a:latin typeface="Calibri" panose="020F0502020204030204" pitchFamily="34" charset="0"/>
                <a:ea typeface="Calibri" panose="020F0502020204030204" pitchFamily="34" charset="0"/>
                <a:cs typeface="Arial" panose="020B0604020202020204" pitchFamily="34" charset="0"/>
              </a:rPr>
              <a:t>governance. Any involvement beyond this scope and risks compromising the independence.</a:t>
            </a:r>
          </a:p>
          <a:p>
            <a:pPr marL="1371600" marR="0">
              <a:lnSpc>
                <a:spcPct val="115000"/>
              </a:lnSpc>
              <a:buNone/>
            </a:pPr>
            <a:r>
              <a:rPr lang="en-US" sz="1600" kern="100" dirty="0">
                <a:effectLst/>
                <a:latin typeface="Calibri" panose="020F0502020204030204" pitchFamily="34" charset="0"/>
                <a:ea typeface="Calibri" panose="020F0502020204030204" pitchFamily="34" charset="0"/>
                <a:cs typeface="Arial" panose="020B0604020202020204" pitchFamily="34" charset="0"/>
              </a:rPr>
              <a:t> the scope, listing all the specific laws and regulations tested.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audit procedures performed, sample selected, and population covered.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summary of the work performed, and </a:t>
            </a:r>
            <a:r>
              <a:rPr lang="en-US" sz="1600" kern="1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en-US" sz="1600" kern="100" dirty="0">
                <a:effectLst/>
                <a:latin typeface="Calibri" panose="020F0502020204030204" pitchFamily="34" charset="0"/>
                <a:ea typeface="Calibri" panose="020F0502020204030204" pitchFamily="34" charset="0"/>
                <a:cs typeface="Arial" panose="020B0604020202020204" pitchFamily="34" charset="0"/>
              </a:rPr>
              <a:t> limitations, if any, on the responsibilities assumed by the internal Auditor, such as inherent limitations in sample selection, or that a court of law is the ultimate authority in establishing legal interpretation of non-compliance etc.</a:t>
            </a:r>
          </a:p>
          <a:p>
            <a:pPr marL="457200" marR="0">
              <a:lnSpc>
                <a:spcPct val="115000"/>
              </a:lnSpc>
              <a:buNone/>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970550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D18E0-86E6-267F-5E8E-0A712380701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695045F-A398-F37F-28FC-E897C980F6B2}"/>
              </a:ext>
            </a:extLst>
          </p:cNvPr>
          <p:cNvSpPr txBox="1"/>
          <p:nvPr/>
        </p:nvSpPr>
        <p:spPr>
          <a:xfrm>
            <a:off x="1376413" y="2290813"/>
            <a:ext cx="10616665" cy="984885"/>
          </a:xfrm>
          <a:prstGeom prst="rect">
            <a:avLst/>
          </a:prstGeom>
          <a:noFill/>
        </p:spPr>
        <p:txBody>
          <a:bodyPr wrap="square" rtlCol="0">
            <a:spAutoFit/>
          </a:bodyPr>
          <a:lstStyle/>
          <a:p>
            <a:endParaRPr lang="en-US" dirty="0"/>
          </a:p>
          <a:p>
            <a:r>
              <a:rPr lang="en-US" sz="4000" b="1" dirty="0">
                <a:solidFill>
                  <a:srgbClr val="7030A0"/>
                </a:solidFill>
              </a:rPr>
              <a:t>SERIES 200 : Internal Audit Execution Standards</a:t>
            </a:r>
          </a:p>
        </p:txBody>
      </p:sp>
    </p:spTree>
    <p:extLst>
      <p:ext uri="{BB962C8B-B14F-4D97-AF65-F5344CB8AC3E}">
        <p14:creationId xmlns:p14="http://schemas.microsoft.com/office/powerpoint/2010/main" val="22765380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7B70D-4F45-2E17-896B-7EE176369E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D71A0A-D2CA-3AA9-1F57-C6AF398CB40A}"/>
              </a:ext>
            </a:extLst>
          </p:cNvPr>
          <p:cNvSpPr txBox="1"/>
          <p:nvPr/>
        </p:nvSpPr>
        <p:spPr>
          <a:xfrm>
            <a:off x="0" y="113805"/>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4C09B19E-D0DD-F523-4AA8-1D03430B4EEC}"/>
              </a:ext>
            </a:extLst>
          </p:cNvPr>
          <p:cNvSpPr txBox="1"/>
          <p:nvPr/>
        </p:nvSpPr>
        <p:spPr>
          <a:xfrm>
            <a:off x="311083" y="297426"/>
            <a:ext cx="10652288" cy="646331"/>
          </a:xfrm>
          <a:prstGeom prst="rect">
            <a:avLst/>
          </a:prstGeom>
          <a:noFill/>
        </p:spPr>
        <p:txBody>
          <a:bodyPr wrap="square" rtlCol="0">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210, Knowledge Of the Entity and its Environment</a:t>
            </a:r>
            <a:br>
              <a:rPr lang="en-US" sz="1800" b="1"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5" name="TextBox 4">
            <a:extLst>
              <a:ext uri="{FF2B5EF4-FFF2-40B4-BE49-F238E27FC236}">
                <a16:creationId xmlns:a16="http://schemas.microsoft.com/office/drawing/2014/main" id="{E4F98387-C245-50B0-2999-3BF3B389470B}"/>
              </a:ext>
            </a:extLst>
          </p:cNvPr>
          <p:cNvSpPr txBox="1"/>
          <p:nvPr/>
        </p:nvSpPr>
        <p:spPr>
          <a:xfrm>
            <a:off x="218387" y="583674"/>
            <a:ext cx="11755225" cy="6433813"/>
          </a:xfrm>
          <a:prstGeom prst="rect">
            <a:avLst/>
          </a:prstGeom>
          <a:noFill/>
        </p:spPr>
        <p:txBody>
          <a:bodyPr wrap="square" rtlCol="0">
            <a:spAutoFit/>
          </a:bodyPr>
          <a:lstStyle/>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The more you understand the entity… the better will be the audit result.</a:t>
            </a:r>
          </a:p>
          <a:p>
            <a:pPr marL="342900" marR="0" lvl="0" indent="-34290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An internal auditor is required to obtain a comprehensive understanding of the entity’s industry, operations, </a:t>
            </a:r>
          </a:p>
          <a:p>
            <a:pPr marL="847090" marR="0" indent="-28575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ownership, governance, and regulatory environment, sufficient to identify and assess risks, review processes </a:t>
            </a:r>
          </a:p>
          <a:p>
            <a:pPr marL="847090" marR="0" indent="-28575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and controls, and determine the nature, timing, and extent of audit procedures. It further ensures that </a:t>
            </a:r>
          </a:p>
          <a:p>
            <a:pPr marL="847090" marR="0" indent="-28575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audit conclusions and recommendations are appropriate, relevant, and add value to the entity</a:t>
            </a:r>
          </a:p>
          <a:p>
            <a:pPr marL="342900" marR="0" lvl="0" indent="-34290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Help in plan, execution and evaluation of internal controls.</a:t>
            </a:r>
          </a:p>
          <a:p>
            <a:pPr marL="342900" marR="0" lvl="0" indent="-34290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Continuous knowledge and document the same..</a:t>
            </a:r>
          </a:p>
          <a:p>
            <a:pPr marL="342900" marR="0" lvl="0" indent="-34290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Preliminary knowledge/post acceptance detailed one..</a:t>
            </a:r>
          </a:p>
          <a:p>
            <a:pPr marL="847090" marR="0" indent="-28575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The nature of the entity, including its operations, ownership, governance, and financing structure. </a:t>
            </a:r>
          </a:p>
          <a:p>
            <a:pPr marL="847090" marR="0" indent="-28575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(b) The entity’s business objectives, strategies, and associated risks. (c) Key internal controls and operational </a:t>
            </a:r>
          </a:p>
          <a:p>
            <a:pPr marL="847090" marR="0" indent="-28575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procedures. (d) Information systems, Management Information System (MIS) and Information Technology</a:t>
            </a:r>
          </a:p>
          <a:p>
            <a:pPr marL="847090" marR="0" indent="-28575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 (IT) Controls. (e) The industry and external environment, including competition, technological developments</a:t>
            </a:r>
          </a:p>
          <a:p>
            <a:pPr marL="847090" marR="0" indent="-28575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 and economic conditions. (f) The regulatory framework, including applicable laws and compliance </a:t>
            </a:r>
          </a:p>
          <a:p>
            <a:pPr marL="847090" marR="0" indent="-28575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obligations.</a:t>
            </a:r>
          </a:p>
          <a:p>
            <a:pPr marL="342900" marR="0" lvl="0" indent="-34290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Apply this in audit.</a:t>
            </a:r>
          </a:p>
          <a:p>
            <a:pPr marL="342900" marR="0" lvl="0" indent="-342900">
              <a:lnSpc>
                <a:spcPct val="115000"/>
              </a:lnSpc>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Documentation may include internal memos, industry reports, organizational charts, minutes of meetings,</a:t>
            </a:r>
          </a:p>
          <a:p>
            <a:pPr marL="847090" marR="0" indent="-285750">
              <a:lnSpc>
                <a:spcPct val="115000"/>
              </a:lnSpc>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Arial" panose="020B0604020202020204" pitchFamily="34" charset="0"/>
              </a:rPr>
              <a:t> process flowcharts, regulatory references, working papers on risk assessments etc.</a:t>
            </a:r>
          </a:p>
          <a:p>
            <a:pPr marL="0" marR="0">
              <a:lnSpc>
                <a:spcPct val="115000"/>
              </a:lnSpc>
              <a:spcAft>
                <a:spcPts val="800"/>
              </a:spcAft>
              <a:buNone/>
            </a:pPr>
            <a:endParaRPr lang="en-US" dirty="0"/>
          </a:p>
          <a:p>
            <a:pPr marL="457200" marR="0">
              <a:lnSpc>
                <a:spcPct val="115000"/>
              </a:lnSpc>
              <a:buNone/>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177303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B2387-B2BD-D131-A956-727E732939E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550B8BC-64EC-1B2A-FD41-B886987139AF}"/>
              </a:ext>
            </a:extLst>
          </p:cNvPr>
          <p:cNvSpPr txBox="1"/>
          <p:nvPr/>
        </p:nvSpPr>
        <p:spPr>
          <a:xfrm>
            <a:off x="0" y="113805"/>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5E8C4942-6F3D-8A6F-A2D5-E3C184DEE3C9}"/>
              </a:ext>
            </a:extLst>
          </p:cNvPr>
          <p:cNvSpPr txBox="1"/>
          <p:nvPr/>
        </p:nvSpPr>
        <p:spPr>
          <a:xfrm>
            <a:off x="311083" y="297426"/>
            <a:ext cx="10652288" cy="1200329"/>
          </a:xfrm>
          <a:prstGeom prst="rect">
            <a:avLst/>
          </a:prstGeom>
          <a:noFill/>
        </p:spPr>
        <p:txBody>
          <a:bodyPr wrap="square" rtlCol="0">
            <a:spAutoFit/>
          </a:bodyPr>
          <a:lstStyle/>
          <a:p>
            <a:r>
              <a:rPr lang="en-US"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220, Internal Audit Planning</a:t>
            </a:r>
            <a:br>
              <a:rPr lang="en-US" sz="1800" b="1" kern="100" dirty="0">
                <a:effectLst/>
                <a:latin typeface="Calibri" panose="020F0502020204030204" pitchFamily="34" charset="0"/>
                <a:ea typeface="Calibri" panose="020F0502020204030204" pitchFamily="34" charset="0"/>
                <a:cs typeface="Arial" panose="020B0604020202020204" pitchFamily="34" charset="0"/>
              </a:rPr>
            </a:b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br>
              <a:rPr lang="en-US" sz="1800" b="1"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5" name="TextBox 4">
            <a:extLst>
              <a:ext uri="{FF2B5EF4-FFF2-40B4-BE49-F238E27FC236}">
                <a16:creationId xmlns:a16="http://schemas.microsoft.com/office/drawing/2014/main" id="{94C7ED12-1279-153B-5B9D-580E3E14E895}"/>
              </a:ext>
            </a:extLst>
          </p:cNvPr>
          <p:cNvSpPr txBox="1"/>
          <p:nvPr/>
        </p:nvSpPr>
        <p:spPr>
          <a:xfrm>
            <a:off x="218387" y="548441"/>
            <a:ext cx="11755225" cy="7502823"/>
          </a:xfrm>
          <a:prstGeom prst="rect">
            <a:avLst/>
          </a:prstGeom>
          <a:noFill/>
        </p:spPr>
        <p:txBody>
          <a:bodyPr wrap="square" rtlCol="0">
            <a:spAutoFit/>
          </a:bodyPr>
          <a:lstStyle/>
          <a:p>
            <a:pPr marL="342900" marR="0" lvl="0" indent="-342900" rtl="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Effective internal audit planning ensures that audit activities are strategically aligned with the</a:t>
            </a:r>
          </a:p>
          <a:p>
            <a:pPr marL="108775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 organization's objectives, risk profile, and governance priorities. (planning is effective tool? E.g. Isai</a:t>
            </a:r>
          </a:p>
          <a:p>
            <a:pPr marL="108775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our branch activities are well planned and happening smoothly..</a:t>
            </a:r>
          </a:p>
          <a:p>
            <a:pPr marL="342900" marR="0" lvl="0" indent="-34290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An internal audit plan for the entire entity is prepared for a given period of time (usually a year) </a:t>
            </a:r>
          </a:p>
          <a:p>
            <a:pPr marL="108775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and presented for approval to the highest governing body responsible for internal audits, </a:t>
            </a:r>
          </a:p>
          <a:p>
            <a:pPr marL="108775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normally, the Board of Directors, or the Audit Committee. </a:t>
            </a:r>
          </a:p>
          <a:p>
            <a:pPr marL="108775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(b) A number of specific internal audit plans may be prepared for individual assignments to be undertaken covering some part of the entity and presented to the Chief Internal Auditor. Such plan should be prepared in line with the internal audit plan to </a:t>
            </a:r>
          </a:p>
          <a:p>
            <a:pPr marL="108775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the entity as a whole.</a:t>
            </a:r>
          </a:p>
          <a:p>
            <a:pPr marL="342900" marR="0" lvl="0" indent="-34290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Audit committee along with chief internal auditor makes the plan for companies.. </a:t>
            </a:r>
          </a:p>
          <a:p>
            <a:pPr marL="342900" marR="0" lvl="0" indent="-34290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It understands the business model, organizational structure, regulatory environment and </a:t>
            </a:r>
          </a:p>
          <a:p>
            <a:pPr marL="108775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compliance obligations. (b) It aligns the audit goals with the organizations risk appetite. </a:t>
            </a:r>
          </a:p>
          <a:p>
            <a:pPr marL="108775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(c) It identifies potential risks from internal and external sources. D) It is directional in nature and </a:t>
            </a:r>
          </a:p>
          <a:p>
            <a:pPr marL="1087755" marR="0">
              <a:lnSpc>
                <a:spcPct val="115000"/>
              </a:lnSpc>
              <a:buNone/>
            </a:pPr>
            <a:r>
              <a:rPr lang="en-US" sz="1800" kern="100" dirty="0">
                <a:effectLst/>
                <a:latin typeface="Calibri" panose="020F0502020204030204" pitchFamily="34" charset="0"/>
                <a:ea typeface="Calibri" panose="020F0502020204030204" pitchFamily="34" charset="0"/>
                <a:cs typeface="Arial" panose="020B0604020202020204" pitchFamily="34" charset="0"/>
              </a:rPr>
              <a:t>considers all the Auditable Units, e) The outcome of this exercise is an “Internal Audit Plan”</a:t>
            </a:r>
          </a:p>
          <a:p>
            <a:pPr marL="342900" marR="0" lvl="0" indent="-34290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Audit Programme and procedures and activities to be carried out.</a:t>
            </a:r>
          </a:p>
          <a:p>
            <a:pPr marL="342900" marR="0" lvl="0" indent="-34290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Understand terminology</a:t>
            </a:r>
          </a:p>
          <a:p>
            <a:pPr marL="342900" marR="0" lvl="0" indent="-34290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Risk Assessment and internal controls understanding.</a:t>
            </a:r>
          </a:p>
          <a:p>
            <a:pPr marL="342900" marR="0" lvl="0" indent="-34290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Discuss with decision makers.. and audit universe to establish prior audit plan.</a:t>
            </a:r>
          </a:p>
          <a:p>
            <a:pPr marL="342900" marR="0" lvl="0" indent="-34290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Resource allocation</a:t>
            </a:r>
          </a:p>
          <a:p>
            <a:pPr marL="342900" marR="0" lvl="0" indent="-342900">
              <a:lnSpc>
                <a:spcPct val="115000"/>
              </a:lnSpc>
              <a:buFont typeface="+mj-lt"/>
              <a:buAutoNum type="alphaLcPeriod"/>
            </a:pPr>
            <a:r>
              <a:rPr lang="en-US" sz="1800" kern="100" dirty="0">
                <a:effectLst/>
                <a:latin typeface="Calibri" panose="020F0502020204030204" pitchFamily="34" charset="0"/>
                <a:ea typeface="Calibri" panose="020F0502020204030204" pitchFamily="34" charset="0"/>
                <a:cs typeface="Arial" panose="020B0604020202020204" pitchFamily="34" charset="0"/>
              </a:rPr>
              <a:t>the internal auditor needs to deploy IT tools, data mining and analytic procedures, and</a:t>
            </a:r>
          </a:p>
          <a:p>
            <a:pPr marL="1087755" marR="0">
              <a:lnSpc>
                <a:spcPct val="115000"/>
              </a:lnSpc>
              <a:spcAft>
                <a:spcPts val="800"/>
              </a:spcAft>
            </a:pPr>
            <a:r>
              <a:rPr lang="en-US" sz="1800" kern="100" dirty="0">
                <a:effectLst/>
                <a:latin typeface="Calibri" panose="020F0502020204030204" pitchFamily="34" charset="0"/>
                <a:ea typeface="Calibri" panose="020F0502020204030204" pitchFamily="34" charset="0"/>
                <a:cs typeface="Arial" panose="020B0604020202020204" pitchFamily="34" charset="0"/>
              </a:rPr>
              <a:t> the expertise required for its audit activities and testing purposes.</a:t>
            </a:r>
          </a:p>
          <a:p>
            <a:pPr marL="457200" marR="0">
              <a:lnSpc>
                <a:spcPct val="115000"/>
              </a:lnSpc>
              <a:buNone/>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910388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9D97-030E-99F2-8CF6-3D64C8FD61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D7B54E-B098-C045-F82E-187D2E6585CD}"/>
              </a:ext>
            </a:extLst>
          </p:cNvPr>
          <p:cNvSpPr txBox="1"/>
          <p:nvPr/>
        </p:nvSpPr>
        <p:spPr>
          <a:xfrm>
            <a:off x="0" y="113805"/>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7B0A3E91-3A5E-E7A9-0620-E688AE10D8B0}"/>
              </a:ext>
            </a:extLst>
          </p:cNvPr>
          <p:cNvSpPr txBox="1"/>
          <p:nvPr/>
        </p:nvSpPr>
        <p:spPr>
          <a:xfrm>
            <a:off x="122547" y="205616"/>
            <a:ext cx="10652288" cy="369332"/>
          </a:xfrm>
          <a:prstGeom prst="rect">
            <a:avLst/>
          </a:prstGeom>
          <a:noFill/>
        </p:spPr>
        <p:txBody>
          <a:bodyPr wrap="square" rtlCol="0">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230, Internal Audit Evidence</a:t>
            </a:r>
            <a:endParaRPr lang="en-US" dirty="0"/>
          </a:p>
        </p:txBody>
      </p:sp>
      <p:sp>
        <p:nvSpPr>
          <p:cNvPr id="2" name="TextBox 1">
            <a:extLst>
              <a:ext uri="{FF2B5EF4-FFF2-40B4-BE49-F238E27FC236}">
                <a16:creationId xmlns:a16="http://schemas.microsoft.com/office/drawing/2014/main" id="{11902084-307E-7011-1873-DEAAC8630FD8}"/>
              </a:ext>
            </a:extLst>
          </p:cNvPr>
          <p:cNvSpPr txBox="1"/>
          <p:nvPr/>
        </p:nvSpPr>
        <p:spPr>
          <a:xfrm>
            <a:off x="-131979" y="574948"/>
            <a:ext cx="10284645" cy="6607450"/>
          </a:xfrm>
          <a:prstGeom prst="rect">
            <a:avLst/>
          </a:prstGeom>
          <a:noFill/>
        </p:spPr>
        <p:txBody>
          <a:bodyPr wrap="square" rtlCol="0">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b="1" kern="100" dirty="0">
                <a:effectLst/>
                <a:latin typeface="Calibri" panose="020F0502020204030204" pitchFamily="34" charset="0"/>
                <a:ea typeface="Calibri" panose="020F0502020204030204" pitchFamily="34" charset="0"/>
                <a:cs typeface="Arial" panose="020B0604020202020204" pitchFamily="34" charset="0"/>
              </a:rPr>
              <a:t> “Internal Audit Evidence”</a:t>
            </a:r>
            <a:r>
              <a:rPr lang="en-US" sz="1800" kern="100" dirty="0">
                <a:effectLst/>
                <a:latin typeface="Calibri" panose="020F0502020204030204" pitchFamily="34" charset="0"/>
                <a:ea typeface="Calibri" panose="020F0502020204030204" pitchFamily="34" charset="0"/>
                <a:cs typeface="Arial" panose="020B0604020202020204" pitchFamily="34" charset="0"/>
              </a:rPr>
              <a:t> refers to all the information used by the Internal Auditor in arriving at the </a:t>
            </a:r>
          </a:p>
          <a:p>
            <a:pPr>
              <a:buNone/>
            </a:pPr>
            <a:r>
              <a:rPr lang="en-US" sz="1800" dirty="0">
                <a:effectLst/>
                <a:latin typeface="Calibri" panose="020F0502020204030204" pitchFamily="34" charset="0"/>
                <a:ea typeface="Calibri" panose="020F0502020204030204" pitchFamily="34" charset="0"/>
                <a:cs typeface="Arial" panose="020B0604020202020204" pitchFamily="34" charset="0"/>
              </a:rPr>
              <a:t>conclusions on which the auditor’s report is based. It includes both information collected from underlying entity records and processes, as well as information from the performance of various audit activities and testing procedures</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Arial" panose="020B0604020202020204" pitchFamily="34" charset="0"/>
              </a:rPr>
              <a:t>Most important tool for internal audit and proof of our work</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dirty="0"/>
              <a:t>provide reasonable assurance, and identify potential weaknesses in governance, risk management, and internal controls. </a:t>
            </a:r>
          </a:p>
          <a:p>
            <a:pPr marL="285750" indent="-285750">
              <a:buFont typeface="Arial" panose="020B0604020202020204" pitchFamily="34" charset="0"/>
              <a:buChar char="•"/>
            </a:pPr>
            <a:r>
              <a:rPr lang="en-US" dirty="0"/>
              <a:t> determine the root cause, effects and significance of the findings.  Formulate corrective and preventive recommendations to develop action to be taken by Management.</a:t>
            </a:r>
          </a:p>
          <a:p>
            <a:pPr marL="285750" indent="-285750">
              <a:buFont typeface="Arial" panose="020B0604020202020204" pitchFamily="34" charset="0"/>
              <a:buChar char="•"/>
            </a:pPr>
            <a:r>
              <a:rPr lang="en-US" dirty="0"/>
              <a:t> Determine conclusion based on audit evidence obtained.</a:t>
            </a:r>
          </a:p>
          <a:p>
            <a:pPr marL="285750" indent="-285750">
              <a:buFont typeface="Arial" panose="020B0604020202020204" pitchFamily="34" charset="0"/>
              <a:buChar char="•"/>
            </a:pPr>
            <a:r>
              <a:rPr lang="en-US" dirty="0"/>
              <a:t>Scope: This Standard applies to all internal audit assignments and covers the execution of audit procedures, including testing, sampling, and analytical techniques. </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Arial" panose="020B0604020202020204" pitchFamily="34" charset="0"/>
              </a:rPr>
              <a:t>SAAE</a:t>
            </a:r>
          </a:p>
          <a:p>
            <a:pPr marL="285750" indent="-285750">
              <a:buFont typeface="Arial" panose="020B0604020202020204" pitchFamily="34" charset="0"/>
              <a:buChar char="•"/>
            </a:pPr>
            <a:r>
              <a:rPr lang="en-US" dirty="0"/>
              <a:t>The objectives of gathering appropriate and reliable audit evidence is to: (a) Confirm the nature, timing and sufficiency of the audit procedures undertaken as per the internal audit plan and terms of engagement. (b) Obtain and document sufficient, relevant, and reliable evidence to support audit findings and conclusions. (c) Exercise sound professional judgment and maintain appropriate professional skepticism throughout the field work. (d) Engage constructively with auditee personnel to facilitate the accurate understanding of processes and validation of audit observations. </a:t>
            </a:r>
          </a:p>
          <a:p>
            <a:pPr marL="285750" indent="-285750">
              <a:buFont typeface="Arial" panose="020B0604020202020204" pitchFamily="34" charset="0"/>
              <a:buChar char="•"/>
            </a:pPr>
            <a:r>
              <a:rPr lang="en-US" dirty="0"/>
              <a:t>Maintain a high standard of documentation to support supervision, review, and subsequent reference. (f) establish that the work performed is in conformance with the applicable pronouncements of the Institute of Chartered Accountants of India.</a:t>
            </a:r>
            <a:endParaRPr lang="en-US" dirty="0">
              <a:latin typeface="Calibri" panose="020F0502020204030204" pitchFamily="34" charset="0"/>
              <a:ea typeface="Calibri" panose="020F0502020204030204" pitchFamily="34" charset="0"/>
              <a:cs typeface="Arial" panose="020B0604020202020204" pitchFamily="34" charset="0"/>
            </a:endParaRPr>
          </a:p>
          <a:p>
            <a:pPr>
              <a:buNone/>
            </a:pPr>
            <a:endParaRPr lang="en-US" dirty="0"/>
          </a:p>
        </p:txBody>
      </p:sp>
    </p:spTree>
    <p:extLst>
      <p:ext uri="{BB962C8B-B14F-4D97-AF65-F5344CB8AC3E}">
        <p14:creationId xmlns:p14="http://schemas.microsoft.com/office/powerpoint/2010/main" val="14405933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6D4F5-E0EF-446F-CBF8-445E083E0D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03714BD-A830-2DAF-B689-DECA0E2926C0}"/>
              </a:ext>
            </a:extLst>
          </p:cNvPr>
          <p:cNvSpPr txBox="1"/>
          <p:nvPr/>
        </p:nvSpPr>
        <p:spPr>
          <a:xfrm>
            <a:off x="0" y="113805"/>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7A18476A-38DF-5762-512C-466D62A4CC82}"/>
              </a:ext>
            </a:extLst>
          </p:cNvPr>
          <p:cNvSpPr txBox="1"/>
          <p:nvPr/>
        </p:nvSpPr>
        <p:spPr>
          <a:xfrm>
            <a:off x="122547" y="205616"/>
            <a:ext cx="10652288" cy="369332"/>
          </a:xfrm>
          <a:prstGeom prst="rect">
            <a:avLst/>
          </a:prstGeom>
          <a:noFill/>
        </p:spPr>
        <p:txBody>
          <a:bodyPr wrap="square" rtlCol="0">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230, Internal Audit Evidence</a:t>
            </a:r>
            <a:endParaRPr lang="en-US" dirty="0"/>
          </a:p>
        </p:txBody>
      </p:sp>
      <p:sp>
        <p:nvSpPr>
          <p:cNvPr id="2" name="TextBox 1">
            <a:extLst>
              <a:ext uri="{FF2B5EF4-FFF2-40B4-BE49-F238E27FC236}">
                <a16:creationId xmlns:a16="http://schemas.microsoft.com/office/drawing/2014/main" id="{A24802E4-BC08-7FDC-5631-C7E4089C564A}"/>
              </a:ext>
            </a:extLst>
          </p:cNvPr>
          <p:cNvSpPr txBox="1"/>
          <p:nvPr/>
        </p:nvSpPr>
        <p:spPr>
          <a:xfrm>
            <a:off x="0" y="574948"/>
            <a:ext cx="10284645" cy="7879080"/>
          </a:xfrm>
          <a:prstGeom prst="rect">
            <a:avLst/>
          </a:prstGeom>
          <a:noFill/>
        </p:spPr>
        <p:txBody>
          <a:bodyPr wrap="square" rtlCol="0">
            <a:spAutoFit/>
          </a:bodyPr>
          <a:lstStyle/>
          <a:p>
            <a:pPr marL="285750" indent="-285750">
              <a:buFont typeface="Arial" panose="020B0604020202020204" pitchFamily="34" charset="0"/>
              <a:buChar char="•"/>
            </a:pPr>
            <a:r>
              <a:rPr lang="en-US" sz="1600" dirty="0"/>
              <a:t>Types of Audit Procedures To achieve audit objectives, the internal auditor shall perform a combination of audit procedures, including: </a:t>
            </a:r>
          </a:p>
          <a:p>
            <a:pPr marL="285750" indent="-285750">
              <a:buFont typeface="Arial" panose="020B0604020202020204" pitchFamily="34" charset="0"/>
              <a:buChar char="•"/>
            </a:pPr>
            <a:r>
              <a:rPr lang="en-US" sz="1600" dirty="0"/>
              <a:t>Inquiry: Obtaining information i.e. data, documents, reports, registration, Policies, etc., from process owners and management. </a:t>
            </a:r>
          </a:p>
          <a:p>
            <a:pPr marL="285750" indent="-285750">
              <a:buFont typeface="Arial" panose="020B0604020202020204" pitchFamily="34" charset="0"/>
              <a:buChar char="•"/>
            </a:pPr>
            <a:r>
              <a:rPr lang="en-US" sz="1600" dirty="0"/>
              <a:t>Observation: Physically observing internal controls and operational procedures as they are being observed or observing a control attribute while it is being executed by the management. </a:t>
            </a:r>
          </a:p>
          <a:p>
            <a:pPr marL="285750" indent="-285750">
              <a:buFont typeface="Arial" panose="020B0604020202020204" pitchFamily="34" charset="0"/>
              <a:buChar char="•"/>
            </a:pPr>
            <a:r>
              <a:rPr lang="en-US" sz="1600" dirty="0"/>
              <a:t>Inspection: Involves the examination of documentation (physical or electronic), system records, and tangible assets to obtain reliable audit evidence regarding their authenticity, condition, and compliance with internal controls or regulatory requirements. </a:t>
            </a:r>
          </a:p>
          <a:p>
            <a:pPr marL="285750" indent="-285750">
              <a:buFont typeface="Arial" panose="020B0604020202020204" pitchFamily="34" charset="0"/>
              <a:buChar char="•"/>
            </a:pPr>
            <a:r>
              <a:rPr lang="en-US" sz="1600" dirty="0"/>
              <a:t>Confirmation: The process of obtaining direct verification from external parties (e.g. banks, customers, vendors etc.) to substantiate balances and transactions. </a:t>
            </a:r>
          </a:p>
          <a:p>
            <a:pPr marL="285750" indent="-285750">
              <a:buFont typeface="Arial" panose="020B0604020202020204" pitchFamily="34" charset="0"/>
              <a:buChar char="•"/>
            </a:pPr>
            <a:r>
              <a:rPr lang="en-US" sz="1600" dirty="0"/>
              <a:t>Recalculation: It involves independently verifying the accuracy of computations performed by the process or system under audit. </a:t>
            </a:r>
          </a:p>
          <a:p>
            <a:pPr marL="285750" indent="-285750">
              <a:buFont typeface="Arial" panose="020B0604020202020204" pitchFamily="34" charset="0"/>
              <a:buChar char="•"/>
            </a:pPr>
            <a:r>
              <a:rPr lang="en-US" sz="1600" dirty="0"/>
              <a:t>It may be applied to both financial and operational data and serves to validate input output logic, detect control failures, and assess the reliability of automated </a:t>
            </a:r>
          </a:p>
          <a:p>
            <a:pPr marL="285750" indent="-285750">
              <a:buFont typeface="Arial" panose="020B0604020202020204" pitchFamily="34" charset="0"/>
              <a:buChar char="•"/>
            </a:pPr>
            <a:r>
              <a:rPr lang="en-US" sz="1600" dirty="0"/>
              <a:t>Reperformance: The auditor independently re-executes a control or procedure to assess its existence and effectiveness. Analytical Procedures: Identifying relationships, trends, variances, and anomalies in financial and operational data. These procedures are instrumental in highlighting unusual patterns or fluctuations, which can guide risk-based auditing. They are especially useful in identifying periods</a:t>
            </a:r>
          </a:p>
          <a:p>
            <a:pPr marL="285750" indent="-285750">
              <a:buFont typeface="Arial" panose="020B0604020202020204" pitchFamily="34" charset="0"/>
              <a:buChar char="•"/>
            </a:pPr>
            <a:r>
              <a:rPr lang="en-US" sz="1600" dirty="0"/>
              <a:t>Data Analytics / Computer-Assisted Audit Techniques (CAATs)</a:t>
            </a:r>
          </a:p>
          <a:p>
            <a:pPr marL="285750" indent="-285750">
              <a:buFont typeface="Arial" panose="020B0604020202020204" pitchFamily="34" charset="0"/>
              <a:buChar char="•"/>
            </a:pPr>
            <a:r>
              <a:rPr lang="en-US" sz="1600" b="1" dirty="0"/>
              <a:t>Internal Controls Testing  Testing shall cover both design effectiveness (whether the control is well-designed) and operational effectiveness. (whether the control is functioning as intended)</a:t>
            </a:r>
          </a:p>
          <a:p>
            <a:pPr marL="285750" indent="-285750">
              <a:buFont typeface="Arial" panose="020B0604020202020204" pitchFamily="34" charset="0"/>
              <a:buChar char="•"/>
            </a:pPr>
            <a:r>
              <a:rPr lang="en-US" sz="1600" dirty="0"/>
              <a:t>Control deficiencies and weaknesses shall be documented and discussed with relevant stakeholders. Transaction and Process Testing  Internal auditors shall use appropriate sampling techniques to test transactions for compliance and accuracy.  Key business processes shall be reviewed to identify inefficiencies and risks. </a:t>
            </a:r>
          </a:p>
          <a:p>
            <a:pPr>
              <a:buNone/>
            </a:pPr>
            <a:endParaRPr lang="en-US" sz="1600" dirty="0"/>
          </a:p>
          <a:p>
            <a:pPr>
              <a:buNone/>
            </a:pPr>
            <a:endParaRPr lang="en-US" dirty="0"/>
          </a:p>
          <a:p>
            <a:pPr>
              <a:buNone/>
            </a:pPr>
            <a:endParaRPr lang="en-US" dirty="0"/>
          </a:p>
          <a:p>
            <a:pPr>
              <a:buNone/>
            </a:pPr>
            <a:endParaRPr lang="en-US" dirty="0"/>
          </a:p>
          <a:p>
            <a:pPr>
              <a:buNone/>
            </a:pPr>
            <a:endParaRPr lang="en-US" dirty="0"/>
          </a:p>
          <a:p>
            <a:pPr>
              <a:buNone/>
            </a:pPr>
            <a:endParaRPr lang="en-US" dirty="0"/>
          </a:p>
        </p:txBody>
      </p:sp>
    </p:spTree>
    <p:extLst>
      <p:ext uri="{BB962C8B-B14F-4D97-AF65-F5344CB8AC3E}">
        <p14:creationId xmlns:p14="http://schemas.microsoft.com/office/powerpoint/2010/main" val="19571082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013CE-035A-E775-522D-0914FAAF79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F1CD10-3EB2-71F5-D2B4-6E0453F80779}"/>
              </a:ext>
            </a:extLst>
          </p:cNvPr>
          <p:cNvSpPr txBox="1"/>
          <p:nvPr/>
        </p:nvSpPr>
        <p:spPr>
          <a:xfrm>
            <a:off x="0" y="113805"/>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328991C3-4F70-05A6-2722-17C5FF3578BA}"/>
              </a:ext>
            </a:extLst>
          </p:cNvPr>
          <p:cNvSpPr txBox="1"/>
          <p:nvPr/>
        </p:nvSpPr>
        <p:spPr>
          <a:xfrm>
            <a:off x="122547" y="205616"/>
            <a:ext cx="10652288" cy="369332"/>
          </a:xfrm>
          <a:prstGeom prst="rect">
            <a:avLst/>
          </a:prstGeom>
          <a:noFill/>
        </p:spPr>
        <p:txBody>
          <a:bodyPr wrap="square" rtlCol="0">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230, Internal Audit Evidence</a:t>
            </a:r>
            <a:endParaRPr lang="en-US" dirty="0"/>
          </a:p>
        </p:txBody>
      </p:sp>
      <p:sp>
        <p:nvSpPr>
          <p:cNvPr id="2" name="TextBox 1">
            <a:extLst>
              <a:ext uri="{FF2B5EF4-FFF2-40B4-BE49-F238E27FC236}">
                <a16:creationId xmlns:a16="http://schemas.microsoft.com/office/drawing/2014/main" id="{D5359976-FA2A-C268-C5A7-AEBBF57378C2}"/>
              </a:ext>
            </a:extLst>
          </p:cNvPr>
          <p:cNvSpPr txBox="1"/>
          <p:nvPr/>
        </p:nvSpPr>
        <p:spPr>
          <a:xfrm>
            <a:off x="0" y="574948"/>
            <a:ext cx="10284645" cy="3385542"/>
          </a:xfrm>
          <a:prstGeom prst="rect">
            <a:avLst/>
          </a:prstGeom>
          <a:noFill/>
        </p:spPr>
        <p:txBody>
          <a:bodyPr wrap="square" rtlCol="0">
            <a:spAutoFit/>
          </a:bodyPr>
          <a:lstStyle/>
          <a:p>
            <a:pPr>
              <a:buNone/>
            </a:pPr>
            <a:r>
              <a:rPr lang="en-US" sz="1600" dirty="0"/>
              <a:t>Sampling and Analytical Procedures</a:t>
            </a:r>
          </a:p>
          <a:p>
            <a:pPr>
              <a:buNone/>
            </a:pPr>
            <a:r>
              <a:rPr lang="en-US" sz="1600" b="1" dirty="0"/>
              <a:t>Risk-based sampling</a:t>
            </a:r>
            <a:r>
              <a:rPr lang="en-US" sz="1600" dirty="0"/>
              <a:t>: Prioritizing high-risk areas. Statistical sampling: Using probabilistic techniques for objectivity. Judgmental sampling: Selecting based on auditor expertise. Stratified sampling: Ensuring the sample represents key subgroups. Monetary Unit Sampling (MUS): Used for auditing transactions with high monetary value, ensuring larger transactions are prioritized in sampling. Random Sampling: Each element has an equal and independent chance of selection.</a:t>
            </a:r>
          </a:p>
          <a:p>
            <a:pPr>
              <a:buNone/>
            </a:pPr>
            <a:endParaRPr lang="en-US" sz="1600" dirty="0"/>
          </a:p>
          <a:p>
            <a:pPr>
              <a:buNone/>
            </a:pPr>
            <a:endParaRPr lang="en-US" sz="1600" dirty="0"/>
          </a:p>
          <a:p>
            <a:pPr>
              <a:buNone/>
            </a:pPr>
            <a:r>
              <a:rPr lang="en-US" sz="1600" dirty="0"/>
              <a:t> Analytical Procedures Analytical procedures are a critical component of audit procedure and serve as an effective means of identifying anomalies, assessing trends, and evaluating the reasonableness of data. T</a:t>
            </a:r>
          </a:p>
          <a:p>
            <a:pPr>
              <a:buNone/>
            </a:pPr>
            <a:r>
              <a:rPr lang="en-US" dirty="0"/>
              <a:t>&gt;&gt; Trend Analysis</a:t>
            </a:r>
          </a:p>
          <a:p>
            <a:pPr>
              <a:buNone/>
            </a:pPr>
            <a:r>
              <a:rPr lang="en-US" dirty="0"/>
              <a:t>&gt;&gt; Bench Mark</a:t>
            </a:r>
          </a:p>
          <a:p>
            <a:pPr>
              <a:buNone/>
            </a:pPr>
            <a:r>
              <a:rPr lang="en-US" dirty="0"/>
              <a:t>&gt;&gt; Data Analytics</a:t>
            </a:r>
          </a:p>
        </p:txBody>
      </p:sp>
    </p:spTree>
    <p:extLst>
      <p:ext uri="{BB962C8B-B14F-4D97-AF65-F5344CB8AC3E}">
        <p14:creationId xmlns:p14="http://schemas.microsoft.com/office/powerpoint/2010/main" val="4922690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DE489-BAFF-786E-FBFD-70C2718AB23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06AD970-A340-AFF2-5684-1AF5DF75B2A9}"/>
              </a:ext>
            </a:extLst>
          </p:cNvPr>
          <p:cNvSpPr txBox="1"/>
          <p:nvPr/>
        </p:nvSpPr>
        <p:spPr>
          <a:xfrm>
            <a:off x="-1001027" y="525124"/>
            <a:ext cx="11029361" cy="707117"/>
          </a:xfrm>
          <a:prstGeom prst="rect">
            <a:avLst/>
          </a:prstGeom>
          <a:noFill/>
        </p:spPr>
        <p:txBody>
          <a:bodyPr wrap="square" rtlCol="0">
            <a:spAutoFit/>
          </a:bodyPr>
          <a:lstStyle/>
          <a:p>
            <a:pPr marR="0" lvl="0">
              <a:lnSpc>
                <a:spcPct val="115000"/>
              </a:lnSpc>
              <a:spcAft>
                <a:spcPts val="800"/>
              </a:spcAft>
              <a:buSzPts val="1000"/>
              <a:tabLst>
                <a:tab pos="457200" algn="l"/>
              </a:tabLs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F2D30E1-0168-A744-4B85-096007725927}"/>
              </a:ext>
            </a:extLst>
          </p:cNvPr>
          <p:cNvSpPr txBox="1"/>
          <p:nvPr/>
        </p:nvSpPr>
        <p:spPr>
          <a:xfrm>
            <a:off x="105877" y="525124"/>
            <a:ext cx="11973828" cy="7571303"/>
          </a:xfrm>
          <a:prstGeom prst="rect">
            <a:avLst/>
          </a:prstGeom>
          <a:noFill/>
        </p:spPr>
        <p:txBody>
          <a:bodyPr wrap="square" rtlCol="0">
            <a:spAutoFit/>
          </a:bodyPr>
          <a:lstStyle/>
          <a:p>
            <a:pPr marL="285750" indent="-285750">
              <a:buFont typeface="Wingdings" panose="05000000000000000000" pitchFamily="2" charset="2"/>
              <a:buChar char="q"/>
            </a:pPr>
            <a:r>
              <a:rPr lang="en-US" dirty="0"/>
              <a:t>The growing complexity of business operations, coupled with rapid digital transformation and increased regulatory oversight has significantly enhanced the role of technological tools in internal audit engagements. Technological tools—including data analytics platforms, computer-assisted audit techniques (CAATs), visualization tools, and audit management software as well as emerging technologies such as Artificial Intelligence (AI) and Machine Learning (ML)—enable internal auditors to enhance the efficiency, accuracy, and relevance of their work.</a:t>
            </a:r>
          </a:p>
          <a:p>
            <a:pPr>
              <a:buNone/>
            </a:pPr>
            <a:r>
              <a:rPr lang="en-US" dirty="0"/>
              <a:t>E.g. Ethic software for concurrent audit.. All audit through computer….</a:t>
            </a:r>
          </a:p>
          <a:p>
            <a:pPr>
              <a:buNone/>
            </a:pPr>
            <a:endParaRPr lang="en-US" dirty="0"/>
          </a:p>
          <a:p>
            <a:pPr marL="285750" indent="-285750">
              <a:buFont typeface="Wingdings" panose="05000000000000000000" pitchFamily="2" charset="2"/>
              <a:buChar char="q"/>
            </a:pPr>
            <a:r>
              <a:rPr lang="en-US" dirty="0"/>
              <a:t>selection, application, evaluation, and documentation of tools used in internal audit assignment.  ensuring audit quality and professional judgement remain paramount. </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 Scope: This Standard applies to all internal audit assignments. </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 Use appropriate Tool for audit</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Safeguard data integrity, confidentiality, and compliance with applicable laws while using tools. </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Competency and Training</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Documentation of use tools namely rationale, configurations, testing parameters and outcomes. Etc.</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Use of professional Judgement to the extent of missing data, outdated algorithms or mis interpretation of logic</a:t>
            </a:r>
          </a:p>
          <a:p>
            <a:endParaRPr lang="en-US" dirty="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a:p>
          <a:p>
            <a:pPr>
              <a:buNone/>
            </a:pPr>
            <a:endParaRPr lang="en-US" dirty="0"/>
          </a:p>
        </p:txBody>
      </p:sp>
      <p:sp>
        <p:nvSpPr>
          <p:cNvPr id="6" name="TextBox 5">
            <a:extLst>
              <a:ext uri="{FF2B5EF4-FFF2-40B4-BE49-F238E27FC236}">
                <a16:creationId xmlns:a16="http://schemas.microsoft.com/office/drawing/2014/main" id="{5A2A096E-FC31-7570-583A-C40ACEB55E5F}"/>
              </a:ext>
            </a:extLst>
          </p:cNvPr>
          <p:cNvSpPr txBox="1"/>
          <p:nvPr/>
        </p:nvSpPr>
        <p:spPr>
          <a:xfrm>
            <a:off x="276727" y="155792"/>
            <a:ext cx="6598116" cy="369332"/>
          </a:xfrm>
          <a:prstGeom prst="rect">
            <a:avLst/>
          </a:prstGeom>
          <a:noFill/>
        </p:spPr>
        <p:txBody>
          <a:bodyPr wrap="square">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240, Use of Tools</a:t>
            </a:r>
            <a:endParaRPr lang="en-US" dirty="0"/>
          </a:p>
        </p:txBody>
      </p:sp>
    </p:spTree>
    <p:extLst>
      <p:ext uri="{BB962C8B-B14F-4D97-AF65-F5344CB8AC3E}">
        <p14:creationId xmlns:p14="http://schemas.microsoft.com/office/powerpoint/2010/main" val="12740094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3FBA3-85A4-8831-4EBB-76109FE29A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E345C1-BB90-8875-0393-B77E8ACDB088}"/>
              </a:ext>
            </a:extLst>
          </p:cNvPr>
          <p:cNvSpPr txBox="1"/>
          <p:nvPr/>
        </p:nvSpPr>
        <p:spPr>
          <a:xfrm>
            <a:off x="163628" y="732785"/>
            <a:ext cx="12028371" cy="7367914"/>
          </a:xfrm>
          <a:prstGeom prst="rect">
            <a:avLst/>
          </a:prstGeom>
          <a:noFill/>
        </p:spPr>
        <p:txBody>
          <a:bodyPr wrap="square" rtlCol="0">
            <a:spAutoFit/>
          </a:bodyPr>
          <a:lstStyle/>
          <a:p>
            <a:pPr marL="171450" marR="0" lvl="0" indent="-171450">
              <a:lnSpc>
                <a:spcPct val="115000"/>
              </a:lnSpc>
              <a:spcAft>
                <a:spcPts val="800"/>
              </a:spcAft>
              <a:buSzPts val="1000"/>
              <a:buFont typeface="Wingdings" panose="05000000000000000000" pitchFamily="2" charset="2"/>
              <a:buChar char="ü"/>
              <a:tabLst>
                <a:tab pos="457200" algn="l"/>
              </a:tabLst>
            </a:pPr>
            <a:r>
              <a:rPr lang="en-US" sz="1200" kern="100" dirty="0">
                <a:effectLst/>
                <a:latin typeface="Calibri" panose="020F0502020204030204" pitchFamily="34" charset="0"/>
                <a:ea typeface="Calibri" panose="020F0502020204030204" pitchFamily="34" charset="0"/>
                <a:cs typeface="Arial" panose="020B0604020202020204" pitchFamily="34" charset="0"/>
              </a:rPr>
              <a:t> </a:t>
            </a:r>
            <a:r>
              <a:rPr lang="en-US" dirty="0"/>
              <a:t>“Internal Audit Documentation” refers to the written record (electronic or otherwise) of the internal audit procedures performed, the relevant audit evidence obtained, and conclusions reached by the Internal Auditor on the basis of such procedures and evidence (Terms such as “work papers” or “working papers” are also used to refer documentation). </a:t>
            </a:r>
          </a:p>
          <a:p>
            <a:pPr marR="0" lvl="0">
              <a:lnSpc>
                <a:spcPct val="115000"/>
              </a:lnSpc>
              <a:spcAft>
                <a:spcPts val="800"/>
              </a:spcAft>
              <a:buSzPts val="1000"/>
              <a:tabLst>
                <a:tab pos="457200" algn="l"/>
              </a:tabLst>
            </a:pPr>
            <a:r>
              <a:rPr lang="en-US" kern="100" dirty="0">
                <a:effectLst/>
                <a:latin typeface="Calibri" panose="020F0502020204030204" pitchFamily="34" charset="0"/>
                <a:ea typeface="Calibri" panose="020F0502020204030204" pitchFamily="34" charset="0"/>
                <a:cs typeface="Arial" panose="020B0604020202020204" pitchFamily="34" charset="0"/>
              </a:rPr>
              <a:t>Permanent working paper and </a:t>
            </a:r>
            <a:r>
              <a:rPr lang="en-US" kern="100" dirty="0">
                <a:latin typeface="Calibri" panose="020F0502020204030204" pitchFamily="34" charset="0"/>
                <a:ea typeface="Calibri" panose="020F0502020204030204" pitchFamily="34" charset="0"/>
                <a:cs typeface="Arial" panose="020B0604020202020204" pitchFamily="34" charset="0"/>
              </a:rPr>
              <a:t>current working paper.</a:t>
            </a:r>
          </a:p>
          <a:p>
            <a:pPr marR="0" lvl="0">
              <a:lnSpc>
                <a:spcPct val="115000"/>
              </a:lnSpc>
              <a:spcAft>
                <a:spcPts val="800"/>
              </a:spcAft>
              <a:buSzPts val="1000"/>
              <a:tabLst>
                <a:tab pos="457200" algn="l"/>
              </a:tabLst>
            </a:pPr>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marL="285750" marR="0" lvl="0" indent="-285750">
              <a:lnSpc>
                <a:spcPct val="115000"/>
              </a:lnSpc>
              <a:spcAft>
                <a:spcPts val="800"/>
              </a:spcAft>
              <a:buSzPts val="1000"/>
              <a:buFont typeface="Wingdings" panose="05000000000000000000" pitchFamily="2" charset="2"/>
              <a:buChar char="ü"/>
              <a:tabLst>
                <a:tab pos="457200" algn="l"/>
              </a:tabLst>
            </a:pPr>
            <a:r>
              <a:rPr lang="en-US" dirty="0"/>
              <a:t>The objectives of preparing complete and sufficient audit documentation are to: (a) validate the audit findings and support the basis on which audit observations are made and conclusions are reached from those findings. (b) aid in the supervision and review of the internal audit work, and (c) establish that work performed is in conformance with the applicable pronouncements of the Institute of Chartered Accountants of India</a:t>
            </a:r>
          </a:p>
          <a:p>
            <a:pPr marL="285750" marR="0" lvl="0" indent="-285750">
              <a:lnSpc>
                <a:spcPct val="115000"/>
              </a:lnSpc>
              <a:spcAft>
                <a:spcPts val="800"/>
              </a:spcAft>
              <a:buSzPts val="1000"/>
              <a:buFont typeface="Wingdings" panose="05000000000000000000" pitchFamily="2" charset="2"/>
              <a:buChar char="ü"/>
              <a:tabLst>
                <a:tab pos="457200" algn="l"/>
              </a:tabLst>
            </a:pPr>
            <a:r>
              <a:rPr lang="en-US" dirty="0"/>
              <a:t>Nature of Documentation/Content and Sufficiency of Doc/Documentations process/Timely Completion within 60 days of audit</a:t>
            </a:r>
          </a:p>
          <a:p>
            <a:pPr marL="285750" marR="0" lvl="0" indent="-285750">
              <a:lnSpc>
                <a:spcPct val="115000"/>
              </a:lnSpc>
              <a:spcAft>
                <a:spcPts val="800"/>
              </a:spcAft>
              <a:buSzPts val="1000"/>
              <a:buFont typeface="Wingdings" panose="05000000000000000000" pitchFamily="2" charset="2"/>
              <a:buChar char="ü"/>
              <a:tabLst>
                <a:tab pos="457200" algn="l"/>
              </a:tabLst>
            </a:pPr>
            <a:r>
              <a:rPr lang="en-US" dirty="0"/>
              <a:t>Ownership of documentation is with auditors</a:t>
            </a:r>
          </a:p>
          <a:p>
            <a:pPr marL="285750" marR="0" lvl="0" indent="-285750">
              <a:lnSpc>
                <a:spcPct val="115000"/>
              </a:lnSpc>
              <a:spcAft>
                <a:spcPts val="800"/>
              </a:spcAft>
              <a:buSzPts val="1000"/>
              <a:buFont typeface="Wingdings" panose="05000000000000000000" pitchFamily="2" charset="2"/>
              <a:buChar char="ü"/>
              <a:tabLst>
                <a:tab pos="457200" algn="l"/>
              </a:tabLst>
            </a:pPr>
            <a:r>
              <a:rPr lang="en-US" dirty="0"/>
              <a:t>Documentation includes written records (electronic or otherwise) of various audit activities and procedures conducted, including evidence gathered, information collected, notes taken and meetings held. It includes, for example, internal memoranda, letters of confirmation and representation, checklists, external reports and correspondence (including e-mail) Abstracts or copies of the entity’s records, significant and specific contracts and agreements, may be included as part of internal audit documentation, when appropriate.</a:t>
            </a:r>
          </a:p>
          <a:p>
            <a:pPr marR="0" lvl="0">
              <a:lnSpc>
                <a:spcPct val="115000"/>
              </a:lnSpc>
              <a:spcAft>
                <a:spcPts val="800"/>
              </a:spcAft>
              <a:buSzPts val="1000"/>
              <a:tabLst>
                <a:tab pos="457200" algn="l"/>
              </a:tabLst>
            </a:pPr>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marR="0" lvl="0">
              <a:lnSpc>
                <a:spcPct val="115000"/>
              </a:lnSpc>
              <a:spcAft>
                <a:spcPts val="800"/>
              </a:spcAft>
              <a:buSzPts val="1000"/>
              <a:tabLst>
                <a:tab pos="457200" algn="l"/>
              </a:tabLst>
            </a:pPr>
            <a:endParaRPr lang="en-US"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rtl="0">
              <a:lnSpc>
                <a:spcPct val="115000"/>
              </a:lnSpc>
              <a:buFont typeface="+mj-lt"/>
              <a:buAutoNum type="alphaUcPeriod"/>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FFCFEFBA-B8EC-4587-784C-FB4E176FA029}"/>
              </a:ext>
            </a:extLst>
          </p:cNvPr>
          <p:cNvSpPr txBox="1"/>
          <p:nvPr/>
        </p:nvSpPr>
        <p:spPr>
          <a:xfrm>
            <a:off x="401856" y="201958"/>
            <a:ext cx="6598116" cy="646331"/>
          </a:xfrm>
          <a:prstGeom prst="rect">
            <a:avLst/>
          </a:prstGeom>
          <a:noFill/>
        </p:spPr>
        <p:txBody>
          <a:bodyPr wrap="square">
            <a:spAutoFit/>
          </a:bodyPr>
          <a:lstStyle/>
          <a:p>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250, Internal Audit Documentation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12931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C6AC7-EF84-1220-D52D-D82633A2B5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DF35FA-1E58-C670-52A5-7343545F60A5}"/>
              </a:ext>
            </a:extLst>
          </p:cNvPr>
          <p:cNvSpPr txBox="1"/>
          <p:nvPr/>
        </p:nvSpPr>
        <p:spPr>
          <a:xfrm>
            <a:off x="163628" y="732785"/>
            <a:ext cx="12028371" cy="5569986"/>
          </a:xfrm>
          <a:prstGeom prst="rect">
            <a:avLst/>
          </a:prstGeom>
          <a:noFill/>
        </p:spPr>
        <p:txBody>
          <a:bodyPr wrap="square" rtlCol="0">
            <a:spAutoFit/>
          </a:bodyPr>
          <a:lstStyle/>
          <a:p>
            <a:pPr marL="171450" marR="0" lvl="0" indent="-171450">
              <a:lnSpc>
                <a:spcPct val="115000"/>
              </a:lnSpc>
              <a:spcAft>
                <a:spcPts val="800"/>
              </a:spcAft>
              <a:buSzPts val="1000"/>
              <a:buFont typeface="Courier New" panose="02070309020205020404" pitchFamily="49" charset="0"/>
              <a:buChar char="o"/>
              <a:tabLst>
                <a:tab pos="457200" algn="l"/>
              </a:tabLst>
            </a:pPr>
            <a:r>
              <a:rPr lang="en-US" sz="1200" kern="100" dirty="0">
                <a:effectLst/>
                <a:latin typeface="Calibri" panose="020F0502020204030204" pitchFamily="34" charset="0"/>
                <a:ea typeface="Calibri" panose="020F0502020204030204" pitchFamily="34" charset="0"/>
                <a:cs typeface="Arial" panose="020B0604020202020204" pitchFamily="34" charset="0"/>
              </a:rPr>
              <a:t> </a:t>
            </a:r>
            <a:r>
              <a:rPr lang="en-US" dirty="0"/>
              <a:t>This Standard deals with the responsibility of the Internal Auditor to conduct the review and supervision of the internal audit assignment to ensure its effective performance and completion. </a:t>
            </a:r>
          </a:p>
          <a:p>
            <a:pPr marL="171450" marR="0" lvl="0" indent="-171450">
              <a:lnSpc>
                <a:spcPct val="115000"/>
              </a:lnSpc>
              <a:spcAft>
                <a:spcPts val="800"/>
              </a:spcAft>
              <a:buSzPts val="1000"/>
              <a:buFont typeface="Courier New" panose="02070309020205020404" pitchFamily="49" charset="0"/>
              <a:buChar char="o"/>
              <a:tabLst>
                <a:tab pos="457200" algn="l"/>
              </a:tabLst>
            </a:pPr>
            <a:r>
              <a:rPr lang="en-US" sz="1800" kern="100" dirty="0">
                <a:effectLst/>
                <a:latin typeface="Calibri" panose="020F0502020204030204" pitchFamily="34" charset="0"/>
                <a:ea typeface="Calibri" panose="020F0502020204030204" pitchFamily="34" charset="0"/>
                <a:cs typeface="Arial" panose="020B0604020202020204" pitchFamily="34" charset="0"/>
              </a:rPr>
              <a:t>Review and Supervision frequency and periodicity</a:t>
            </a:r>
          </a:p>
          <a:p>
            <a:pPr marL="171450" marR="0" lvl="0" indent="-171450">
              <a:lnSpc>
                <a:spcPct val="115000"/>
              </a:lnSpc>
              <a:spcAft>
                <a:spcPts val="800"/>
              </a:spcAft>
              <a:buSzPts val="1000"/>
              <a:buFont typeface="Courier New" panose="02070309020205020404" pitchFamily="49" charset="0"/>
              <a:buChar char="o"/>
              <a:tabLst>
                <a:tab pos="457200" algn="l"/>
              </a:tabLst>
            </a:pPr>
            <a:r>
              <a:rPr lang="en-US" dirty="0"/>
              <a:t>a)Ensure audit coverage is as per the agreed scope with management (in concurrence with SIA 120, Terms of Internal Audit Engagement). (b) Assess planned audit procedures, techniques, risk assessment and resource allocated and update the same. (c) Evaluate the audit procedures undertaken, sufficiency and appropriateness of the evidence collected, proper documentation of audit workpaper and conclusions drawn. (d) Review the audit observations and draft the internal audit report</a:t>
            </a:r>
          </a:p>
          <a:p>
            <a:pPr marL="171450" marR="0" lvl="0" indent="-171450">
              <a:lnSpc>
                <a:spcPct val="115000"/>
              </a:lnSpc>
              <a:spcAft>
                <a:spcPts val="800"/>
              </a:spcAft>
              <a:buSzPts val="1000"/>
              <a:buFont typeface="Courier New" panose="02070309020205020404" pitchFamily="49" charset="0"/>
              <a:buChar char="o"/>
              <a:tabLst>
                <a:tab pos="457200" algn="l"/>
              </a:tabLst>
            </a:pPr>
            <a:r>
              <a:rPr lang="en-US" dirty="0"/>
              <a:t>Ensure that work performed is in conformance with applicable pronouncements of the Institute of Chartered Accountants of India (ICAI). (f) Resolve any conflicts in a timely manner with respect to scope, access to information, or audit observations through escalation protocols wherever necessary.</a:t>
            </a:r>
          </a:p>
          <a:p>
            <a:pPr marL="171450" marR="0" lvl="0" indent="-171450">
              <a:lnSpc>
                <a:spcPct val="115000"/>
              </a:lnSpc>
              <a:spcAft>
                <a:spcPts val="800"/>
              </a:spcAft>
              <a:buSzPts val="1000"/>
              <a:buFont typeface="Courier New" panose="02070309020205020404" pitchFamily="49" charset="0"/>
              <a:buChar char="o"/>
              <a:tabLst>
                <a:tab pos="457200" algn="l"/>
              </a:tabLst>
            </a:pPr>
            <a:r>
              <a:rPr lang="en-US" dirty="0"/>
              <a:t>Review of working papers and ensure SAAE  (Sufficient Appropriate Audit Evidence.)</a:t>
            </a:r>
          </a:p>
          <a:p>
            <a:pPr marL="171450" marR="0" lvl="0" indent="-171450">
              <a:lnSpc>
                <a:spcPct val="115000"/>
              </a:lnSpc>
              <a:spcAft>
                <a:spcPts val="800"/>
              </a:spcAft>
              <a:buSzPts val="1000"/>
              <a:buFont typeface="Courier New" panose="02070309020205020404" pitchFamily="49" charset="0"/>
              <a:buChar char="o"/>
              <a:tabLst>
                <a:tab pos="457200" algn="l"/>
              </a:tabLst>
            </a:pPr>
            <a:endParaRPr lang="en-US" dirty="0"/>
          </a:p>
          <a:p>
            <a:pPr marL="171450" marR="0" lvl="0" indent="-171450">
              <a:lnSpc>
                <a:spcPct val="115000"/>
              </a:lnSpc>
              <a:spcAft>
                <a:spcPts val="800"/>
              </a:spcAft>
              <a:buSzPts val="1000"/>
              <a:buFont typeface="Courier New" panose="02070309020205020404" pitchFamily="49" charset="0"/>
              <a:buChar char="o"/>
              <a:tabLst>
                <a:tab pos="457200" algn="l"/>
              </a:tabLst>
            </a:pPr>
            <a:endParaRPr lang="en-US" dirty="0"/>
          </a:p>
          <a:p>
            <a:pPr marL="171450" marR="0" lvl="0" indent="-171450">
              <a:lnSpc>
                <a:spcPct val="115000"/>
              </a:lnSpc>
              <a:spcAft>
                <a:spcPts val="800"/>
              </a:spcAft>
              <a:buSzPts val="1000"/>
              <a:buFont typeface="Courier New" panose="02070309020205020404" pitchFamily="49" charset="0"/>
              <a:buChar char="o"/>
              <a:tabLst>
                <a:tab pos="457200" algn="l"/>
              </a:tabLst>
            </a:pPr>
            <a:endParaRPr lang="en-US" sz="1800" b="1"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93A341B5-E5B4-DFB8-F372-F84F56846105}"/>
              </a:ext>
            </a:extLst>
          </p:cNvPr>
          <p:cNvSpPr txBox="1"/>
          <p:nvPr/>
        </p:nvSpPr>
        <p:spPr>
          <a:xfrm>
            <a:off x="401856" y="201958"/>
            <a:ext cx="11167710" cy="646331"/>
          </a:xfrm>
          <a:prstGeom prst="rect">
            <a:avLst/>
          </a:prstGeom>
          <a:noFill/>
        </p:spPr>
        <p:txBody>
          <a:bodyPr wrap="square">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260, Review and Supervision of Audit Assignments</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2728884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0552E-D74E-5EDD-2B0F-B9F410DC681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3DE93E2-0EC0-2BD1-9D9B-81613D8E9B75}"/>
              </a:ext>
            </a:extLst>
          </p:cNvPr>
          <p:cNvSpPr txBox="1"/>
          <p:nvPr/>
        </p:nvSpPr>
        <p:spPr>
          <a:xfrm>
            <a:off x="163628" y="261462"/>
            <a:ext cx="11167710" cy="573315"/>
          </a:xfrm>
          <a:prstGeom prst="rect">
            <a:avLst/>
          </a:prstGeom>
          <a:noFill/>
        </p:spPr>
        <p:txBody>
          <a:bodyPr wrap="square">
            <a:spAutoFit/>
          </a:bodyPr>
          <a:lstStyle/>
          <a:p>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270, Experts and Third-Party Engagement</a:t>
            </a:r>
            <a:br>
              <a:rPr lang="en-US" sz="1800" b="1" kern="100" dirty="0">
                <a:effectLst/>
                <a:latin typeface="Calibri" panose="020F0502020204030204" pitchFamily="34" charset="0"/>
                <a:ea typeface="Calibri" panose="020F0502020204030204" pitchFamily="34" charset="0"/>
                <a:cs typeface="Arial" panose="020B0604020202020204" pitchFamily="34" charset="0"/>
              </a:rPr>
            </a:b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3A44700B-4F67-A20E-0BB3-C19C05C24CC6}"/>
              </a:ext>
            </a:extLst>
          </p:cNvPr>
          <p:cNvSpPr txBox="1"/>
          <p:nvPr/>
        </p:nvSpPr>
        <p:spPr>
          <a:xfrm>
            <a:off x="240632" y="616017"/>
            <a:ext cx="11367436" cy="7017306"/>
          </a:xfrm>
          <a:prstGeom prst="rect">
            <a:avLst/>
          </a:prstGeom>
          <a:noFill/>
        </p:spPr>
        <p:txBody>
          <a:bodyPr wrap="square" rtlCol="0">
            <a:spAutoFit/>
          </a:bodyPr>
          <a:lstStyle/>
          <a:p>
            <a:pPr marL="285750" indent="-285750">
              <a:buFont typeface="Wingdings" panose="05000000000000000000" pitchFamily="2" charset="2"/>
              <a:buChar char="Ø"/>
            </a:pPr>
            <a:r>
              <a:rPr lang="en-US" dirty="0"/>
              <a:t>An Expert is a person or an entity (such as an association of persons or a firm or a company) which possesses certain special skills or unique knowledge, along with some years of experience and expertise in a particular area, field or discipline</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Information Technology, Civil/ Electrical/ Mechanical Engineering etc., Banking, Oil and Gas Industry etc.) or a unique and specialized discipline (such as Actuarial Services, Forensic Audit, Taxation, Treasury operations, financial products, Risk Modelling, Intellectual Property or Business Valuations</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Eg. Ind As 117 implementation in Insurance company in India. </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Technical assistance and support from competent experts are obtained where the internal audit team does not possess the necessary knowledge and expertise. (b) Internal audit procedures conducted in complex and specialised areas meet expected quality standards. (c) Outcome of the internal audit work is credible and reliable. (d) Work performed is in conformance with the applicable pronouncements of the ICAI. (e) Where internal audit activities are outsourced to experts or third-party, the engagement is conducted with due regard to independence, professional competence, and adequate supervision, such that the Internal Auditor can rely on the outsourced work and integrate it meaningfully within the internal audit function</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Confirmation of educational and professional qualifications and membership of professional bodies. Background and reference checks of the experience and/or reputation of the Expert or third-party.  Details of instances and nature of similar past assignments undertaken; and (d) Self-Certification by the Expert or third-party regarding his qualifications, expertise, any conflict of interest or any pending disciplinary actions. </a:t>
            </a:r>
          </a:p>
          <a:p>
            <a:pPr marL="285750" indent="-285750">
              <a:buFont typeface="Wingdings" panose="05000000000000000000" pitchFamily="2" charset="2"/>
              <a:buChar char="Ø"/>
            </a:pPr>
            <a:endParaRPr lang="en-US" dirty="0"/>
          </a:p>
          <a:p>
            <a:endParaRPr lang="en-US" dirty="0"/>
          </a:p>
          <a:p>
            <a:endParaRPr lang="en-US" dirty="0"/>
          </a:p>
        </p:txBody>
      </p:sp>
    </p:spTree>
    <p:extLst>
      <p:ext uri="{BB962C8B-B14F-4D97-AF65-F5344CB8AC3E}">
        <p14:creationId xmlns:p14="http://schemas.microsoft.com/office/powerpoint/2010/main" val="35675146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EEAFC-94B2-B689-2173-3AD9BEE2626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F214962-D8C4-810B-6DDE-C8622BF2464C}"/>
              </a:ext>
            </a:extLst>
          </p:cNvPr>
          <p:cNvSpPr txBox="1"/>
          <p:nvPr/>
        </p:nvSpPr>
        <p:spPr>
          <a:xfrm>
            <a:off x="163628" y="261462"/>
            <a:ext cx="11167710" cy="923330"/>
          </a:xfrm>
          <a:prstGeom prst="rect">
            <a:avLst/>
          </a:prstGeom>
          <a:noFill/>
        </p:spPr>
        <p:txBody>
          <a:bodyPr wrap="square">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280, Fraud and Irregularities</a:t>
            </a:r>
            <a:br>
              <a:rPr lang="en-US" sz="1800" b="1" kern="100" dirty="0">
                <a:effectLst/>
                <a:latin typeface="Calibri" panose="020F0502020204030204" pitchFamily="34" charset="0"/>
                <a:ea typeface="Calibri" panose="020F0502020204030204" pitchFamily="34" charset="0"/>
                <a:cs typeface="Arial" panose="020B0604020202020204" pitchFamily="34" charset="0"/>
              </a:rPr>
            </a:b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68E8A830-4FF4-5E18-61FE-D23F74345E60}"/>
              </a:ext>
            </a:extLst>
          </p:cNvPr>
          <p:cNvSpPr txBox="1"/>
          <p:nvPr/>
        </p:nvSpPr>
        <p:spPr>
          <a:xfrm>
            <a:off x="240632" y="616017"/>
            <a:ext cx="11367436" cy="5909310"/>
          </a:xfrm>
          <a:prstGeom prst="rect">
            <a:avLst/>
          </a:prstGeom>
          <a:noFill/>
        </p:spPr>
        <p:txBody>
          <a:bodyPr wrap="square" rtlCol="0">
            <a:spAutoFit/>
          </a:bodyPr>
          <a:lstStyle/>
          <a:p>
            <a:pPr marL="285750" indent="-285750">
              <a:buFont typeface="Wingdings" panose="05000000000000000000" pitchFamily="2" charset="2"/>
              <a:buChar char="§"/>
            </a:pPr>
            <a:r>
              <a:rPr lang="en-US" dirty="0"/>
              <a:t>Fraud and irregularities can significantly impact an organization's financial stability, reputation, and operational effectiveness. Internal auditors play a key role in assessing fraud risks and evaluating the adequacy of controls designed to prevent and detect fraud. However, the primary responsibility for fraud prevention and detection rests with management and those charged with governance</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When an internal auditor identifies a red flag indicative of potential fraud, non-compliance, or control weaknesses, the internal auditor is required to promptly report the matter to the appropriate level of management and, where applicable, to those charged with governance, in accordance with the internal audit charter and professional standards.</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If the red flag warrants a detailed inquiry and the internal auditor is mandated to proceed, the investigation must be conducted in accordance with the Forensic Accounting </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Understand the nature, characteristics and implications of fraud and irregularities. Identify fraud risk indicators and assess the effectiveness of fraud prevention and detection controls. Assess entity’s systems and processes through walkthroughs to identify control gaps, inefficiencies and potential fraud risks. Apply appropriate audit procedures to identify and detect fraud related red flags-patterns of irregularities. Evaluate the robustness of the entity’s Anti-fraud Policy and make recommendations, therein. Understand the specific techniques and schemes used to commit fraud.  Communicate and report fraud-related findings to the appropriate levels of management and the Audit Committee.  Determine fraud Response plan and whether further corrective action or investigation is necessary.</a:t>
            </a:r>
          </a:p>
          <a:p>
            <a:endParaRPr lang="en-US" dirty="0"/>
          </a:p>
        </p:txBody>
      </p:sp>
    </p:spTree>
    <p:extLst>
      <p:ext uri="{BB962C8B-B14F-4D97-AF65-F5344CB8AC3E}">
        <p14:creationId xmlns:p14="http://schemas.microsoft.com/office/powerpoint/2010/main" val="33710111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8CF9D-5C50-0042-E68C-DD0AEB03A5D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FD00858-56D8-EE2C-9BDF-5A21D87042F2}"/>
              </a:ext>
            </a:extLst>
          </p:cNvPr>
          <p:cNvSpPr txBox="1"/>
          <p:nvPr/>
        </p:nvSpPr>
        <p:spPr>
          <a:xfrm>
            <a:off x="182878" y="261462"/>
            <a:ext cx="11167710" cy="923330"/>
          </a:xfrm>
          <a:prstGeom prst="rect">
            <a:avLst/>
          </a:prstGeom>
          <a:noFill/>
        </p:spPr>
        <p:txBody>
          <a:bodyPr wrap="square">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280, Fraud and Irregularities</a:t>
            </a:r>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rPr>
              <a:t>  continued</a:t>
            </a:r>
            <a:br>
              <a:rPr lang="en-US" sz="1800" b="1" kern="100" dirty="0">
                <a:effectLst/>
                <a:latin typeface="Calibri" panose="020F0502020204030204" pitchFamily="34" charset="0"/>
                <a:ea typeface="Calibri" panose="020F0502020204030204" pitchFamily="34" charset="0"/>
                <a:cs typeface="Arial" panose="020B0604020202020204" pitchFamily="34" charset="0"/>
              </a:rPr>
            </a:b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445F7960-DE80-D5C4-8913-E60343DDE9B0}"/>
              </a:ext>
            </a:extLst>
          </p:cNvPr>
          <p:cNvSpPr txBox="1"/>
          <p:nvPr/>
        </p:nvSpPr>
        <p:spPr>
          <a:xfrm>
            <a:off x="240632" y="616017"/>
            <a:ext cx="11367436" cy="6463308"/>
          </a:xfrm>
          <a:prstGeom prst="rect">
            <a:avLst/>
          </a:prstGeom>
          <a:noFill/>
        </p:spPr>
        <p:txBody>
          <a:bodyPr wrap="square" rtlCol="0">
            <a:spAutoFit/>
          </a:bodyPr>
          <a:lstStyle/>
          <a:p>
            <a:pPr marL="285750" indent="-285750">
              <a:buFont typeface="Arial" panose="020B0604020202020204" pitchFamily="34" charset="0"/>
              <a:buChar char="•"/>
            </a:pPr>
            <a:r>
              <a:rPr lang="en-US" dirty="0"/>
              <a:t>Fraud involves intentional acts of deception, concealment or violation of trust to gain an unfair or unlawful advantage. It includes, but is not limited to, financial misstatements, asset misappropriation, insider trading, supply chain irregularities, fund diversion, corruption and cyber fraud.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Irregularities refer to unintentional errors or non-compliance with policies and procedures that may indicate weak internal controls.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Internal auditor shall identify the reason for fraud or concealment of facts i.e. Pressure or Opportunity or Rationalization or capability.  Internal auditors shall develop an understanding of fraud risks relevant to the organization’s industry, operations, financial reporting processes.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Internal auditors shall evaluate the organization’s fraud risk management framework, including fraud detection and prevention controls.  Internal auditors shall evaluate fraud risks across business cycles (e.g., Procure-to-Pay, Order-to-Cash) and functional areas (e.g., procurement, HR, IT, finance). Use of a fraud risk register, regular fraud risk brainstorming workshops, and external intelligence sources (e.g., regulatory watchlists, whistleblower complaints) is encouraged.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Internal auditors shall evaluate the organization’s fraud risk management framework, including fraud detection and prevention controls.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Areas prone to risk like procurements, HR or Finance etc. /past instance/ Red Flag in audit reports/</a:t>
            </a:r>
          </a:p>
          <a:p>
            <a:pPr marL="285750" indent="-285750">
              <a:buFont typeface="Arial" panose="020B0604020202020204" pitchFamily="34" charset="0"/>
              <a:buChar char="•"/>
            </a:pPr>
            <a:r>
              <a:rPr lang="en-US" dirty="0"/>
              <a:t>Auditor approach with Usual trends/Data Analysis/Interviews/High Risk Transactions/Audit Trail/Professional Skepticism</a:t>
            </a:r>
          </a:p>
        </p:txBody>
      </p:sp>
    </p:spTree>
    <p:extLst>
      <p:ext uri="{BB962C8B-B14F-4D97-AF65-F5344CB8AC3E}">
        <p14:creationId xmlns:p14="http://schemas.microsoft.com/office/powerpoint/2010/main" val="27329198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22778-6871-7143-50C3-0471600414C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CA0A87F-75E5-094D-712F-E7D2A2099BD0}"/>
              </a:ext>
            </a:extLst>
          </p:cNvPr>
          <p:cNvSpPr txBox="1"/>
          <p:nvPr/>
        </p:nvSpPr>
        <p:spPr>
          <a:xfrm>
            <a:off x="163628" y="261462"/>
            <a:ext cx="11167710" cy="6186309"/>
          </a:xfrm>
          <a:prstGeom prst="rect">
            <a:avLst/>
          </a:prstGeom>
          <a:noFill/>
        </p:spPr>
        <p:txBody>
          <a:bodyPr wrap="square">
            <a:spAutoFit/>
          </a:bodyPr>
          <a:lstStyle/>
          <a:p>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290, Communication with Management and Those Charged with Governance</a:t>
            </a:r>
            <a:br>
              <a:rPr lang="en-US" sz="1800" b="1" kern="100" dirty="0">
                <a:effectLst/>
                <a:latin typeface="Calibri" panose="020F0502020204030204" pitchFamily="34" charset="0"/>
                <a:ea typeface="Calibri" panose="020F0502020204030204" pitchFamily="34" charset="0"/>
                <a:cs typeface="Arial" panose="020B0604020202020204" pitchFamily="34" charset="0"/>
              </a:rPr>
            </a:br>
            <a:br>
              <a:rPr lang="en-US" sz="1800" b="1" kern="100" dirty="0">
                <a:effectLst/>
                <a:latin typeface="Calibri" panose="020F0502020204030204" pitchFamily="34" charset="0"/>
                <a:ea typeface="Calibri" panose="020F0502020204030204" pitchFamily="34" charset="0"/>
                <a:cs typeface="Arial" panose="020B0604020202020204" pitchFamily="34" charset="0"/>
              </a:rPr>
            </a:br>
            <a:r>
              <a:rPr lang="en-US" dirty="0"/>
              <a:t>The Internal Auditor is required to have an effective two-way communication with the management and Those Charged with Governance (TCWG), both while managing the internal audit function, and while conducting an internal audit assignment. A continuous dialogue with management and TCWG, at various stages of the internal audit process, is essential to the achievement of internal audit objectives. </a:t>
            </a:r>
          </a:p>
          <a:p>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r>
              <a:rPr lang="en-US" dirty="0"/>
              <a:t>Ensure that there exists a continuous dialogue and free flow of information between the internal auditor and management or those charged with governance.  Ensure clear and mutual agreement between the Internal Auditor and the management or those charged with governance</a:t>
            </a:r>
            <a:endParaRPr lang="en-US" kern="100" dirty="0">
              <a:latin typeface="Calibri" panose="020F0502020204030204" pitchFamily="34" charset="0"/>
              <a:ea typeface="Calibri" panose="020F0502020204030204" pitchFamily="34" charset="0"/>
              <a:cs typeface="Arial" panose="020B0604020202020204" pitchFamily="34" charset="0"/>
            </a:endParaRPr>
          </a:p>
          <a:p>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r>
              <a:rPr lang="en-US" dirty="0"/>
              <a:t>Establish certain essential matters which shall be communicated to management or those charged with governance.  Establish a process to inform, persuade and act on matters important to the conduct of an internal audit.  Resolve any conflicts in a timely manner with respect to scope, access to information, or audit observations through escalation protocols wherever necessary.  Establishing a structured feedback process for management or those charged with governance to improve audit communication effectiveness and audit quality as a process of continuous improvement.  Ensure that this communication is independent, definite, effective and timely.</a:t>
            </a:r>
            <a:endParaRPr lang="en-US" kern="100" dirty="0">
              <a:latin typeface="Calibri" panose="020F0502020204030204" pitchFamily="34" charset="0"/>
              <a:ea typeface="Calibri" panose="020F0502020204030204" pitchFamily="34" charset="0"/>
              <a:cs typeface="Arial" panose="020B0604020202020204" pitchFamily="34" charset="0"/>
            </a:endParaRPr>
          </a:p>
          <a:p>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r>
              <a:rPr lang="en-US" dirty="0"/>
              <a:t>All communication shall be clear, appropriate, professionally structured, objective and independent. The protocol may additionally include the mechanism of risk-based communication. Also </a:t>
            </a:r>
            <a:r>
              <a:rPr lang="fr-FR" dirty="0"/>
              <a:t>(e.g. Protocol, mode, Channel, timelines, content, etc. feedback mechanism)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2249041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409AB-6D37-FE81-7553-CF026014E9C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31FC4B2-29FF-A4FD-63A2-6E626BC7E032}"/>
              </a:ext>
            </a:extLst>
          </p:cNvPr>
          <p:cNvSpPr txBox="1"/>
          <p:nvPr/>
        </p:nvSpPr>
        <p:spPr>
          <a:xfrm>
            <a:off x="163628" y="261462"/>
            <a:ext cx="11167710" cy="3416320"/>
          </a:xfrm>
          <a:prstGeom prst="rect">
            <a:avLst/>
          </a:prstGeom>
          <a:noFill/>
        </p:spPr>
        <p:txBody>
          <a:bodyPr wrap="square">
            <a:spAutoFit/>
          </a:bodyPr>
          <a:lstStyle/>
          <a:p>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290, Communication with Management and Those Charged with Governance</a:t>
            </a:r>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rPr>
              <a:t>  contiued</a:t>
            </a:r>
            <a:r>
              <a:rPr lang="en-US" dirty="0"/>
              <a:t>.</a:t>
            </a:r>
          </a:p>
          <a:p>
            <a:endParaRPr lang="en-US" dirty="0"/>
          </a:p>
          <a:p>
            <a:r>
              <a:rPr lang="en-US" dirty="0"/>
              <a:t>Also, sometimes the Internal Auditor may face sensitive situations where the audit scope is being limited by circumstances such as: (a) Significant delays by auditee, either due to unavailability of key personnel or required information. (b) Unreasonably short time given to complete the audit. (c) Extensive effort required to obtain sufficient and appropriate audit evidence. (d) Restrictions or hurdles imposed on the internal auditor. (e) Challenging the necessity of the information asked for. (f) Restricting the auditor to venture in areas not covered in the scope but are required to do so for establishing certain facts found within the given scope</a:t>
            </a:r>
          </a:p>
          <a:p>
            <a:endParaRPr lang="en-US" dirty="0"/>
          </a:p>
          <a:p>
            <a:r>
              <a:rPr lang="en-US" dirty="0"/>
              <a:t>Written communication on the audit plan, work status and periodical updates… </a:t>
            </a:r>
          </a:p>
          <a:p>
            <a:endParaRPr lang="en-US" dirty="0"/>
          </a:p>
          <a:p>
            <a:endParaRPr lang="en-US" dirty="0"/>
          </a:p>
        </p:txBody>
      </p:sp>
    </p:spTree>
    <p:extLst>
      <p:ext uri="{BB962C8B-B14F-4D97-AF65-F5344CB8AC3E}">
        <p14:creationId xmlns:p14="http://schemas.microsoft.com/office/powerpoint/2010/main" val="17713096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C7B51-8B4B-DEDE-DFBB-2BDC5F5A0FF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374038D-1B34-E8B1-482D-7A4FC9347900}"/>
              </a:ext>
            </a:extLst>
          </p:cNvPr>
          <p:cNvSpPr txBox="1"/>
          <p:nvPr/>
        </p:nvSpPr>
        <p:spPr>
          <a:xfrm>
            <a:off x="1376413" y="2290813"/>
            <a:ext cx="10616665" cy="984885"/>
          </a:xfrm>
          <a:prstGeom prst="rect">
            <a:avLst/>
          </a:prstGeom>
          <a:noFill/>
        </p:spPr>
        <p:txBody>
          <a:bodyPr wrap="square" rtlCol="0">
            <a:spAutoFit/>
          </a:bodyPr>
          <a:lstStyle/>
          <a:p>
            <a:endParaRPr lang="en-US" dirty="0"/>
          </a:p>
          <a:p>
            <a:r>
              <a:rPr lang="en-US" sz="4000" dirty="0">
                <a:solidFill>
                  <a:srgbClr val="7030A0"/>
                </a:solidFill>
              </a:rPr>
              <a:t>SERIES 300 : Internal Audit Reporting Standards</a:t>
            </a:r>
          </a:p>
        </p:txBody>
      </p:sp>
    </p:spTree>
    <p:extLst>
      <p:ext uri="{BB962C8B-B14F-4D97-AF65-F5344CB8AC3E}">
        <p14:creationId xmlns:p14="http://schemas.microsoft.com/office/powerpoint/2010/main" val="1390280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DEA73-4CA1-A956-A15D-D1786E680BB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DC5DF4A-FB32-1EAD-FC7D-811AE732A4E8}"/>
              </a:ext>
            </a:extLst>
          </p:cNvPr>
          <p:cNvSpPr txBox="1"/>
          <p:nvPr/>
        </p:nvSpPr>
        <p:spPr>
          <a:xfrm>
            <a:off x="163628" y="261462"/>
            <a:ext cx="11752448" cy="646331"/>
          </a:xfrm>
          <a:prstGeom prst="rect">
            <a:avLst/>
          </a:prstGeom>
          <a:noFill/>
        </p:spPr>
        <p:txBody>
          <a:bodyPr wrap="square">
            <a:spAutoFit/>
          </a:bodyPr>
          <a:lstStyle/>
          <a:p>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310, Reporting and Conformance with Standards on Internal Audit</a:t>
            </a:r>
            <a:endParaRPr lang="en-US" dirty="0"/>
          </a:p>
          <a:p>
            <a:endParaRPr lang="en-US" dirty="0"/>
          </a:p>
        </p:txBody>
      </p:sp>
      <p:sp>
        <p:nvSpPr>
          <p:cNvPr id="2" name="TextBox 1">
            <a:extLst>
              <a:ext uri="{FF2B5EF4-FFF2-40B4-BE49-F238E27FC236}">
                <a16:creationId xmlns:a16="http://schemas.microsoft.com/office/drawing/2014/main" id="{31A8687D-CDDE-DE6B-1371-003683ACDF7F}"/>
              </a:ext>
            </a:extLst>
          </p:cNvPr>
          <p:cNvSpPr txBox="1"/>
          <p:nvPr/>
        </p:nvSpPr>
        <p:spPr>
          <a:xfrm>
            <a:off x="219776" y="704850"/>
            <a:ext cx="11752448" cy="6463308"/>
          </a:xfrm>
          <a:prstGeom prst="rect">
            <a:avLst/>
          </a:prstGeom>
          <a:noFill/>
        </p:spPr>
        <p:txBody>
          <a:bodyPr wrap="square" rtlCol="0">
            <a:spAutoFit/>
          </a:bodyPr>
          <a:lstStyle/>
          <a:p>
            <a:pPr marL="285750" indent="-285750">
              <a:buFont typeface="Wingdings" panose="05000000000000000000" pitchFamily="2" charset="2"/>
              <a:buChar char="v"/>
            </a:pPr>
            <a:r>
              <a:rPr lang="en-US" dirty="0"/>
              <a:t>Assignment-Level Reporting: Following the completion of internal audit, an Internal Audit Report is issued, detailing the objectives, scope, key observations, and management responses. These reports are shared with the auditee and other relevant stakeholders as per terms of engagement. </a:t>
            </a:r>
          </a:p>
          <a:p>
            <a:pPr marL="285750" indent="-285750">
              <a:buFont typeface="Wingdings" panose="05000000000000000000" pitchFamily="2" charset="2"/>
              <a:buChar char="v"/>
            </a:pPr>
            <a:r>
              <a:rPr lang="en-US" dirty="0"/>
              <a:t>Periodic Reporting: At the end of a planned period, a comprehensive report covering all the internal audit activities and reporting the key results to the highest oversight body is prepared by the Chief Internal Auditor (or the Engagement Partner, in the case of external service provider). These reports may include summaries of engagement-level findings, status of corrective actions, risk themes, and internal audit performance metrics.</a:t>
            </a:r>
          </a:p>
          <a:p>
            <a:pPr marL="285750" indent="-285750">
              <a:buFont typeface="Wingdings" panose="05000000000000000000" pitchFamily="2" charset="2"/>
              <a:buChar char="v"/>
            </a:pPr>
            <a:r>
              <a:rPr lang="en-US" dirty="0"/>
              <a:t>Conformance to Standards on Internal Audit (SIAs) ensures that internal audits are conducted in a structured, consistent, and professional manner, aligning with best practices, ethical principles, and regulatory expectations. Compliance with SIAs enhances the credibility, effectiveness, and reliability of the internal audit function.</a:t>
            </a:r>
          </a:p>
          <a:p>
            <a:pPr marL="285750" indent="-285750">
              <a:buFont typeface="Wingdings" panose="05000000000000000000" pitchFamily="2" charset="2"/>
              <a:buChar char="v"/>
            </a:pPr>
            <a:r>
              <a:rPr lang="en-US" dirty="0"/>
              <a:t>Report should Clearly articulates the audit scope, objectives, methodology, and period covered.  Summarizes significant observations, supported by analysis, evidence, and root cause assessments, focusing on material risks and control weaknesses. (Refer Para. A1)  Confirms conformance with applicable professional standards, including the Standards on Internal Audit issued by ICAI. (Refer</a:t>
            </a:r>
          </a:p>
          <a:p>
            <a:pPr marL="285750" indent="-285750">
              <a:buFont typeface="Wingdings" panose="05000000000000000000" pitchFamily="2" charset="2"/>
              <a:buChar char="v"/>
            </a:pPr>
            <a:r>
              <a:rPr lang="en-US" dirty="0"/>
              <a:t>Details agreed-upon corrective actions, responsible persons for the same, implementation timelines, as part of a constructive and collaborative resolution process of the audit findings.  Indicates the nature and level of assurance, if applicable, in line with the engagement objectives and as pre-agreed with stakeholders.  Reflects balanced reporting, recognizing effective controls and positive practices alongside areas for improvement.  Documents instances where the internal auditor and management disagree on recommendations and/or action plans and notes such unresolved matters in the final report for escalation to the appropriate level of governance.</a:t>
            </a:r>
          </a:p>
          <a:p>
            <a:pPr marL="285750" indent="-285750">
              <a:buFont typeface="Wingdings" panose="05000000000000000000" pitchFamily="2" charset="2"/>
              <a:buChar char="v"/>
            </a:pPr>
            <a:r>
              <a:rPr lang="en-US" dirty="0"/>
              <a:t>Report format and content is Taylor made as per the requirement of each assignment..</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10450638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7D51C-B4A5-11AF-092E-7965B7F6715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28A84F0-2BC5-0DB3-56B3-69CA6930B04A}"/>
              </a:ext>
            </a:extLst>
          </p:cNvPr>
          <p:cNvSpPr txBox="1"/>
          <p:nvPr/>
        </p:nvSpPr>
        <p:spPr>
          <a:xfrm>
            <a:off x="163628" y="261462"/>
            <a:ext cx="11752448" cy="646331"/>
          </a:xfrm>
          <a:prstGeom prst="rect">
            <a:avLst/>
          </a:prstGeom>
          <a:noFill/>
        </p:spPr>
        <p:txBody>
          <a:bodyPr wrap="square">
            <a:spAutoFit/>
          </a:bodyPr>
          <a:lstStyle/>
          <a:p>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310, Reporting and Conformance with Standards on Internal Audit</a:t>
            </a:r>
            <a:r>
              <a:rPr lang="en-US"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rPr>
              <a:t> continued</a:t>
            </a:r>
            <a:endParaRPr lang="en-US" dirty="0"/>
          </a:p>
          <a:p>
            <a:endParaRPr lang="en-US" dirty="0"/>
          </a:p>
        </p:txBody>
      </p:sp>
      <p:sp>
        <p:nvSpPr>
          <p:cNvPr id="2" name="TextBox 1">
            <a:extLst>
              <a:ext uri="{FF2B5EF4-FFF2-40B4-BE49-F238E27FC236}">
                <a16:creationId xmlns:a16="http://schemas.microsoft.com/office/drawing/2014/main" id="{7D86B93A-2D10-1849-BE9C-5FFB2287C276}"/>
              </a:ext>
            </a:extLst>
          </p:cNvPr>
          <p:cNvSpPr txBox="1"/>
          <p:nvPr/>
        </p:nvSpPr>
        <p:spPr>
          <a:xfrm>
            <a:off x="219776" y="704850"/>
            <a:ext cx="11752448" cy="5632311"/>
          </a:xfrm>
          <a:prstGeom prst="rect">
            <a:avLst/>
          </a:prstGeom>
          <a:noFill/>
        </p:spPr>
        <p:txBody>
          <a:bodyPr wrap="square" rtlCol="0">
            <a:spAutoFit/>
          </a:bodyPr>
          <a:lstStyle/>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b="1" dirty="0"/>
              <a:t>Structure of an Ideal Audit Report</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Executive Summary &gt;&gt; High level objective&gt; Scope and coverage&gt; Key findings&gt; Overall Conclusion&gt; Risk Rating</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 Detailed Observations</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Recommendation’s</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Management Response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Appendices</a:t>
            </a:r>
          </a:p>
          <a:p>
            <a:endParaRPr lang="en-US" dirty="0"/>
          </a:p>
          <a:p>
            <a:pPr marL="285750" indent="-285750">
              <a:buFont typeface="Wingdings" panose="05000000000000000000" pitchFamily="2" charset="2"/>
              <a:buChar char="v"/>
            </a:pPr>
            <a:r>
              <a:rPr lang="en-US" dirty="0"/>
              <a:t>Documentation (Draft and Final Version) Formal Communications/Mgmt. Action Plan with timelines/Evidence of discussions and approvals)</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343022582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918DF-9FC7-20F3-A475-A9A50B9A48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D245FAB-279C-63A2-5564-944849CD579F}"/>
              </a:ext>
            </a:extLst>
          </p:cNvPr>
          <p:cNvSpPr txBox="1"/>
          <p:nvPr/>
        </p:nvSpPr>
        <p:spPr>
          <a:xfrm>
            <a:off x="163628" y="261462"/>
            <a:ext cx="11752448" cy="646331"/>
          </a:xfrm>
          <a:prstGeom prst="rect">
            <a:avLst/>
          </a:prstGeom>
          <a:noFill/>
        </p:spPr>
        <p:txBody>
          <a:bodyPr wrap="square">
            <a:spAutoFit/>
          </a:bodyPr>
          <a:lstStyle/>
          <a:p>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320, Presentation of Internal Audit Reports</a:t>
            </a:r>
            <a:endParaRPr lang="en-US" dirty="0"/>
          </a:p>
          <a:p>
            <a:endParaRPr lang="en-US" dirty="0"/>
          </a:p>
        </p:txBody>
      </p:sp>
      <p:sp>
        <p:nvSpPr>
          <p:cNvPr id="2" name="TextBox 1">
            <a:extLst>
              <a:ext uri="{FF2B5EF4-FFF2-40B4-BE49-F238E27FC236}">
                <a16:creationId xmlns:a16="http://schemas.microsoft.com/office/drawing/2014/main" id="{D95A1040-C494-3302-8226-572DAAD3B255}"/>
              </a:ext>
            </a:extLst>
          </p:cNvPr>
          <p:cNvSpPr txBox="1"/>
          <p:nvPr/>
        </p:nvSpPr>
        <p:spPr>
          <a:xfrm>
            <a:off x="0" y="704850"/>
            <a:ext cx="12192000" cy="7294305"/>
          </a:xfrm>
          <a:prstGeom prst="rect">
            <a:avLst/>
          </a:prstGeom>
          <a:noFill/>
        </p:spPr>
        <p:txBody>
          <a:bodyPr wrap="square" rtlCol="0">
            <a:spAutoFit/>
          </a:bodyPr>
          <a:lstStyle/>
          <a:p>
            <a:pPr marL="285750" indent="-285750">
              <a:buFont typeface="Wingdings" panose="05000000000000000000" pitchFamily="2" charset="2"/>
              <a:buChar char="v"/>
            </a:pPr>
            <a:r>
              <a:rPr lang="en-US" dirty="0"/>
              <a:t>Internal audit reports constitute the principal means for communicating the results of audit engagements to stakeholders. The presentation of such reports plays a critical role in ensuring that audit findings, conclusions, and recommendations are conveyed effectively, enabling appropriate action by those charged with governance.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The primary objectives of this Standard are to: (a) Prescribe a uniform structure and format for internal audit reports that promotes clarity, transparency, and consistency. (b) Ensure that internal audit reports provide relevant, reliable, and timely information to support informed decision-making by management and those charged with governance. (c) Establish protocols for presenting internal audit reports to appropriate stakeholders, including in scenarios where internal audits are conducted in special circumstances or under special instructions from oversight bodies.</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Prepared and issued in a written format, using a standardized template as defined in the internal audit manual or engagement agreement.  Accompanied by a formal presentation to relevant stakeholders, if required by the Audit Committee, Board, or as per the internal audit charter.  Delivered in a timely manner in accordance with the internal audit plan, engagement terms, or regulatory timelines, as applicable.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Presentation in Special Circumstances (Refer Para. A3) In certain situations, such as internal audits undertaken:  In response to allegations of fraud, misconduct, whistleblower complaints, or regulatory inquiries.  As part of strategic transactions, mergers, or other special reviews. The internal auditor may be required to present the internal audit report directly to the Audit Committee, Board, regulators, or any other designated authority. In such cases, the internal auditor may:  Obtain prior written approval or direction from appropriate governance authorities.  Prepare a presentation version of the report, maintaining accuracy, objectivity, and confidentiality.  Limit circulation of the report to authorized individuals, in accordance with applicable laws, policies, and confidentiality agreements.</a:t>
            </a:r>
          </a:p>
          <a:p>
            <a:pPr marL="285750" indent="-285750">
              <a:buFont typeface="Wingdings" panose="05000000000000000000" pitchFamily="2" charset="2"/>
              <a:buChar char="v"/>
            </a:pPr>
            <a:r>
              <a:rPr lang="en-US" dirty="0"/>
              <a:t>Adhere to confidentiality requirements while disclosing audit results.  Follow established reporting lines as per the internal audit charter, unless directed otherwise in writing.</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38563145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4A2F2-88F2-E828-5C4F-D2D0D41ECA6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7436477-EA31-C6BC-54C8-9E2BBFE3ED0E}"/>
              </a:ext>
            </a:extLst>
          </p:cNvPr>
          <p:cNvSpPr txBox="1"/>
          <p:nvPr/>
        </p:nvSpPr>
        <p:spPr>
          <a:xfrm>
            <a:off x="219776" y="0"/>
            <a:ext cx="11752448" cy="369332"/>
          </a:xfrm>
          <a:prstGeom prst="rect">
            <a:avLst/>
          </a:prstGeom>
          <a:noFill/>
        </p:spPr>
        <p:txBody>
          <a:bodyPr wrap="square">
            <a:spAutoFit/>
          </a:bodyPr>
          <a:lstStyle/>
          <a:p>
            <a:pPr>
              <a:buNone/>
            </a:pPr>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330, Issuing Assurance Reports</a:t>
            </a:r>
            <a:endParaRPr lang="en-US" dirty="0"/>
          </a:p>
        </p:txBody>
      </p:sp>
      <p:sp>
        <p:nvSpPr>
          <p:cNvPr id="2" name="TextBox 1">
            <a:extLst>
              <a:ext uri="{FF2B5EF4-FFF2-40B4-BE49-F238E27FC236}">
                <a16:creationId xmlns:a16="http://schemas.microsoft.com/office/drawing/2014/main" id="{844C6A07-6708-44BD-706B-E3355D788751}"/>
              </a:ext>
            </a:extLst>
          </p:cNvPr>
          <p:cNvSpPr txBox="1"/>
          <p:nvPr/>
        </p:nvSpPr>
        <p:spPr>
          <a:xfrm>
            <a:off x="0" y="369332"/>
            <a:ext cx="12192000" cy="5847755"/>
          </a:xfrm>
          <a:prstGeom prst="rect">
            <a:avLst/>
          </a:prstGeom>
          <a:noFill/>
        </p:spPr>
        <p:txBody>
          <a:bodyPr wrap="square" rtlCol="0">
            <a:spAutoFit/>
          </a:bodyPr>
          <a:lstStyle/>
          <a:p>
            <a:pPr marL="285750" indent="-285750">
              <a:buFont typeface="Wingdings" panose="05000000000000000000" pitchFamily="2" charset="2"/>
              <a:buChar char="v"/>
            </a:pPr>
            <a:r>
              <a:rPr lang="en-US" dirty="0"/>
              <a:t>An assurance report represents the formal communication of the internal auditor’s independent and objective opinion on the subject matter under review, based on the evidence obtained during the audit. </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This Standard is intended to inform and support those charged with governance—such as the Audit Committee, Board of Directors, and Senior Management—in evaluating the design and operating effectiveness of the organization’s risk management, control, and governance processes. </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Objective 3.1 The objective of this Standard is to establish minimum requirements and provide guidance for the preparation and issuance of internal audit assurance reports that:  Accurately reflect the scope, criteria, findings, conclusions, and recommendations of the engagement.  Clearly articulate the level and nature of assurance provided by the internal auditor.  Facilitate informed decision-making by stakeholders through transparent, consistent, and reliable communication</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Report Structure is mentioned again…here </a:t>
            </a:r>
          </a:p>
          <a:p>
            <a:pPr marL="285750" indent="-285750">
              <a:buFont typeface="Wingdings" panose="05000000000000000000" pitchFamily="2" charset="2"/>
              <a:buChar char="v"/>
            </a:pPr>
            <a:r>
              <a:rPr lang="en-US" sz="1400" dirty="0"/>
              <a:t>Title and Report Reference: Clearly identifying the report as an internal audit assurance report.  Addressee(s): Indicating the intended recipient(s), typically those charged with governance.  Executive Summary: Summarizing key findings, conclusions, and overall assurance opinion.  Engagement Objective and Scope: Describing what was audited, the time frame covered, and any exclusions or limitations.  Audit Criteria: Outlining the benchmarks or standards against which the subject matter was evaluated.  Methodology: Describing audit techniques, sampling methods, and sources of evidence.  Observations and Findings: Presenting significant audit issues, categorized by risk or priority.  Root Cause Analysis: Highlighting underlying causes of deficiencies, where appropriate.  Overall Conclusion and Assurance Opinion: Clearly stating the level of assurance provided.  Recommendations: Providing actionable, risk-ranked recommendations for improvement.  Management Response: Documenting the response and action plans of the audited entity. Limitations, Date of Report and Sign</a:t>
            </a:r>
          </a:p>
          <a:p>
            <a:pPr marL="285750" indent="-285750">
              <a:buFont typeface="Wingdings" panose="05000000000000000000" pitchFamily="2" charset="2"/>
              <a:buChar char="v"/>
            </a:pPr>
            <a:endParaRPr lang="en-US" sz="1400" dirty="0"/>
          </a:p>
          <a:p>
            <a:pPr marL="285750" indent="-285750">
              <a:buFont typeface="Wingdings" panose="05000000000000000000" pitchFamily="2" charset="2"/>
              <a:buChar char="v"/>
            </a:pPr>
            <a:r>
              <a:rPr lang="en-US" sz="1400" dirty="0"/>
              <a:t>Quality and Objectivity &gt;&gt;  a clear, concise, objective, and unambiguous manner, free from technical jargon. Conclusion with SAAE</a:t>
            </a:r>
          </a:p>
          <a:p>
            <a:pPr marL="285750" indent="-285750">
              <a:buFont typeface="Wingdings" panose="05000000000000000000" pitchFamily="2" charset="2"/>
              <a:buChar char="v"/>
            </a:pPr>
            <a:r>
              <a:rPr lang="en-US" sz="1400" dirty="0"/>
              <a:t>Expression of Assurance &gt;&gt; Reasonable, Limited or no assurance</a:t>
            </a:r>
          </a:p>
        </p:txBody>
      </p:sp>
    </p:spTree>
    <p:extLst>
      <p:ext uri="{BB962C8B-B14F-4D97-AF65-F5344CB8AC3E}">
        <p14:creationId xmlns:p14="http://schemas.microsoft.com/office/powerpoint/2010/main" val="346914494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18D31-2330-F9CF-0E88-BEE4A5B9394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25F303B-B5C0-355B-A73A-0A0DB6C2C081}"/>
              </a:ext>
            </a:extLst>
          </p:cNvPr>
          <p:cNvSpPr txBox="1"/>
          <p:nvPr/>
        </p:nvSpPr>
        <p:spPr>
          <a:xfrm>
            <a:off x="163628" y="261462"/>
            <a:ext cx="11752448" cy="790473"/>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b="1" kern="100" dirty="0">
                <a:effectLst/>
                <a:latin typeface="Calibri" panose="020F0502020204030204" pitchFamily="34" charset="0"/>
                <a:ea typeface="Calibri" panose="020F0502020204030204" pitchFamily="34" charset="0"/>
                <a:cs typeface="Arial" panose="020B0604020202020204" pitchFamily="34" charset="0"/>
              </a:rPr>
              <a:t> </a:t>
            </a:r>
            <a:r>
              <a:rPr lang="en-US" sz="1800" b="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Exposure Draft of SIA 340, Special Purpose Reports</a:t>
            </a:r>
            <a:endParaRPr lang="en-US" dirty="0"/>
          </a:p>
          <a:p>
            <a:endParaRPr lang="en-US" dirty="0"/>
          </a:p>
        </p:txBody>
      </p:sp>
      <p:sp>
        <p:nvSpPr>
          <p:cNvPr id="2" name="TextBox 1">
            <a:extLst>
              <a:ext uri="{FF2B5EF4-FFF2-40B4-BE49-F238E27FC236}">
                <a16:creationId xmlns:a16="http://schemas.microsoft.com/office/drawing/2014/main" id="{FF4C70CE-D7C0-B8E7-117E-8246BFDC8499}"/>
              </a:ext>
            </a:extLst>
          </p:cNvPr>
          <p:cNvSpPr txBox="1"/>
          <p:nvPr/>
        </p:nvSpPr>
        <p:spPr>
          <a:xfrm>
            <a:off x="0" y="704850"/>
            <a:ext cx="12192000" cy="7971413"/>
          </a:xfrm>
          <a:prstGeom prst="rect">
            <a:avLst/>
          </a:prstGeom>
          <a:noFill/>
        </p:spPr>
        <p:txBody>
          <a:bodyPr wrap="square" rtlCol="0">
            <a:spAutoFit/>
          </a:bodyPr>
          <a:lstStyle/>
          <a:p>
            <a:pPr marL="285750" indent="-285750">
              <a:buFont typeface="Wingdings" panose="05000000000000000000" pitchFamily="2" charset="2"/>
              <a:buChar char="v"/>
            </a:pPr>
            <a:r>
              <a:rPr lang="en-US" dirty="0"/>
              <a:t>Special Purpose Reports are non-standard internal audit reports focusing on a specific area, event, or compliance requirement requested by management, regulators, customers, sponsors, donors or other stakeholders unlike general audit report</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This Standard provides guidance on the principles, procedures, and responsibilities related to the preparation and issuance of Special Purpose Reports in internal audit. Taylor Made Report</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The objective of this Standard is to establish a structured approach for internal auditors when preparing reports that serve a specific user, objective, or regulatory requirement, ensuring clarity, reliability, and adherence to professional standards and the Code of Ethics issued by ICAI.</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sz="1400" dirty="0"/>
              <a:t>Title and Addressee: Clearly state that it is a Special Purpose Report and identify the intended users.  Executive Summary: Summarize key findings, probable root causes, conclusions, and recommendations.  Scope and Methodology: Define the coverage, audit period, limitations, exclusions and methodologies applied.  Findings, Observations &amp; Conclusions / Opinion: Present data-supported findings, risks identified, and impact analysis, the probable root causes in further detail. Annexures may be given to include further full details and audit evidence, as required to substantiate and/ or better understand the observations.  Conclusion and Recommendations: Provide conclusion and actionable suggestions based on findings.  Management Response (if applicable): Include comments from management on findings and proposed corrective actions, people responsible for implementation and due dates, if relevant.  Limitations and Disclaimers: Disclose any scope limitations, data access limitations, methodology limitations or inherent constraints impacting conclusions.  Date of the Report and Signature: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The report must be clearly titled as “Special Purpose Internal Audit Report” to distinguish it from other regular audits.  The Special Purpose Report must be clear, unbiased, and objective, ensuring findings are based on verifiable evidence and professional judgment.  If the report is prepared for regulatory or legal compliance, internal auditors must ensure it meets the specific regulatory reporting requirements.</a:t>
            </a:r>
          </a:p>
          <a:p>
            <a:pPr marL="285750" indent="-285750">
              <a:buFont typeface="Wingdings" panose="05000000000000000000" pitchFamily="2" charset="2"/>
              <a:buChar char="v"/>
            </a:pPr>
            <a:r>
              <a:rPr lang="en-US" dirty="0"/>
              <a:t>Internal auditors shall define the distribution and circulation policy of the Special Purpose Report, ensuring that it is shared only with authorized recipients.  If the report contains sensitive or confidential information, appropriate security measures and disclaimers must be included.  Proper documentation and working papers related to the Special Purpose Report shall be maintained for future reference and legal compliance. </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3247902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4B9DA-B5B1-B117-F44B-81417555E40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C0C1EC8-F6D2-9068-7AED-EFF9F3FF0BED}"/>
              </a:ext>
            </a:extLst>
          </p:cNvPr>
          <p:cNvSpPr txBox="1"/>
          <p:nvPr/>
        </p:nvSpPr>
        <p:spPr>
          <a:xfrm>
            <a:off x="1376413" y="2290813"/>
            <a:ext cx="10616665" cy="984885"/>
          </a:xfrm>
          <a:prstGeom prst="rect">
            <a:avLst/>
          </a:prstGeom>
          <a:noFill/>
        </p:spPr>
        <p:txBody>
          <a:bodyPr wrap="square" rtlCol="0">
            <a:spAutoFit/>
          </a:bodyPr>
          <a:lstStyle/>
          <a:p>
            <a:endParaRPr lang="en-US" dirty="0"/>
          </a:p>
          <a:p>
            <a:r>
              <a:rPr lang="en-US" sz="4000" dirty="0">
                <a:solidFill>
                  <a:srgbClr val="7030A0"/>
                </a:solidFill>
              </a:rPr>
              <a:t>Comments Template</a:t>
            </a:r>
          </a:p>
        </p:txBody>
      </p:sp>
    </p:spTree>
    <p:extLst>
      <p:ext uri="{BB962C8B-B14F-4D97-AF65-F5344CB8AC3E}">
        <p14:creationId xmlns:p14="http://schemas.microsoft.com/office/powerpoint/2010/main" val="266994526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6BC4D-9673-9EF2-A78D-5063372E744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898E5C9-E561-0258-394B-BB2938328E5A}"/>
              </a:ext>
            </a:extLst>
          </p:cNvPr>
          <p:cNvGraphicFramePr>
            <a:graphicFrameLocks noGrp="1"/>
          </p:cNvGraphicFramePr>
          <p:nvPr>
            <p:extLst>
              <p:ext uri="{D42A27DB-BD31-4B8C-83A1-F6EECF244321}">
                <p14:modId xmlns:p14="http://schemas.microsoft.com/office/powerpoint/2010/main" val="2527648635"/>
              </p:ext>
            </p:extLst>
          </p:nvPr>
        </p:nvGraphicFramePr>
        <p:xfrm>
          <a:off x="412955" y="1803518"/>
          <a:ext cx="10668000" cy="1254313"/>
        </p:xfrm>
        <a:graphic>
          <a:graphicData uri="http://schemas.openxmlformats.org/drawingml/2006/table">
            <a:tbl>
              <a:tblPr firstRow="1" firstCol="1" bandRow="1">
                <a:tableStyleId>{5C22544A-7EE6-4342-B048-85BDC9FD1C3A}</a:tableStyleId>
              </a:tblPr>
              <a:tblGrid>
                <a:gridCol w="610415">
                  <a:extLst>
                    <a:ext uri="{9D8B030D-6E8A-4147-A177-3AD203B41FA5}">
                      <a16:colId xmlns:a16="http://schemas.microsoft.com/office/drawing/2014/main" val="1630400478"/>
                    </a:ext>
                  </a:extLst>
                </a:gridCol>
                <a:gridCol w="2944825">
                  <a:extLst>
                    <a:ext uri="{9D8B030D-6E8A-4147-A177-3AD203B41FA5}">
                      <a16:colId xmlns:a16="http://schemas.microsoft.com/office/drawing/2014/main" val="2178125728"/>
                    </a:ext>
                  </a:extLst>
                </a:gridCol>
                <a:gridCol w="1777620">
                  <a:extLst>
                    <a:ext uri="{9D8B030D-6E8A-4147-A177-3AD203B41FA5}">
                      <a16:colId xmlns:a16="http://schemas.microsoft.com/office/drawing/2014/main" val="1229295951"/>
                    </a:ext>
                  </a:extLst>
                </a:gridCol>
                <a:gridCol w="1777620">
                  <a:extLst>
                    <a:ext uri="{9D8B030D-6E8A-4147-A177-3AD203B41FA5}">
                      <a16:colId xmlns:a16="http://schemas.microsoft.com/office/drawing/2014/main" val="2285277188"/>
                    </a:ext>
                  </a:extLst>
                </a:gridCol>
                <a:gridCol w="1778760">
                  <a:extLst>
                    <a:ext uri="{9D8B030D-6E8A-4147-A177-3AD203B41FA5}">
                      <a16:colId xmlns:a16="http://schemas.microsoft.com/office/drawing/2014/main" val="3780790868"/>
                    </a:ext>
                  </a:extLst>
                </a:gridCol>
                <a:gridCol w="1778760">
                  <a:extLst>
                    <a:ext uri="{9D8B030D-6E8A-4147-A177-3AD203B41FA5}">
                      <a16:colId xmlns:a16="http://schemas.microsoft.com/office/drawing/2014/main" val="1159459198"/>
                    </a:ext>
                  </a:extLst>
                </a:gridCol>
              </a:tblGrid>
              <a:tr h="844704">
                <a:tc>
                  <a:txBody>
                    <a:bodyPr/>
                    <a:lstStyle/>
                    <a:p>
                      <a:pPr marL="0" marR="0">
                        <a:lnSpc>
                          <a:spcPct val="115000"/>
                        </a:lnSpc>
                        <a:spcAft>
                          <a:spcPts val="800"/>
                        </a:spcAft>
                        <a:buNone/>
                      </a:pPr>
                      <a:r>
                        <a:rPr lang="en-US" sz="1200" kern="100" dirty="0">
                          <a:effectLst/>
                        </a:rPr>
                        <a:t>Sl NO</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dirty="0">
                          <a:effectLst/>
                        </a:rPr>
                        <a:t>Particulars</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dirty="0">
                          <a:effectLst/>
                        </a:rPr>
                        <a:t>Paragraph no. and Page no</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dirty="0">
                          <a:effectLst/>
                        </a:rPr>
                        <a:t>Rationale</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cap="all" dirty="0">
                          <a:effectLst/>
                        </a:rPr>
                        <a:t>Applicability</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dirty="0">
                          <a:effectLst/>
                        </a:rPr>
                        <a:t>Alternative wording if any</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39172153"/>
                  </a:ext>
                </a:extLst>
              </a:tr>
              <a:tr h="409609">
                <a:tc>
                  <a:txBody>
                    <a:bodyPr/>
                    <a:lstStyle/>
                    <a:p>
                      <a:pPr marL="0" marR="0">
                        <a:lnSpc>
                          <a:spcPct val="115000"/>
                        </a:lnSpc>
                        <a:spcAft>
                          <a:spcPts val="800"/>
                        </a:spcAft>
                        <a:buNone/>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dirty="0">
                          <a:effectLst/>
                        </a:rPr>
                        <a:t> </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dirty="0">
                          <a:effectLst/>
                        </a:rPr>
                        <a:t> </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dirty="0">
                          <a:effectLst/>
                        </a:rPr>
                        <a:t> </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cap="all" dirty="0">
                          <a:effectLst/>
                        </a:rPr>
                        <a:t> </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200" kern="100" dirty="0">
                          <a:effectLst/>
                        </a:rPr>
                        <a:t> </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2153021"/>
                  </a:ext>
                </a:extLst>
              </a:tr>
            </a:tbl>
          </a:graphicData>
        </a:graphic>
      </p:graphicFrame>
      <p:sp>
        <p:nvSpPr>
          <p:cNvPr id="3" name="Rectangle 1">
            <a:extLst>
              <a:ext uri="{FF2B5EF4-FFF2-40B4-BE49-F238E27FC236}">
                <a16:creationId xmlns:a16="http://schemas.microsoft.com/office/drawing/2014/main" id="{F5FDED11-6857-53E0-41A4-FD1A983F5009}"/>
              </a:ext>
            </a:extLst>
          </p:cNvPr>
          <p:cNvSpPr>
            <a:spLocks noChangeArrowheads="1"/>
          </p:cNvSpPr>
          <p:nvPr/>
        </p:nvSpPr>
        <p:spPr bwMode="auto">
          <a:xfrm>
            <a:off x="2645594" y="180304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TextBox 5">
            <a:extLst>
              <a:ext uri="{FF2B5EF4-FFF2-40B4-BE49-F238E27FC236}">
                <a16:creationId xmlns:a16="http://schemas.microsoft.com/office/drawing/2014/main" id="{54075152-B55D-F787-537F-926E555CAC19}"/>
              </a:ext>
            </a:extLst>
          </p:cNvPr>
          <p:cNvSpPr txBox="1"/>
          <p:nvPr/>
        </p:nvSpPr>
        <p:spPr>
          <a:xfrm>
            <a:off x="483393" y="4010710"/>
            <a:ext cx="10117931" cy="553998"/>
          </a:xfrm>
          <a:prstGeom prst="rect">
            <a:avLst/>
          </a:prstGeom>
          <a:noFill/>
        </p:spPr>
        <p:txBody>
          <a:bodyPr wrap="square">
            <a:spAutoFit/>
          </a:bodyPr>
          <a:lstStyle/>
          <a:p>
            <a:r>
              <a:rPr lang="en-US" dirty="0">
                <a:hlinkClick r:id="rId3"/>
              </a:rPr>
              <a:t>https://www.icai.org/post/exposure-drafts</a:t>
            </a:r>
            <a:endParaRPr lang="en-US" dirty="0"/>
          </a:p>
          <a:p>
            <a:endParaRPr lang="en-US" baseline="-25000" dirty="0"/>
          </a:p>
        </p:txBody>
      </p:sp>
    </p:spTree>
    <p:extLst>
      <p:ext uri="{BB962C8B-B14F-4D97-AF65-F5344CB8AC3E}">
        <p14:creationId xmlns:p14="http://schemas.microsoft.com/office/powerpoint/2010/main" val="11851888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53ED4-C29C-069C-7503-6A794938B39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48E0753-F190-E2EC-7ECC-FFE943CB579E}"/>
              </a:ext>
            </a:extLst>
          </p:cNvPr>
          <p:cNvSpPr/>
          <p:nvPr/>
        </p:nvSpPr>
        <p:spPr>
          <a:xfrm>
            <a:off x="478302" y="2667085"/>
            <a:ext cx="11324492" cy="4278094"/>
          </a:xfrm>
          <a:prstGeom prst="rect">
            <a:avLst/>
          </a:prstGeom>
          <a:noFill/>
        </p:spPr>
        <p:txBody>
          <a:bodyPr wrap="square" lIns="91440" tIns="45720" rIns="91440" bIns="45720">
            <a:spAutoFit/>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Thank You</a:t>
            </a:r>
          </a:p>
          <a:p>
            <a:pPr algn="ct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9605706255</a:t>
            </a:r>
          </a:p>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hlinkClick r:id="rId3"/>
              </a:rPr>
              <a:t>Martin.George@svrcas.com</a:t>
            </a: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www.svrcas.com</a:t>
            </a:r>
          </a:p>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15830847"/>
      </p:ext>
    </p:extLst>
  </p:cSld>
  <p:clrMapOvr>
    <a:masterClrMapping/>
  </p:clrMapOvr>
  <p:transition spd="slow">
    <p:push dir="u"/>
  </p:transition>
</p:sld>
</file>

<file path=ppt/theme/theme1.xml><?xml version="1.0" encoding="utf-8"?>
<a:theme xmlns:a="http://schemas.openxmlformats.org/drawingml/2006/main" name="Tally_Corpor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lly_Corporate" id="{F85044B6-3E45-4EAF-8E51-BAC04540D83F}" vid="{19C2E2C1-8B69-4A64-B7F7-462237AF8E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29087</TotalTime>
  <Words>7752</Words>
  <Application>Microsoft Office PowerPoint</Application>
  <PresentationFormat>Widescreen</PresentationFormat>
  <Paragraphs>626</Paragraphs>
  <Slides>47</Slides>
  <Notes>47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Calibri</vt:lpstr>
      <vt:lpstr>Courier New</vt:lpstr>
      <vt:lpstr>Emmali Semi-Bold</vt:lpstr>
      <vt:lpstr>Heebo</vt:lpstr>
      <vt:lpstr>Symbol</vt:lpstr>
      <vt:lpstr>Wingdings</vt:lpstr>
      <vt:lpstr>Tally_Corporate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Sangeetha B</dc:creator>
  <cp:lastModifiedBy>Martin George</cp:lastModifiedBy>
  <cp:revision>1929</cp:revision>
  <dcterms:created xsi:type="dcterms:W3CDTF">2016-11-18T10:18:58Z</dcterms:created>
  <dcterms:modified xsi:type="dcterms:W3CDTF">2025-10-18T03:37:56Z</dcterms:modified>
</cp:coreProperties>
</file>