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1"/>
  </p:sldMasterIdLst>
  <p:notesMasterIdLst>
    <p:notesMasterId r:id="rId35"/>
  </p:notesMasterIdLst>
  <p:sldIdLst>
    <p:sldId id="418" r:id="rId2"/>
    <p:sldId id="259" r:id="rId3"/>
    <p:sldId id="419" r:id="rId4"/>
    <p:sldId id="271" r:id="rId5"/>
    <p:sldId id="420" r:id="rId6"/>
    <p:sldId id="266" r:id="rId7"/>
    <p:sldId id="422" r:id="rId8"/>
    <p:sldId id="423" r:id="rId9"/>
    <p:sldId id="393" r:id="rId10"/>
    <p:sldId id="424" r:id="rId11"/>
    <p:sldId id="425" r:id="rId12"/>
    <p:sldId id="426" r:id="rId13"/>
    <p:sldId id="427" r:id="rId14"/>
    <p:sldId id="428" r:id="rId15"/>
    <p:sldId id="429" r:id="rId16"/>
    <p:sldId id="430" r:id="rId17"/>
    <p:sldId id="431" r:id="rId18"/>
    <p:sldId id="432" r:id="rId19"/>
    <p:sldId id="433" r:id="rId20"/>
    <p:sldId id="434" r:id="rId21"/>
    <p:sldId id="435" r:id="rId22"/>
    <p:sldId id="436" r:id="rId23"/>
    <p:sldId id="437" r:id="rId24"/>
    <p:sldId id="438" r:id="rId25"/>
    <p:sldId id="439" r:id="rId26"/>
    <p:sldId id="440" r:id="rId27"/>
    <p:sldId id="441" r:id="rId28"/>
    <p:sldId id="442" r:id="rId29"/>
    <p:sldId id="443" r:id="rId30"/>
    <p:sldId id="444" r:id="rId31"/>
    <p:sldId id="445" r:id="rId32"/>
    <p:sldId id="446" r:id="rId33"/>
    <p:sldId id="257" r:id="rId3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FFFFCC"/>
    <a:srgbClr val="CCFFCC"/>
    <a:srgbClr val="CCFFFF"/>
    <a:srgbClr val="FFCCCC"/>
    <a:srgbClr val="0606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6C1B9DC-8AE4-4686-8081-B2E6AC5EDBFB}">
  <a:tblStyle styleId="{D6C1B9DC-8AE4-4686-8081-B2E6AC5EDB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05733105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4380a111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4380a111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4639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34380a111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34380a111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34380a111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34380a111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3479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1342c2ee484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2" name="Google Shape;552;g1342c2ee484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1352ae6c4cb_1_7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4" name="Google Shape;1044;g1352ae6c4cb_1_7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4145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1342c2ee484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1342c2ee484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1342c2ee484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1342c2ee484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9567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34380a111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34380a111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8830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342c2ee484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1342c2ee484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705225" y="976075"/>
            <a:ext cx="4703400" cy="26544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dk1"/>
              </a:buClr>
              <a:buSzPts val="5200"/>
              <a:buNone/>
              <a:defRPr sz="4000">
                <a:solidFill>
                  <a:schemeClr val="dk1"/>
                </a:solidFill>
                <a:latin typeface="Cantata One"/>
                <a:ea typeface="Cantata One"/>
                <a:cs typeface="Cantata One"/>
                <a:sym typeface="Cantata 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3705225" y="3667325"/>
            <a:ext cx="4703400" cy="5001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txBox="1">
            <a:spLocks noGrp="1"/>
          </p:cNvSpPr>
          <p:nvPr>
            <p:ph type="subTitle" idx="2"/>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200" b="1"/>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2" name="Google Shape;12;p2"/>
          <p:cNvSpPr txBox="1">
            <a:spLocks noGrp="1"/>
          </p:cNvSpPr>
          <p:nvPr>
            <p:ph type="subTitle" idx="3"/>
          </p:nvPr>
        </p:nvSpPr>
        <p:spPr>
          <a:xfrm rot="5400000" flipH="1">
            <a:off x="7685759"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000"/>
              <a:buNone/>
              <a:defRPr sz="1000" b="1"/>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24900" y="0"/>
            <a:ext cx="609600" cy="5156700"/>
          </a:xfrm>
          <a:prstGeom prst="rect">
            <a:avLst/>
          </a:prstGeom>
          <a:solidFill>
            <a:srgbClr val="E0D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body" idx="1"/>
          </p:nvPr>
        </p:nvSpPr>
        <p:spPr>
          <a:xfrm>
            <a:off x="713225" y="1228675"/>
            <a:ext cx="7715400" cy="32967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200"/>
              <a:buNone/>
              <a:defRPr>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 name="Google Shape;23;p4"/>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24" name="Google Shape;24;p4"/>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1"/>
              </a:buClr>
              <a:buSzPts val="3200"/>
              <a:buNone/>
              <a:defRPr>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6"/>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41" name="Google Shape;41;p6"/>
          <p:cNvSpPr txBox="1">
            <a:spLocks noGrp="1"/>
          </p:cNvSpPr>
          <p:nvPr>
            <p:ph type="subTitle" idx="2"/>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cxnSp>
        <p:nvCxnSpPr>
          <p:cNvPr id="42" name="Google Shape;42;p6"/>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43" name="Google Shape;43;p6"/>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44" name="Google Shape;44;p6"/>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cxnSp>
        <p:nvCxnSpPr>
          <p:cNvPr id="45" name="Google Shape;45;p6"/>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78"/>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79"/>
        <p:cNvGrpSpPr/>
        <p:nvPr/>
      </p:nvGrpSpPr>
      <p:grpSpPr>
        <a:xfrm>
          <a:off x="0" y="0"/>
          <a:ext cx="0" cy="0"/>
          <a:chOff x="0" y="0"/>
          <a:chExt cx="0" cy="0"/>
        </a:xfrm>
      </p:grpSpPr>
      <p:sp>
        <p:nvSpPr>
          <p:cNvPr id="80" name="Google Shape;80;p13"/>
          <p:cNvSpPr txBox="1">
            <a:spLocks noGrp="1"/>
          </p:cNvSpPr>
          <p:nvPr>
            <p:ph type="title"/>
          </p:nvPr>
        </p:nvSpPr>
        <p:spPr>
          <a:xfrm>
            <a:off x="3558150" y="1192800"/>
            <a:ext cx="24441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1" name="Google Shape;81;p13"/>
          <p:cNvSpPr txBox="1">
            <a:spLocks noGrp="1"/>
          </p:cNvSpPr>
          <p:nvPr>
            <p:ph type="title" idx="2" hasCustomPrompt="1"/>
          </p:nvPr>
        </p:nvSpPr>
        <p:spPr>
          <a:xfrm>
            <a:off x="3472400" y="706700"/>
            <a:ext cx="2444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2" name="Google Shape;82;p13"/>
          <p:cNvSpPr txBox="1">
            <a:spLocks noGrp="1"/>
          </p:cNvSpPr>
          <p:nvPr>
            <p:ph type="subTitle" idx="1"/>
          </p:nvPr>
        </p:nvSpPr>
        <p:spPr>
          <a:xfrm>
            <a:off x="3558159" y="1780352"/>
            <a:ext cx="24441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3" name="Google Shape;83;p13"/>
          <p:cNvSpPr txBox="1">
            <a:spLocks noGrp="1"/>
          </p:cNvSpPr>
          <p:nvPr>
            <p:ph type="title" idx="3"/>
          </p:nvPr>
        </p:nvSpPr>
        <p:spPr>
          <a:xfrm>
            <a:off x="6055775" y="1192800"/>
            <a:ext cx="24441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4" name="Google Shape;84;p13"/>
          <p:cNvSpPr txBox="1">
            <a:spLocks noGrp="1"/>
          </p:cNvSpPr>
          <p:nvPr>
            <p:ph type="title" idx="4" hasCustomPrompt="1"/>
          </p:nvPr>
        </p:nvSpPr>
        <p:spPr>
          <a:xfrm>
            <a:off x="5970050" y="706725"/>
            <a:ext cx="2438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subTitle" idx="5"/>
          </p:nvPr>
        </p:nvSpPr>
        <p:spPr>
          <a:xfrm>
            <a:off x="6055778" y="1780352"/>
            <a:ext cx="24438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6" name="Google Shape;86;p13"/>
          <p:cNvSpPr txBox="1">
            <a:spLocks noGrp="1"/>
          </p:cNvSpPr>
          <p:nvPr>
            <p:ph type="title" idx="6"/>
          </p:nvPr>
        </p:nvSpPr>
        <p:spPr>
          <a:xfrm>
            <a:off x="3558150" y="3305638"/>
            <a:ext cx="24411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7" name="Google Shape;87;p13"/>
          <p:cNvSpPr txBox="1">
            <a:spLocks noGrp="1"/>
          </p:cNvSpPr>
          <p:nvPr>
            <p:ph type="title" idx="7" hasCustomPrompt="1"/>
          </p:nvPr>
        </p:nvSpPr>
        <p:spPr>
          <a:xfrm>
            <a:off x="3472400" y="2819550"/>
            <a:ext cx="2444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8" name="Google Shape;88;p13"/>
          <p:cNvSpPr txBox="1">
            <a:spLocks noGrp="1"/>
          </p:cNvSpPr>
          <p:nvPr>
            <p:ph type="subTitle" idx="8"/>
          </p:nvPr>
        </p:nvSpPr>
        <p:spPr>
          <a:xfrm>
            <a:off x="3558159" y="3893198"/>
            <a:ext cx="24441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 name="Google Shape;89;p13"/>
          <p:cNvSpPr txBox="1">
            <a:spLocks noGrp="1"/>
          </p:cNvSpPr>
          <p:nvPr>
            <p:ph type="title" idx="9"/>
          </p:nvPr>
        </p:nvSpPr>
        <p:spPr>
          <a:xfrm>
            <a:off x="6055775" y="3305634"/>
            <a:ext cx="2443800" cy="54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000"/>
              <a:buNone/>
              <a:defRPr sz="22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90" name="Google Shape;90;p13"/>
          <p:cNvSpPr txBox="1">
            <a:spLocks noGrp="1"/>
          </p:cNvSpPr>
          <p:nvPr>
            <p:ph type="title" idx="13" hasCustomPrompt="1"/>
          </p:nvPr>
        </p:nvSpPr>
        <p:spPr>
          <a:xfrm>
            <a:off x="5970050" y="2819550"/>
            <a:ext cx="2441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000"/>
              <a:buNone/>
              <a:defRPr sz="55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1" name="Google Shape;91;p13"/>
          <p:cNvSpPr txBox="1">
            <a:spLocks noGrp="1"/>
          </p:cNvSpPr>
          <p:nvPr>
            <p:ph type="subTitle" idx="14"/>
          </p:nvPr>
        </p:nvSpPr>
        <p:spPr>
          <a:xfrm>
            <a:off x="6055778" y="3893198"/>
            <a:ext cx="24438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2" name="Google Shape;92;p13"/>
          <p:cNvSpPr txBox="1">
            <a:spLocks noGrp="1"/>
          </p:cNvSpPr>
          <p:nvPr>
            <p:ph type="title" idx="15"/>
          </p:nvPr>
        </p:nvSpPr>
        <p:spPr>
          <a:xfrm>
            <a:off x="603750" y="2056050"/>
            <a:ext cx="2796600" cy="1031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3" name="Google Shape;93;p13"/>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94" name="Google Shape;94;p13"/>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1">
  <p:cSld name="CUSTOM_3_1">
    <p:spTree>
      <p:nvGrpSpPr>
        <p:cNvPr id="1" name="Shape 142"/>
        <p:cNvGrpSpPr/>
        <p:nvPr/>
      </p:nvGrpSpPr>
      <p:grpSpPr>
        <a:xfrm>
          <a:off x="0" y="0"/>
          <a:ext cx="0" cy="0"/>
          <a:chOff x="0" y="0"/>
          <a:chExt cx="0" cy="0"/>
        </a:xfrm>
      </p:grpSpPr>
      <p:sp>
        <p:nvSpPr>
          <p:cNvPr id="143" name="Google Shape;143;p20"/>
          <p:cNvSpPr/>
          <p:nvPr/>
        </p:nvSpPr>
        <p:spPr>
          <a:xfrm>
            <a:off x="4585200" y="0"/>
            <a:ext cx="4596900" cy="5156700"/>
          </a:xfrm>
          <a:prstGeom prst="rect">
            <a:avLst/>
          </a:prstGeom>
          <a:solidFill>
            <a:srgbClr val="E0D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4" name="Google Shape;144;p20"/>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45" name="Google Shape;145;p20"/>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46" name="Google Shape;146;p20"/>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cxnSp>
        <p:nvCxnSpPr>
          <p:cNvPr id="147" name="Google Shape;147;p20"/>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
        <p:nvSpPr>
          <p:cNvPr id="148" name="Google Shape;148;p20"/>
          <p:cNvSpPr txBox="1">
            <a:spLocks noGrp="1"/>
          </p:cNvSpPr>
          <p:nvPr>
            <p:ph type="subTitle" idx="1"/>
          </p:nvPr>
        </p:nvSpPr>
        <p:spPr>
          <a:xfrm>
            <a:off x="3173400" y="156450"/>
            <a:ext cx="2797200" cy="2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2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49" name="Google Shape;149;p20"/>
          <p:cNvSpPr txBox="1">
            <a:spLocks noGrp="1"/>
          </p:cNvSpPr>
          <p:nvPr>
            <p:ph type="subTitle" idx="2"/>
          </p:nvPr>
        </p:nvSpPr>
        <p:spPr>
          <a:xfrm rot="5400000" flipH="1">
            <a:off x="7689005" y="2452950"/>
            <a:ext cx="22242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50" name="Google Shape;150;p20"/>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000" b="1"/>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51" name="Google Shape;151;p20"/>
          <p:cNvSpPr txBox="1">
            <a:spLocks noGrp="1"/>
          </p:cNvSpPr>
          <p:nvPr>
            <p:ph type="subTitle" idx="4"/>
          </p:nvPr>
        </p:nvSpPr>
        <p:spPr>
          <a:xfrm flipH="1">
            <a:off x="814399" y="2435050"/>
            <a:ext cx="3114600" cy="16083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900"/>
              <a:buNone/>
              <a:defRPr/>
            </a:lvl1pPr>
            <a:lvl2pPr lvl="1" algn="ctr" rtl="0">
              <a:lnSpc>
                <a:spcPct val="100000"/>
              </a:lnSpc>
              <a:spcBef>
                <a:spcPts val="0"/>
              </a:spcBef>
              <a:spcAft>
                <a:spcPts val="0"/>
              </a:spcAft>
              <a:buSzPts val="1900"/>
              <a:buNone/>
              <a:defRPr sz="1900"/>
            </a:lvl2pPr>
            <a:lvl3pPr lvl="2" algn="ctr" rtl="0">
              <a:lnSpc>
                <a:spcPct val="100000"/>
              </a:lnSpc>
              <a:spcBef>
                <a:spcPts val="0"/>
              </a:spcBef>
              <a:spcAft>
                <a:spcPts val="0"/>
              </a:spcAft>
              <a:buSzPts val="1900"/>
              <a:buNone/>
              <a:defRPr sz="1900"/>
            </a:lvl3pPr>
            <a:lvl4pPr lvl="3" algn="ctr" rtl="0">
              <a:lnSpc>
                <a:spcPct val="100000"/>
              </a:lnSpc>
              <a:spcBef>
                <a:spcPts val="0"/>
              </a:spcBef>
              <a:spcAft>
                <a:spcPts val="0"/>
              </a:spcAft>
              <a:buSzPts val="1900"/>
              <a:buNone/>
              <a:defRPr sz="1900"/>
            </a:lvl4pPr>
            <a:lvl5pPr lvl="4" algn="ctr" rtl="0">
              <a:lnSpc>
                <a:spcPct val="100000"/>
              </a:lnSpc>
              <a:spcBef>
                <a:spcPts val="0"/>
              </a:spcBef>
              <a:spcAft>
                <a:spcPts val="0"/>
              </a:spcAft>
              <a:buSzPts val="1900"/>
              <a:buNone/>
              <a:defRPr sz="1900"/>
            </a:lvl5pPr>
            <a:lvl6pPr lvl="5" algn="ctr" rtl="0">
              <a:lnSpc>
                <a:spcPct val="100000"/>
              </a:lnSpc>
              <a:spcBef>
                <a:spcPts val="0"/>
              </a:spcBef>
              <a:spcAft>
                <a:spcPts val="0"/>
              </a:spcAft>
              <a:buSzPts val="1900"/>
              <a:buNone/>
              <a:defRPr sz="1900"/>
            </a:lvl6pPr>
            <a:lvl7pPr lvl="6" algn="ctr" rtl="0">
              <a:lnSpc>
                <a:spcPct val="100000"/>
              </a:lnSpc>
              <a:spcBef>
                <a:spcPts val="0"/>
              </a:spcBef>
              <a:spcAft>
                <a:spcPts val="0"/>
              </a:spcAft>
              <a:buSzPts val="1900"/>
              <a:buNone/>
              <a:defRPr sz="1900"/>
            </a:lvl7pPr>
            <a:lvl8pPr lvl="7" algn="ctr" rtl="0">
              <a:lnSpc>
                <a:spcPct val="100000"/>
              </a:lnSpc>
              <a:spcBef>
                <a:spcPts val="0"/>
              </a:spcBef>
              <a:spcAft>
                <a:spcPts val="0"/>
              </a:spcAft>
              <a:buSzPts val="1900"/>
              <a:buNone/>
              <a:defRPr sz="1900"/>
            </a:lvl8pPr>
            <a:lvl9pPr lvl="8" algn="ctr" rtl="0">
              <a:lnSpc>
                <a:spcPct val="100000"/>
              </a:lnSpc>
              <a:spcBef>
                <a:spcPts val="0"/>
              </a:spcBef>
              <a:spcAft>
                <a:spcPts val="0"/>
              </a:spcAft>
              <a:buSzPts val="1900"/>
              <a:buNone/>
              <a:defRPr sz="1900"/>
            </a:lvl9pPr>
          </a:lstStyle>
          <a:p>
            <a:endParaRPr/>
          </a:p>
        </p:txBody>
      </p:sp>
      <p:sp>
        <p:nvSpPr>
          <p:cNvPr id="152" name="Google Shape;152;p20"/>
          <p:cNvSpPr txBox="1">
            <a:spLocks noGrp="1"/>
          </p:cNvSpPr>
          <p:nvPr>
            <p:ph type="title"/>
          </p:nvPr>
        </p:nvSpPr>
        <p:spPr>
          <a:xfrm flipH="1">
            <a:off x="4581713" y="2000388"/>
            <a:ext cx="3366900" cy="1793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1">
  <p:cSld name="CUSTOM_4">
    <p:spTree>
      <p:nvGrpSpPr>
        <p:cNvPr id="1" name="Shape 169"/>
        <p:cNvGrpSpPr/>
        <p:nvPr/>
      </p:nvGrpSpPr>
      <p:grpSpPr>
        <a:xfrm>
          <a:off x="0" y="0"/>
          <a:ext cx="0" cy="0"/>
          <a:chOff x="0" y="0"/>
          <a:chExt cx="0" cy="0"/>
        </a:xfrm>
      </p:grpSpPr>
      <p:sp>
        <p:nvSpPr>
          <p:cNvPr id="170" name="Google Shape;170;p23"/>
          <p:cNvSpPr txBox="1">
            <a:spLocks noGrp="1"/>
          </p:cNvSpPr>
          <p:nvPr>
            <p:ph type="title"/>
          </p:nvPr>
        </p:nvSpPr>
        <p:spPr>
          <a:xfrm>
            <a:off x="936750" y="2325975"/>
            <a:ext cx="2587800" cy="1005900"/>
          </a:xfrm>
          <a:prstGeom prst="rect">
            <a:avLst/>
          </a:prstGeom>
        </p:spPr>
        <p:txBody>
          <a:bodyPr spcFirstLastPara="1" wrap="square" lIns="91425" tIns="91425" rIns="91425" bIns="91425" anchor="ctr" anchorCtr="0">
            <a:noAutofit/>
          </a:bodyPr>
          <a:lstStyle>
            <a:lvl1pPr lvl="0" rtl="0">
              <a:spcBef>
                <a:spcPts val="0"/>
              </a:spcBef>
              <a:spcAft>
                <a:spcPts val="0"/>
              </a:spcAft>
              <a:buSzPts val="3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1" name="Google Shape;171;p23"/>
          <p:cNvSpPr txBox="1">
            <a:spLocks noGrp="1"/>
          </p:cNvSpPr>
          <p:nvPr>
            <p:ph type="subTitle" idx="1"/>
          </p:nvPr>
        </p:nvSpPr>
        <p:spPr>
          <a:xfrm>
            <a:off x="6376625" y="1277425"/>
            <a:ext cx="2052000" cy="100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72" name="Google Shape;172;p23"/>
          <p:cNvSpPr txBox="1">
            <a:spLocks noGrp="1"/>
          </p:cNvSpPr>
          <p:nvPr>
            <p:ph type="subTitle" idx="2"/>
          </p:nvPr>
        </p:nvSpPr>
        <p:spPr>
          <a:xfrm>
            <a:off x="6376625" y="3334875"/>
            <a:ext cx="2052000" cy="100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73" name="Google Shape;173;p23"/>
          <p:cNvSpPr txBox="1">
            <a:spLocks noGrp="1"/>
          </p:cNvSpPr>
          <p:nvPr>
            <p:ph type="subTitle" idx="3"/>
          </p:nvPr>
        </p:nvSpPr>
        <p:spPr>
          <a:xfrm>
            <a:off x="6376632" y="2862446"/>
            <a:ext cx="2049000" cy="484500"/>
          </a:xfrm>
          <a:prstGeom prst="rect">
            <a:avLst/>
          </a:prstGeom>
          <a:noFill/>
        </p:spPr>
        <p:txBody>
          <a:bodyPr spcFirstLastPara="1" wrap="square" lIns="91425" tIns="91425" rIns="91425" bIns="91425" anchor="ctr" anchorCtr="0">
            <a:noAutofit/>
          </a:bodyPr>
          <a:lstStyle>
            <a:lvl1pPr lvl="0" rtl="0">
              <a:lnSpc>
                <a:spcPct val="100000"/>
              </a:lnSpc>
              <a:spcBef>
                <a:spcPts val="0"/>
              </a:spcBef>
              <a:spcAft>
                <a:spcPts val="0"/>
              </a:spcAft>
              <a:buSzPts val="2200"/>
              <a:buFont typeface="Cantata One"/>
              <a:buNone/>
              <a:defRPr sz="2200">
                <a:latin typeface="Cantata One"/>
                <a:ea typeface="Cantata One"/>
                <a:cs typeface="Cantata One"/>
                <a:sym typeface="Cantata One"/>
              </a:defRPr>
            </a:lvl1pPr>
            <a:lvl2pPr lvl="1" algn="ctr" rtl="0">
              <a:spcBef>
                <a:spcPts val="0"/>
              </a:spcBef>
              <a:spcAft>
                <a:spcPts val="0"/>
              </a:spcAft>
              <a:buSzPts val="2200"/>
              <a:buFont typeface="Cantata One"/>
              <a:buNone/>
              <a:defRPr sz="2200">
                <a:latin typeface="Cantata One"/>
                <a:ea typeface="Cantata One"/>
                <a:cs typeface="Cantata One"/>
                <a:sym typeface="Cantata One"/>
              </a:defRPr>
            </a:lvl2pPr>
            <a:lvl3pPr lvl="2" algn="ctr" rtl="0">
              <a:spcBef>
                <a:spcPts val="0"/>
              </a:spcBef>
              <a:spcAft>
                <a:spcPts val="0"/>
              </a:spcAft>
              <a:buSzPts val="2200"/>
              <a:buFont typeface="Cantata One"/>
              <a:buNone/>
              <a:defRPr sz="2200">
                <a:latin typeface="Cantata One"/>
                <a:ea typeface="Cantata One"/>
                <a:cs typeface="Cantata One"/>
                <a:sym typeface="Cantata One"/>
              </a:defRPr>
            </a:lvl3pPr>
            <a:lvl4pPr lvl="3" algn="ctr" rtl="0">
              <a:spcBef>
                <a:spcPts val="0"/>
              </a:spcBef>
              <a:spcAft>
                <a:spcPts val="0"/>
              </a:spcAft>
              <a:buSzPts val="2200"/>
              <a:buFont typeface="Cantata One"/>
              <a:buNone/>
              <a:defRPr sz="2200">
                <a:latin typeface="Cantata One"/>
                <a:ea typeface="Cantata One"/>
                <a:cs typeface="Cantata One"/>
                <a:sym typeface="Cantata One"/>
              </a:defRPr>
            </a:lvl4pPr>
            <a:lvl5pPr lvl="4" algn="ctr" rtl="0">
              <a:spcBef>
                <a:spcPts val="0"/>
              </a:spcBef>
              <a:spcAft>
                <a:spcPts val="0"/>
              </a:spcAft>
              <a:buSzPts val="2200"/>
              <a:buFont typeface="Cantata One"/>
              <a:buNone/>
              <a:defRPr sz="2200">
                <a:latin typeface="Cantata One"/>
                <a:ea typeface="Cantata One"/>
                <a:cs typeface="Cantata One"/>
                <a:sym typeface="Cantata One"/>
              </a:defRPr>
            </a:lvl5pPr>
            <a:lvl6pPr lvl="5" algn="ctr" rtl="0">
              <a:spcBef>
                <a:spcPts val="0"/>
              </a:spcBef>
              <a:spcAft>
                <a:spcPts val="0"/>
              </a:spcAft>
              <a:buSzPts val="2200"/>
              <a:buFont typeface="Cantata One"/>
              <a:buNone/>
              <a:defRPr sz="2200">
                <a:latin typeface="Cantata One"/>
                <a:ea typeface="Cantata One"/>
                <a:cs typeface="Cantata One"/>
                <a:sym typeface="Cantata One"/>
              </a:defRPr>
            </a:lvl6pPr>
            <a:lvl7pPr lvl="6" algn="ctr" rtl="0">
              <a:spcBef>
                <a:spcPts val="0"/>
              </a:spcBef>
              <a:spcAft>
                <a:spcPts val="0"/>
              </a:spcAft>
              <a:buSzPts val="2200"/>
              <a:buFont typeface="Cantata One"/>
              <a:buNone/>
              <a:defRPr sz="2200">
                <a:latin typeface="Cantata One"/>
                <a:ea typeface="Cantata One"/>
                <a:cs typeface="Cantata One"/>
                <a:sym typeface="Cantata One"/>
              </a:defRPr>
            </a:lvl7pPr>
            <a:lvl8pPr lvl="7" algn="ctr" rtl="0">
              <a:spcBef>
                <a:spcPts val="0"/>
              </a:spcBef>
              <a:spcAft>
                <a:spcPts val="0"/>
              </a:spcAft>
              <a:buSzPts val="2200"/>
              <a:buFont typeface="Cantata One"/>
              <a:buNone/>
              <a:defRPr sz="2200">
                <a:latin typeface="Cantata One"/>
                <a:ea typeface="Cantata One"/>
                <a:cs typeface="Cantata One"/>
                <a:sym typeface="Cantata One"/>
              </a:defRPr>
            </a:lvl8pPr>
            <a:lvl9pPr lvl="8" algn="ctr" rtl="0">
              <a:spcBef>
                <a:spcPts val="0"/>
              </a:spcBef>
              <a:spcAft>
                <a:spcPts val="0"/>
              </a:spcAft>
              <a:buSzPts val="2200"/>
              <a:buFont typeface="Cantata One"/>
              <a:buNone/>
              <a:defRPr sz="2200">
                <a:latin typeface="Cantata One"/>
                <a:ea typeface="Cantata One"/>
                <a:cs typeface="Cantata One"/>
                <a:sym typeface="Cantata One"/>
              </a:defRPr>
            </a:lvl9pPr>
          </a:lstStyle>
          <a:p>
            <a:endParaRPr/>
          </a:p>
        </p:txBody>
      </p:sp>
      <p:sp>
        <p:nvSpPr>
          <p:cNvPr id="174" name="Google Shape;174;p23"/>
          <p:cNvSpPr txBox="1">
            <a:spLocks noGrp="1"/>
          </p:cNvSpPr>
          <p:nvPr>
            <p:ph type="subTitle" idx="4"/>
          </p:nvPr>
        </p:nvSpPr>
        <p:spPr>
          <a:xfrm>
            <a:off x="6376625" y="803850"/>
            <a:ext cx="2052000" cy="484500"/>
          </a:xfrm>
          <a:prstGeom prst="rect">
            <a:avLst/>
          </a:prstGeom>
          <a:noFill/>
        </p:spPr>
        <p:txBody>
          <a:bodyPr spcFirstLastPara="1" wrap="square" lIns="91425" tIns="91425" rIns="91425" bIns="91425" anchor="ctr" anchorCtr="0">
            <a:noAutofit/>
          </a:bodyPr>
          <a:lstStyle>
            <a:lvl1pPr lvl="0" rtl="0">
              <a:lnSpc>
                <a:spcPct val="100000"/>
              </a:lnSpc>
              <a:spcBef>
                <a:spcPts val="0"/>
              </a:spcBef>
              <a:spcAft>
                <a:spcPts val="0"/>
              </a:spcAft>
              <a:buSzPts val="2200"/>
              <a:buFont typeface="Cantata One"/>
              <a:buNone/>
              <a:defRPr sz="2200">
                <a:latin typeface="Cantata One"/>
                <a:ea typeface="Cantata One"/>
                <a:cs typeface="Cantata One"/>
                <a:sym typeface="Cantata One"/>
              </a:defRPr>
            </a:lvl1pPr>
            <a:lvl2pPr lvl="1" algn="ctr" rtl="0">
              <a:spcBef>
                <a:spcPts val="0"/>
              </a:spcBef>
              <a:spcAft>
                <a:spcPts val="0"/>
              </a:spcAft>
              <a:buSzPts val="2200"/>
              <a:buFont typeface="Cantata One"/>
              <a:buNone/>
              <a:defRPr sz="2200">
                <a:latin typeface="Cantata One"/>
                <a:ea typeface="Cantata One"/>
                <a:cs typeface="Cantata One"/>
                <a:sym typeface="Cantata One"/>
              </a:defRPr>
            </a:lvl2pPr>
            <a:lvl3pPr lvl="2" algn="ctr" rtl="0">
              <a:spcBef>
                <a:spcPts val="0"/>
              </a:spcBef>
              <a:spcAft>
                <a:spcPts val="0"/>
              </a:spcAft>
              <a:buSzPts val="2200"/>
              <a:buFont typeface="Cantata One"/>
              <a:buNone/>
              <a:defRPr sz="2200">
                <a:latin typeface="Cantata One"/>
                <a:ea typeface="Cantata One"/>
                <a:cs typeface="Cantata One"/>
                <a:sym typeface="Cantata One"/>
              </a:defRPr>
            </a:lvl3pPr>
            <a:lvl4pPr lvl="3" algn="ctr" rtl="0">
              <a:spcBef>
                <a:spcPts val="0"/>
              </a:spcBef>
              <a:spcAft>
                <a:spcPts val="0"/>
              </a:spcAft>
              <a:buSzPts val="2200"/>
              <a:buFont typeface="Cantata One"/>
              <a:buNone/>
              <a:defRPr sz="2200">
                <a:latin typeface="Cantata One"/>
                <a:ea typeface="Cantata One"/>
                <a:cs typeface="Cantata One"/>
                <a:sym typeface="Cantata One"/>
              </a:defRPr>
            </a:lvl4pPr>
            <a:lvl5pPr lvl="4" algn="ctr" rtl="0">
              <a:spcBef>
                <a:spcPts val="0"/>
              </a:spcBef>
              <a:spcAft>
                <a:spcPts val="0"/>
              </a:spcAft>
              <a:buSzPts val="2200"/>
              <a:buFont typeface="Cantata One"/>
              <a:buNone/>
              <a:defRPr sz="2200">
                <a:latin typeface="Cantata One"/>
                <a:ea typeface="Cantata One"/>
                <a:cs typeface="Cantata One"/>
                <a:sym typeface="Cantata One"/>
              </a:defRPr>
            </a:lvl5pPr>
            <a:lvl6pPr lvl="5" algn="ctr" rtl="0">
              <a:spcBef>
                <a:spcPts val="0"/>
              </a:spcBef>
              <a:spcAft>
                <a:spcPts val="0"/>
              </a:spcAft>
              <a:buSzPts val="2200"/>
              <a:buFont typeface="Cantata One"/>
              <a:buNone/>
              <a:defRPr sz="2200">
                <a:latin typeface="Cantata One"/>
                <a:ea typeface="Cantata One"/>
                <a:cs typeface="Cantata One"/>
                <a:sym typeface="Cantata One"/>
              </a:defRPr>
            </a:lvl6pPr>
            <a:lvl7pPr lvl="6" algn="ctr" rtl="0">
              <a:spcBef>
                <a:spcPts val="0"/>
              </a:spcBef>
              <a:spcAft>
                <a:spcPts val="0"/>
              </a:spcAft>
              <a:buSzPts val="2200"/>
              <a:buFont typeface="Cantata One"/>
              <a:buNone/>
              <a:defRPr sz="2200">
                <a:latin typeface="Cantata One"/>
                <a:ea typeface="Cantata One"/>
                <a:cs typeface="Cantata One"/>
                <a:sym typeface="Cantata One"/>
              </a:defRPr>
            </a:lvl7pPr>
            <a:lvl8pPr lvl="7" algn="ctr" rtl="0">
              <a:spcBef>
                <a:spcPts val="0"/>
              </a:spcBef>
              <a:spcAft>
                <a:spcPts val="0"/>
              </a:spcAft>
              <a:buSzPts val="2200"/>
              <a:buFont typeface="Cantata One"/>
              <a:buNone/>
              <a:defRPr sz="2200">
                <a:latin typeface="Cantata One"/>
                <a:ea typeface="Cantata One"/>
                <a:cs typeface="Cantata One"/>
                <a:sym typeface="Cantata One"/>
              </a:defRPr>
            </a:lvl8pPr>
            <a:lvl9pPr lvl="8" algn="ctr" rtl="0">
              <a:spcBef>
                <a:spcPts val="0"/>
              </a:spcBef>
              <a:spcAft>
                <a:spcPts val="0"/>
              </a:spcAft>
              <a:buSzPts val="2200"/>
              <a:buFont typeface="Cantata One"/>
              <a:buNone/>
              <a:defRPr sz="2200">
                <a:latin typeface="Cantata One"/>
                <a:ea typeface="Cantata One"/>
                <a:cs typeface="Cantata One"/>
                <a:sym typeface="Cantata One"/>
              </a:defRPr>
            </a:lvl9pPr>
          </a:lstStyle>
          <a:p>
            <a:endParaRPr/>
          </a:p>
        </p:txBody>
      </p:sp>
      <p:cxnSp>
        <p:nvCxnSpPr>
          <p:cNvPr id="175" name="Google Shape;175;p23"/>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76" name="Google Shape;176;p23"/>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8">
    <p:spTree>
      <p:nvGrpSpPr>
        <p:cNvPr id="1" name="Shape 259"/>
        <p:cNvGrpSpPr/>
        <p:nvPr/>
      </p:nvGrpSpPr>
      <p:grpSpPr>
        <a:xfrm>
          <a:off x="0" y="0"/>
          <a:ext cx="0" cy="0"/>
          <a:chOff x="0" y="0"/>
          <a:chExt cx="0" cy="0"/>
        </a:xfrm>
      </p:grpSpPr>
      <p:sp>
        <p:nvSpPr>
          <p:cNvPr id="260" name="Google Shape;260;p31"/>
          <p:cNvSpPr/>
          <p:nvPr/>
        </p:nvSpPr>
        <p:spPr>
          <a:xfrm>
            <a:off x="8557150" y="-6600"/>
            <a:ext cx="609600" cy="5156700"/>
          </a:xfrm>
          <a:prstGeom prst="rect">
            <a:avLst/>
          </a:prstGeom>
          <a:solidFill>
            <a:srgbClr val="E0D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1" name="Google Shape;261;p31"/>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262" name="Google Shape;262;p31"/>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8_1">
    <p:spTree>
      <p:nvGrpSpPr>
        <p:cNvPr id="1" name="Shape 263"/>
        <p:cNvGrpSpPr/>
        <p:nvPr/>
      </p:nvGrpSpPr>
      <p:grpSpPr>
        <a:xfrm>
          <a:off x="0" y="0"/>
          <a:ext cx="0" cy="0"/>
          <a:chOff x="0" y="0"/>
          <a:chExt cx="0" cy="0"/>
        </a:xfrm>
      </p:grpSpPr>
      <p:sp>
        <p:nvSpPr>
          <p:cNvPr id="264" name="Google Shape;264;p32"/>
          <p:cNvSpPr/>
          <p:nvPr/>
        </p:nvSpPr>
        <p:spPr>
          <a:xfrm>
            <a:off x="-24900" y="0"/>
            <a:ext cx="4596900" cy="5156700"/>
          </a:xfrm>
          <a:prstGeom prst="rect">
            <a:avLst/>
          </a:prstGeom>
          <a:solidFill>
            <a:srgbClr val="E0D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5" name="Google Shape;265;p32"/>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266" name="Google Shape;266;p32"/>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CUSTOM_8_1_1">
    <p:spTree>
      <p:nvGrpSpPr>
        <p:cNvPr id="1" name="Shape 267"/>
        <p:cNvGrpSpPr/>
        <p:nvPr/>
      </p:nvGrpSpPr>
      <p:grpSpPr>
        <a:xfrm>
          <a:off x="0" y="0"/>
          <a:ext cx="0" cy="0"/>
          <a:chOff x="0" y="0"/>
          <a:chExt cx="0" cy="0"/>
        </a:xfrm>
      </p:grpSpPr>
      <p:cxnSp>
        <p:nvCxnSpPr>
          <p:cNvPr id="268" name="Google Shape;268;p33"/>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sp>
        <p:nvSpPr>
          <p:cNvPr id="269" name="Google Shape;269;p33"/>
          <p:cNvSpPr/>
          <p:nvPr/>
        </p:nvSpPr>
        <p:spPr>
          <a:xfrm>
            <a:off x="583800" y="532800"/>
            <a:ext cx="7976400" cy="4077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0" name="Google Shape;270;p33"/>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200"/>
              <a:buFont typeface="Cantata One"/>
              <a:buNone/>
              <a:defRPr sz="3200">
                <a:solidFill>
                  <a:schemeClr val="dk1"/>
                </a:solidFill>
                <a:latin typeface="Cantata One"/>
                <a:ea typeface="Cantata One"/>
                <a:cs typeface="Cantata One"/>
                <a:sym typeface="Cantat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8" r:id="rId4"/>
    <p:sldLayoutId id="2147483659" r:id="rId5"/>
    <p:sldLayoutId id="2147483666" r:id="rId6"/>
    <p:sldLayoutId id="2147483669" r:id="rId7"/>
    <p:sldLayoutId id="2147483677" r:id="rId8"/>
    <p:sldLayoutId id="2147483678" r:id="rId9"/>
    <p:sldLayoutId id="214748367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A4335"/>
          </p15:clr>
        </p15:guide>
        <p15:guide id="2" pos="2880">
          <p15:clr>
            <a:srgbClr val="EA4335"/>
          </p15:clr>
        </p15:guide>
        <p15:guide id="3" pos="449">
          <p15:clr>
            <a:srgbClr val="EA4335"/>
          </p15:clr>
        </p15:guide>
        <p15:guide id="4" orient="horz" pos="340">
          <p15:clr>
            <a:srgbClr val="EA4335"/>
          </p15:clr>
        </p15:guide>
        <p15:guide id="5" pos="5309">
          <p15:clr>
            <a:srgbClr val="EA4335"/>
          </p15:clr>
        </p15:guide>
        <p15:guide id="6" orient="horz" pos="2899">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Shape 280"/>
        <p:cNvGrpSpPr/>
        <p:nvPr/>
      </p:nvGrpSpPr>
      <p:grpSpPr>
        <a:xfrm>
          <a:off x="0" y="0"/>
          <a:ext cx="0" cy="0"/>
          <a:chOff x="0" y="0"/>
          <a:chExt cx="0" cy="0"/>
        </a:xfrm>
      </p:grpSpPr>
      <p:sp>
        <p:nvSpPr>
          <p:cNvPr id="281" name="Google Shape;281;p37"/>
          <p:cNvSpPr/>
          <p:nvPr/>
        </p:nvSpPr>
        <p:spPr>
          <a:xfrm>
            <a:off x="4377791" y="540792"/>
            <a:ext cx="4764709" cy="4069908"/>
          </a:xfrm>
          <a:prstGeom prst="rect">
            <a:avLst/>
          </a:prstGeom>
          <a:solidFill>
            <a:schemeClr val="accent3">
              <a:lumMod val="9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7"/>
          <p:cNvSpPr txBox="1">
            <a:spLocks noGrp="1"/>
          </p:cNvSpPr>
          <p:nvPr>
            <p:ph type="ctrTitle"/>
          </p:nvPr>
        </p:nvSpPr>
        <p:spPr>
          <a:xfrm>
            <a:off x="4377791" y="1169637"/>
            <a:ext cx="3738521" cy="265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latin typeface="Felix Titling" panose="04060505060202020A04" pitchFamily="82" charset="0"/>
              </a:rPr>
              <a:t>STANDARDS </a:t>
            </a:r>
            <a:br>
              <a:rPr lang="en" b="1" dirty="0">
                <a:latin typeface="Felix Titling" panose="04060505060202020A04" pitchFamily="82" charset="0"/>
              </a:rPr>
            </a:br>
            <a:r>
              <a:rPr lang="en" b="1" dirty="0">
                <a:latin typeface="Felix Titling" panose="04060505060202020A04" pitchFamily="82" charset="0"/>
              </a:rPr>
              <a:t>ON </a:t>
            </a:r>
            <a:br>
              <a:rPr lang="en" b="1" dirty="0">
                <a:latin typeface="Felix Titling" panose="04060505060202020A04" pitchFamily="82" charset="0"/>
              </a:rPr>
            </a:br>
            <a:r>
              <a:rPr lang="en" b="1" dirty="0">
                <a:latin typeface="Felix Titling" panose="04060505060202020A04" pitchFamily="82" charset="0"/>
              </a:rPr>
              <a:t>AUDITING</a:t>
            </a:r>
            <a:br>
              <a:rPr lang="en" dirty="0"/>
            </a:br>
            <a:br>
              <a:rPr lang="en" dirty="0"/>
            </a:br>
            <a:r>
              <a:rPr lang="en" dirty="0">
                <a:solidFill>
                  <a:srgbClr val="C00000"/>
                </a:solidFill>
                <a:latin typeface="Felix Titling" panose="04060505060202020A04" pitchFamily="82" charset="0"/>
              </a:rPr>
              <a:t>AN UPDATE</a:t>
            </a:r>
            <a:endParaRPr dirty="0">
              <a:solidFill>
                <a:srgbClr val="C00000"/>
              </a:solidFill>
              <a:latin typeface="Felix Titling" panose="04060505060202020A04" pitchFamily="82" charset="0"/>
            </a:endParaRPr>
          </a:p>
        </p:txBody>
      </p:sp>
      <p:cxnSp>
        <p:nvCxnSpPr>
          <p:cNvPr id="284" name="Google Shape;284;p37"/>
          <p:cNvCxnSpPr>
            <a:stCxn id="285" idx="3"/>
          </p:cNvCxnSpPr>
          <p:nvPr/>
        </p:nvCxnSpPr>
        <p:spPr>
          <a:xfrm rot="10800000">
            <a:off x="8796359" y="-16350"/>
            <a:ext cx="1500" cy="1476000"/>
          </a:xfrm>
          <a:prstGeom prst="straightConnector1">
            <a:avLst/>
          </a:prstGeom>
          <a:noFill/>
          <a:ln w="9525" cap="flat" cmpd="sng">
            <a:solidFill>
              <a:schemeClr val="dk1"/>
            </a:solidFill>
            <a:prstDash val="solid"/>
            <a:round/>
            <a:headEnd type="none" w="med" len="med"/>
            <a:tailEnd type="none" w="med" len="med"/>
          </a:ln>
        </p:spPr>
      </p:cxnSp>
      <p:cxnSp>
        <p:nvCxnSpPr>
          <p:cNvPr id="286" name="Google Shape;286;p37"/>
          <p:cNvCxnSpPr>
            <a:stCxn id="285" idx="1"/>
          </p:cNvCxnSpPr>
          <p:nvPr/>
        </p:nvCxnSpPr>
        <p:spPr>
          <a:xfrm flipH="1">
            <a:off x="8796359" y="3683850"/>
            <a:ext cx="1500" cy="1481400"/>
          </a:xfrm>
          <a:prstGeom prst="straightConnector1">
            <a:avLst/>
          </a:prstGeom>
          <a:noFill/>
          <a:ln w="9525" cap="flat" cmpd="sng">
            <a:solidFill>
              <a:schemeClr val="dk1"/>
            </a:solidFill>
            <a:prstDash val="solid"/>
            <a:round/>
            <a:headEnd type="none" w="med" len="med"/>
            <a:tailEnd type="none" w="med" len="med"/>
          </a:ln>
        </p:spPr>
      </p:cxnSp>
      <p:sp>
        <p:nvSpPr>
          <p:cNvPr id="285" name="Google Shape;285;p37"/>
          <p:cNvSpPr txBox="1">
            <a:spLocks noGrp="1"/>
          </p:cNvSpPr>
          <p:nvPr>
            <p:ph type="subTitle" idx="3"/>
          </p:nvPr>
        </p:nvSpPr>
        <p:spPr>
          <a:xfrm rot="5400000" flipH="1">
            <a:off x="7685759"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Tree>
    <p:extLst>
      <p:ext uri="{BB962C8B-B14F-4D97-AF65-F5344CB8AC3E}">
        <p14:creationId xmlns:p14="http://schemas.microsoft.com/office/powerpoint/2010/main" val="2606721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p:nvPr/>
        </p:nvSpPr>
        <p:spPr>
          <a:xfrm>
            <a:off x="565650" y="0"/>
            <a:ext cx="2834700" cy="205605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0"/>
          <p:cNvSpPr txBox="1">
            <a:spLocks noGrp="1"/>
          </p:cNvSpPr>
          <p:nvPr>
            <p:ph type="title" idx="2"/>
          </p:nvPr>
        </p:nvSpPr>
        <p:spPr>
          <a:xfrm>
            <a:off x="3472400" y="706700"/>
            <a:ext cx="24441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01</a:t>
            </a:r>
            <a:endParaRPr dirty="0"/>
          </a:p>
        </p:txBody>
      </p:sp>
      <p:sp>
        <p:nvSpPr>
          <p:cNvPr id="317" name="Google Shape;317;p40"/>
          <p:cNvSpPr txBox="1">
            <a:spLocks noGrp="1"/>
          </p:cNvSpPr>
          <p:nvPr>
            <p:ph type="title" idx="4"/>
          </p:nvPr>
        </p:nvSpPr>
        <p:spPr>
          <a:xfrm>
            <a:off x="5970050" y="706725"/>
            <a:ext cx="24381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02</a:t>
            </a:r>
            <a:endParaRPr dirty="0"/>
          </a:p>
        </p:txBody>
      </p:sp>
      <p:sp>
        <p:nvSpPr>
          <p:cNvPr id="318" name="Google Shape;318;p40"/>
          <p:cNvSpPr txBox="1">
            <a:spLocks noGrp="1"/>
          </p:cNvSpPr>
          <p:nvPr>
            <p:ph type="title" idx="7"/>
          </p:nvPr>
        </p:nvSpPr>
        <p:spPr>
          <a:xfrm>
            <a:off x="3472400" y="2819550"/>
            <a:ext cx="24441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04</a:t>
            </a:r>
            <a:endParaRPr dirty="0"/>
          </a:p>
        </p:txBody>
      </p:sp>
      <p:sp>
        <p:nvSpPr>
          <p:cNvPr id="319" name="Google Shape;319;p40"/>
          <p:cNvSpPr txBox="1">
            <a:spLocks noGrp="1"/>
          </p:cNvSpPr>
          <p:nvPr>
            <p:ph type="title" idx="13"/>
          </p:nvPr>
        </p:nvSpPr>
        <p:spPr>
          <a:xfrm>
            <a:off x="5970050" y="2819550"/>
            <a:ext cx="24411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05</a:t>
            </a:r>
            <a:endParaRPr dirty="0"/>
          </a:p>
        </p:txBody>
      </p:sp>
      <p:sp>
        <p:nvSpPr>
          <p:cNvPr id="320" name="Google Shape;320;p40"/>
          <p:cNvSpPr txBox="1">
            <a:spLocks noGrp="1"/>
          </p:cNvSpPr>
          <p:nvPr>
            <p:ph type="title"/>
          </p:nvPr>
        </p:nvSpPr>
        <p:spPr>
          <a:xfrm>
            <a:off x="3558150" y="1295961"/>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solidFill>
                  <a:schemeClr val="bg1">
                    <a:lumMod val="25000"/>
                  </a:schemeClr>
                </a:solidFill>
              </a:rPr>
              <a:t>OPENING BALANCE CHECKING</a:t>
            </a:r>
          </a:p>
        </p:txBody>
      </p:sp>
      <p:sp>
        <p:nvSpPr>
          <p:cNvPr id="322" name="Google Shape;322;p40"/>
          <p:cNvSpPr txBox="1">
            <a:spLocks noGrp="1"/>
          </p:cNvSpPr>
          <p:nvPr>
            <p:ph type="title" idx="3"/>
          </p:nvPr>
        </p:nvSpPr>
        <p:spPr>
          <a:xfrm>
            <a:off x="6134250" y="1637862"/>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a:t>IC EVALUATION &amp; COMMUNICATING FINDINGS TO TCWG</a:t>
            </a:r>
          </a:p>
        </p:txBody>
      </p:sp>
      <p:sp>
        <p:nvSpPr>
          <p:cNvPr id="324" name="Google Shape;324;p40"/>
          <p:cNvSpPr txBox="1">
            <a:spLocks noGrp="1"/>
          </p:cNvSpPr>
          <p:nvPr>
            <p:ph type="title" idx="6"/>
          </p:nvPr>
        </p:nvSpPr>
        <p:spPr>
          <a:xfrm>
            <a:off x="3567780" y="3412950"/>
            <a:ext cx="2441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t>LEDGER ANALYSIS</a:t>
            </a:r>
          </a:p>
        </p:txBody>
      </p:sp>
      <p:sp>
        <p:nvSpPr>
          <p:cNvPr id="326" name="Google Shape;326;p40"/>
          <p:cNvSpPr txBox="1">
            <a:spLocks noGrp="1"/>
          </p:cNvSpPr>
          <p:nvPr>
            <p:ph type="title" idx="9"/>
          </p:nvPr>
        </p:nvSpPr>
        <p:spPr>
          <a:xfrm>
            <a:off x="6097639" y="3381274"/>
            <a:ext cx="24438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solidFill>
                  <a:schemeClr val="bg1">
                    <a:lumMod val="25000"/>
                  </a:schemeClr>
                </a:solidFill>
              </a:rPr>
              <a:t>VERIFICATION</a:t>
            </a:r>
          </a:p>
        </p:txBody>
      </p:sp>
      <p:sp>
        <p:nvSpPr>
          <p:cNvPr id="328" name="Google Shape;328;p40"/>
          <p:cNvSpPr txBox="1">
            <a:spLocks noGrp="1"/>
          </p:cNvSpPr>
          <p:nvPr>
            <p:ph type="title" idx="15"/>
          </p:nvPr>
        </p:nvSpPr>
        <p:spPr>
          <a:xfrm>
            <a:off x="584700" y="433200"/>
            <a:ext cx="2796600" cy="10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latin typeface="Book Antiqua" panose="02040602050305030304" pitchFamily="18" charset="0"/>
              </a:rPr>
              <a:t>AUDIT PROCESS</a:t>
            </a:r>
            <a:endParaRPr dirty="0">
              <a:latin typeface="Book Antiqua" panose="02040602050305030304" pitchFamily="18" charset="0"/>
            </a:endParaRPr>
          </a:p>
        </p:txBody>
      </p:sp>
      <p:sp>
        <p:nvSpPr>
          <p:cNvPr id="2" name="Google Shape;318;p40">
            <a:extLst>
              <a:ext uri="{FF2B5EF4-FFF2-40B4-BE49-F238E27FC236}">
                <a16:creationId xmlns:a16="http://schemas.microsoft.com/office/drawing/2014/main" id="{FCEA8F36-A9EF-8EA2-BFB9-3F7D0ED4C1B2}"/>
              </a:ext>
            </a:extLst>
          </p:cNvPr>
          <p:cNvSpPr txBox="1">
            <a:spLocks/>
          </p:cNvSpPr>
          <p:nvPr/>
        </p:nvSpPr>
        <p:spPr>
          <a:xfrm>
            <a:off x="931189" y="2819550"/>
            <a:ext cx="2444100" cy="593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Cantata One"/>
              <a:buNone/>
              <a:defRPr sz="5500" b="0" i="0" u="none" strike="noStrike" cap="none">
                <a:solidFill>
                  <a:schemeClr val="dk2"/>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9pPr>
          </a:lstStyle>
          <a:p>
            <a:r>
              <a:rPr lang="en" dirty="0"/>
              <a:t>03</a:t>
            </a:r>
          </a:p>
        </p:txBody>
      </p:sp>
      <p:sp>
        <p:nvSpPr>
          <p:cNvPr id="3" name="Google Shape;324;p40">
            <a:extLst>
              <a:ext uri="{FF2B5EF4-FFF2-40B4-BE49-F238E27FC236}">
                <a16:creationId xmlns:a16="http://schemas.microsoft.com/office/drawing/2014/main" id="{D05D5428-0A32-2A6E-6131-0BAB6966CD22}"/>
              </a:ext>
            </a:extLst>
          </p:cNvPr>
          <p:cNvSpPr txBox="1">
            <a:spLocks/>
          </p:cNvSpPr>
          <p:nvPr/>
        </p:nvSpPr>
        <p:spPr>
          <a:xfrm>
            <a:off x="978402" y="3412950"/>
            <a:ext cx="2441100" cy="54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Cantata One"/>
              <a:buNone/>
              <a:defRPr sz="2200" b="0" i="0" u="none" strike="noStrike" cap="none">
                <a:solidFill>
                  <a:schemeClr val="dk1"/>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IN" b="1" dirty="0">
                <a:solidFill>
                  <a:schemeClr val="bg1">
                    <a:lumMod val="25000"/>
                  </a:schemeClr>
                </a:solidFill>
              </a:rPr>
              <a:t>VOUCHING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p:nvPr/>
        </p:nvSpPr>
        <p:spPr>
          <a:xfrm>
            <a:off x="565650" y="0"/>
            <a:ext cx="2834700" cy="205605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0"/>
          <p:cNvSpPr txBox="1">
            <a:spLocks noGrp="1"/>
          </p:cNvSpPr>
          <p:nvPr>
            <p:ph type="title" idx="2"/>
          </p:nvPr>
        </p:nvSpPr>
        <p:spPr>
          <a:xfrm>
            <a:off x="3472400" y="706700"/>
            <a:ext cx="24441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06</a:t>
            </a:r>
            <a:endParaRPr dirty="0"/>
          </a:p>
        </p:txBody>
      </p:sp>
      <p:sp>
        <p:nvSpPr>
          <p:cNvPr id="317" name="Google Shape;317;p40"/>
          <p:cNvSpPr txBox="1">
            <a:spLocks noGrp="1"/>
          </p:cNvSpPr>
          <p:nvPr>
            <p:ph type="title" idx="4"/>
          </p:nvPr>
        </p:nvSpPr>
        <p:spPr>
          <a:xfrm>
            <a:off x="5970050" y="706725"/>
            <a:ext cx="24381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07</a:t>
            </a:r>
            <a:endParaRPr dirty="0"/>
          </a:p>
        </p:txBody>
      </p:sp>
      <p:sp>
        <p:nvSpPr>
          <p:cNvPr id="318" name="Google Shape;318;p40"/>
          <p:cNvSpPr txBox="1">
            <a:spLocks noGrp="1"/>
          </p:cNvSpPr>
          <p:nvPr>
            <p:ph type="title" idx="7"/>
          </p:nvPr>
        </p:nvSpPr>
        <p:spPr>
          <a:xfrm>
            <a:off x="3472400" y="2819550"/>
            <a:ext cx="24441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09</a:t>
            </a:r>
            <a:endParaRPr dirty="0"/>
          </a:p>
        </p:txBody>
      </p:sp>
      <p:sp>
        <p:nvSpPr>
          <p:cNvPr id="319" name="Google Shape;319;p40"/>
          <p:cNvSpPr txBox="1">
            <a:spLocks noGrp="1"/>
          </p:cNvSpPr>
          <p:nvPr>
            <p:ph type="title" idx="13"/>
          </p:nvPr>
        </p:nvSpPr>
        <p:spPr>
          <a:xfrm>
            <a:off x="5970050" y="2819550"/>
            <a:ext cx="2441100" cy="59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10</a:t>
            </a:r>
            <a:endParaRPr dirty="0"/>
          </a:p>
        </p:txBody>
      </p:sp>
      <p:sp>
        <p:nvSpPr>
          <p:cNvPr id="320" name="Google Shape;320;p40"/>
          <p:cNvSpPr txBox="1">
            <a:spLocks noGrp="1"/>
          </p:cNvSpPr>
          <p:nvPr>
            <p:ph type="title"/>
          </p:nvPr>
        </p:nvSpPr>
        <p:spPr>
          <a:xfrm>
            <a:off x="3567780" y="1491325"/>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a:solidFill>
                  <a:schemeClr val="bg1">
                    <a:lumMod val="25000"/>
                  </a:schemeClr>
                </a:solidFill>
              </a:rPr>
              <a:t>COMPARING FS WITH BOOKS – SIGNED TB</a:t>
            </a:r>
            <a:endParaRPr lang="en-IN" b="1" dirty="0">
              <a:solidFill>
                <a:schemeClr val="bg1">
                  <a:lumMod val="25000"/>
                </a:schemeClr>
              </a:solidFill>
            </a:endParaRPr>
          </a:p>
        </p:txBody>
      </p:sp>
      <p:sp>
        <p:nvSpPr>
          <p:cNvPr id="322" name="Google Shape;322;p40"/>
          <p:cNvSpPr txBox="1">
            <a:spLocks noGrp="1"/>
          </p:cNvSpPr>
          <p:nvPr>
            <p:ph type="title" idx="3"/>
          </p:nvPr>
        </p:nvSpPr>
        <p:spPr>
          <a:xfrm>
            <a:off x="6134250" y="1192800"/>
            <a:ext cx="2444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a:t>AS COMPLIANCE</a:t>
            </a:r>
          </a:p>
        </p:txBody>
      </p:sp>
      <p:sp>
        <p:nvSpPr>
          <p:cNvPr id="324" name="Google Shape;324;p40"/>
          <p:cNvSpPr txBox="1">
            <a:spLocks noGrp="1"/>
          </p:cNvSpPr>
          <p:nvPr>
            <p:ph type="title" idx="6"/>
          </p:nvPr>
        </p:nvSpPr>
        <p:spPr>
          <a:xfrm>
            <a:off x="3592745" y="3635001"/>
            <a:ext cx="24411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t>ANALYTICAL REVIEW</a:t>
            </a:r>
          </a:p>
        </p:txBody>
      </p:sp>
      <p:sp>
        <p:nvSpPr>
          <p:cNvPr id="326" name="Google Shape;326;p40"/>
          <p:cNvSpPr txBox="1">
            <a:spLocks noGrp="1"/>
          </p:cNvSpPr>
          <p:nvPr>
            <p:ph type="title" idx="9"/>
          </p:nvPr>
        </p:nvSpPr>
        <p:spPr>
          <a:xfrm>
            <a:off x="6053731" y="3777092"/>
            <a:ext cx="2443800" cy="54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IN" b="1" dirty="0">
                <a:solidFill>
                  <a:schemeClr val="bg1">
                    <a:lumMod val="25000"/>
                  </a:schemeClr>
                </a:solidFill>
              </a:rPr>
              <a:t>CARO  POINTS –INFORMED REPORTING</a:t>
            </a:r>
          </a:p>
        </p:txBody>
      </p:sp>
      <p:sp>
        <p:nvSpPr>
          <p:cNvPr id="328" name="Google Shape;328;p40"/>
          <p:cNvSpPr txBox="1">
            <a:spLocks noGrp="1"/>
          </p:cNvSpPr>
          <p:nvPr>
            <p:ph type="title" idx="15"/>
          </p:nvPr>
        </p:nvSpPr>
        <p:spPr>
          <a:xfrm>
            <a:off x="584700" y="433200"/>
            <a:ext cx="2796600" cy="10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latin typeface="Book Antiqua" panose="02040602050305030304" pitchFamily="18" charset="0"/>
              </a:rPr>
              <a:t>AUDIT PROCESS</a:t>
            </a:r>
            <a:endParaRPr dirty="0">
              <a:latin typeface="Book Antiqua" panose="02040602050305030304" pitchFamily="18" charset="0"/>
            </a:endParaRPr>
          </a:p>
        </p:txBody>
      </p:sp>
      <p:sp>
        <p:nvSpPr>
          <p:cNvPr id="2" name="Google Shape;318;p40">
            <a:extLst>
              <a:ext uri="{FF2B5EF4-FFF2-40B4-BE49-F238E27FC236}">
                <a16:creationId xmlns:a16="http://schemas.microsoft.com/office/drawing/2014/main" id="{FCEA8F36-A9EF-8EA2-BFB9-3F7D0ED4C1B2}"/>
              </a:ext>
            </a:extLst>
          </p:cNvPr>
          <p:cNvSpPr txBox="1">
            <a:spLocks/>
          </p:cNvSpPr>
          <p:nvPr/>
        </p:nvSpPr>
        <p:spPr>
          <a:xfrm>
            <a:off x="931189" y="2819550"/>
            <a:ext cx="2444100" cy="593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Cantata One"/>
              <a:buNone/>
              <a:defRPr sz="5500" b="0" i="0" u="none" strike="noStrike" cap="none">
                <a:solidFill>
                  <a:schemeClr val="dk2"/>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9pPr>
          </a:lstStyle>
          <a:p>
            <a:r>
              <a:rPr lang="en" dirty="0"/>
              <a:t>08</a:t>
            </a:r>
          </a:p>
        </p:txBody>
      </p:sp>
      <p:sp>
        <p:nvSpPr>
          <p:cNvPr id="3" name="Google Shape;324;p40">
            <a:extLst>
              <a:ext uri="{FF2B5EF4-FFF2-40B4-BE49-F238E27FC236}">
                <a16:creationId xmlns:a16="http://schemas.microsoft.com/office/drawing/2014/main" id="{D05D5428-0A32-2A6E-6131-0BAB6966CD22}"/>
              </a:ext>
            </a:extLst>
          </p:cNvPr>
          <p:cNvSpPr txBox="1">
            <a:spLocks/>
          </p:cNvSpPr>
          <p:nvPr/>
        </p:nvSpPr>
        <p:spPr>
          <a:xfrm>
            <a:off x="959250" y="3777092"/>
            <a:ext cx="2441100" cy="54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Cantata One"/>
              <a:buNone/>
              <a:defRPr sz="2200" b="0" i="0" u="none" strike="noStrike" cap="none">
                <a:solidFill>
                  <a:schemeClr val="dk1"/>
                </a:solidFill>
                <a:latin typeface="Cantata One"/>
                <a:ea typeface="Cantata One"/>
                <a:cs typeface="Cantata One"/>
                <a:sym typeface="Cantata One"/>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r>
              <a:rPr lang="en-US" b="1" dirty="0">
                <a:solidFill>
                  <a:schemeClr val="bg1">
                    <a:lumMod val="25000"/>
                  </a:schemeClr>
                </a:solidFill>
              </a:rPr>
              <a:t>SCHEDULE III  COMPLIANCE  -  INFO FOR NOTES</a:t>
            </a:r>
          </a:p>
        </p:txBody>
      </p:sp>
    </p:spTree>
    <p:extLst>
      <p:ext uri="{BB962C8B-B14F-4D97-AF65-F5344CB8AC3E}">
        <p14:creationId xmlns:p14="http://schemas.microsoft.com/office/powerpoint/2010/main" val="3898263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2"/>
          <p:cNvSpPr/>
          <p:nvPr/>
        </p:nvSpPr>
        <p:spPr>
          <a:xfrm>
            <a:off x="584700" y="0"/>
            <a:ext cx="2834700" cy="5156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52"/>
          <p:cNvSpPr txBox="1">
            <a:spLocks noGrp="1"/>
          </p:cNvSpPr>
          <p:nvPr>
            <p:ph type="subTitle" idx="1"/>
          </p:nvPr>
        </p:nvSpPr>
        <p:spPr>
          <a:xfrm>
            <a:off x="6376624" y="919829"/>
            <a:ext cx="2678364" cy="3322900"/>
          </a:xfrm>
          <a:prstGeom prst="rect">
            <a:avLst/>
          </a:prstGeom>
        </p:spPr>
        <p:txBody>
          <a:bodyPr spcFirstLastPara="1" wrap="square" lIns="91425" tIns="91425" rIns="91425" bIns="91425" anchor="t" anchorCtr="0">
            <a:noAutofit/>
          </a:bodyPr>
          <a:lstStyle/>
          <a:p>
            <a:pPr marL="342900" lvl="0" indent="-342900" algn="l" rtl="0">
              <a:spcBef>
                <a:spcPts val="0"/>
              </a:spcBef>
              <a:spcAft>
                <a:spcPts val="0"/>
              </a:spcAft>
              <a:buFont typeface="Wingdings" panose="05000000000000000000" pitchFamily="2" charset="2"/>
              <a:buChar char="v"/>
            </a:pPr>
            <a:endParaRPr lang="en-US" sz="2000" b="1" dirty="0">
              <a:latin typeface="Book Antiqua" panose="02040602050305030304" pitchFamily="18" charset="0"/>
            </a:endParaRPr>
          </a:p>
          <a:p>
            <a:pPr marL="342900" lvl="0" indent="-342900" algn="l" rtl="0">
              <a:spcBef>
                <a:spcPts val="0"/>
              </a:spcBef>
              <a:spcAft>
                <a:spcPts val="0"/>
              </a:spcAft>
              <a:buFont typeface="Wingdings" panose="05000000000000000000" pitchFamily="2" charset="2"/>
              <a:buChar char="v"/>
            </a:pPr>
            <a:r>
              <a:rPr lang="en-US" sz="2000" b="1" dirty="0">
                <a:latin typeface="Book Antiqua" panose="02040602050305030304" pitchFamily="18" charset="0"/>
              </a:rPr>
              <a:t>APC set up in 1982   - SAPs</a:t>
            </a:r>
          </a:p>
          <a:p>
            <a:pPr marL="342900" lvl="0" indent="-342900" algn="l" rtl="0">
              <a:spcBef>
                <a:spcPts val="0"/>
              </a:spcBef>
              <a:spcAft>
                <a:spcPts val="0"/>
              </a:spcAft>
              <a:buFont typeface="Wingdings" panose="05000000000000000000" pitchFamily="2" charset="2"/>
              <a:buChar char="v"/>
            </a:pPr>
            <a:endParaRPr lang="en-US" sz="2000" b="1" dirty="0">
              <a:latin typeface="Book Antiqua" panose="02040602050305030304" pitchFamily="18" charset="0"/>
            </a:endParaRPr>
          </a:p>
          <a:p>
            <a:pPr marL="342900" lvl="0" indent="-342900" algn="l" rtl="0">
              <a:spcBef>
                <a:spcPts val="0"/>
              </a:spcBef>
              <a:spcAft>
                <a:spcPts val="0"/>
              </a:spcAft>
              <a:buFont typeface="Wingdings" panose="05000000000000000000" pitchFamily="2" charset="2"/>
              <a:buChar char="v"/>
            </a:pPr>
            <a:r>
              <a:rPr lang="en-US" sz="2000" b="1" dirty="0">
                <a:latin typeface="Book Antiqua" panose="02040602050305030304" pitchFamily="18" charset="0"/>
              </a:rPr>
              <a:t>Renamed as AASB in 2002 – AASs</a:t>
            </a:r>
          </a:p>
          <a:p>
            <a:pPr marL="342900" lvl="0" indent="-342900" algn="l" rtl="0">
              <a:spcBef>
                <a:spcPts val="0"/>
              </a:spcBef>
              <a:spcAft>
                <a:spcPts val="0"/>
              </a:spcAft>
              <a:buFont typeface="Wingdings" panose="05000000000000000000" pitchFamily="2" charset="2"/>
              <a:buChar char="v"/>
            </a:pPr>
            <a:endParaRPr lang="en-US" sz="2000" b="1" dirty="0">
              <a:latin typeface="Book Antiqua" panose="02040602050305030304" pitchFamily="18" charset="0"/>
            </a:endParaRPr>
          </a:p>
          <a:p>
            <a:pPr marL="342900" lvl="0" indent="-342900" algn="l" rtl="0">
              <a:spcBef>
                <a:spcPts val="0"/>
              </a:spcBef>
              <a:spcAft>
                <a:spcPts val="0"/>
              </a:spcAft>
              <a:buFont typeface="Wingdings" panose="05000000000000000000" pitchFamily="2" charset="2"/>
              <a:buChar char="v"/>
            </a:pPr>
            <a:r>
              <a:rPr lang="en-US" sz="2000" b="1" dirty="0">
                <a:latin typeface="Book Antiqua" panose="02040602050305030304" pitchFamily="18" charset="0"/>
              </a:rPr>
              <a:t>New Preface in 2008</a:t>
            </a:r>
          </a:p>
        </p:txBody>
      </p:sp>
      <p:grpSp>
        <p:nvGrpSpPr>
          <p:cNvPr id="560" name="Google Shape;560;p52"/>
          <p:cNvGrpSpPr/>
          <p:nvPr/>
        </p:nvGrpSpPr>
        <p:grpSpPr>
          <a:xfrm>
            <a:off x="3683733" y="919829"/>
            <a:ext cx="2453055" cy="3322899"/>
            <a:chOff x="2641950" y="3481825"/>
            <a:chExt cx="469125" cy="635475"/>
          </a:xfrm>
        </p:grpSpPr>
        <p:sp>
          <p:nvSpPr>
            <p:cNvPr id="561" name="Google Shape;561;p52"/>
            <p:cNvSpPr/>
            <p:nvPr/>
          </p:nvSpPr>
          <p:spPr>
            <a:xfrm>
              <a:off x="2641950" y="3481825"/>
              <a:ext cx="469125" cy="635475"/>
            </a:xfrm>
            <a:custGeom>
              <a:avLst/>
              <a:gdLst/>
              <a:ahLst/>
              <a:cxnLst/>
              <a:rect l="l" t="t" r="r" b="b"/>
              <a:pathLst>
                <a:path w="18765" h="25419" extrusionOk="0">
                  <a:moveTo>
                    <a:pt x="17861" y="1055"/>
                  </a:moveTo>
                  <a:lnTo>
                    <a:pt x="17861" y="24364"/>
                  </a:lnTo>
                  <a:lnTo>
                    <a:pt x="896" y="24364"/>
                  </a:lnTo>
                  <a:lnTo>
                    <a:pt x="896" y="1055"/>
                  </a:lnTo>
                  <a:close/>
                  <a:moveTo>
                    <a:pt x="419" y="1"/>
                  </a:moveTo>
                  <a:cubicBezTo>
                    <a:pt x="185" y="1"/>
                    <a:pt x="1" y="193"/>
                    <a:pt x="1" y="428"/>
                  </a:cubicBezTo>
                  <a:lnTo>
                    <a:pt x="1" y="24992"/>
                  </a:lnTo>
                  <a:cubicBezTo>
                    <a:pt x="1" y="25226"/>
                    <a:pt x="185" y="25418"/>
                    <a:pt x="419" y="25418"/>
                  </a:cubicBezTo>
                  <a:lnTo>
                    <a:pt x="18338" y="25418"/>
                  </a:lnTo>
                  <a:cubicBezTo>
                    <a:pt x="18572" y="25418"/>
                    <a:pt x="18764" y="25226"/>
                    <a:pt x="18764" y="24992"/>
                  </a:cubicBezTo>
                  <a:lnTo>
                    <a:pt x="18764" y="428"/>
                  </a:lnTo>
                  <a:cubicBezTo>
                    <a:pt x="18764" y="193"/>
                    <a:pt x="18572" y="1"/>
                    <a:pt x="18338"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52"/>
            <p:cNvSpPr/>
            <p:nvPr/>
          </p:nvSpPr>
          <p:spPr>
            <a:xfrm>
              <a:off x="2872325" y="3491050"/>
              <a:ext cx="8175" cy="7975"/>
            </a:xfrm>
            <a:custGeom>
              <a:avLst/>
              <a:gdLst/>
              <a:ahLst/>
              <a:cxnLst/>
              <a:rect l="l" t="t" r="r" b="b"/>
              <a:pathLst>
                <a:path w="327" h="319" extrusionOk="0">
                  <a:moveTo>
                    <a:pt x="168" y="0"/>
                  </a:moveTo>
                  <a:cubicBezTo>
                    <a:pt x="75" y="0"/>
                    <a:pt x="0" y="76"/>
                    <a:pt x="0" y="159"/>
                  </a:cubicBezTo>
                  <a:cubicBezTo>
                    <a:pt x="0" y="251"/>
                    <a:pt x="75" y="318"/>
                    <a:pt x="168" y="318"/>
                  </a:cubicBezTo>
                  <a:cubicBezTo>
                    <a:pt x="251" y="318"/>
                    <a:pt x="327" y="251"/>
                    <a:pt x="327" y="159"/>
                  </a:cubicBezTo>
                  <a:cubicBezTo>
                    <a:pt x="327" y="76"/>
                    <a:pt x="251" y="0"/>
                    <a:pt x="168"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3" name="Google Shape;563;p52"/>
          <p:cNvSpPr txBox="1">
            <a:spLocks noGrp="1"/>
          </p:cNvSpPr>
          <p:nvPr>
            <p:ph type="title" idx="4294967295"/>
          </p:nvPr>
        </p:nvSpPr>
        <p:spPr>
          <a:xfrm>
            <a:off x="587236" y="626067"/>
            <a:ext cx="2831706" cy="223637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000" b="1" dirty="0">
                <a:solidFill>
                  <a:schemeClr val="lt1"/>
                </a:solidFill>
              </a:rPr>
              <a:t>AUDITING STANDARDS</a:t>
            </a:r>
            <a:endParaRPr sz="4000" b="1" dirty="0">
              <a:solidFill>
                <a:schemeClr val="lt1"/>
              </a:solidFill>
            </a:endParaRPr>
          </a:p>
        </p:txBody>
      </p:sp>
      <p:sp>
        <p:nvSpPr>
          <p:cNvPr id="564" name="Google Shape;564;p52"/>
          <p:cNvSpPr txBox="1">
            <a:spLocks noGrp="1"/>
          </p:cNvSpPr>
          <p:nvPr>
            <p:ph type="title"/>
          </p:nvPr>
        </p:nvSpPr>
        <p:spPr>
          <a:xfrm>
            <a:off x="609198" y="2657749"/>
            <a:ext cx="2834699" cy="1005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latin typeface="Book Antiqua" panose="02040602050305030304" pitchFamily="18" charset="0"/>
              </a:rPr>
              <a:t>HISTORY</a:t>
            </a:r>
            <a:br>
              <a:rPr lang="en" sz="2400" b="1" dirty="0">
                <a:latin typeface="Book Antiqua" panose="02040602050305030304" pitchFamily="18" charset="0"/>
              </a:rPr>
            </a:br>
            <a:r>
              <a:rPr lang="en" sz="2400" b="1" dirty="0">
                <a:latin typeface="Book Antiqua" panose="02040602050305030304" pitchFamily="18" charset="0"/>
              </a:rPr>
              <a:t>&amp;</a:t>
            </a:r>
            <a:br>
              <a:rPr lang="en" sz="2400" b="1" dirty="0">
                <a:latin typeface="Book Antiqua" panose="02040602050305030304" pitchFamily="18" charset="0"/>
              </a:rPr>
            </a:br>
            <a:r>
              <a:rPr lang="en" sz="2400" b="1" dirty="0">
                <a:latin typeface="Book Antiqua" panose="02040602050305030304" pitchFamily="18" charset="0"/>
              </a:rPr>
              <a:t>EVOLUTION</a:t>
            </a:r>
            <a:endParaRPr sz="2400" b="1" dirty="0">
              <a:latin typeface="Book Antiqua" panose="02040602050305030304" pitchFamily="18" charset="0"/>
            </a:endParaRPr>
          </a:p>
        </p:txBody>
      </p:sp>
      <p:pic>
        <p:nvPicPr>
          <p:cNvPr id="5122" name="Picture 2" descr="Abstract Word Cloud For Generally Accepted Auditing Standards With Related  Tags And Terms Stock Photo, Picture And Royalty Free Image. Image 16468002.">
            <a:extLst>
              <a:ext uri="{FF2B5EF4-FFF2-40B4-BE49-F238E27FC236}">
                <a16:creationId xmlns:a16="http://schemas.microsoft.com/office/drawing/2014/main" id="{11867999-7AB4-2737-6A1D-5040B32CB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0287" y="1074874"/>
            <a:ext cx="2163543" cy="30171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7" name="Google Shape;1047;p69"/>
          <p:cNvSpPr txBox="1">
            <a:spLocks noGrp="1"/>
          </p:cNvSpPr>
          <p:nvPr>
            <p:ph type="subTitle" idx="2"/>
          </p:nvPr>
        </p:nvSpPr>
        <p:spPr>
          <a:xfrm rot="5400000" flipH="1">
            <a:off x="7675302"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sp>
        <p:nvSpPr>
          <p:cNvPr id="1048" name="Google Shape;1048;p69"/>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STANDARDS ON AUDITING-AN UPDATE</a:t>
            </a:r>
            <a:endParaRPr dirty="0"/>
          </a:p>
        </p:txBody>
      </p:sp>
      <p:cxnSp>
        <p:nvCxnSpPr>
          <p:cNvPr id="1049" name="Google Shape;1049;p69"/>
          <p:cNvCxnSpPr/>
          <p:nvPr/>
        </p:nvCxnSpPr>
        <p:spPr>
          <a:xfrm rot="10800000">
            <a:off x="342895" y="-192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050" name="Google Shape;1050;p69"/>
          <p:cNvCxnSpPr/>
          <p:nvPr/>
        </p:nvCxnSpPr>
        <p:spPr>
          <a:xfrm>
            <a:off x="342895" y="3972000"/>
            <a:ext cx="0" cy="1190700"/>
          </a:xfrm>
          <a:prstGeom prst="straightConnector1">
            <a:avLst/>
          </a:prstGeom>
          <a:noFill/>
          <a:ln w="9525" cap="flat" cmpd="sng">
            <a:solidFill>
              <a:schemeClr val="dk1"/>
            </a:solidFill>
            <a:prstDash val="solid"/>
            <a:round/>
            <a:headEnd type="none" w="med" len="med"/>
            <a:tailEnd type="none" w="med" len="med"/>
          </a:ln>
        </p:spPr>
      </p:cxnSp>
      <p:cxnSp>
        <p:nvCxnSpPr>
          <p:cNvPr id="1051" name="Google Shape;1051;p69"/>
          <p:cNvCxnSpPr/>
          <p:nvPr/>
        </p:nvCxnSpPr>
        <p:spPr>
          <a:xfrm rot="10800000">
            <a:off x="8800345" y="-9600"/>
            <a:ext cx="0" cy="1471800"/>
          </a:xfrm>
          <a:prstGeom prst="straightConnector1">
            <a:avLst/>
          </a:prstGeom>
          <a:noFill/>
          <a:ln w="9525" cap="flat" cmpd="sng">
            <a:solidFill>
              <a:schemeClr val="dk1"/>
            </a:solidFill>
            <a:prstDash val="solid"/>
            <a:round/>
            <a:headEnd type="none" w="med" len="med"/>
            <a:tailEnd type="none" w="med" len="med"/>
          </a:ln>
        </p:spPr>
      </p:cxnSp>
      <p:cxnSp>
        <p:nvCxnSpPr>
          <p:cNvPr id="1052" name="Google Shape;1052;p69"/>
          <p:cNvCxnSpPr/>
          <p:nvPr/>
        </p:nvCxnSpPr>
        <p:spPr>
          <a:xfrm>
            <a:off x="8800345" y="3681300"/>
            <a:ext cx="0" cy="1481400"/>
          </a:xfrm>
          <a:prstGeom prst="straightConnector1">
            <a:avLst/>
          </a:prstGeom>
          <a:noFill/>
          <a:ln w="9525" cap="flat" cmpd="sng">
            <a:solidFill>
              <a:schemeClr val="dk1"/>
            </a:solidFill>
            <a:prstDash val="solid"/>
            <a:round/>
            <a:headEnd type="none" w="med" len="med"/>
            <a:tailEnd type="none" w="med" len="med"/>
          </a:ln>
        </p:spPr>
      </p:cxnSp>
      <p:sp>
        <p:nvSpPr>
          <p:cNvPr id="1053" name="Google Shape;1053;p69"/>
          <p:cNvSpPr txBox="1">
            <a:spLocks noGrp="1"/>
          </p:cNvSpPr>
          <p:nvPr>
            <p:ph type="title"/>
          </p:nvPr>
        </p:nvSpPr>
        <p:spPr>
          <a:xfrm>
            <a:off x="713225" y="445025"/>
            <a:ext cx="7715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latin typeface="Book Antiqua" panose="02040602050305030304" pitchFamily="18" charset="0"/>
              </a:rPr>
              <a:t>NEW CLASSIFICATION</a:t>
            </a:r>
            <a:endParaRPr dirty="0">
              <a:latin typeface="Book Antiqua" panose="02040602050305030304" pitchFamily="18" charset="0"/>
            </a:endParaRPr>
          </a:p>
        </p:txBody>
      </p:sp>
      <p:sp>
        <p:nvSpPr>
          <p:cNvPr id="4" name="Rounded Rectangle 5">
            <a:extLst>
              <a:ext uri="{FF2B5EF4-FFF2-40B4-BE49-F238E27FC236}">
                <a16:creationId xmlns:a16="http://schemas.microsoft.com/office/drawing/2014/main" id="{A21EAB6E-9360-3BF0-6B33-A3E5C6C02DBA}"/>
              </a:ext>
            </a:extLst>
          </p:cNvPr>
          <p:cNvSpPr>
            <a:spLocks noChangeArrowheads="1"/>
          </p:cNvSpPr>
          <p:nvPr/>
        </p:nvSpPr>
        <p:spPr bwMode="auto">
          <a:xfrm>
            <a:off x="1912655" y="1459650"/>
            <a:ext cx="1733550" cy="1317534"/>
          </a:xfrm>
          <a:prstGeom prst="roundRect">
            <a:avLst>
              <a:gd name="adj" fmla="val 16667"/>
            </a:avLst>
          </a:prstGeom>
          <a:gradFill flip="none" rotWithShape="1">
            <a:gsLst>
              <a:gs pos="0">
                <a:schemeClr val="bg2">
                  <a:lumMod val="75000"/>
                </a:schemeClr>
              </a:gs>
              <a:gs pos="23000">
                <a:schemeClr val="accent3">
                  <a:lumMod val="89000"/>
                </a:schemeClr>
              </a:gs>
              <a:gs pos="69000">
                <a:schemeClr val="bg2">
                  <a:lumMod val="90000"/>
                </a:schemeClr>
              </a:gs>
              <a:gs pos="97000">
                <a:schemeClr val="accent3">
                  <a:lumMod val="70000"/>
                </a:schemeClr>
              </a:gs>
            </a:gsLst>
            <a:path path="circle">
              <a:fillToRect l="50000" t="50000" r="50000" b="50000"/>
            </a:path>
            <a:tileRect/>
          </a:gradFill>
          <a:ln w="12700" cap="sq" algn="ctr">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b="1" dirty="0">
                <a:solidFill>
                  <a:schemeClr val="bg1">
                    <a:lumMod val="25000"/>
                  </a:schemeClr>
                </a:solidFill>
              </a:rPr>
              <a:t>SQCs</a:t>
            </a:r>
          </a:p>
        </p:txBody>
      </p:sp>
      <p:sp>
        <p:nvSpPr>
          <p:cNvPr id="5" name="Rounded Rectangle 6">
            <a:extLst>
              <a:ext uri="{FF2B5EF4-FFF2-40B4-BE49-F238E27FC236}">
                <a16:creationId xmlns:a16="http://schemas.microsoft.com/office/drawing/2014/main" id="{99013673-D065-5050-2A7D-CDFC583A8CC8}"/>
              </a:ext>
            </a:extLst>
          </p:cNvPr>
          <p:cNvSpPr>
            <a:spLocks noChangeArrowheads="1"/>
          </p:cNvSpPr>
          <p:nvPr/>
        </p:nvSpPr>
        <p:spPr bwMode="auto">
          <a:xfrm>
            <a:off x="5708187" y="1459650"/>
            <a:ext cx="1733549" cy="1317534"/>
          </a:xfrm>
          <a:prstGeom prst="roundRect">
            <a:avLst>
              <a:gd name="adj" fmla="val 16667"/>
            </a:avLst>
          </a:prstGeom>
          <a:gradFill flip="none" rotWithShape="1">
            <a:gsLst>
              <a:gs pos="0">
                <a:schemeClr val="bg2">
                  <a:lumMod val="75000"/>
                </a:schemeClr>
              </a:gs>
              <a:gs pos="23000">
                <a:schemeClr val="accent3">
                  <a:lumMod val="89000"/>
                </a:schemeClr>
              </a:gs>
              <a:gs pos="69000">
                <a:schemeClr val="bg2">
                  <a:lumMod val="90000"/>
                </a:schemeClr>
              </a:gs>
              <a:gs pos="97000">
                <a:schemeClr val="accent3">
                  <a:lumMod val="70000"/>
                </a:schemeClr>
              </a:gs>
            </a:gsLst>
            <a:path path="circle">
              <a:fillToRect l="50000" t="50000" r="50000" b="50000"/>
            </a:path>
            <a:tileRect/>
          </a:gradFill>
          <a:ln w="12700" cap="sq" algn="ctr">
            <a:solidFill>
              <a:schemeClr val="tx1"/>
            </a:solidFill>
            <a:miter lim="800000"/>
            <a:headEnd type="none" w="sm" len="sm"/>
            <a:tailEnd type="none" w="sm" len="sm"/>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000" b="1" dirty="0">
                <a:solidFill>
                  <a:schemeClr val="bg1">
                    <a:lumMod val="25000"/>
                  </a:schemeClr>
                </a:solidFill>
              </a:rPr>
              <a:t>Engagement</a:t>
            </a:r>
          </a:p>
          <a:p>
            <a:pPr algn="ctr" eaLnBrk="1" hangingPunct="1"/>
            <a:r>
              <a:rPr lang="en-US" altLang="en-US" sz="2000" b="1" dirty="0">
                <a:solidFill>
                  <a:schemeClr val="bg1">
                    <a:lumMod val="25000"/>
                  </a:schemeClr>
                </a:solidFill>
              </a:rPr>
              <a:t>Standards</a:t>
            </a:r>
          </a:p>
        </p:txBody>
      </p:sp>
      <p:sp>
        <p:nvSpPr>
          <p:cNvPr id="6" name="Down Arrow 7">
            <a:extLst>
              <a:ext uri="{FF2B5EF4-FFF2-40B4-BE49-F238E27FC236}">
                <a16:creationId xmlns:a16="http://schemas.microsoft.com/office/drawing/2014/main" id="{938A32CC-5923-1983-9A12-28EC923A64E6}"/>
              </a:ext>
            </a:extLst>
          </p:cNvPr>
          <p:cNvSpPr/>
          <p:nvPr/>
        </p:nvSpPr>
        <p:spPr bwMode="auto">
          <a:xfrm>
            <a:off x="6500939" y="2777184"/>
            <a:ext cx="114300" cy="638175"/>
          </a:xfrm>
          <a:prstGeom prst="downArrow">
            <a:avLst/>
          </a:prstGeom>
          <a:solidFill>
            <a:schemeClr val="accent3">
              <a:lumMod val="90000"/>
            </a:schemeClr>
          </a:solidFill>
          <a:ln w="12700" cap="sq" cmpd="sng" algn="ctr">
            <a:solidFill>
              <a:schemeClr val="tx1"/>
            </a:solidFill>
            <a:prstDash val="solid"/>
            <a:miter lim="800000"/>
            <a:headEnd type="none" w="sm" len="sm"/>
            <a:tailEnd type="none" w="sm" len="sm"/>
          </a:ln>
          <a:effectLst/>
        </p:spPr>
        <p:txBody>
          <a:bodyPr wrap="none"/>
          <a:lstStyle/>
          <a:p>
            <a:pPr>
              <a:defRPr/>
            </a:pPr>
            <a:endParaRPr lang="en-US" sz="1350"/>
          </a:p>
        </p:txBody>
      </p:sp>
      <p:sp>
        <p:nvSpPr>
          <p:cNvPr id="7" name="Rounded Rectangle 9">
            <a:extLst>
              <a:ext uri="{FF2B5EF4-FFF2-40B4-BE49-F238E27FC236}">
                <a16:creationId xmlns:a16="http://schemas.microsoft.com/office/drawing/2014/main" id="{831F4B3E-9EC7-E215-FD17-E3C9396CA5F2}"/>
              </a:ext>
            </a:extLst>
          </p:cNvPr>
          <p:cNvSpPr>
            <a:spLocks noChangeArrowheads="1"/>
          </p:cNvSpPr>
          <p:nvPr/>
        </p:nvSpPr>
        <p:spPr bwMode="auto">
          <a:xfrm>
            <a:off x="4852709" y="3482034"/>
            <a:ext cx="769394" cy="685800"/>
          </a:xfrm>
          <a:prstGeom prst="roundRect">
            <a:avLst>
              <a:gd name="adj" fmla="val 16667"/>
            </a:avLst>
          </a:prstGeom>
          <a:solidFill>
            <a:srgbClr val="CCFFCC"/>
          </a:solidFill>
          <a:ln w="12700" cap="sq" algn="ctr">
            <a:solidFill>
              <a:schemeClr val="tx1"/>
            </a:solidFill>
            <a:miter lim="800000"/>
            <a:headEnd type="none" w="sm" len="sm"/>
            <a:tailEnd type="none" w="sm" len="sm"/>
          </a:ln>
          <a:effectLst/>
          <a:scene3d>
            <a:camera prst="orthographicFront">
              <a:rot lat="0" lon="0" rev="0"/>
            </a:camera>
            <a:lightRig rig="contrasting" dir="t">
              <a:rot lat="0" lon="0" rev="7800000"/>
            </a:lightRig>
          </a:scene3d>
          <a:sp3d>
            <a:bevelT w="139700" h="139700"/>
          </a:sp3d>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dirty="0"/>
              <a:t>SAs</a:t>
            </a:r>
          </a:p>
        </p:txBody>
      </p:sp>
      <p:sp>
        <p:nvSpPr>
          <p:cNvPr id="8" name="Rounded Rectangle 11">
            <a:extLst>
              <a:ext uri="{FF2B5EF4-FFF2-40B4-BE49-F238E27FC236}">
                <a16:creationId xmlns:a16="http://schemas.microsoft.com/office/drawing/2014/main" id="{EE44FF78-70E1-10B3-876F-981E55FBF547}"/>
              </a:ext>
            </a:extLst>
          </p:cNvPr>
          <p:cNvSpPr>
            <a:spLocks noChangeArrowheads="1"/>
          </p:cNvSpPr>
          <p:nvPr/>
        </p:nvSpPr>
        <p:spPr bwMode="auto">
          <a:xfrm>
            <a:off x="5815138" y="3482034"/>
            <a:ext cx="699449" cy="685800"/>
          </a:xfrm>
          <a:prstGeom prst="roundRect">
            <a:avLst>
              <a:gd name="adj" fmla="val 16667"/>
            </a:avLst>
          </a:prstGeom>
          <a:solidFill>
            <a:srgbClr val="FFFFCC">
              <a:alpha val="85098"/>
            </a:srgbClr>
          </a:solidFill>
          <a:ln w="12700" cap="sq" algn="ctr">
            <a:solidFill>
              <a:schemeClr val="tx1"/>
            </a:solidFill>
            <a:miter lim="800000"/>
            <a:headEnd type="none" w="sm" len="sm"/>
            <a:tailEnd type="none" w="sm" len="sm"/>
          </a:ln>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t>SREs</a:t>
            </a:r>
          </a:p>
        </p:txBody>
      </p:sp>
      <p:sp>
        <p:nvSpPr>
          <p:cNvPr id="9" name="Rounded Rectangle 12">
            <a:extLst>
              <a:ext uri="{FF2B5EF4-FFF2-40B4-BE49-F238E27FC236}">
                <a16:creationId xmlns:a16="http://schemas.microsoft.com/office/drawing/2014/main" id="{E76FBC18-B1F0-13D7-2924-47AF3ECD417E}"/>
              </a:ext>
            </a:extLst>
          </p:cNvPr>
          <p:cNvSpPr>
            <a:spLocks noChangeArrowheads="1"/>
          </p:cNvSpPr>
          <p:nvPr/>
        </p:nvSpPr>
        <p:spPr bwMode="auto">
          <a:xfrm>
            <a:off x="6707622" y="3482034"/>
            <a:ext cx="699449" cy="685800"/>
          </a:xfrm>
          <a:prstGeom prst="roundRect">
            <a:avLst>
              <a:gd name="adj" fmla="val 16667"/>
            </a:avLst>
          </a:prstGeom>
          <a:solidFill>
            <a:srgbClr val="FFCCCC"/>
          </a:solidFill>
          <a:ln w="12700" cap="sq" algn="ctr">
            <a:solidFill>
              <a:schemeClr val="tx1"/>
            </a:solidFill>
            <a:miter lim="800000"/>
            <a:headEnd type="none" w="sm" len="sm"/>
            <a:tailEnd type="none" w="sm" len="sm"/>
          </a:ln>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dirty="0">
                <a:solidFill>
                  <a:schemeClr val="tx1">
                    <a:lumMod val="50000"/>
                  </a:schemeClr>
                </a:solidFill>
              </a:rPr>
              <a:t>SAEs</a:t>
            </a:r>
          </a:p>
        </p:txBody>
      </p:sp>
      <p:sp>
        <p:nvSpPr>
          <p:cNvPr id="10" name="Rounded Rectangle 13">
            <a:extLst>
              <a:ext uri="{FF2B5EF4-FFF2-40B4-BE49-F238E27FC236}">
                <a16:creationId xmlns:a16="http://schemas.microsoft.com/office/drawing/2014/main" id="{B671D2F5-A29B-6161-51E0-93AD660CBBC7}"/>
              </a:ext>
            </a:extLst>
          </p:cNvPr>
          <p:cNvSpPr>
            <a:spLocks noChangeArrowheads="1"/>
          </p:cNvSpPr>
          <p:nvPr/>
        </p:nvSpPr>
        <p:spPr bwMode="auto">
          <a:xfrm>
            <a:off x="7605032" y="3482034"/>
            <a:ext cx="699448" cy="685800"/>
          </a:xfrm>
          <a:prstGeom prst="roundRect">
            <a:avLst>
              <a:gd name="adj" fmla="val 16667"/>
            </a:avLst>
          </a:prstGeom>
          <a:solidFill>
            <a:srgbClr val="CCFFFF"/>
          </a:solidFill>
          <a:ln w="12700" cap="sq" algn="ctr">
            <a:solidFill>
              <a:schemeClr val="tx1"/>
            </a:solidFill>
            <a:miter lim="800000"/>
            <a:headEnd type="none" w="sm" len="sm"/>
            <a:tailEnd type="none" w="sm" len="sm"/>
          </a:ln>
          <a:effectLst>
            <a:glow rad="63500">
              <a:schemeClr val="accent2">
                <a:satMod val="175000"/>
                <a:alpha val="40000"/>
              </a:schemeClr>
            </a:glow>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solidFill>
                  <a:schemeClr val="tx1">
                    <a:lumMod val="50000"/>
                  </a:schemeClr>
                </a:solidFill>
              </a:rPr>
              <a:t>SRSs</a:t>
            </a:r>
            <a:endParaRPr lang="en-US" altLang="en-US" sz="1800" b="1" dirty="0">
              <a:solidFill>
                <a:schemeClr val="tx1">
                  <a:lumMod val="50000"/>
                </a:schemeClr>
              </a:solidFill>
            </a:endParaRPr>
          </a:p>
        </p:txBody>
      </p:sp>
      <p:sp>
        <p:nvSpPr>
          <p:cNvPr id="11" name="Rounded Rectangle 9">
            <a:extLst>
              <a:ext uri="{FF2B5EF4-FFF2-40B4-BE49-F238E27FC236}">
                <a16:creationId xmlns:a16="http://schemas.microsoft.com/office/drawing/2014/main" id="{EAFD153F-8409-CBDA-E6BB-A1C4EFD935F2}"/>
              </a:ext>
            </a:extLst>
          </p:cNvPr>
          <p:cNvSpPr>
            <a:spLocks noChangeArrowheads="1"/>
          </p:cNvSpPr>
          <p:nvPr/>
        </p:nvSpPr>
        <p:spPr bwMode="auto">
          <a:xfrm>
            <a:off x="4847783" y="3482034"/>
            <a:ext cx="769394" cy="685800"/>
          </a:xfrm>
          <a:prstGeom prst="roundRect">
            <a:avLst>
              <a:gd name="adj" fmla="val 16667"/>
            </a:avLst>
          </a:prstGeom>
          <a:solidFill>
            <a:srgbClr val="CCFFCC"/>
          </a:solidFill>
          <a:ln w="12700" cap="sq" algn="ctr">
            <a:solidFill>
              <a:schemeClr val="tx1"/>
            </a:solidFill>
            <a:miter lim="800000"/>
            <a:headEnd type="none" w="sm" len="sm"/>
            <a:tailEnd type="none" w="sm" len="sm"/>
          </a:ln>
          <a:effectLst/>
          <a:scene3d>
            <a:camera prst="orthographicFront">
              <a:rot lat="0" lon="0" rev="0"/>
            </a:camera>
            <a:lightRig rig="contrasting" dir="t">
              <a:rot lat="0" lon="0" rev="7800000"/>
            </a:lightRig>
          </a:scene3d>
          <a:sp3d>
            <a:bevelT w="139700" h="139700"/>
          </a:sp3d>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dirty="0">
                <a:solidFill>
                  <a:schemeClr val="tx1">
                    <a:lumMod val="50000"/>
                  </a:schemeClr>
                </a:solidFill>
              </a:rPr>
              <a:t>SAs</a:t>
            </a:r>
          </a:p>
        </p:txBody>
      </p:sp>
      <p:sp>
        <p:nvSpPr>
          <p:cNvPr id="12" name="Rounded Rectangle 11">
            <a:extLst>
              <a:ext uri="{FF2B5EF4-FFF2-40B4-BE49-F238E27FC236}">
                <a16:creationId xmlns:a16="http://schemas.microsoft.com/office/drawing/2014/main" id="{5E786570-FAFF-B64E-4B99-F61F5E34F52E}"/>
              </a:ext>
            </a:extLst>
          </p:cNvPr>
          <p:cNvSpPr>
            <a:spLocks noChangeArrowheads="1"/>
          </p:cNvSpPr>
          <p:nvPr/>
        </p:nvSpPr>
        <p:spPr bwMode="auto">
          <a:xfrm>
            <a:off x="5810212" y="3482034"/>
            <a:ext cx="699449" cy="685800"/>
          </a:xfrm>
          <a:prstGeom prst="roundRect">
            <a:avLst>
              <a:gd name="adj" fmla="val 16667"/>
            </a:avLst>
          </a:prstGeom>
          <a:solidFill>
            <a:srgbClr val="FFFFCC">
              <a:alpha val="85098"/>
            </a:srgbClr>
          </a:solidFill>
          <a:ln w="12700" cap="sq" algn="ctr">
            <a:solidFill>
              <a:schemeClr val="tx1"/>
            </a:solidFill>
            <a:miter lim="800000"/>
            <a:headEnd type="none" w="sm" len="sm"/>
            <a:tailEnd type="none" w="sm" len="sm"/>
          </a:ln>
          <a:effectLst/>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solidFill>
                  <a:schemeClr val="tx1">
                    <a:lumMod val="50000"/>
                  </a:schemeClr>
                </a:solidFill>
              </a:rPr>
              <a:t>SREs</a:t>
            </a:r>
          </a:p>
        </p:txBody>
      </p:sp>
    </p:spTree>
    <p:extLst>
      <p:ext uri="{BB962C8B-B14F-4D97-AF65-F5344CB8AC3E}">
        <p14:creationId xmlns:p14="http://schemas.microsoft.com/office/powerpoint/2010/main" val="2493551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47"/>
          <p:cNvSpPr txBox="1">
            <a:spLocks noGrp="1"/>
          </p:cNvSpPr>
          <p:nvPr>
            <p:ph type="subTitle" idx="4"/>
          </p:nvPr>
        </p:nvSpPr>
        <p:spPr>
          <a:xfrm flipH="1">
            <a:off x="621629" y="1171500"/>
            <a:ext cx="3307367" cy="3659445"/>
          </a:xfrm>
          <a:prstGeom prst="rect">
            <a:avLst/>
          </a:prstGeom>
          <a:effectLst/>
        </p:spPr>
        <p:txBody>
          <a:bodyPr spcFirstLastPara="1" wrap="square" lIns="91425" tIns="91425" rIns="91425" bIns="91425" anchor="ctr" anchorCtr="0">
            <a:noAutofit/>
          </a:bodyPr>
          <a:lstStyle/>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to expedite audits effectively in accordance with GAAPs</a:t>
            </a:r>
          </a:p>
          <a:p>
            <a:pPr algn="l" eaLnBrk="1" hangingPunct="1">
              <a:buFontTx/>
              <a:buChar char="•"/>
            </a:pPr>
            <a:endPar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to utilize resources effectively</a:t>
            </a:r>
          </a:p>
          <a:p>
            <a:pPr marL="139700" indent="0" algn="l" eaLnBrk="1" hangingPunct="1"/>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to guide, direct and supervise assistants properly</a:t>
            </a: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to ensure quality control</a:t>
            </a:r>
          </a:p>
          <a:p>
            <a:pPr marL="139700" indent="0" algn="l" eaLnBrk="1" hangingPunct="1"/>
            <a:endPar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to disprove charges of negligence</a:t>
            </a:r>
          </a:p>
          <a:p>
            <a:pPr marL="139700" indent="0" algn="l" eaLnBrk="1" hangingPunct="1"/>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r>
              <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 </a:t>
            </a:r>
            <a:r>
              <a:rPr lang="en-US" altLang="en-US" sz="1700" b="1" dirty="0">
                <a:solidFill>
                  <a:srgbClr val="4B0C01"/>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to face &amp; pass  PEER REVIEW</a:t>
            </a: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a:p>
            <a:pPr algn="l" eaLnBrk="1" hangingPunct="1">
              <a:buFontTx/>
              <a:buChar char="•"/>
            </a:pPr>
            <a:endParaRPr lang="en-US" altLang="en-US" sz="17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p:txBody>
      </p:sp>
      <p:sp>
        <p:nvSpPr>
          <p:cNvPr id="426" name="Google Shape;426;p47"/>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t>STANDARDS ON AUDITING-AN UPDATE</a:t>
            </a:r>
          </a:p>
        </p:txBody>
      </p:sp>
      <p:sp>
        <p:nvSpPr>
          <p:cNvPr id="427" name="Google Shape;427;p47"/>
          <p:cNvSpPr txBox="1">
            <a:spLocks noGrp="1"/>
          </p:cNvSpPr>
          <p:nvPr>
            <p:ph type="title" idx="4294967295"/>
          </p:nvPr>
        </p:nvSpPr>
        <p:spPr>
          <a:xfrm>
            <a:off x="4986350" y="1346050"/>
            <a:ext cx="3224100" cy="917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7000" b="1" dirty="0">
                <a:solidFill>
                  <a:schemeClr val="lt1"/>
                </a:solidFill>
              </a:rPr>
              <a:t>WHY </a:t>
            </a:r>
            <a:endParaRPr sz="7000" b="1" dirty="0">
              <a:solidFill>
                <a:schemeClr val="lt1"/>
              </a:solidFill>
            </a:endParaRPr>
          </a:p>
        </p:txBody>
      </p:sp>
      <p:sp>
        <p:nvSpPr>
          <p:cNvPr id="428" name="Google Shape;428;p47"/>
          <p:cNvSpPr txBox="1">
            <a:spLocks noGrp="1"/>
          </p:cNvSpPr>
          <p:nvPr>
            <p:ph type="title"/>
          </p:nvPr>
        </p:nvSpPr>
        <p:spPr>
          <a:xfrm flipH="1">
            <a:off x="4581713" y="2000388"/>
            <a:ext cx="3366900" cy="1793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dirty="0"/>
              <a:t>COMPLY WITH STANDARDS</a:t>
            </a:r>
            <a:endParaRPr dirty="0"/>
          </a:p>
        </p:txBody>
      </p:sp>
      <p:sp>
        <p:nvSpPr>
          <p:cNvPr id="4" name="Google Shape;1047;p69">
            <a:extLst>
              <a:ext uri="{FF2B5EF4-FFF2-40B4-BE49-F238E27FC236}">
                <a16:creationId xmlns:a16="http://schemas.microsoft.com/office/drawing/2014/main" id="{FD31C46C-D283-D48E-07A2-6E268259CE40}"/>
              </a:ext>
            </a:extLst>
          </p:cNvPr>
          <p:cNvSpPr txBox="1">
            <a:spLocks noGrp="1"/>
          </p:cNvSpPr>
          <p:nvPr>
            <p:ph type="subTitle" idx="2"/>
          </p:nvPr>
        </p:nvSpPr>
        <p:spPr>
          <a:xfrm rot="5400000" flipH="1">
            <a:off x="7675302"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pic>
        <p:nvPicPr>
          <p:cNvPr id="1026" name="Picture 2" descr="regulatory compliance - Clip Art Library">
            <a:extLst>
              <a:ext uri="{FF2B5EF4-FFF2-40B4-BE49-F238E27FC236}">
                <a16:creationId xmlns:a16="http://schemas.microsoft.com/office/drawing/2014/main" id="{F67CBCB5-92FF-1A44-5CBF-3279B9311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5545" y="3260775"/>
            <a:ext cx="2762250" cy="1657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47"/>
          <p:cNvSpPr txBox="1">
            <a:spLocks noGrp="1"/>
          </p:cNvSpPr>
          <p:nvPr>
            <p:ph type="subTitle" idx="4"/>
          </p:nvPr>
        </p:nvSpPr>
        <p:spPr>
          <a:xfrm flipH="1">
            <a:off x="606398" y="2197956"/>
            <a:ext cx="3820899" cy="1723603"/>
          </a:xfrm>
          <a:prstGeom prst="rect">
            <a:avLst/>
          </a:prstGeom>
          <a:effectLst/>
        </p:spPr>
        <p:txBody>
          <a:bodyPr spcFirstLastPara="1" wrap="square" lIns="91425" tIns="91425" rIns="91425" bIns="91425" anchor="ctr" anchorCtr="0">
            <a:noAutofit/>
          </a:bodyPr>
          <a:lstStyle/>
          <a:p>
            <a:pPr marL="139700" indent="0" algn="ctr" eaLnBrk="1" hangingPunct="1"/>
            <a:r>
              <a:rPr lang="en-US" altLang="en-US" sz="2000" b="1" dirty="0">
                <a:solidFill>
                  <a:srgbClr val="FF0000"/>
                </a:solidFill>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rPr>
              <a:t>Every Auditor shall comply with AUDITING STANDARDS</a:t>
            </a:r>
          </a:p>
          <a:p>
            <a:pPr algn="ctr" eaLnBrk="1" hangingPunct="1">
              <a:buFontTx/>
              <a:buChar char="•"/>
            </a:pPr>
            <a:endParaRPr lang="en-US" altLang="en-US" sz="1800" b="1" dirty="0">
              <a:effectLst>
                <a:outerShdw blurRad="38100" dist="38100" dir="2700000" algn="tl">
                  <a:srgbClr val="000000">
                    <a:alpha val="43137"/>
                  </a:srgbClr>
                </a:outerShdw>
              </a:effectLst>
              <a:latin typeface="Book Antiqua" panose="02040602050305030304" pitchFamily="18" charset="0"/>
              <a:cs typeface="Times New Roman" panose="02020603050405020304" pitchFamily="18" charset="0"/>
            </a:endParaRPr>
          </a:p>
        </p:txBody>
      </p:sp>
      <p:sp>
        <p:nvSpPr>
          <p:cNvPr id="426" name="Google Shape;426;p47"/>
          <p:cNvSpPr txBox="1">
            <a:spLocks noGrp="1"/>
          </p:cNvSpPr>
          <p:nvPr>
            <p:ph type="subTitle" idx="3"/>
          </p:nvPr>
        </p:nvSpPr>
        <p:spPr>
          <a:xfrm rot="-5400000">
            <a:off x="-1057355" y="2452950"/>
            <a:ext cx="28005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N" dirty="0"/>
              <a:t>STANDARDS ON AUDITING-AN UPDATE</a:t>
            </a:r>
          </a:p>
        </p:txBody>
      </p:sp>
      <p:sp>
        <p:nvSpPr>
          <p:cNvPr id="427" name="Google Shape;427;p47"/>
          <p:cNvSpPr txBox="1">
            <a:spLocks noGrp="1"/>
          </p:cNvSpPr>
          <p:nvPr>
            <p:ph type="title" idx="4294967295"/>
          </p:nvPr>
        </p:nvSpPr>
        <p:spPr>
          <a:xfrm>
            <a:off x="4047674" y="885120"/>
            <a:ext cx="3224100" cy="917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7000" b="1" dirty="0">
                <a:solidFill>
                  <a:schemeClr val="lt1"/>
                </a:solidFill>
              </a:rPr>
              <a:t>WHY </a:t>
            </a:r>
            <a:endParaRPr sz="7000" b="1" dirty="0">
              <a:solidFill>
                <a:schemeClr val="lt1"/>
              </a:solidFill>
            </a:endParaRPr>
          </a:p>
        </p:txBody>
      </p:sp>
      <p:sp>
        <p:nvSpPr>
          <p:cNvPr id="428" name="Google Shape;428;p47"/>
          <p:cNvSpPr txBox="1">
            <a:spLocks noGrp="1"/>
          </p:cNvSpPr>
          <p:nvPr>
            <p:ph type="title"/>
          </p:nvPr>
        </p:nvSpPr>
        <p:spPr>
          <a:xfrm flipH="1">
            <a:off x="4581713" y="2000388"/>
            <a:ext cx="3366900" cy="1793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dirty="0"/>
              <a:t>COMPLY WITH STANDARDS</a:t>
            </a:r>
            <a:endParaRPr dirty="0"/>
          </a:p>
        </p:txBody>
      </p:sp>
      <p:sp>
        <p:nvSpPr>
          <p:cNvPr id="4" name="Google Shape;1047;p69">
            <a:extLst>
              <a:ext uri="{FF2B5EF4-FFF2-40B4-BE49-F238E27FC236}">
                <a16:creationId xmlns:a16="http://schemas.microsoft.com/office/drawing/2014/main" id="{FD31C46C-D283-D48E-07A2-6E268259CE40}"/>
              </a:ext>
            </a:extLst>
          </p:cNvPr>
          <p:cNvSpPr txBox="1">
            <a:spLocks noGrp="1"/>
          </p:cNvSpPr>
          <p:nvPr>
            <p:ph type="subTitle" idx="2"/>
          </p:nvPr>
        </p:nvSpPr>
        <p:spPr>
          <a:xfrm rot="5400000" flipH="1">
            <a:off x="7675302"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JOMON K GEORGE</a:t>
            </a:r>
            <a:endParaRPr dirty="0"/>
          </a:p>
        </p:txBody>
      </p:sp>
      <p:pic>
        <p:nvPicPr>
          <p:cNvPr id="1026" name="Picture 2" descr="regulatory compliance - Clip Art Library">
            <a:extLst>
              <a:ext uri="{FF2B5EF4-FFF2-40B4-BE49-F238E27FC236}">
                <a16:creationId xmlns:a16="http://schemas.microsoft.com/office/drawing/2014/main" id="{F67CBCB5-92FF-1A44-5CBF-3279B9311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5545" y="3260775"/>
            <a:ext cx="2762250" cy="16573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03036BCC-3BB3-DAD9-C79C-1759099D17AC}"/>
              </a:ext>
            </a:extLst>
          </p:cNvPr>
          <p:cNvSpPr txBox="1">
            <a:spLocks noChangeArrowheads="1"/>
          </p:cNvSpPr>
          <p:nvPr/>
        </p:nvSpPr>
        <p:spPr>
          <a:xfrm>
            <a:off x="433148" y="503362"/>
            <a:ext cx="4167398" cy="1497026"/>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000000"/>
              </a:buClr>
              <a:buSzPts val="1000"/>
              <a:buFont typeface="Cabin"/>
              <a:buNone/>
              <a:defRPr sz="1200" b="1" i="0" u="none" strike="noStrike" cap="none">
                <a:solidFill>
                  <a:schemeClr val="dk1"/>
                </a:solidFill>
                <a:latin typeface="Cabin"/>
                <a:ea typeface="Cabin"/>
                <a:cs typeface="Cabin"/>
                <a:sym typeface="Cabin"/>
              </a:defRPr>
            </a:lvl1pPr>
            <a:lvl2pPr marL="914400" marR="0" lvl="1"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2pPr>
            <a:lvl3pPr marL="1371600" marR="0" lvl="2"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3pPr>
            <a:lvl4pPr marL="1828800" marR="0" lvl="3"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4pPr>
            <a:lvl5pPr marL="2286000" marR="0" lvl="4"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5pPr>
            <a:lvl6pPr marL="2743200" marR="0" lvl="5"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6pPr>
            <a:lvl7pPr marL="3200400" marR="0" lvl="6"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7pPr>
            <a:lvl8pPr marL="3657600" marR="0" lvl="7"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8pPr>
            <a:lvl9pPr marL="4114800" marR="0" lvl="8" indent="-317500" algn="ctr" rtl="0">
              <a:lnSpc>
                <a:spcPct val="100000"/>
              </a:lnSpc>
              <a:spcBef>
                <a:spcPts val="0"/>
              </a:spcBef>
              <a:spcAft>
                <a:spcPts val="0"/>
              </a:spcAft>
              <a:buClr>
                <a:srgbClr val="000000"/>
              </a:buClr>
              <a:buSzPts val="1000"/>
              <a:buFont typeface="Cabin"/>
              <a:buNone/>
              <a:defRPr sz="1000" b="0" i="0" u="none" strike="noStrike" cap="none">
                <a:solidFill>
                  <a:srgbClr val="000000"/>
                </a:solidFill>
                <a:latin typeface="Cabin"/>
                <a:ea typeface="Cabin"/>
                <a:cs typeface="Cabin"/>
                <a:sym typeface="Cabin"/>
              </a:defRPr>
            </a:lvl9pPr>
          </a:lstStyle>
          <a:p>
            <a:pPr marL="274320" indent="-192024">
              <a:defRPr/>
            </a:pPr>
            <a:r>
              <a:rPr lang="en-US" sz="2800" dirty="0">
                <a:ln w="0"/>
                <a:solidFill>
                  <a:srgbClr val="002060"/>
                </a:solidFill>
                <a:effectLst>
                  <a:outerShdw blurRad="38100" dist="25400" dir="5400000" algn="ctr" rotWithShape="0">
                    <a:srgbClr val="6E747A">
                      <a:alpha val="43000"/>
                    </a:srgbClr>
                  </a:outerShdw>
                </a:effectLst>
                <a:latin typeface="Baskerville Old Face" panose="02020602080505020303" pitchFamily="18" charset="0"/>
              </a:rPr>
              <a:t>The Companies Act 2013 </a:t>
            </a:r>
          </a:p>
          <a:p>
            <a:pPr marL="274320" indent="-192024">
              <a:defRPr/>
            </a:pPr>
            <a:endParaRPr lang="en-US" sz="2800" dirty="0">
              <a:ln w="0"/>
              <a:solidFill>
                <a:srgbClr val="002060"/>
              </a:solidFill>
              <a:effectLst>
                <a:outerShdw blurRad="38100" dist="25400" dir="5400000" algn="ctr" rotWithShape="0">
                  <a:srgbClr val="6E747A">
                    <a:alpha val="43000"/>
                  </a:srgbClr>
                </a:outerShdw>
              </a:effectLst>
              <a:latin typeface="Baskerville Old Face" panose="02020602080505020303" pitchFamily="18" charset="0"/>
            </a:endParaRPr>
          </a:p>
          <a:p>
            <a:pPr marL="274320" indent="-192024">
              <a:defRPr/>
            </a:pPr>
            <a:r>
              <a:rPr lang="en-US" sz="2800" dirty="0">
                <a:ln w="0"/>
                <a:solidFill>
                  <a:srgbClr val="002060"/>
                </a:solidFill>
                <a:effectLst>
                  <a:outerShdw blurRad="38100" dist="25400" dir="5400000" algn="ctr" rotWithShape="0">
                    <a:srgbClr val="6E747A">
                      <a:alpha val="43000"/>
                    </a:srgbClr>
                  </a:outerShdw>
                </a:effectLst>
                <a:latin typeface="Baskerville Old Face" panose="02020602080505020303" pitchFamily="18" charset="0"/>
              </a:rPr>
              <a:t> Section 143(9)</a:t>
            </a:r>
          </a:p>
        </p:txBody>
      </p:sp>
    </p:spTree>
    <p:extLst>
      <p:ext uri="{BB962C8B-B14F-4D97-AF65-F5344CB8AC3E}">
        <p14:creationId xmlns:p14="http://schemas.microsoft.com/office/powerpoint/2010/main" val="2177318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p:nvPr/>
        </p:nvSpPr>
        <p:spPr>
          <a:xfrm>
            <a:off x="565650" y="0"/>
            <a:ext cx="3577472" cy="205605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328" name="Google Shape;328;p40"/>
          <p:cNvSpPr txBox="1">
            <a:spLocks noGrp="1"/>
          </p:cNvSpPr>
          <p:nvPr>
            <p:ph type="title" idx="15"/>
          </p:nvPr>
        </p:nvSpPr>
        <p:spPr>
          <a:xfrm>
            <a:off x="956086" y="441292"/>
            <a:ext cx="2796600" cy="10314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sz="3600" dirty="0">
                <a:solidFill>
                  <a:schemeClr val="bg1">
                    <a:lumMod val="25000"/>
                  </a:schemeClr>
                </a:solidFill>
                <a:latin typeface="Book Antiqua" panose="02040602050305030304" pitchFamily="18" charset="0"/>
              </a:rPr>
              <a:t>A SHAMEFUL REMARK</a:t>
            </a:r>
            <a:endParaRPr dirty="0">
              <a:solidFill>
                <a:schemeClr val="bg1">
                  <a:lumMod val="25000"/>
                </a:schemeClr>
              </a:solidFill>
              <a:latin typeface="Book Antiqua" panose="02040602050305030304" pitchFamily="18" charset="0"/>
            </a:endParaRPr>
          </a:p>
        </p:txBody>
      </p:sp>
      <p:sp>
        <p:nvSpPr>
          <p:cNvPr id="17" name="TextBox 16">
            <a:extLst>
              <a:ext uri="{FF2B5EF4-FFF2-40B4-BE49-F238E27FC236}">
                <a16:creationId xmlns:a16="http://schemas.microsoft.com/office/drawing/2014/main" id="{374B4CD9-D767-2437-8AB4-9A1D6E9BA5A8}"/>
              </a:ext>
            </a:extLst>
          </p:cNvPr>
          <p:cNvSpPr txBox="1"/>
          <p:nvPr/>
        </p:nvSpPr>
        <p:spPr>
          <a:xfrm>
            <a:off x="1755972" y="2056050"/>
            <a:ext cx="6732573" cy="2343590"/>
          </a:xfrm>
          <a:prstGeom prst="rect">
            <a:avLst/>
          </a:prstGeom>
          <a:noFill/>
        </p:spPr>
        <p:txBody>
          <a:bodyPr wrap="square">
            <a:spAutoFit/>
          </a:bodyPr>
          <a:lstStyle/>
          <a:p>
            <a:pPr algn="ctr">
              <a:lnSpc>
                <a:spcPct val="160000"/>
              </a:lnSpc>
              <a:defRPr/>
            </a:pPr>
            <a:r>
              <a:rPr lang="en-IN" altLang="en-US" sz="2400" b="1" dirty="0">
                <a:solidFill>
                  <a:schemeClr val="bg2">
                    <a:lumMod val="25000"/>
                  </a:schemeClr>
                </a:solidFill>
                <a:latin typeface="Baskerville Old Face" pitchFamily="18" charset="0"/>
              </a:rPr>
              <a:t>We do not expect the auditors to find a needle </a:t>
            </a:r>
          </a:p>
          <a:p>
            <a:pPr algn="ctr">
              <a:lnSpc>
                <a:spcPct val="160000"/>
              </a:lnSpc>
              <a:defRPr/>
            </a:pPr>
            <a:r>
              <a:rPr lang="en-IN" altLang="en-US" sz="2400" b="1" dirty="0">
                <a:solidFill>
                  <a:schemeClr val="bg2">
                    <a:lumMod val="25000"/>
                  </a:schemeClr>
                </a:solidFill>
                <a:latin typeface="Baskerville Old Face" pitchFamily="18" charset="0"/>
              </a:rPr>
              <a:t>in  a  haystack  but  they must  see the elephant </a:t>
            </a:r>
          </a:p>
          <a:p>
            <a:pPr algn="ctr">
              <a:lnSpc>
                <a:spcPct val="160000"/>
              </a:lnSpc>
              <a:defRPr/>
            </a:pPr>
            <a:r>
              <a:rPr lang="en-IN" altLang="en-US" sz="2400" b="1" dirty="0">
                <a:solidFill>
                  <a:schemeClr val="bg2">
                    <a:lumMod val="25000"/>
                  </a:schemeClr>
                </a:solidFill>
                <a:latin typeface="Baskerville Old Face" pitchFamily="18" charset="0"/>
              </a:rPr>
              <a:t>in the room.</a:t>
            </a:r>
            <a:endParaRPr lang="en-IN" altLang="en-US" sz="2000" b="1" dirty="0">
              <a:solidFill>
                <a:schemeClr val="bg2">
                  <a:lumMod val="25000"/>
                </a:schemeClr>
              </a:solidFill>
              <a:latin typeface="Baskerville Old Face" pitchFamily="18" charset="0"/>
            </a:endParaRPr>
          </a:p>
          <a:p>
            <a:pPr algn="r">
              <a:lnSpc>
                <a:spcPct val="200000"/>
              </a:lnSpc>
              <a:defRPr/>
            </a:pPr>
            <a:r>
              <a:rPr lang="en-IN" sz="1800" b="1" dirty="0">
                <a:latin typeface="Baskerville Old Face" pitchFamily="18" charset="0"/>
              </a:rPr>
              <a:t>                                        Former </a:t>
            </a:r>
            <a:r>
              <a:rPr lang="en-US" sz="1800" b="1" dirty="0">
                <a:latin typeface="Baskerville Old Face" pitchFamily="18" charset="0"/>
              </a:rPr>
              <a:t>MCA   Secretary</a:t>
            </a:r>
          </a:p>
        </p:txBody>
      </p:sp>
    </p:spTree>
    <p:extLst>
      <p:ext uri="{BB962C8B-B14F-4D97-AF65-F5344CB8AC3E}">
        <p14:creationId xmlns:p14="http://schemas.microsoft.com/office/powerpoint/2010/main" val="2996925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200</a:t>
            </a:r>
          </a:p>
        </p:txBody>
      </p:sp>
      <p:sp>
        <p:nvSpPr>
          <p:cNvPr id="6" name="TextBox 5">
            <a:extLst>
              <a:ext uri="{FF2B5EF4-FFF2-40B4-BE49-F238E27FC236}">
                <a16:creationId xmlns:a16="http://schemas.microsoft.com/office/drawing/2014/main" id="{213FC2AA-5BA0-92B7-B204-DF31DE704F3C}"/>
              </a:ext>
            </a:extLst>
          </p:cNvPr>
          <p:cNvSpPr txBox="1"/>
          <p:nvPr/>
        </p:nvSpPr>
        <p:spPr>
          <a:xfrm>
            <a:off x="186118" y="417275"/>
            <a:ext cx="5526858" cy="99424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1800" b="1" u="sng" dirty="0">
                <a:solidFill>
                  <a:schemeClr val="bg1">
                    <a:lumMod val="25000"/>
                  </a:schemeClr>
                </a:solidFill>
                <a:latin typeface="Book Antiqua" panose="02040602050305030304" pitchFamily="18" charset="0"/>
              </a:rPr>
              <a:t>Overall Objectives of the Independent Auditor and the conduct of an audit in accordance with SAs.</a:t>
            </a:r>
            <a:endParaRPr lang="en-US" altLang="en-US" sz="1800" b="1" i="1" u="sng" dirty="0">
              <a:solidFill>
                <a:schemeClr val="bg1">
                  <a:lumMod val="25000"/>
                </a:schemeClr>
              </a:solidFill>
              <a:latin typeface="Book Antiqua" panose="02040602050305030304" pitchFamily="18" charset="0"/>
            </a:endParaRPr>
          </a:p>
        </p:txBody>
      </p:sp>
      <p:sp>
        <p:nvSpPr>
          <p:cNvPr id="8" name="TextBox 7">
            <a:extLst>
              <a:ext uri="{FF2B5EF4-FFF2-40B4-BE49-F238E27FC236}">
                <a16:creationId xmlns:a16="http://schemas.microsoft.com/office/drawing/2014/main" id="{67A7A3F6-9056-715D-7965-D9EA03F4EE53}"/>
              </a:ext>
            </a:extLst>
          </p:cNvPr>
          <p:cNvSpPr txBox="1"/>
          <p:nvPr/>
        </p:nvSpPr>
        <p:spPr>
          <a:xfrm>
            <a:off x="267036" y="1826139"/>
            <a:ext cx="2565176" cy="2517099"/>
          </a:xfrm>
          <a:prstGeom prst="rect">
            <a:avLst/>
          </a:prstGeom>
          <a:solidFill>
            <a:schemeClr val="accent1">
              <a:lumMod val="95000"/>
            </a:schemeClr>
          </a:solidFill>
        </p:spPr>
        <p:txBody>
          <a:bodyPr wrap="square">
            <a:spAutoFit/>
          </a:bodyPr>
          <a:lstStyle/>
          <a:p>
            <a:pPr algn="just" eaLnBrk="1" latinLnBrk="0" hangingPunct="1">
              <a:lnSpc>
                <a:spcPct val="110000"/>
              </a:lnSpc>
              <a:spcAft>
                <a:spcPts val="600"/>
              </a:spcAft>
              <a:buClr>
                <a:schemeClr val="accent1"/>
              </a:buClr>
              <a:buSzPct val="100000"/>
            </a:pPr>
            <a:r>
              <a:rPr lang="en-US" sz="1600" b="1" dirty="0">
                <a:solidFill>
                  <a:srgbClr val="FF0000"/>
                </a:solidFill>
                <a:latin typeface="Book Antiqua" panose="02040602050305030304" pitchFamily="18" charset="0"/>
              </a:rPr>
              <a:t>Professional Skepticism </a:t>
            </a:r>
            <a:r>
              <a:rPr lang="en-US" sz="1600" b="1" dirty="0">
                <a:latin typeface="Book Antiqua" panose="02040602050305030304" pitchFamily="18" charset="0"/>
              </a:rPr>
              <a:t>- An attitude that includes a questioning mind, being alert to conditions which may indicate possible misstatement due to error or fraud, and a critical assessment of audit evidence.</a:t>
            </a:r>
            <a:endParaRPr lang="en-US" altLang="en-US" sz="1600" b="1" dirty="0">
              <a:latin typeface="Book Antiqua" panose="02040602050305030304" pitchFamily="18" charset="0"/>
            </a:endParaRPr>
          </a:p>
        </p:txBody>
      </p:sp>
      <p:sp>
        <p:nvSpPr>
          <p:cNvPr id="10" name="TextBox 9">
            <a:extLst>
              <a:ext uri="{FF2B5EF4-FFF2-40B4-BE49-F238E27FC236}">
                <a16:creationId xmlns:a16="http://schemas.microsoft.com/office/drawing/2014/main" id="{7F1BA2BC-8D46-8597-6BBF-476E68112B3E}"/>
              </a:ext>
            </a:extLst>
          </p:cNvPr>
          <p:cNvSpPr txBox="1"/>
          <p:nvPr/>
        </p:nvSpPr>
        <p:spPr>
          <a:xfrm>
            <a:off x="3298745" y="3693752"/>
            <a:ext cx="2414231" cy="1015663"/>
          </a:xfrm>
          <a:prstGeom prst="rect">
            <a:avLst/>
          </a:prstGeom>
          <a:noFill/>
        </p:spPr>
        <p:txBody>
          <a:bodyPr wrap="square">
            <a:spAutoFit/>
          </a:bodyPr>
          <a:lstStyle/>
          <a:p>
            <a:pPr algn="ctr"/>
            <a:r>
              <a:rPr lang="en-US" altLang="en-US" sz="2000" b="1" dirty="0">
                <a:solidFill>
                  <a:srgbClr val="FF0000"/>
                </a:solidFill>
                <a:latin typeface="Book Antiqua" panose="02040602050305030304" pitchFamily="18" charset="0"/>
              </a:rPr>
              <a:t>Auditor – Can’t just be a watchdog anymore</a:t>
            </a:r>
            <a:endParaRPr lang="en-IN" sz="2000" dirty="0">
              <a:latin typeface="Book Antiqua" panose="02040602050305030304" pitchFamily="18" charset="0"/>
            </a:endParaRPr>
          </a:p>
        </p:txBody>
      </p:sp>
      <p:pic>
        <p:nvPicPr>
          <p:cNvPr id="11" name="Picture 10">
            <a:extLst>
              <a:ext uri="{FF2B5EF4-FFF2-40B4-BE49-F238E27FC236}">
                <a16:creationId xmlns:a16="http://schemas.microsoft.com/office/drawing/2014/main" id="{3EA91DF7-16FF-4FB0-4FD7-FF48E62194CC}"/>
              </a:ext>
            </a:extLst>
          </p:cNvPr>
          <p:cNvPicPr>
            <a:picLocks noChangeAspect="1"/>
          </p:cNvPicPr>
          <p:nvPr/>
        </p:nvPicPr>
        <p:blipFill>
          <a:blip r:embed="rId2"/>
          <a:stretch>
            <a:fillRect/>
          </a:stretch>
        </p:blipFill>
        <p:spPr>
          <a:xfrm>
            <a:off x="3892282" y="2387745"/>
            <a:ext cx="1359435" cy="1306007"/>
          </a:xfrm>
          <a:prstGeom prst="rect">
            <a:avLst/>
          </a:prstGeom>
        </p:spPr>
      </p:pic>
    </p:spTree>
    <p:extLst>
      <p:ext uri="{BB962C8B-B14F-4D97-AF65-F5344CB8AC3E}">
        <p14:creationId xmlns:p14="http://schemas.microsoft.com/office/powerpoint/2010/main" val="411391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200</a:t>
            </a:r>
          </a:p>
        </p:txBody>
      </p:sp>
      <p:sp>
        <p:nvSpPr>
          <p:cNvPr id="8" name="TextBox 7">
            <a:extLst>
              <a:ext uri="{FF2B5EF4-FFF2-40B4-BE49-F238E27FC236}">
                <a16:creationId xmlns:a16="http://schemas.microsoft.com/office/drawing/2014/main" id="{67A7A3F6-9056-715D-7965-D9EA03F4EE53}"/>
              </a:ext>
            </a:extLst>
          </p:cNvPr>
          <p:cNvSpPr txBox="1"/>
          <p:nvPr/>
        </p:nvSpPr>
        <p:spPr>
          <a:xfrm>
            <a:off x="362738" y="1126973"/>
            <a:ext cx="5311181" cy="3416320"/>
          </a:xfrm>
          <a:prstGeom prst="rect">
            <a:avLst/>
          </a:prstGeom>
          <a:solidFill>
            <a:schemeClr val="accent1">
              <a:lumMod val="95000"/>
            </a:schemeClr>
          </a:solidFill>
        </p:spPr>
        <p:txBody>
          <a:bodyPr wrap="square">
            <a:spAutoFit/>
          </a:bodyPr>
          <a:lstStyle/>
          <a:p>
            <a:pPr marL="285750" indent="-285750" algn="just">
              <a:buFont typeface="Wingdings" panose="05000000000000000000" pitchFamily="2" charset="2"/>
              <a:buChar char="Ø"/>
            </a:pPr>
            <a:r>
              <a:rPr lang="en-US" sz="1800" b="1" dirty="0">
                <a:latin typeface="Book Antiqua" panose="02040602050305030304" pitchFamily="18" charset="0"/>
              </a:rPr>
              <a:t>Audit evidence that contradicts other audit evidence obtained. </a:t>
            </a:r>
          </a:p>
          <a:p>
            <a:pPr algn="just"/>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solidFill>
                  <a:srgbClr val="C00000"/>
                </a:solidFill>
                <a:latin typeface="Book Antiqua" panose="02040602050305030304" pitchFamily="18" charset="0"/>
              </a:rPr>
              <a:t>Information that brings into question the reliability of documents and responses to inquiries to be used as audit evidence. </a:t>
            </a:r>
          </a:p>
          <a:p>
            <a:pPr algn="just"/>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Conditions that may indicate possible fraud. </a:t>
            </a:r>
          </a:p>
          <a:p>
            <a:pPr algn="just"/>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solidFill>
                  <a:srgbClr val="C00000"/>
                </a:solidFill>
                <a:latin typeface="Book Antiqua" panose="02040602050305030304" pitchFamily="18" charset="0"/>
              </a:rPr>
              <a:t>Circumstances that suggest the need for audit procedures in addition to those required by the SAs. </a:t>
            </a:r>
            <a:endParaRPr lang="en-IN" sz="1800" b="1" dirty="0">
              <a:solidFill>
                <a:srgbClr val="C00000"/>
              </a:solidFill>
              <a:latin typeface="Book Antiqua" panose="02040602050305030304" pitchFamily="18" charset="0"/>
            </a:endParaRPr>
          </a:p>
        </p:txBody>
      </p:sp>
      <p:sp>
        <p:nvSpPr>
          <p:cNvPr id="10" name="TextBox 9">
            <a:extLst>
              <a:ext uri="{FF2B5EF4-FFF2-40B4-BE49-F238E27FC236}">
                <a16:creationId xmlns:a16="http://schemas.microsoft.com/office/drawing/2014/main" id="{7F1BA2BC-8D46-8597-6BBF-476E68112B3E}"/>
              </a:ext>
            </a:extLst>
          </p:cNvPr>
          <p:cNvSpPr txBox="1"/>
          <p:nvPr/>
        </p:nvSpPr>
        <p:spPr>
          <a:xfrm>
            <a:off x="137565" y="600207"/>
            <a:ext cx="5761529" cy="400110"/>
          </a:xfrm>
          <a:prstGeom prst="rect">
            <a:avLst/>
          </a:prstGeom>
          <a:noFill/>
        </p:spPr>
        <p:txBody>
          <a:bodyPr wrap="square">
            <a:spAutoFit/>
          </a:bodyPr>
          <a:lstStyle/>
          <a:p>
            <a:pPr algn="ctr"/>
            <a:r>
              <a:rPr lang="en-US" altLang="en-US" sz="2000" b="1" dirty="0">
                <a:solidFill>
                  <a:srgbClr val="FF0000"/>
                </a:solidFill>
                <a:latin typeface="Book Antiqua" panose="02040602050305030304" pitchFamily="18" charset="0"/>
              </a:rPr>
              <a:t>Professional skepticism includes being alert to :</a:t>
            </a:r>
          </a:p>
        </p:txBody>
      </p:sp>
      <p:pic>
        <p:nvPicPr>
          <p:cNvPr id="2050" name="Picture 2" descr="Professional Skepticism: The Heart of Audit | Stockwatch - All about the  economy">
            <a:extLst>
              <a:ext uri="{FF2B5EF4-FFF2-40B4-BE49-F238E27FC236}">
                <a16:creationId xmlns:a16="http://schemas.microsoft.com/office/drawing/2014/main" id="{5B5C2F47-C62B-E5FA-D636-2A3862B648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1811" y="3111908"/>
            <a:ext cx="1625097" cy="1588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027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210</a:t>
            </a:r>
          </a:p>
        </p:txBody>
      </p:sp>
      <p:sp>
        <p:nvSpPr>
          <p:cNvPr id="8" name="TextBox 7">
            <a:extLst>
              <a:ext uri="{FF2B5EF4-FFF2-40B4-BE49-F238E27FC236}">
                <a16:creationId xmlns:a16="http://schemas.microsoft.com/office/drawing/2014/main" id="{67A7A3F6-9056-715D-7965-D9EA03F4EE53}"/>
              </a:ext>
            </a:extLst>
          </p:cNvPr>
          <p:cNvSpPr txBox="1"/>
          <p:nvPr/>
        </p:nvSpPr>
        <p:spPr>
          <a:xfrm>
            <a:off x="3488905" y="1330920"/>
            <a:ext cx="5311181" cy="3693319"/>
          </a:xfrm>
          <a:prstGeom prst="rect">
            <a:avLst/>
          </a:prstGeom>
          <a:solidFill>
            <a:schemeClr val="accent1">
              <a:lumMod val="95000"/>
            </a:schemeClr>
          </a:solidFill>
        </p:spPr>
        <p:txBody>
          <a:bodyPr wrap="square">
            <a:spAutoFit/>
          </a:bodyPr>
          <a:lstStyle/>
          <a:p>
            <a:pPr algn="just"/>
            <a:r>
              <a:rPr lang="en-US" sz="1800" b="1" dirty="0">
                <a:solidFill>
                  <a:schemeClr val="bg1">
                    <a:lumMod val="50000"/>
                  </a:schemeClr>
                </a:solidFill>
                <a:latin typeface="Book Antiqua" panose="02040602050305030304" pitchFamily="18" charset="0"/>
              </a:rPr>
              <a:t>Obtain an Audit Engagement Letter covering :</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the objective and scope of the audit of FS.</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the responsibilities of the auditor</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the responsibilities of management</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identification of the applicable financial reporting framework .</a:t>
            </a:r>
          </a:p>
          <a:p>
            <a:pPr marL="285750" indent="-285750" algn="just">
              <a:buFont typeface="Wingdings" panose="05000000000000000000" pitchFamily="2" charset="2"/>
              <a:buChar char="Ø"/>
            </a:pPr>
            <a:endParaRPr lang="en-US" sz="1800" b="1" dirty="0">
              <a:latin typeface="Book Antiqua" panose="02040602050305030304" pitchFamily="18" charset="0"/>
            </a:endParaRPr>
          </a:p>
          <a:p>
            <a:pPr marL="285750" indent="-285750" algn="just">
              <a:buFont typeface="Wingdings" panose="05000000000000000000" pitchFamily="2" charset="2"/>
              <a:buChar char="Ø"/>
            </a:pPr>
            <a:r>
              <a:rPr lang="en-US" sz="1800" b="1" dirty="0">
                <a:latin typeface="Book Antiqua" panose="02040602050305030304" pitchFamily="18" charset="0"/>
              </a:rPr>
              <a:t>reference to the expected form and content of any reports to be issued by the auditor</a:t>
            </a: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885692"/>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Agreeing on Terms of Audit Engagement</a:t>
            </a:r>
          </a:p>
        </p:txBody>
      </p:sp>
    </p:spTree>
    <p:extLst>
      <p:ext uri="{BB962C8B-B14F-4D97-AF65-F5344CB8AC3E}">
        <p14:creationId xmlns:p14="http://schemas.microsoft.com/office/powerpoint/2010/main" val="2441168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220</a:t>
            </a:r>
          </a:p>
        </p:txBody>
      </p:sp>
      <p:sp>
        <p:nvSpPr>
          <p:cNvPr id="8" name="TextBox 7">
            <a:extLst>
              <a:ext uri="{FF2B5EF4-FFF2-40B4-BE49-F238E27FC236}">
                <a16:creationId xmlns:a16="http://schemas.microsoft.com/office/drawing/2014/main" id="{67A7A3F6-9056-715D-7965-D9EA03F4EE53}"/>
              </a:ext>
            </a:extLst>
          </p:cNvPr>
          <p:cNvSpPr txBox="1"/>
          <p:nvPr/>
        </p:nvSpPr>
        <p:spPr>
          <a:xfrm>
            <a:off x="360096" y="1181854"/>
            <a:ext cx="5288145" cy="3385542"/>
          </a:xfrm>
          <a:prstGeom prst="rect">
            <a:avLst/>
          </a:prstGeom>
          <a:solidFill>
            <a:schemeClr val="accent1">
              <a:lumMod val="95000"/>
            </a:schemeClr>
          </a:solidFill>
        </p:spPr>
        <p:txBody>
          <a:bodyPr wrap="square">
            <a:spAutoFit/>
          </a:bodyPr>
          <a:lstStyle/>
          <a:p>
            <a:pPr algn="ctr"/>
            <a:endParaRPr lang="en-US" sz="1800" b="1" dirty="0">
              <a:latin typeface="Book Antiqua" panose="02040602050305030304" pitchFamily="18" charset="0"/>
            </a:endParaRP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This SA deals with the specific responsibilities of the auditor regarding quality control procedures for an audit of financial statements. </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This SA is to be read in conjunction with relevant ethical requirements. </a:t>
            </a:r>
          </a:p>
          <a:p>
            <a:pPr algn="ctr"/>
            <a:endParaRPr lang="en-US" sz="1800" b="1" dirty="0">
              <a:latin typeface="Book Antiqua" panose="02040602050305030304" pitchFamily="18" charset="0"/>
            </a:endParaRPr>
          </a:p>
          <a:p>
            <a:pPr marL="285750" indent="-285750" algn="ctr">
              <a:buFont typeface="Wingdings" panose="05000000000000000000" pitchFamily="2" charset="2"/>
              <a:buChar char="Ø"/>
            </a:pPr>
            <a:endParaRPr lang="en-US" sz="1800" b="1" dirty="0">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252258" y="270291"/>
            <a:ext cx="5526858" cy="47942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Quality Control for Audit Work</a:t>
            </a:r>
            <a:endParaRPr lang="en-US" altLang="en-US" sz="1800" b="1" u="sng" dirty="0">
              <a:solidFill>
                <a:schemeClr val="bg1">
                  <a:lumMod val="25000"/>
                </a:schemeClr>
              </a:solidFill>
              <a:latin typeface="Book Antiqua" panose="02040602050305030304" pitchFamily="18" charset="0"/>
            </a:endParaRPr>
          </a:p>
        </p:txBody>
      </p:sp>
      <p:pic>
        <p:nvPicPr>
          <p:cNvPr id="3074" name="Picture 2" descr="Professional Skepticism: A Model for Public Sector Auditing">
            <a:extLst>
              <a:ext uri="{FF2B5EF4-FFF2-40B4-BE49-F238E27FC236}">
                <a16:creationId xmlns:a16="http://schemas.microsoft.com/office/drawing/2014/main" id="{E2C3F09B-E0D3-34AA-D48D-ADCF1EC622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8241" y="3380896"/>
            <a:ext cx="1762604" cy="1762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831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914399"/>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220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2004" y="526399"/>
            <a:ext cx="5288145" cy="4401205"/>
          </a:xfrm>
          <a:prstGeom prst="rect">
            <a:avLst/>
          </a:prstGeom>
          <a:solidFill>
            <a:schemeClr val="accent1">
              <a:lumMod val="95000"/>
            </a:schemeClr>
          </a:solidFill>
        </p:spPr>
        <p:txBody>
          <a:bodyPr wrap="square">
            <a:spAutoFit/>
          </a:bodyPr>
          <a:lstStyle/>
          <a:p>
            <a:endParaRPr lang="en-US" sz="2000" b="1" dirty="0">
              <a:latin typeface="Book Antiqua" panose="02040602050305030304" pitchFamily="18" charset="0"/>
            </a:endParaRPr>
          </a:p>
          <a:p>
            <a:r>
              <a:rPr lang="en-US" sz="2000" b="1" dirty="0">
                <a:solidFill>
                  <a:schemeClr val="bg1">
                    <a:lumMod val="50000"/>
                  </a:schemeClr>
                </a:solidFill>
                <a:latin typeface="Book Antiqua" panose="02040602050305030304" pitchFamily="18" charset="0"/>
              </a:rPr>
              <a:t>Under SQC 1, the firm has an obligation to establish and maintain a system of quality control to provide it with reasonable assurance that :</a:t>
            </a:r>
          </a:p>
          <a:p>
            <a:endParaRPr lang="en-US" sz="2000" b="1" dirty="0">
              <a:latin typeface="Book Antiqua" panose="02040602050305030304" pitchFamily="18" charset="0"/>
            </a:endParaRPr>
          </a:p>
          <a:p>
            <a:pPr algn="ctr"/>
            <a:r>
              <a:rPr lang="en-US" sz="2000" b="1" dirty="0">
                <a:latin typeface="Book Antiqua" panose="02040602050305030304" pitchFamily="18" charset="0"/>
              </a:rPr>
              <a:t>the firm and its personnel comply with professional standards and regulatory and legal requirements</a:t>
            </a:r>
          </a:p>
          <a:p>
            <a:pPr algn="ctr"/>
            <a:r>
              <a:rPr lang="en-US" sz="2000" b="1" dirty="0">
                <a:latin typeface="Book Antiqua" panose="02040602050305030304" pitchFamily="18" charset="0"/>
              </a:rPr>
              <a:t>  </a:t>
            </a:r>
          </a:p>
          <a:p>
            <a:pPr algn="ctr"/>
            <a:r>
              <a:rPr lang="en-US" sz="2000" b="1" dirty="0">
                <a:solidFill>
                  <a:schemeClr val="bg1">
                    <a:lumMod val="25000"/>
                  </a:schemeClr>
                </a:solidFill>
                <a:latin typeface="Book Antiqua" panose="02040602050305030304" pitchFamily="18" charset="0"/>
              </a:rPr>
              <a:t>and </a:t>
            </a: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the reports issued by the firm are appropriate in the given circumstance. </a:t>
            </a:r>
          </a:p>
        </p:txBody>
      </p:sp>
      <p:pic>
        <p:nvPicPr>
          <p:cNvPr id="4098" name="Picture 2" descr="Image result for sqc 1">
            <a:extLst>
              <a:ext uri="{FF2B5EF4-FFF2-40B4-BE49-F238E27FC236}">
                <a16:creationId xmlns:a16="http://schemas.microsoft.com/office/drawing/2014/main" id="{7F37771D-EB3C-228E-EB49-DA3064B2BE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0149" y="3917813"/>
            <a:ext cx="2404829" cy="1225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868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230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3785652"/>
          </a:xfrm>
          <a:prstGeom prst="rect">
            <a:avLst/>
          </a:prstGeom>
          <a:solidFill>
            <a:schemeClr val="accent1">
              <a:lumMod val="95000"/>
            </a:schemeClr>
          </a:solidFill>
        </p:spPr>
        <p:txBody>
          <a:bodyPr wrap="square">
            <a:spAutoFit/>
          </a:bodyPr>
          <a:lstStyle/>
          <a:p>
            <a:pPr algn="just"/>
            <a:r>
              <a:rPr lang="en-US" sz="1600" b="1" dirty="0">
                <a:solidFill>
                  <a:schemeClr val="bg1">
                    <a:lumMod val="50000"/>
                  </a:schemeClr>
                </a:solidFill>
                <a:latin typeface="Book Antiqua" panose="02040602050305030304" pitchFamily="18" charset="0"/>
              </a:rPr>
              <a:t>The auditor shall prepare audit documentation that is sufficient to enable an experienced auditor to understand :</a:t>
            </a:r>
          </a:p>
          <a:p>
            <a:pPr marL="285750" indent="-285750" algn="just">
              <a:buFont typeface="Wingdings" panose="05000000000000000000" pitchFamily="2" charset="2"/>
              <a:buChar char="Ø"/>
            </a:pPr>
            <a:endParaRPr lang="en-US" sz="1600" b="1" dirty="0">
              <a:latin typeface="Book Antiqua" panose="02040602050305030304" pitchFamily="18" charset="0"/>
            </a:endParaRPr>
          </a:p>
          <a:p>
            <a:pPr marL="285750" indent="-285750" algn="just">
              <a:buFont typeface="Wingdings" panose="05000000000000000000" pitchFamily="2" charset="2"/>
              <a:buChar char="ü"/>
            </a:pPr>
            <a:r>
              <a:rPr lang="en-US" sz="1600" b="1" dirty="0">
                <a:latin typeface="Book Antiqua" panose="02040602050305030304" pitchFamily="18" charset="0"/>
              </a:rPr>
              <a:t>The nature, timing, and extent of the audit procedures performed to comply with the SAs and applicable legal and regulatory requirements</a:t>
            </a:r>
          </a:p>
          <a:p>
            <a:pPr marL="285750" indent="-285750" algn="just">
              <a:buFont typeface="Wingdings" panose="05000000000000000000" pitchFamily="2" charset="2"/>
              <a:buChar char="ü"/>
            </a:pPr>
            <a:endParaRPr lang="en-US" sz="1600" b="1" dirty="0">
              <a:latin typeface="Book Antiqua" panose="02040602050305030304" pitchFamily="18" charset="0"/>
            </a:endParaRPr>
          </a:p>
          <a:p>
            <a:pPr marL="285750" indent="-285750" algn="just">
              <a:buFont typeface="Wingdings" panose="05000000000000000000" pitchFamily="2" charset="2"/>
              <a:buChar char="ü"/>
            </a:pPr>
            <a:r>
              <a:rPr lang="en-US" sz="1600" b="1" dirty="0">
                <a:latin typeface="Book Antiqua" panose="02040602050305030304" pitchFamily="18" charset="0"/>
              </a:rPr>
              <a:t>The results of the audit procedures performed, and the audit evidence obtained; </a:t>
            </a:r>
          </a:p>
          <a:p>
            <a:pPr marL="285750" indent="-285750" algn="just">
              <a:buFont typeface="Wingdings" panose="05000000000000000000" pitchFamily="2" charset="2"/>
              <a:buChar char="ü"/>
            </a:pPr>
            <a:endParaRPr lang="en-US" sz="1600" b="1" dirty="0">
              <a:latin typeface="Book Antiqua" panose="02040602050305030304" pitchFamily="18" charset="0"/>
            </a:endParaRPr>
          </a:p>
          <a:p>
            <a:pPr marL="285750" indent="-285750" algn="just">
              <a:buFont typeface="Wingdings" panose="05000000000000000000" pitchFamily="2" charset="2"/>
              <a:buChar char="ü"/>
            </a:pPr>
            <a:r>
              <a:rPr lang="en-US" sz="1600" b="1" dirty="0">
                <a:latin typeface="Book Antiqua" panose="02040602050305030304" pitchFamily="18" charset="0"/>
              </a:rPr>
              <a:t>Significant matters arising during the audit, the conclusions reached thereon, and significant professional judgments made in reaching those conclusions. </a:t>
            </a: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Audit Documentation </a:t>
            </a:r>
          </a:p>
        </p:txBody>
      </p:sp>
      <p:pic>
        <p:nvPicPr>
          <p:cNvPr id="5124" name="Picture 4" descr="Image result for AUDIT DOCUMENTATION">
            <a:extLst>
              <a:ext uri="{FF2B5EF4-FFF2-40B4-BE49-F238E27FC236}">
                <a16:creationId xmlns:a16="http://schemas.microsoft.com/office/drawing/2014/main" id="{45057F2E-5A2F-20DB-EFFC-20EF0D4CFE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624" y="3915940"/>
            <a:ext cx="2138362" cy="1252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775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058291" y="448091"/>
            <a:ext cx="2395243" cy="4247317"/>
          </a:xfrm>
          <a:prstGeom prst="rect">
            <a:avLst/>
          </a:prstGeom>
          <a:noFill/>
          <a:ln>
            <a:noFill/>
          </a:ln>
        </p:spPr>
        <p:txBody>
          <a:bodyPr wrap="square" rtlCol="0">
            <a:spAutoFit/>
          </a:bodyPr>
          <a:lstStyle/>
          <a:p>
            <a:pPr algn="ctr"/>
            <a:r>
              <a:rPr lang="en-IN" sz="5400" b="1" dirty="0">
                <a:latin typeface="Book Antiqua" panose="02040602050305030304" pitchFamily="18" charset="0"/>
              </a:rPr>
              <a:t>SA 240</a:t>
            </a:r>
          </a:p>
          <a:p>
            <a:pPr algn="ctr"/>
            <a:endParaRPr lang="en-IN" sz="5400" b="1" dirty="0">
              <a:latin typeface="Book Antiqua" panose="02040602050305030304" pitchFamily="18" charset="0"/>
            </a:endParaRPr>
          </a:p>
          <a:p>
            <a:pPr algn="ctr"/>
            <a:r>
              <a:rPr lang="en-IN" sz="5400" b="1" dirty="0">
                <a:latin typeface="Book Antiqua" panose="02040602050305030304" pitchFamily="18" charset="0"/>
              </a:rPr>
              <a:t>SA 250</a:t>
            </a:r>
          </a:p>
          <a:p>
            <a:pPr algn="ctr"/>
            <a:endParaRPr lang="en-IN" sz="5400" b="1" dirty="0">
              <a:latin typeface="Book Antiqua" panose="02040602050305030304" pitchFamily="18" charset="0"/>
            </a:endParaRPr>
          </a:p>
          <a:p>
            <a:pPr algn="ctr"/>
            <a:r>
              <a:rPr lang="en-IN" sz="5400" b="1" dirty="0">
                <a:latin typeface="Book Antiqua" panose="02040602050305030304" pitchFamily="18" charset="0"/>
              </a:rPr>
              <a:t>SA 260</a:t>
            </a:r>
          </a:p>
        </p:txBody>
      </p:sp>
      <p:sp>
        <p:nvSpPr>
          <p:cNvPr id="8" name="TextBox 7">
            <a:extLst>
              <a:ext uri="{FF2B5EF4-FFF2-40B4-BE49-F238E27FC236}">
                <a16:creationId xmlns:a16="http://schemas.microsoft.com/office/drawing/2014/main" id="{67A7A3F6-9056-715D-7965-D9EA03F4EE53}"/>
              </a:ext>
            </a:extLst>
          </p:cNvPr>
          <p:cNvSpPr txBox="1"/>
          <p:nvPr/>
        </p:nvSpPr>
        <p:spPr>
          <a:xfrm>
            <a:off x="186117" y="3793228"/>
            <a:ext cx="5543045" cy="984885"/>
          </a:xfrm>
          <a:prstGeom prst="rect">
            <a:avLst/>
          </a:prstGeom>
          <a:solidFill>
            <a:srgbClr val="FFFFCC"/>
          </a:solidFill>
        </p:spPr>
        <p:txBody>
          <a:bodyPr wrap="square">
            <a:spAutoFit/>
          </a:bodyPr>
          <a:lstStyle/>
          <a:p>
            <a:pPr algn="ctr"/>
            <a:r>
              <a:rPr lang="en-US" sz="2000" b="1" dirty="0">
                <a:latin typeface="Book Antiqua" panose="02040602050305030304" pitchFamily="18" charset="0"/>
              </a:rPr>
              <a:t>Communication with those charged with           governance </a:t>
            </a:r>
          </a:p>
          <a:p>
            <a:pPr marL="285750" indent="-285750" algn="ctr">
              <a:buFont typeface="Wingdings" panose="05000000000000000000" pitchFamily="2" charset="2"/>
              <a:buChar char="Ø"/>
            </a:pPr>
            <a:endParaRPr lang="en-US" sz="1800" b="1" dirty="0">
              <a:latin typeface="Book Antiqua" panose="02040602050305030304" pitchFamily="18" charset="0"/>
            </a:endParaRPr>
          </a:p>
        </p:txBody>
      </p:sp>
      <p:sp>
        <p:nvSpPr>
          <p:cNvPr id="12" name="TextBox 11">
            <a:extLst>
              <a:ext uri="{FF2B5EF4-FFF2-40B4-BE49-F238E27FC236}">
                <a16:creationId xmlns:a16="http://schemas.microsoft.com/office/drawing/2014/main" id="{6C10DE85-FEBF-8264-6B92-E6857B8C28F7}"/>
              </a:ext>
            </a:extLst>
          </p:cNvPr>
          <p:cNvSpPr txBox="1"/>
          <p:nvPr/>
        </p:nvSpPr>
        <p:spPr>
          <a:xfrm>
            <a:off x="186117" y="1994201"/>
            <a:ext cx="5543045" cy="1015663"/>
          </a:xfrm>
          <a:prstGeom prst="rect">
            <a:avLst/>
          </a:prstGeom>
          <a:solidFill>
            <a:schemeClr val="accent2">
              <a:lumMod val="85000"/>
            </a:schemeClr>
          </a:solidFill>
        </p:spPr>
        <p:txBody>
          <a:bodyPr wrap="square">
            <a:spAutoFit/>
          </a:bodyPr>
          <a:lstStyle/>
          <a:p>
            <a:pPr algn="ctr"/>
            <a:r>
              <a:rPr lang="en-US" sz="2000" b="1" dirty="0">
                <a:latin typeface="Book Antiqua" panose="02040602050305030304" pitchFamily="18" charset="0"/>
              </a:rPr>
              <a:t>The auditor’s responsibilities relating to Laws and Regulations in an Audit of Financial Statements</a:t>
            </a:r>
          </a:p>
        </p:txBody>
      </p:sp>
      <p:sp>
        <p:nvSpPr>
          <p:cNvPr id="13" name="TextBox 12">
            <a:extLst>
              <a:ext uri="{FF2B5EF4-FFF2-40B4-BE49-F238E27FC236}">
                <a16:creationId xmlns:a16="http://schemas.microsoft.com/office/drawing/2014/main" id="{1E35F749-D615-E8E9-2872-3BD0730D0773}"/>
              </a:ext>
            </a:extLst>
          </p:cNvPr>
          <p:cNvSpPr txBox="1"/>
          <p:nvPr/>
        </p:nvSpPr>
        <p:spPr>
          <a:xfrm>
            <a:off x="186118" y="502952"/>
            <a:ext cx="5543044" cy="707886"/>
          </a:xfrm>
          <a:prstGeom prst="rect">
            <a:avLst/>
          </a:prstGeom>
          <a:solidFill>
            <a:srgbClr val="FFFFCC"/>
          </a:solidFill>
        </p:spPr>
        <p:txBody>
          <a:bodyPr wrap="square">
            <a:spAutoFit/>
          </a:bodyPr>
          <a:lstStyle/>
          <a:p>
            <a:pPr algn="ctr"/>
            <a:r>
              <a:rPr lang="en-US" sz="2000" b="1" dirty="0">
                <a:latin typeface="Book Antiqua" panose="02040602050305030304" pitchFamily="18" charset="0"/>
              </a:rPr>
              <a:t>The Auditor’s Responsibilities relating to Fraud in an Audit of Financial Statements</a:t>
            </a:r>
          </a:p>
        </p:txBody>
      </p:sp>
    </p:spTree>
    <p:extLst>
      <p:ext uri="{BB962C8B-B14F-4D97-AF65-F5344CB8AC3E}">
        <p14:creationId xmlns:p14="http://schemas.microsoft.com/office/powerpoint/2010/main" val="2210553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300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2923877"/>
          </a:xfrm>
          <a:prstGeom prst="rect">
            <a:avLst/>
          </a:prstGeom>
          <a:solidFill>
            <a:schemeClr val="accent1">
              <a:lumMod val="95000"/>
            </a:schemeClr>
          </a:solidFill>
        </p:spPr>
        <p:txBody>
          <a:bodyPr wrap="square">
            <a:spAutoFit/>
          </a:bodyPr>
          <a:lstStyle/>
          <a:p>
            <a:pPr algn="just"/>
            <a:r>
              <a:rPr lang="en-US" sz="2000" b="1" dirty="0">
                <a:solidFill>
                  <a:schemeClr val="bg2">
                    <a:lumMod val="25000"/>
                  </a:schemeClr>
                </a:solidFill>
                <a:latin typeface="Book Antiqua" panose="02040602050305030304" pitchFamily="18" charset="0"/>
              </a:rPr>
              <a:t>This SA deals with the auditor’s responsibility to plan an audit of financial statements in recurring audits and initial audit engagements.</a:t>
            </a:r>
          </a:p>
          <a:p>
            <a:pPr algn="just"/>
            <a:endParaRPr lang="en-US" sz="1600" b="1" dirty="0">
              <a:solidFill>
                <a:schemeClr val="bg1">
                  <a:lumMod val="50000"/>
                </a:schemeClr>
              </a:solidFill>
              <a:latin typeface="Book Antiqua" panose="02040602050305030304" pitchFamily="18" charset="0"/>
            </a:endParaRPr>
          </a:p>
          <a:p>
            <a:pPr marL="285750" indent="-285750" algn="just">
              <a:buClr>
                <a:srgbClr val="C00000"/>
              </a:buClr>
              <a:buFont typeface="Book Antiqua" panose="02040602050305030304" pitchFamily="18" charset="0"/>
              <a:buChar char="−"/>
            </a:pPr>
            <a:endParaRPr lang="en-US" sz="1600" b="1" dirty="0">
              <a:solidFill>
                <a:schemeClr val="bg1">
                  <a:lumMod val="25000"/>
                </a:schemeClr>
              </a:solidFill>
              <a:latin typeface="Book Antiqua" panose="02040602050305030304" pitchFamily="18" charset="0"/>
            </a:endParaRPr>
          </a:p>
          <a:p>
            <a:pPr marL="285750" indent="-285750" algn="ctr">
              <a:buClr>
                <a:srgbClr val="C00000"/>
              </a:buClr>
              <a:buFont typeface="Book Antiqua" panose="02040602050305030304" pitchFamily="18" charset="0"/>
              <a:buChar char="−"/>
            </a:pPr>
            <a:r>
              <a:rPr lang="en-US" sz="1800" b="1" dirty="0">
                <a:solidFill>
                  <a:schemeClr val="bg1">
                    <a:lumMod val="25000"/>
                  </a:schemeClr>
                </a:solidFill>
                <a:latin typeface="Book Antiqua" panose="02040602050305030304" pitchFamily="18" charset="0"/>
              </a:rPr>
              <a:t>Overall Audit Strategy</a:t>
            </a:r>
          </a:p>
          <a:p>
            <a:pPr marL="285750" indent="-285750" algn="ctr">
              <a:buClr>
                <a:srgbClr val="C00000"/>
              </a:buClr>
              <a:buFont typeface="Book Antiqua" panose="02040602050305030304" pitchFamily="18" charset="0"/>
              <a:buChar char="−"/>
            </a:pPr>
            <a:endParaRPr lang="en-US" sz="1800" b="1" dirty="0">
              <a:solidFill>
                <a:schemeClr val="bg1">
                  <a:lumMod val="25000"/>
                </a:schemeClr>
              </a:solidFill>
              <a:latin typeface="Book Antiqua" panose="02040602050305030304" pitchFamily="18" charset="0"/>
            </a:endParaRPr>
          </a:p>
          <a:p>
            <a:pPr marL="285750" indent="-285750" algn="ctr">
              <a:buClr>
                <a:srgbClr val="C00000"/>
              </a:buClr>
              <a:buFont typeface="Book Antiqua" panose="02040602050305030304" pitchFamily="18" charset="0"/>
              <a:buChar char="−"/>
            </a:pPr>
            <a:r>
              <a:rPr lang="en-US" sz="1800" b="1" dirty="0">
                <a:solidFill>
                  <a:schemeClr val="bg1">
                    <a:lumMod val="25000"/>
                  </a:schemeClr>
                </a:solidFill>
                <a:latin typeface="Book Antiqua" panose="02040602050305030304" pitchFamily="18" charset="0"/>
              </a:rPr>
              <a:t>Detailed Audit Plan</a:t>
            </a:r>
          </a:p>
          <a:p>
            <a:pPr algn="ctr">
              <a:buClr>
                <a:srgbClr val="C00000"/>
              </a:buClr>
            </a:pPr>
            <a:endParaRPr lang="en-US" sz="1800" b="1" dirty="0">
              <a:solidFill>
                <a:schemeClr val="bg1">
                  <a:lumMod val="25000"/>
                </a:schemeClr>
              </a:solidFill>
              <a:latin typeface="Book Antiqua" panose="02040602050305030304" pitchFamily="18" charset="0"/>
            </a:endParaRP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Planning an Audit of FS</a:t>
            </a:r>
          </a:p>
        </p:txBody>
      </p:sp>
      <p:pic>
        <p:nvPicPr>
          <p:cNvPr id="6146" name="Picture 2" descr="See the source image">
            <a:extLst>
              <a:ext uri="{FF2B5EF4-FFF2-40B4-BE49-F238E27FC236}">
                <a16:creationId xmlns:a16="http://schemas.microsoft.com/office/drawing/2014/main" id="{D90E2235-42CC-D530-CD55-C5E5399641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755" y="3967900"/>
            <a:ext cx="1950181" cy="121789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306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315</a:t>
            </a:r>
          </a:p>
        </p:txBody>
      </p:sp>
      <p:sp>
        <p:nvSpPr>
          <p:cNvPr id="8" name="TextBox 7">
            <a:extLst>
              <a:ext uri="{FF2B5EF4-FFF2-40B4-BE49-F238E27FC236}">
                <a16:creationId xmlns:a16="http://schemas.microsoft.com/office/drawing/2014/main" id="{67A7A3F6-9056-715D-7965-D9EA03F4EE53}"/>
              </a:ext>
            </a:extLst>
          </p:cNvPr>
          <p:cNvSpPr txBox="1"/>
          <p:nvPr/>
        </p:nvSpPr>
        <p:spPr>
          <a:xfrm>
            <a:off x="356050" y="1990101"/>
            <a:ext cx="5267915" cy="2769989"/>
          </a:xfrm>
          <a:prstGeom prst="rect">
            <a:avLst/>
          </a:prstGeom>
          <a:solidFill>
            <a:schemeClr val="accent1">
              <a:lumMod val="95000"/>
            </a:schemeClr>
          </a:solidFill>
        </p:spPr>
        <p:txBody>
          <a:bodyPr wrap="square">
            <a:spAutoFit/>
          </a:bodyPr>
          <a:lstStyle/>
          <a:p>
            <a:pPr algn="ctr"/>
            <a:endParaRPr lang="en-US" sz="1800" b="1" dirty="0">
              <a:latin typeface="Book Antiqua" panose="02040602050305030304" pitchFamily="18" charset="0"/>
            </a:endParaRPr>
          </a:p>
          <a:p>
            <a:pPr algn="ctr"/>
            <a:endParaRPr lang="en-US" sz="2000" b="1" dirty="0">
              <a:latin typeface="Book Antiqua" panose="02040602050305030304" pitchFamily="18" charset="0"/>
            </a:endParaRPr>
          </a:p>
          <a:p>
            <a:pPr algn="ctr"/>
            <a:r>
              <a:rPr lang="en-US" sz="2000" b="1" dirty="0">
                <a:latin typeface="Book Antiqua" panose="02040602050305030304" pitchFamily="18" charset="0"/>
              </a:rPr>
              <a:t>Deals with the auditor’s responsibility to identify and assess the risks of </a:t>
            </a:r>
            <a:r>
              <a:rPr lang="en-US" sz="2000" b="1" dirty="0">
                <a:solidFill>
                  <a:schemeClr val="bg1">
                    <a:lumMod val="50000"/>
                  </a:schemeClr>
                </a:solidFill>
                <a:latin typeface="Book Antiqua" panose="02040602050305030304" pitchFamily="18" charset="0"/>
              </a:rPr>
              <a:t>material misstatement in the financial statements</a:t>
            </a:r>
            <a:r>
              <a:rPr lang="en-US" sz="2000" b="1" dirty="0">
                <a:latin typeface="Book Antiqua" panose="02040602050305030304" pitchFamily="18" charset="0"/>
              </a:rPr>
              <a:t>, through understanding the entity and its </a:t>
            </a:r>
          </a:p>
          <a:p>
            <a:pPr algn="ctr"/>
            <a:r>
              <a:rPr lang="en-US" sz="2000" b="1" dirty="0">
                <a:latin typeface="Book Antiqua" panose="02040602050305030304" pitchFamily="18" charset="0"/>
              </a:rPr>
              <a:t>environment, including internal controls</a:t>
            </a:r>
          </a:p>
          <a:p>
            <a:pPr algn="ctr"/>
            <a:endParaRPr lang="en-US" sz="1800" b="1" dirty="0">
              <a:latin typeface="Book Antiqua" panose="02040602050305030304" pitchFamily="18" charset="0"/>
            </a:endParaRPr>
          </a:p>
          <a:p>
            <a:pPr marL="285750" indent="-285750" algn="ctr">
              <a:buFont typeface="Wingdings" panose="05000000000000000000" pitchFamily="2" charset="2"/>
              <a:buChar char="Ø"/>
            </a:pPr>
            <a:endParaRPr lang="en-US" sz="1800" b="1" dirty="0">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1698222"/>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Identifying and Assessing the Risks of Material Misstatement Through Understanding the Entity and its Environment</a:t>
            </a:r>
            <a:endParaRPr lang="en-US" altLang="en-US" sz="1800" b="1" u="sng" dirty="0">
              <a:solidFill>
                <a:schemeClr val="bg1">
                  <a:lumMod val="25000"/>
                </a:schemeClr>
              </a:solidFill>
              <a:latin typeface="Book Antiqua" panose="02040602050305030304" pitchFamily="18" charset="0"/>
            </a:endParaRPr>
          </a:p>
        </p:txBody>
      </p:sp>
    </p:spTree>
    <p:extLst>
      <p:ext uri="{BB962C8B-B14F-4D97-AF65-F5344CB8AC3E}">
        <p14:creationId xmlns:p14="http://schemas.microsoft.com/office/powerpoint/2010/main" val="2694472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500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1908215"/>
          </a:xfrm>
          <a:prstGeom prst="rect">
            <a:avLst/>
          </a:prstGeom>
          <a:solidFill>
            <a:schemeClr val="accent1">
              <a:lumMod val="95000"/>
            </a:schemeClr>
          </a:solidFill>
        </p:spPr>
        <p:txBody>
          <a:bodyPr wrap="square">
            <a:spAutoFit/>
          </a:bodyPr>
          <a:lstStyle/>
          <a:p>
            <a:pPr algn="just"/>
            <a:r>
              <a:rPr lang="en-US" sz="2000" b="1" dirty="0">
                <a:solidFill>
                  <a:schemeClr val="bg2">
                    <a:lumMod val="25000"/>
                  </a:schemeClr>
                </a:solidFill>
                <a:latin typeface="Book Antiqua" panose="02040602050305030304" pitchFamily="18" charset="0"/>
              </a:rPr>
              <a:t>Deals with the auditor’s responsibility to design and perform audit procedures to obtain </a:t>
            </a:r>
            <a:r>
              <a:rPr lang="en-US" sz="2000" b="1" dirty="0">
                <a:solidFill>
                  <a:schemeClr val="bg1">
                    <a:lumMod val="50000"/>
                  </a:schemeClr>
                </a:solidFill>
                <a:latin typeface="Book Antiqua" panose="02040602050305030304" pitchFamily="18" charset="0"/>
              </a:rPr>
              <a:t>sufficient appropriate audit evidence </a:t>
            </a:r>
            <a:r>
              <a:rPr lang="en-US" sz="2000" b="1" dirty="0">
                <a:solidFill>
                  <a:schemeClr val="bg2">
                    <a:lumMod val="25000"/>
                  </a:schemeClr>
                </a:solidFill>
                <a:latin typeface="Book Antiqua" panose="02040602050305030304" pitchFamily="18" charset="0"/>
              </a:rPr>
              <a:t>to draw reasonable conclusions on which to base his opinion.</a:t>
            </a:r>
          </a:p>
          <a:p>
            <a:pPr algn="ctr">
              <a:buClr>
                <a:srgbClr val="C00000"/>
              </a:buClr>
            </a:pPr>
            <a:endParaRPr lang="en-US" sz="1800" b="1" dirty="0">
              <a:solidFill>
                <a:schemeClr val="bg1">
                  <a:lumMod val="25000"/>
                </a:schemeClr>
              </a:solidFill>
              <a:latin typeface="Book Antiqua" panose="02040602050305030304" pitchFamily="18" charset="0"/>
            </a:endParaRP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Audit Evidence</a:t>
            </a:r>
          </a:p>
        </p:txBody>
      </p:sp>
      <p:pic>
        <p:nvPicPr>
          <p:cNvPr id="7170" name="Picture 2" descr="See the source image">
            <a:extLst>
              <a:ext uri="{FF2B5EF4-FFF2-40B4-BE49-F238E27FC236}">
                <a16:creationId xmlns:a16="http://schemas.microsoft.com/office/drawing/2014/main" id="{2AC8164B-B08E-7C63-55D4-226CD3C76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0999" y="2952238"/>
            <a:ext cx="5311181" cy="1973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580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501</a:t>
            </a:r>
          </a:p>
        </p:txBody>
      </p:sp>
      <p:sp>
        <p:nvSpPr>
          <p:cNvPr id="8" name="TextBox 7">
            <a:extLst>
              <a:ext uri="{FF2B5EF4-FFF2-40B4-BE49-F238E27FC236}">
                <a16:creationId xmlns:a16="http://schemas.microsoft.com/office/drawing/2014/main" id="{67A7A3F6-9056-715D-7965-D9EA03F4EE53}"/>
              </a:ext>
            </a:extLst>
          </p:cNvPr>
          <p:cNvSpPr txBox="1"/>
          <p:nvPr/>
        </p:nvSpPr>
        <p:spPr>
          <a:xfrm>
            <a:off x="356050" y="1269909"/>
            <a:ext cx="5267915" cy="3477875"/>
          </a:xfrm>
          <a:prstGeom prst="rect">
            <a:avLst/>
          </a:prstGeom>
          <a:solidFill>
            <a:schemeClr val="accent1">
              <a:lumMod val="95000"/>
            </a:schemeClr>
          </a:solidFill>
        </p:spPr>
        <p:txBody>
          <a:bodyPr wrap="square">
            <a:spAutoFit/>
          </a:bodyPr>
          <a:lstStyle/>
          <a:p>
            <a:pPr algn="ctr"/>
            <a:endParaRPr lang="en-US" sz="2000" b="1" dirty="0">
              <a:latin typeface="Book Antiqua" panose="02040602050305030304" pitchFamily="18" charset="0"/>
            </a:endParaRPr>
          </a:p>
          <a:p>
            <a:r>
              <a:rPr lang="en-US" sz="2000" b="1" dirty="0">
                <a:latin typeface="Book Antiqua" panose="02040602050305030304" pitchFamily="18" charset="0"/>
              </a:rPr>
              <a:t>This SA deals with specific considerations by the auditor in obtaining sufficient appropriate audit evidence with respect to :</a:t>
            </a:r>
          </a:p>
          <a:p>
            <a:pPr algn="ctr"/>
            <a:endParaRPr lang="en-US" sz="2000" b="1" dirty="0">
              <a:latin typeface="Book Antiqua" panose="02040602050305030304" pitchFamily="18" charset="0"/>
            </a:endParaRPr>
          </a:p>
          <a:p>
            <a:pPr marL="342900" indent="-342900">
              <a:buFont typeface="Wingdings" panose="05000000000000000000" pitchFamily="2" charset="2"/>
              <a:buChar char="q"/>
            </a:pPr>
            <a:r>
              <a:rPr lang="en-US" sz="2000" b="1" dirty="0">
                <a:solidFill>
                  <a:schemeClr val="bg1">
                    <a:lumMod val="50000"/>
                  </a:schemeClr>
                </a:solidFill>
                <a:latin typeface="Book Antiqua" panose="02040602050305030304" pitchFamily="18" charset="0"/>
              </a:rPr>
              <a:t>Certain aspects of inventory</a:t>
            </a:r>
          </a:p>
          <a:p>
            <a:pPr marL="342900" indent="-342900">
              <a:buFont typeface="Wingdings" panose="05000000000000000000" pitchFamily="2" charset="2"/>
              <a:buChar char="q"/>
            </a:pPr>
            <a:endParaRPr lang="en-US" sz="2000" b="1" dirty="0">
              <a:solidFill>
                <a:schemeClr val="bg1">
                  <a:lumMod val="50000"/>
                </a:schemeClr>
              </a:solidFill>
              <a:latin typeface="Book Antiqua" panose="02040602050305030304" pitchFamily="18" charset="0"/>
            </a:endParaRPr>
          </a:p>
          <a:p>
            <a:pPr marL="342900" indent="-342900">
              <a:buFont typeface="Wingdings" panose="05000000000000000000" pitchFamily="2" charset="2"/>
              <a:buChar char="q"/>
            </a:pPr>
            <a:r>
              <a:rPr lang="en-US" sz="2000" b="1" dirty="0">
                <a:solidFill>
                  <a:schemeClr val="bg1">
                    <a:lumMod val="50000"/>
                  </a:schemeClr>
                </a:solidFill>
                <a:latin typeface="Book Antiqua" panose="02040602050305030304" pitchFamily="18" charset="0"/>
              </a:rPr>
              <a:t>Litigation and claims involving the entity</a:t>
            </a:r>
          </a:p>
          <a:p>
            <a:pPr marL="342900" indent="-342900">
              <a:buFont typeface="Wingdings" panose="05000000000000000000" pitchFamily="2" charset="2"/>
              <a:buChar char="q"/>
            </a:pPr>
            <a:endParaRPr lang="en-US" sz="2000" b="1" dirty="0">
              <a:solidFill>
                <a:schemeClr val="bg1">
                  <a:lumMod val="50000"/>
                </a:schemeClr>
              </a:solidFill>
              <a:latin typeface="Book Antiqua" panose="02040602050305030304" pitchFamily="18" charset="0"/>
            </a:endParaRPr>
          </a:p>
          <a:p>
            <a:pPr marL="342900" indent="-342900">
              <a:buFont typeface="Wingdings" panose="05000000000000000000" pitchFamily="2" charset="2"/>
              <a:buChar char="q"/>
            </a:pPr>
            <a:r>
              <a:rPr lang="en-US" sz="2000" b="1" dirty="0">
                <a:solidFill>
                  <a:schemeClr val="bg1">
                    <a:lumMod val="50000"/>
                  </a:schemeClr>
                </a:solidFill>
                <a:latin typeface="Book Antiqua" panose="02040602050305030304" pitchFamily="18" charset="0"/>
              </a:rPr>
              <a:t>Segment Information. </a:t>
            </a: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885692"/>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Audit Evidence – Specific Considerations for Selected Items </a:t>
            </a:r>
          </a:p>
        </p:txBody>
      </p:sp>
    </p:spTree>
    <p:extLst>
      <p:ext uri="{BB962C8B-B14F-4D97-AF65-F5344CB8AC3E}">
        <p14:creationId xmlns:p14="http://schemas.microsoft.com/office/powerpoint/2010/main" val="3611905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505</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3847207"/>
          </a:xfrm>
          <a:prstGeom prst="rect">
            <a:avLst/>
          </a:prstGeom>
          <a:solidFill>
            <a:schemeClr val="accent1">
              <a:lumMod val="95000"/>
            </a:schemeClr>
          </a:solidFill>
        </p:spPr>
        <p:txBody>
          <a:bodyPr wrap="square">
            <a:spAutoFit/>
          </a:bodyPr>
          <a:lstStyle/>
          <a:p>
            <a:pPr algn="just"/>
            <a:r>
              <a:rPr lang="en-US" sz="2000" b="1" dirty="0">
                <a:solidFill>
                  <a:schemeClr val="bg1">
                    <a:lumMod val="50000"/>
                  </a:schemeClr>
                </a:solidFill>
                <a:latin typeface="Book Antiqua" panose="02040602050305030304" pitchFamily="18" charset="0"/>
              </a:rPr>
              <a:t>SA 500 indicates that the reliability of audit evidence is influenced by its source and by its nature and  states :</a:t>
            </a:r>
          </a:p>
          <a:p>
            <a:pPr algn="just"/>
            <a:endParaRPr lang="en-US" sz="2000" b="1" dirty="0">
              <a:solidFill>
                <a:schemeClr val="bg2">
                  <a:lumMod val="25000"/>
                </a:schemeClr>
              </a:solidFill>
              <a:latin typeface="Book Antiqua" panose="02040602050305030304" pitchFamily="18" charset="0"/>
            </a:endParaRPr>
          </a:p>
          <a:p>
            <a:pPr algn="just"/>
            <a:endParaRPr lang="en-US" sz="2000" b="1" dirty="0">
              <a:solidFill>
                <a:schemeClr val="bg2">
                  <a:lumMod val="25000"/>
                </a:schemeClr>
              </a:solidFill>
              <a:latin typeface="Book Antiqua" panose="02040602050305030304" pitchFamily="18" charset="0"/>
            </a:endParaRPr>
          </a:p>
          <a:p>
            <a:pPr algn="just"/>
            <a:r>
              <a:rPr lang="en-US" sz="1800" b="1" dirty="0">
                <a:solidFill>
                  <a:schemeClr val="bg2">
                    <a:lumMod val="25000"/>
                  </a:schemeClr>
                </a:solidFill>
                <a:latin typeface="Book Antiqua" panose="02040602050305030304" pitchFamily="18" charset="0"/>
              </a:rPr>
              <a:t>Audit evidence obtained from independent sources outside the entity,  directly by the auditor is much more reliable than audit evidence obtained indirectly or by inference. </a:t>
            </a:r>
          </a:p>
          <a:p>
            <a:pPr algn="just"/>
            <a:r>
              <a:rPr lang="en-US" sz="1800" b="1" dirty="0">
                <a:solidFill>
                  <a:schemeClr val="bg2">
                    <a:lumMod val="25000"/>
                  </a:schemeClr>
                </a:solidFill>
                <a:latin typeface="Book Antiqua" panose="02040602050305030304" pitchFamily="18" charset="0"/>
              </a:rPr>
              <a:t> </a:t>
            </a:r>
          </a:p>
          <a:p>
            <a:pPr algn="just"/>
            <a:endParaRPr lang="en-US" sz="1800" b="1" dirty="0">
              <a:solidFill>
                <a:schemeClr val="bg2">
                  <a:lumMod val="25000"/>
                </a:schemeClr>
              </a:solidFill>
              <a:latin typeface="Book Antiqua" panose="02040602050305030304" pitchFamily="18" charset="0"/>
            </a:endParaRPr>
          </a:p>
          <a:p>
            <a:pPr algn="just"/>
            <a:r>
              <a:rPr lang="en-US" sz="1800" b="1" dirty="0">
                <a:solidFill>
                  <a:schemeClr val="bg2">
                    <a:lumMod val="25000"/>
                  </a:schemeClr>
                </a:solidFill>
                <a:latin typeface="Book Antiqua" panose="02040602050305030304" pitchFamily="18" charset="0"/>
              </a:rPr>
              <a:t>Audit evidence is more reliable when it exists in documentary form, whether paper/electronic. </a:t>
            </a:r>
            <a:endParaRPr lang="en-US" sz="1600" b="1" dirty="0">
              <a:solidFill>
                <a:schemeClr val="bg1">
                  <a:lumMod val="25000"/>
                </a:schemeClr>
              </a:solidFill>
              <a:latin typeface="Book Antiqua" panose="02040602050305030304" pitchFamily="18" charset="0"/>
            </a:endParaRP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External Confirmations</a:t>
            </a:r>
          </a:p>
        </p:txBody>
      </p:sp>
      <p:pic>
        <p:nvPicPr>
          <p:cNvPr id="8194" name="Picture 2" descr="Image result for EXTERNAL CONFIRMATION">
            <a:extLst>
              <a:ext uri="{FF2B5EF4-FFF2-40B4-BE49-F238E27FC236}">
                <a16:creationId xmlns:a16="http://schemas.microsoft.com/office/drawing/2014/main" id="{58D558B8-6028-C3D1-E89C-7710E231C8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899" y="3389174"/>
            <a:ext cx="2339101" cy="175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431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505</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323831"/>
            <a:ext cx="5311181" cy="4431983"/>
          </a:xfrm>
          <a:prstGeom prst="rect">
            <a:avLst/>
          </a:prstGeom>
          <a:solidFill>
            <a:schemeClr val="accent1">
              <a:lumMod val="95000"/>
            </a:schemeClr>
          </a:solidFill>
        </p:spPr>
        <p:txBody>
          <a:bodyPr wrap="square">
            <a:spAutoFit/>
          </a:bodyPr>
          <a:lstStyle/>
          <a:p>
            <a:pPr algn="just"/>
            <a:r>
              <a:rPr lang="en-US" sz="2000" b="1" dirty="0">
                <a:solidFill>
                  <a:schemeClr val="bg1">
                    <a:lumMod val="50000"/>
                  </a:schemeClr>
                </a:solidFill>
                <a:latin typeface="Book Antiqua" panose="02040602050305030304" pitchFamily="18" charset="0"/>
              </a:rPr>
              <a:t>When using external confirmation procedures, the auditor shall maintain control over external confirmation requests, including :  </a:t>
            </a:r>
          </a:p>
          <a:p>
            <a:pPr algn="just"/>
            <a:endParaRPr lang="en-US" sz="2000" b="1" dirty="0">
              <a:solidFill>
                <a:schemeClr val="bg1">
                  <a:lumMod val="50000"/>
                </a:schemeClr>
              </a:solidFill>
              <a:latin typeface="Book Antiqua" panose="02040602050305030304" pitchFamily="18" charset="0"/>
            </a:endParaRPr>
          </a:p>
          <a:p>
            <a:pPr algn="just"/>
            <a:endParaRPr lang="en-US" sz="2000" b="1" dirty="0">
              <a:solidFill>
                <a:schemeClr val="bg1">
                  <a:lumMod val="50000"/>
                </a:schemeClr>
              </a:solidFill>
              <a:latin typeface="Book Antiqua" panose="02040602050305030304" pitchFamily="18" charset="0"/>
            </a:endParaRPr>
          </a:p>
          <a:p>
            <a:pPr marL="285750" indent="-285750" algn="just">
              <a:buFont typeface="Courier New" panose="02070309020205020404" pitchFamily="49" charset="0"/>
              <a:buChar char="o"/>
            </a:pPr>
            <a:r>
              <a:rPr lang="en-US" sz="1800" b="1" dirty="0">
                <a:solidFill>
                  <a:schemeClr val="bg2">
                    <a:lumMod val="25000"/>
                  </a:schemeClr>
                </a:solidFill>
                <a:latin typeface="Book Antiqua" panose="02040602050305030304" pitchFamily="18" charset="0"/>
              </a:rPr>
              <a:t>Selecting the appropriate confirming party and determining the information to be confirmed or requested;</a:t>
            </a:r>
          </a:p>
          <a:p>
            <a:pPr marL="285750" indent="-285750" algn="just">
              <a:buFont typeface="Courier New" panose="02070309020205020404" pitchFamily="49" charset="0"/>
              <a:buChar char="o"/>
            </a:pPr>
            <a:endParaRPr lang="en-US" sz="1800" b="1" dirty="0">
              <a:solidFill>
                <a:schemeClr val="bg2">
                  <a:lumMod val="25000"/>
                </a:schemeClr>
              </a:solidFill>
              <a:latin typeface="Book Antiqua" panose="02040602050305030304" pitchFamily="18" charset="0"/>
            </a:endParaRPr>
          </a:p>
          <a:p>
            <a:pPr marL="285750" indent="-285750" algn="just">
              <a:buFont typeface="Courier New" panose="02070309020205020404" pitchFamily="49" charset="0"/>
              <a:buChar char="o"/>
            </a:pPr>
            <a:r>
              <a:rPr lang="en-US" sz="1800" b="1" dirty="0">
                <a:solidFill>
                  <a:schemeClr val="bg2">
                    <a:lumMod val="25000"/>
                  </a:schemeClr>
                </a:solidFill>
                <a:latin typeface="Book Antiqua" panose="02040602050305030304" pitchFamily="18" charset="0"/>
              </a:rPr>
              <a:t>Designing the confirmation requests, including determining that requests are properly addressed and contain return information for responses to be sent directly to the auditor</a:t>
            </a:r>
          </a:p>
        </p:txBody>
      </p:sp>
    </p:spTree>
    <p:extLst>
      <p:ext uri="{BB962C8B-B14F-4D97-AF65-F5344CB8AC3E}">
        <p14:creationId xmlns:p14="http://schemas.microsoft.com/office/powerpoint/2010/main" val="3734079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510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6049" y="1151146"/>
            <a:ext cx="5267915" cy="3600986"/>
          </a:xfrm>
          <a:prstGeom prst="rect">
            <a:avLst/>
          </a:prstGeom>
          <a:solidFill>
            <a:schemeClr val="accent1">
              <a:lumMod val="95000"/>
            </a:schemeClr>
          </a:solidFill>
        </p:spPr>
        <p:txBody>
          <a:bodyPr wrap="square">
            <a:spAutoFit/>
          </a:bodyPr>
          <a:lstStyle/>
          <a:p>
            <a:endParaRPr lang="en-US" sz="1600" b="1" dirty="0">
              <a:latin typeface="Book Antiqua" panose="02040602050305030304" pitchFamily="18" charset="0"/>
            </a:endParaRPr>
          </a:p>
          <a:p>
            <a:r>
              <a:rPr lang="en-US" sz="1800" b="1" dirty="0">
                <a:solidFill>
                  <a:schemeClr val="bg1">
                    <a:lumMod val="50000"/>
                  </a:schemeClr>
                </a:solidFill>
                <a:latin typeface="Book Antiqua" panose="02040602050305030304" pitchFamily="18" charset="0"/>
              </a:rPr>
              <a:t>In an initial audit engagement, the auditor should make sure that :</a:t>
            </a:r>
          </a:p>
          <a:p>
            <a:endParaRPr lang="en-US" sz="1600" b="1" dirty="0">
              <a:latin typeface="Book Antiqua" panose="02040602050305030304" pitchFamily="18" charset="0"/>
            </a:endParaRPr>
          </a:p>
          <a:p>
            <a:pPr marL="285750" indent="-285750" algn="just">
              <a:buFont typeface="Wingdings" panose="05000000000000000000" pitchFamily="2" charset="2"/>
              <a:buChar char="q"/>
            </a:pPr>
            <a:r>
              <a:rPr lang="en-US" sz="1600" b="1" dirty="0">
                <a:latin typeface="Book Antiqua" panose="02040602050305030304" pitchFamily="18" charset="0"/>
              </a:rPr>
              <a:t>Opening  Balances do not  contain misstatements  that materially affect the current period’s financial statements</a:t>
            </a:r>
          </a:p>
          <a:p>
            <a:pPr marL="285750" indent="-285750" algn="just">
              <a:buFont typeface="Wingdings" panose="05000000000000000000" pitchFamily="2" charset="2"/>
              <a:buChar char="q"/>
            </a:pPr>
            <a:endParaRPr lang="en-US" sz="1600" b="1" dirty="0">
              <a:latin typeface="Book Antiqua" panose="02040602050305030304" pitchFamily="18" charset="0"/>
            </a:endParaRPr>
          </a:p>
          <a:p>
            <a:pPr marL="285750" indent="-285750" algn="just">
              <a:buFont typeface="Wingdings" panose="05000000000000000000" pitchFamily="2" charset="2"/>
              <a:buChar char="q"/>
            </a:pPr>
            <a:endParaRPr lang="en-US" sz="1600" b="1" dirty="0">
              <a:latin typeface="Book Antiqua" panose="02040602050305030304" pitchFamily="18" charset="0"/>
            </a:endParaRPr>
          </a:p>
          <a:p>
            <a:pPr marL="285750" indent="-285750" algn="just">
              <a:buFont typeface="Wingdings" panose="05000000000000000000" pitchFamily="2" charset="2"/>
              <a:buChar char="q"/>
            </a:pPr>
            <a:r>
              <a:rPr lang="en-US" sz="1600" b="1" dirty="0">
                <a:latin typeface="Book Antiqua" panose="02040602050305030304" pitchFamily="18" charset="0"/>
              </a:rPr>
              <a:t>Appropriate Accounting Policies reflected in the opening balances have  been consistently  applied in the  current period’s  financial statements or  changes if any thereto are properly accounted for and adequately presented and disclosed. </a:t>
            </a: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885692"/>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Initial Audit Engagements – Opening Balances</a:t>
            </a:r>
          </a:p>
        </p:txBody>
      </p:sp>
    </p:spTree>
    <p:extLst>
      <p:ext uri="{BB962C8B-B14F-4D97-AF65-F5344CB8AC3E}">
        <p14:creationId xmlns:p14="http://schemas.microsoft.com/office/powerpoint/2010/main" val="1649934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520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3631763"/>
          </a:xfrm>
          <a:prstGeom prst="rect">
            <a:avLst/>
          </a:prstGeom>
          <a:solidFill>
            <a:schemeClr val="accent1">
              <a:lumMod val="95000"/>
            </a:schemeClr>
          </a:solidFill>
        </p:spPr>
        <p:txBody>
          <a:bodyPr wrap="square">
            <a:spAutoFit/>
          </a:bodyPr>
          <a:lstStyle/>
          <a:p>
            <a:pPr algn="just"/>
            <a:endParaRPr lang="en-US" sz="2000" b="1" dirty="0">
              <a:solidFill>
                <a:schemeClr val="bg1">
                  <a:lumMod val="50000"/>
                </a:schemeClr>
              </a:solidFill>
              <a:latin typeface="Book Antiqua" panose="02040602050305030304" pitchFamily="18" charset="0"/>
            </a:endParaRPr>
          </a:p>
          <a:p>
            <a:pPr algn="just"/>
            <a:r>
              <a:rPr lang="en-US" sz="2000" b="1" dirty="0">
                <a:solidFill>
                  <a:schemeClr val="bg1">
                    <a:lumMod val="50000"/>
                  </a:schemeClr>
                </a:solidFill>
                <a:latin typeface="Book Antiqua" panose="02040602050305030304" pitchFamily="18" charset="0"/>
              </a:rPr>
              <a:t>Analytical Procedures </a:t>
            </a:r>
            <a:r>
              <a:rPr lang="en-US" sz="2000" b="1" dirty="0">
                <a:solidFill>
                  <a:schemeClr val="tx1">
                    <a:lumMod val="75000"/>
                  </a:schemeClr>
                </a:solidFill>
                <a:latin typeface="Book Antiqua" panose="02040602050305030304" pitchFamily="18" charset="0"/>
              </a:rPr>
              <a:t>means evaluations of financial information through analysis of plausible relationships among both financial and non-financial data. </a:t>
            </a:r>
            <a:endParaRPr lang="en-US" sz="2000" b="1" dirty="0">
              <a:solidFill>
                <a:schemeClr val="bg1">
                  <a:lumMod val="50000"/>
                </a:schemeClr>
              </a:solidFill>
              <a:latin typeface="Book Antiqua" panose="02040602050305030304" pitchFamily="18" charset="0"/>
            </a:endParaRPr>
          </a:p>
          <a:p>
            <a:pPr algn="just"/>
            <a:endParaRPr lang="en-US" sz="2000" b="1" dirty="0">
              <a:solidFill>
                <a:schemeClr val="bg1">
                  <a:lumMod val="50000"/>
                </a:schemeClr>
              </a:solidFill>
              <a:latin typeface="Book Antiqua" panose="02040602050305030304" pitchFamily="18" charset="0"/>
            </a:endParaRPr>
          </a:p>
          <a:p>
            <a:pPr algn="just"/>
            <a:endParaRPr lang="en-US" sz="2000" b="1" dirty="0">
              <a:solidFill>
                <a:schemeClr val="bg1">
                  <a:lumMod val="50000"/>
                </a:schemeClr>
              </a:solidFill>
              <a:latin typeface="Book Antiqua" panose="02040602050305030304" pitchFamily="18" charset="0"/>
            </a:endParaRPr>
          </a:p>
          <a:p>
            <a:pPr algn="ctr"/>
            <a:r>
              <a:rPr lang="en-US" sz="1800" b="1" dirty="0">
                <a:solidFill>
                  <a:srgbClr val="002060"/>
                </a:solidFill>
                <a:latin typeface="Book Antiqua" panose="02040602050305030304" pitchFamily="18" charset="0"/>
              </a:rPr>
              <a:t>Analytical procedures also encompass such investigation as is necessary of identified fluctuations or relationships that are inconsistent with other relevant information or that differ from expected values by a significant amounts</a:t>
            </a: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543931"/>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Analytical Procedures</a:t>
            </a:r>
          </a:p>
        </p:txBody>
      </p:sp>
    </p:spTree>
    <p:extLst>
      <p:ext uri="{BB962C8B-B14F-4D97-AF65-F5344CB8AC3E}">
        <p14:creationId xmlns:p14="http://schemas.microsoft.com/office/powerpoint/2010/main" val="2646409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530</a:t>
            </a:r>
          </a:p>
        </p:txBody>
      </p:sp>
      <p:sp>
        <p:nvSpPr>
          <p:cNvPr id="8" name="TextBox 7">
            <a:extLst>
              <a:ext uri="{FF2B5EF4-FFF2-40B4-BE49-F238E27FC236}">
                <a16:creationId xmlns:a16="http://schemas.microsoft.com/office/drawing/2014/main" id="{67A7A3F6-9056-715D-7965-D9EA03F4EE53}"/>
              </a:ext>
            </a:extLst>
          </p:cNvPr>
          <p:cNvSpPr txBox="1"/>
          <p:nvPr/>
        </p:nvSpPr>
        <p:spPr>
          <a:xfrm>
            <a:off x="511200" y="1500993"/>
            <a:ext cx="5267915" cy="2800767"/>
          </a:xfrm>
          <a:prstGeom prst="rect">
            <a:avLst/>
          </a:prstGeom>
          <a:solidFill>
            <a:schemeClr val="accent1">
              <a:lumMod val="95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ctr"/>
            <a:r>
              <a:rPr lang="en-US" sz="1800" b="1" dirty="0">
                <a:solidFill>
                  <a:schemeClr val="bg1">
                    <a:lumMod val="50000"/>
                  </a:schemeClr>
                </a:solidFill>
                <a:latin typeface="Book Antiqua" panose="02040602050305030304" pitchFamily="18" charset="0"/>
              </a:rPr>
              <a:t>Audit Sampling </a:t>
            </a:r>
            <a:r>
              <a:rPr lang="en-US" sz="1800" b="1" dirty="0">
                <a:solidFill>
                  <a:srgbClr val="002060"/>
                </a:solidFill>
                <a:latin typeface="Book Antiqua" panose="02040602050305030304" pitchFamily="18" charset="0"/>
              </a:rPr>
              <a:t>is the application of audit procedures to less than 100% of items within a population of audit relevance such that all sampling units have a chance of selection in order to provide the auditor with a reasonable basis on which to draw conclusions about the entire population. </a:t>
            </a:r>
          </a:p>
          <a:p>
            <a:pPr algn="ctr"/>
            <a:endParaRPr lang="en-US" sz="1800" b="1" dirty="0">
              <a:solidFill>
                <a:srgbClr val="002060"/>
              </a:solidFill>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608500"/>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Audit Sampling</a:t>
            </a:r>
          </a:p>
        </p:txBody>
      </p:sp>
    </p:spTree>
    <p:extLst>
      <p:ext uri="{BB962C8B-B14F-4D97-AF65-F5344CB8AC3E}">
        <p14:creationId xmlns:p14="http://schemas.microsoft.com/office/powerpoint/2010/main" val="587192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530</a:t>
            </a:r>
          </a:p>
        </p:txBody>
      </p:sp>
      <p:sp>
        <p:nvSpPr>
          <p:cNvPr id="8" name="TextBox 7">
            <a:extLst>
              <a:ext uri="{FF2B5EF4-FFF2-40B4-BE49-F238E27FC236}">
                <a16:creationId xmlns:a16="http://schemas.microsoft.com/office/drawing/2014/main" id="{67A7A3F6-9056-715D-7965-D9EA03F4EE53}"/>
              </a:ext>
            </a:extLst>
          </p:cNvPr>
          <p:cNvSpPr txBox="1"/>
          <p:nvPr/>
        </p:nvSpPr>
        <p:spPr>
          <a:xfrm>
            <a:off x="414095" y="894367"/>
            <a:ext cx="5267915" cy="3354765"/>
          </a:xfrm>
          <a:prstGeom prst="rect">
            <a:avLst/>
          </a:prstGeom>
          <a:solidFill>
            <a:schemeClr val="accent1">
              <a:lumMod val="95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ctr"/>
            <a:r>
              <a:rPr lang="en-US" sz="1800" b="1" dirty="0">
                <a:solidFill>
                  <a:schemeClr val="tx1">
                    <a:lumMod val="75000"/>
                  </a:schemeClr>
                </a:solidFill>
                <a:latin typeface="Book Antiqua" panose="02040602050305030304" pitchFamily="18" charset="0"/>
              </a:rPr>
              <a:t>When designing an audit sample, the auditor shall determine a sample size sufficient to reduce sampling risk to an acceptably low level. </a:t>
            </a:r>
          </a:p>
          <a:p>
            <a:pPr algn="ctr"/>
            <a:endParaRPr lang="en-US" sz="1800" b="1" dirty="0">
              <a:solidFill>
                <a:schemeClr val="tx1">
                  <a:lumMod val="75000"/>
                </a:schemeClr>
              </a:solidFill>
              <a:latin typeface="Book Antiqua" panose="02040602050305030304" pitchFamily="18" charset="0"/>
            </a:endParaRPr>
          </a:p>
          <a:p>
            <a:pPr algn="ctr"/>
            <a:endParaRPr lang="en-US" sz="1800" b="1" dirty="0">
              <a:solidFill>
                <a:schemeClr val="tx1">
                  <a:lumMod val="75000"/>
                </a:schemeClr>
              </a:solidFill>
              <a:latin typeface="Book Antiqua" panose="02040602050305030304" pitchFamily="18" charset="0"/>
            </a:endParaRPr>
          </a:p>
          <a:p>
            <a:pPr algn="ctr"/>
            <a:endParaRPr lang="en-US" sz="1800" b="1" dirty="0">
              <a:solidFill>
                <a:schemeClr val="tx1">
                  <a:lumMod val="75000"/>
                </a:schemeClr>
              </a:solidFill>
              <a:latin typeface="Book Antiqua" panose="02040602050305030304" pitchFamily="18" charset="0"/>
            </a:endParaRPr>
          </a:p>
          <a:p>
            <a:pPr algn="ctr"/>
            <a:r>
              <a:rPr lang="en-US" sz="1800" b="1" dirty="0">
                <a:solidFill>
                  <a:schemeClr val="tx1">
                    <a:lumMod val="75000"/>
                  </a:schemeClr>
                </a:solidFill>
                <a:latin typeface="Book Antiqua" panose="02040602050305030304" pitchFamily="18" charset="0"/>
              </a:rPr>
              <a:t>The auditor shall select items for the sample in such a way that each sampling unit in the population has a chance of selection.</a:t>
            </a:r>
          </a:p>
          <a:p>
            <a:pPr algn="ctr"/>
            <a:endParaRPr lang="en-US" sz="1800" b="1" dirty="0">
              <a:solidFill>
                <a:srgbClr val="002060"/>
              </a:solidFill>
              <a:latin typeface="Book Antiqua" panose="02040602050305030304" pitchFamily="18" charset="0"/>
            </a:endParaRPr>
          </a:p>
        </p:txBody>
      </p:sp>
      <p:pic>
        <p:nvPicPr>
          <p:cNvPr id="9220" name="Picture 4" descr="Image result for AUDIT SAMPLING CLIPART">
            <a:extLst>
              <a:ext uri="{FF2B5EF4-FFF2-40B4-BE49-F238E27FC236}">
                <a16:creationId xmlns:a16="http://schemas.microsoft.com/office/drawing/2014/main" id="{9ECB090A-DEF2-2009-1D15-C561C67787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8750" y="3389175"/>
            <a:ext cx="2097831" cy="1754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3862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570</a:t>
            </a:r>
          </a:p>
        </p:txBody>
      </p:sp>
      <p:sp>
        <p:nvSpPr>
          <p:cNvPr id="8" name="TextBox 7">
            <a:extLst>
              <a:ext uri="{FF2B5EF4-FFF2-40B4-BE49-F238E27FC236}">
                <a16:creationId xmlns:a16="http://schemas.microsoft.com/office/drawing/2014/main" id="{67A7A3F6-9056-715D-7965-D9EA03F4EE53}"/>
              </a:ext>
            </a:extLst>
          </p:cNvPr>
          <p:cNvSpPr txBox="1"/>
          <p:nvPr/>
        </p:nvSpPr>
        <p:spPr>
          <a:xfrm>
            <a:off x="3551000" y="1044023"/>
            <a:ext cx="5311181" cy="3416320"/>
          </a:xfrm>
          <a:prstGeom prst="rect">
            <a:avLst/>
          </a:prstGeom>
          <a:solidFill>
            <a:schemeClr val="accent1">
              <a:lumMod val="95000"/>
            </a:schemeClr>
          </a:solidFill>
        </p:spPr>
        <p:txBody>
          <a:bodyPr wrap="square">
            <a:spAutoFit/>
          </a:bodyPr>
          <a:lstStyle/>
          <a:p>
            <a:pPr algn="just"/>
            <a:endParaRPr lang="en-US" sz="1800" b="1" dirty="0">
              <a:solidFill>
                <a:schemeClr val="tx1">
                  <a:lumMod val="75000"/>
                </a:schemeClr>
              </a:solidFill>
              <a:latin typeface="Book Antiqua" panose="02040602050305030304" pitchFamily="18" charset="0"/>
            </a:endParaRPr>
          </a:p>
          <a:p>
            <a:pPr algn="just"/>
            <a:r>
              <a:rPr lang="en-US" sz="1800" b="1" dirty="0">
                <a:solidFill>
                  <a:schemeClr val="tx1">
                    <a:lumMod val="75000"/>
                  </a:schemeClr>
                </a:solidFill>
                <a:latin typeface="Book Antiqua" panose="02040602050305030304" pitchFamily="18" charset="0"/>
              </a:rPr>
              <a:t>The auditor should obtain sufficient appropriate audit evidence regarding the appropriateness of management’s use of </a:t>
            </a:r>
            <a:r>
              <a:rPr lang="en-US" sz="1800" b="1" dirty="0">
                <a:solidFill>
                  <a:schemeClr val="bg1">
                    <a:lumMod val="50000"/>
                  </a:schemeClr>
                </a:solidFill>
                <a:latin typeface="Book Antiqua" panose="02040602050305030304" pitchFamily="18" charset="0"/>
              </a:rPr>
              <a:t>Going Concern </a:t>
            </a:r>
            <a:r>
              <a:rPr lang="en-US" sz="1800" b="1" dirty="0">
                <a:solidFill>
                  <a:schemeClr val="tx1">
                    <a:lumMod val="75000"/>
                  </a:schemeClr>
                </a:solidFill>
                <a:latin typeface="Book Antiqua" panose="02040602050305030304" pitchFamily="18" charset="0"/>
              </a:rPr>
              <a:t>basis of accounting in the preparation of the financial </a:t>
            </a:r>
          </a:p>
          <a:p>
            <a:pPr algn="just"/>
            <a:r>
              <a:rPr lang="en-US" sz="1800" b="1" dirty="0">
                <a:solidFill>
                  <a:schemeClr val="tx1">
                    <a:lumMod val="75000"/>
                  </a:schemeClr>
                </a:solidFill>
                <a:latin typeface="Book Antiqua" panose="02040602050305030304" pitchFamily="18" charset="0"/>
              </a:rPr>
              <a:t>Statements.</a:t>
            </a:r>
          </a:p>
          <a:p>
            <a:pPr algn="just"/>
            <a:endParaRPr lang="en-US" sz="1800" b="1" dirty="0">
              <a:solidFill>
                <a:schemeClr val="tx1">
                  <a:lumMod val="75000"/>
                </a:schemeClr>
              </a:solidFill>
              <a:latin typeface="Book Antiqua" panose="02040602050305030304" pitchFamily="18" charset="0"/>
            </a:endParaRPr>
          </a:p>
          <a:p>
            <a:pPr algn="just"/>
            <a:endParaRPr lang="en-US" sz="1800" b="1" dirty="0">
              <a:solidFill>
                <a:schemeClr val="tx1">
                  <a:lumMod val="75000"/>
                </a:schemeClr>
              </a:solidFill>
              <a:latin typeface="Book Antiqua" panose="02040602050305030304" pitchFamily="18" charset="0"/>
            </a:endParaRPr>
          </a:p>
          <a:p>
            <a:pPr algn="just"/>
            <a:r>
              <a:rPr lang="en-US" sz="1800" b="1" dirty="0">
                <a:solidFill>
                  <a:schemeClr val="tx1">
                    <a:lumMod val="75000"/>
                  </a:schemeClr>
                </a:solidFill>
                <a:latin typeface="Book Antiqua" panose="02040602050305030304" pitchFamily="18" charset="0"/>
              </a:rPr>
              <a:t>Also assess, whether a </a:t>
            </a:r>
            <a:r>
              <a:rPr lang="en-US" sz="1800" b="1" dirty="0">
                <a:solidFill>
                  <a:srgbClr val="002060"/>
                </a:solidFill>
                <a:latin typeface="Book Antiqua" panose="02040602050305030304" pitchFamily="18" charset="0"/>
              </a:rPr>
              <a:t>material uncertainty exists</a:t>
            </a:r>
            <a:r>
              <a:rPr lang="en-US" sz="1800" b="1" dirty="0">
                <a:solidFill>
                  <a:schemeClr val="tx1">
                    <a:lumMod val="75000"/>
                  </a:schemeClr>
                </a:solidFill>
                <a:latin typeface="Book Antiqua" panose="02040602050305030304" pitchFamily="18" charset="0"/>
              </a:rPr>
              <a:t> related to conditions that may cast significant doubt on the entity’s ability to continue as a </a:t>
            </a:r>
            <a:r>
              <a:rPr lang="en-US" sz="1800" b="1" dirty="0">
                <a:solidFill>
                  <a:schemeClr val="bg1">
                    <a:lumMod val="50000"/>
                  </a:schemeClr>
                </a:solidFill>
                <a:latin typeface="Book Antiqua" panose="02040602050305030304" pitchFamily="18" charset="0"/>
              </a:rPr>
              <a:t>Going Concern</a:t>
            </a:r>
            <a:r>
              <a:rPr lang="en-US" sz="1800" b="1" dirty="0">
                <a:solidFill>
                  <a:schemeClr val="tx1">
                    <a:lumMod val="75000"/>
                  </a:schemeClr>
                </a:solidFill>
                <a:latin typeface="Book Antiqua" panose="02040602050305030304" pitchFamily="18" charset="0"/>
              </a:rPr>
              <a:t>.</a:t>
            </a:r>
          </a:p>
        </p:txBody>
      </p:sp>
      <p:sp>
        <p:nvSpPr>
          <p:cNvPr id="5" name="TextBox 4">
            <a:extLst>
              <a:ext uri="{FF2B5EF4-FFF2-40B4-BE49-F238E27FC236}">
                <a16:creationId xmlns:a16="http://schemas.microsoft.com/office/drawing/2014/main" id="{8EB2F0BA-F2A6-3D7E-0299-73A79E2935C9}"/>
              </a:ext>
            </a:extLst>
          </p:cNvPr>
          <p:cNvSpPr txBox="1"/>
          <p:nvPr/>
        </p:nvSpPr>
        <p:spPr>
          <a:xfrm>
            <a:off x="3381067" y="307248"/>
            <a:ext cx="5526858" cy="608500"/>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Going Concern</a:t>
            </a:r>
          </a:p>
        </p:txBody>
      </p:sp>
    </p:spTree>
    <p:extLst>
      <p:ext uri="{BB962C8B-B14F-4D97-AF65-F5344CB8AC3E}">
        <p14:creationId xmlns:p14="http://schemas.microsoft.com/office/powerpoint/2010/main" val="3472715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580</a:t>
            </a:r>
          </a:p>
        </p:txBody>
      </p:sp>
      <p:sp>
        <p:nvSpPr>
          <p:cNvPr id="8" name="TextBox 7">
            <a:extLst>
              <a:ext uri="{FF2B5EF4-FFF2-40B4-BE49-F238E27FC236}">
                <a16:creationId xmlns:a16="http://schemas.microsoft.com/office/drawing/2014/main" id="{67A7A3F6-9056-715D-7965-D9EA03F4EE53}"/>
              </a:ext>
            </a:extLst>
          </p:cNvPr>
          <p:cNvSpPr txBox="1"/>
          <p:nvPr/>
        </p:nvSpPr>
        <p:spPr>
          <a:xfrm>
            <a:off x="511200" y="1500993"/>
            <a:ext cx="5267915" cy="2708434"/>
          </a:xfrm>
          <a:prstGeom prst="rect">
            <a:avLst/>
          </a:prstGeom>
          <a:solidFill>
            <a:schemeClr val="accent1">
              <a:lumMod val="95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ctr"/>
            <a:r>
              <a:rPr lang="en-US" sz="2000" b="1" dirty="0">
                <a:solidFill>
                  <a:schemeClr val="tx1"/>
                </a:solidFill>
                <a:latin typeface="Book Antiqua" panose="02040602050305030304" pitchFamily="18" charset="0"/>
              </a:rPr>
              <a:t>The auditor should obtain Written Representations from the management that they believe that they have fulfilled their </a:t>
            </a:r>
          </a:p>
          <a:p>
            <a:pPr algn="ctr"/>
            <a:r>
              <a:rPr lang="en-US" sz="2000" b="1" dirty="0">
                <a:solidFill>
                  <a:schemeClr val="tx1"/>
                </a:solidFill>
                <a:latin typeface="Book Antiqua" panose="02040602050305030304" pitchFamily="18" charset="0"/>
              </a:rPr>
              <a:t>responsibility for the preparation of the financial statements and that information provided is complete. </a:t>
            </a:r>
          </a:p>
          <a:p>
            <a:pPr algn="ctr"/>
            <a:endParaRPr lang="en-US" sz="1800" b="1" dirty="0">
              <a:solidFill>
                <a:schemeClr val="tx1"/>
              </a:solidFill>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608500"/>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Written Representations</a:t>
            </a:r>
          </a:p>
        </p:txBody>
      </p:sp>
    </p:spTree>
    <p:extLst>
      <p:ext uri="{BB962C8B-B14F-4D97-AF65-F5344CB8AC3E}">
        <p14:creationId xmlns:p14="http://schemas.microsoft.com/office/powerpoint/2010/main" val="534050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580</a:t>
            </a:r>
          </a:p>
        </p:txBody>
      </p:sp>
      <p:sp>
        <p:nvSpPr>
          <p:cNvPr id="8" name="TextBox 7">
            <a:extLst>
              <a:ext uri="{FF2B5EF4-FFF2-40B4-BE49-F238E27FC236}">
                <a16:creationId xmlns:a16="http://schemas.microsoft.com/office/drawing/2014/main" id="{67A7A3F6-9056-715D-7965-D9EA03F4EE53}"/>
              </a:ext>
            </a:extLst>
          </p:cNvPr>
          <p:cNvSpPr txBox="1"/>
          <p:nvPr/>
        </p:nvSpPr>
        <p:spPr>
          <a:xfrm>
            <a:off x="310302" y="1104483"/>
            <a:ext cx="5267915" cy="2708434"/>
          </a:xfrm>
          <a:prstGeom prst="rect">
            <a:avLst/>
          </a:prstGeom>
          <a:solidFill>
            <a:schemeClr val="accent1">
              <a:lumMod val="95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ctr"/>
            <a:r>
              <a:rPr lang="en-US" sz="2000" b="1" dirty="0">
                <a:solidFill>
                  <a:schemeClr val="tx1"/>
                </a:solidFill>
                <a:latin typeface="Book Antiqua" panose="02040602050305030304" pitchFamily="18" charset="0"/>
              </a:rPr>
              <a:t>WR is to </a:t>
            </a:r>
            <a:r>
              <a:rPr lang="en-US" sz="2000" b="1" dirty="0">
                <a:solidFill>
                  <a:schemeClr val="bg1">
                    <a:lumMod val="50000"/>
                  </a:schemeClr>
                </a:solidFill>
                <a:latin typeface="Book Antiqua" panose="02040602050305030304" pitchFamily="18" charset="0"/>
              </a:rPr>
              <a:t>support other audit evidence </a:t>
            </a:r>
            <a:r>
              <a:rPr lang="en-US" sz="2000" b="1" dirty="0">
                <a:solidFill>
                  <a:schemeClr val="tx1"/>
                </a:solidFill>
                <a:latin typeface="Book Antiqua" panose="02040602050305030304" pitchFamily="18" charset="0"/>
              </a:rPr>
              <a:t>relevant to the financial statements or specific assertions in the financial statements by means of written representations, if determined necessary by </a:t>
            </a:r>
          </a:p>
          <a:p>
            <a:pPr algn="ctr"/>
            <a:r>
              <a:rPr lang="en-US" sz="2000" b="1" dirty="0">
                <a:solidFill>
                  <a:schemeClr val="tx1"/>
                </a:solidFill>
                <a:latin typeface="Book Antiqua" panose="02040602050305030304" pitchFamily="18" charset="0"/>
              </a:rPr>
              <a:t>the auditor or required by other SAs. </a:t>
            </a:r>
          </a:p>
          <a:p>
            <a:pPr algn="ctr"/>
            <a:endParaRPr lang="en-US" sz="1800" b="1" dirty="0">
              <a:solidFill>
                <a:schemeClr val="tx1"/>
              </a:solidFill>
              <a:latin typeface="Book Antiqua" panose="02040602050305030304" pitchFamily="18" charset="0"/>
            </a:endParaRPr>
          </a:p>
        </p:txBody>
      </p:sp>
    </p:spTree>
    <p:extLst>
      <p:ext uri="{BB962C8B-B14F-4D97-AF65-F5344CB8AC3E}">
        <p14:creationId xmlns:p14="http://schemas.microsoft.com/office/powerpoint/2010/main" val="441680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700</a:t>
            </a:r>
          </a:p>
        </p:txBody>
      </p:sp>
      <p:sp>
        <p:nvSpPr>
          <p:cNvPr id="5" name="TextBox 4">
            <a:extLst>
              <a:ext uri="{FF2B5EF4-FFF2-40B4-BE49-F238E27FC236}">
                <a16:creationId xmlns:a16="http://schemas.microsoft.com/office/drawing/2014/main" id="{8EB2F0BA-F2A6-3D7E-0299-73A79E2935C9}"/>
              </a:ext>
            </a:extLst>
          </p:cNvPr>
          <p:cNvSpPr txBox="1"/>
          <p:nvPr/>
        </p:nvSpPr>
        <p:spPr>
          <a:xfrm>
            <a:off x="3192146" y="307248"/>
            <a:ext cx="5715779" cy="101790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800" b="1" u="sng" dirty="0">
                <a:solidFill>
                  <a:schemeClr val="bg1">
                    <a:lumMod val="25000"/>
                  </a:schemeClr>
                </a:solidFill>
                <a:latin typeface="Book Antiqua" panose="02040602050305030304" pitchFamily="18" charset="0"/>
              </a:rPr>
              <a:t>Forming an opinion and reporting on Financial Statements</a:t>
            </a:r>
          </a:p>
        </p:txBody>
      </p:sp>
      <p:pic>
        <p:nvPicPr>
          <p:cNvPr id="6" name="Picture 3">
            <a:extLst>
              <a:ext uri="{FF2B5EF4-FFF2-40B4-BE49-F238E27FC236}">
                <a16:creationId xmlns:a16="http://schemas.microsoft.com/office/drawing/2014/main" id="{B84924D8-EB58-05B7-C8E7-91D5F1080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0999" y="1587495"/>
            <a:ext cx="5356925" cy="2927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descr="Image result for AUDIT SAMPLING CLIPART">
            <a:extLst>
              <a:ext uri="{FF2B5EF4-FFF2-40B4-BE49-F238E27FC236}">
                <a16:creationId xmlns:a16="http://schemas.microsoft.com/office/drawing/2014/main" id="{294557BA-1F9B-C09E-7B7B-197E4E4241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192"/>
          <a:stretch/>
        </p:blipFill>
        <p:spPr bwMode="auto">
          <a:xfrm>
            <a:off x="1182786" y="3465498"/>
            <a:ext cx="1981200" cy="1678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600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381811" y="885441"/>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701</a:t>
            </a:r>
          </a:p>
        </p:txBody>
      </p:sp>
      <p:sp>
        <p:nvSpPr>
          <p:cNvPr id="8" name="TextBox 7">
            <a:extLst>
              <a:ext uri="{FF2B5EF4-FFF2-40B4-BE49-F238E27FC236}">
                <a16:creationId xmlns:a16="http://schemas.microsoft.com/office/drawing/2014/main" id="{67A7A3F6-9056-715D-7965-D9EA03F4EE53}"/>
              </a:ext>
            </a:extLst>
          </p:cNvPr>
          <p:cNvSpPr txBox="1"/>
          <p:nvPr/>
        </p:nvSpPr>
        <p:spPr>
          <a:xfrm>
            <a:off x="511200" y="1500993"/>
            <a:ext cx="5267915" cy="3323987"/>
          </a:xfrm>
          <a:prstGeom prst="rect">
            <a:avLst/>
          </a:prstGeom>
          <a:solidFill>
            <a:schemeClr val="accent1">
              <a:lumMod val="95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r>
              <a:rPr lang="en-US" sz="2000" b="1" dirty="0">
                <a:solidFill>
                  <a:schemeClr val="bg1">
                    <a:lumMod val="50000"/>
                  </a:schemeClr>
                </a:solidFill>
                <a:latin typeface="Book Antiqua" panose="02040602050305030304" pitchFamily="18" charset="0"/>
              </a:rPr>
              <a:t>Key Audit Matters </a:t>
            </a:r>
            <a:r>
              <a:rPr lang="en-US" sz="2000" b="1" dirty="0">
                <a:solidFill>
                  <a:schemeClr val="tx1"/>
                </a:solidFill>
                <a:latin typeface="Book Antiqua" panose="02040602050305030304" pitchFamily="18" charset="0"/>
              </a:rPr>
              <a:t>- Those matters that, in the auditor’s professional judgment, were of most significance in the audit of the financial statements of the current period.</a:t>
            </a:r>
          </a:p>
          <a:p>
            <a:endParaRPr lang="en-US" sz="2000" b="1" dirty="0">
              <a:solidFill>
                <a:schemeClr val="tx1"/>
              </a:solidFill>
              <a:latin typeface="Book Antiqua" panose="02040602050305030304" pitchFamily="18" charset="0"/>
            </a:endParaRPr>
          </a:p>
          <a:p>
            <a:r>
              <a:rPr lang="en-US" sz="2000" b="1" dirty="0">
                <a:solidFill>
                  <a:srgbClr val="002060"/>
                </a:solidFill>
                <a:latin typeface="Book Antiqua" panose="02040602050305030304" pitchFamily="18" charset="0"/>
              </a:rPr>
              <a:t>Key Audit Matters are selected from matters communicated with those charged with governance.</a:t>
            </a:r>
          </a:p>
          <a:p>
            <a:pPr algn="ctr"/>
            <a:endParaRPr lang="en-US" sz="1800" b="1" dirty="0">
              <a:solidFill>
                <a:schemeClr val="tx1"/>
              </a:solidFill>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115018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Communicating Key Audit Matters in AR</a:t>
            </a:r>
          </a:p>
        </p:txBody>
      </p:sp>
    </p:spTree>
    <p:extLst>
      <p:ext uri="{BB962C8B-B14F-4D97-AF65-F5344CB8AC3E}">
        <p14:creationId xmlns:p14="http://schemas.microsoft.com/office/powerpoint/2010/main" val="2856231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0"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16200000">
            <a:off x="-2098526" y="1897307"/>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1275737" y="1080807"/>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705</a:t>
            </a:r>
          </a:p>
        </p:txBody>
      </p:sp>
      <p:sp>
        <p:nvSpPr>
          <p:cNvPr id="8" name="TextBox 7">
            <a:extLst>
              <a:ext uri="{FF2B5EF4-FFF2-40B4-BE49-F238E27FC236}">
                <a16:creationId xmlns:a16="http://schemas.microsoft.com/office/drawing/2014/main" id="{67A7A3F6-9056-715D-7965-D9EA03F4EE53}"/>
              </a:ext>
            </a:extLst>
          </p:cNvPr>
          <p:cNvSpPr txBox="1"/>
          <p:nvPr/>
        </p:nvSpPr>
        <p:spPr>
          <a:xfrm>
            <a:off x="3530068" y="1770639"/>
            <a:ext cx="5311181" cy="2308324"/>
          </a:xfrm>
          <a:prstGeom prst="rect">
            <a:avLst/>
          </a:prstGeom>
          <a:solidFill>
            <a:schemeClr val="accent1">
              <a:lumMod val="95000"/>
            </a:schemeClr>
          </a:solidFill>
        </p:spPr>
        <p:txBody>
          <a:bodyPr wrap="square">
            <a:spAutoFit/>
          </a:bodyPr>
          <a:lstStyle/>
          <a:p>
            <a:endParaRPr lang="en-US" sz="1800" b="1" dirty="0">
              <a:solidFill>
                <a:schemeClr val="tx1">
                  <a:lumMod val="75000"/>
                </a:schemeClr>
              </a:solidFill>
              <a:latin typeface="Book Antiqua" panose="02040602050305030304" pitchFamily="18" charset="0"/>
            </a:endParaRPr>
          </a:p>
          <a:p>
            <a:pPr marL="285750" indent="-285750">
              <a:buFont typeface="Wingdings" panose="05000000000000000000" pitchFamily="2" charset="2"/>
              <a:buChar char="q"/>
            </a:pPr>
            <a:r>
              <a:rPr lang="en-US" sz="1800" b="1" dirty="0">
                <a:solidFill>
                  <a:schemeClr val="tx1">
                    <a:lumMod val="75000"/>
                  </a:schemeClr>
                </a:solidFill>
                <a:latin typeface="Book Antiqua" panose="02040602050305030304" pitchFamily="18" charset="0"/>
              </a:rPr>
              <a:t>Clean Report </a:t>
            </a:r>
          </a:p>
          <a:p>
            <a:pPr marL="285750" indent="-285750">
              <a:buFont typeface="Wingdings" panose="05000000000000000000" pitchFamily="2" charset="2"/>
              <a:buChar char="q"/>
            </a:pPr>
            <a:endParaRPr lang="en-US" sz="1800" b="1" dirty="0">
              <a:solidFill>
                <a:schemeClr val="tx1">
                  <a:lumMod val="75000"/>
                </a:schemeClr>
              </a:solidFill>
              <a:latin typeface="Book Antiqua" panose="02040602050305030304" pitchFamily="18" charset="0"/>
            </a:endParaRPr>
          </a:p>
          <a:p>
            <a:pPr marL="285750" indent="-285750">
              <a:buFont typeface="Wingdings" panose="05000000000000000000" pitchFamily="2" charset="2"/>
              <a:buChar char="q"/>
            </a:pPr>
            <a:r>
              <a:rPr lang="en-US" sz="1800" b="1" dirty="0">
                <a:solidFill>
                  <a:schemeClr val="tx1">
                    <a:lumMod val="75000"/>
                  </a:schemeClr>
                </a:solidFill>
                <a:latin typeface="Book Antiqua" panose="02040602050305030304" pitchFamily="18" charset="0"/>
              </a:rPr>
              <a:t>Qualified Opinion</a:t>
            </a:r>
          </a:p>
          <a:p>
            <a:pPr marL="285750" indent="-285750">
              <a:buFont typeface="Wingdings" panose="05000000000000000000" pitchFamily="2" charset="2"/>
              <a:buChar char="q"/>
            </a:pPr>
            <a:endParaRPr lang="en-US" sz="1800" b="1" dirty="0">
              <a:solidFill>
                <a:schemeClr val="tx1">
                  <a:lumMod val="75000"/>
                </a:schemeClr>
              </a:solidFill>
              <a:latin typeface="Book Antiqua" panose="02040602050305030304" pitchFamily="18" charset="0"/>
            </a:endParaRPr>
          </a:p>
          <a:p>
            <a:pPr marL="285750" indent="-285750">
              <a:buFont typeface="Wingdings" panose="05000000000000000000" pitchFamily="2" charset="2"/>
              <a:buChar char="q"/>
            </a:pPr>
            <a:r>
              <a:rPr lang="en-US" sz="1800" b="1" dirty="0">
                <a:solidFill>
                  <a:schemeClr val="tx1">
                    <a:lumMod val="75000"/>
                  </a:schemeClr>
                </a:solidFill>
                <a:latin typeface="Book Antiqua" panose="02040602050305030304" pitchFamily="18" charset="0"/>
              </a:rPr>
              <a:t>Disclaimer </a:t>
            </a:r>
          </a:p>
          <a:p>
            <a:endParaRPr lang="en-US" sz="1800" b="1" dirty="0">
              <a:solidFill>
                <a:schemeClr val="tx1">
                  <a:lumMod val="75000"/>
                </a:schemeClr>
              </a:solidFill>
              <a:latin typeface="Book Antiqua" panose="02040602050305030304" pitchFamily="18" charset="0"/>
            </a:endParaRPr>
          </a:p>
          <a:p>
            <a:pPr marL="285750" indent="-285750">
              <a:buFont typeface="Wingdings" panose="05000000000000000000" pitchFamily="2" charset="2"/>
              <a:buChar char="q"/>
            </a:pPr>
            <a:r>
              <a:rPr lang="en-US" sz="1800" b="1" dirty="0">
                <a:solidFill>
                  <a:schemeClr val="tx1">
                    <a:lumMod val="75000"/>
                  </a:schemeClr>
                </a:solidFill>
                <a:latin typeface="Book Antiqua" panose="02040602050305030304" pitchFamily="18" charset="0"/>
              </a:rPr>
              <a:t>Adverse</a:t>
            </a:r>
          </a:p>
        </p:txBody>
      </p:sp>
      <p:sp>
        <p:nvSpPr>
          <p:cNvPr id="5" name="TextBox 4">
            <a:extLst>
              <a:ext uri="{FF2B5EF4-FFF2-40B4-BE49-F238E27FC236}">
                <a16:creationId xmlns:a16="http://schemas.microsoft.com/office/drawing/2014/main" id="{8EB2F0BA-F2A6-3D7E-0299-73A79E2935C9}"/>
              </a:ext>
            </a:extLst>
          </p:cNvPr>
          <p:cNvSpPr txBox="1"/>
          <p:nvPr/>
        </p:nvSpPr>
        <p:spPr>
          <a:xfrm>
            <a:off x="3026422" y="108063"/>
            <a:ext cx="6180909" cy="115018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3200" b="1" u="sng" dirty="0">
                <a:solidFill>
                  <a:schemeClr val="bg1">
                    <a:lumMod val="25000"/>
                  </a:schemeClr>
                </a:solidFill>
                <a:latin typeface="Book Antiqua" panose="02040602050305030304" pitchFamily="18" charset="0"/>
              </a:rPr>
              <a:t>Modifications  to  the  Opinion in  the  Independent AR</a:t>
            </a:r>
          </a:p>
        </p:txBody>
      </p:sp>
    </p:spTree>
    <p:extLst>
      <p:ext uri="{BB962C8B-B14F-4D97-AF65-F5344CB8AC3E}">
        <p14:creationId xmlns:p14="http://schemas.microsoft.com/office/powerpoint/2010/main" val="1933992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281;p37">
            <a:extLst>
              <a:ext uri="{FF2B5EF4-FFF2-40B4-BE49-F238E27FC236}">
                <a16:creationId xmlns:a16="http://schemas.microsoft.com/office/drawing/2014/main" id="{8D870DD0-73EA-4254-3CA9-B7A497643EAD}"/>
              </a:ext>
            </a:extLst>
          </p:cNvPr>
          <p:cNvSpPr/>
          <p:nvPr/>
        </p:nvSpPr>
        <p:spPr>
          <a:xfrm>
            <a:off x="5980014" y="0"/>
            <a:ext cx="3163986"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71832FDC-E17E-457E-43FF-9979AE5301D7}"/>
              </a:ext>
            </a:extLst>
          </p:cNvPr>
          <p:cNvSpPr txBox="1"/>
          <p:nvPr/>
        </p:nvSpPr>
        <p:spPr>
          <a:xfrm rot="5400000">
            <a:off x="6156752" y="2156252"/>
            <a:ext cx="5143499" cy="830997"/>
          </a:xfrm>
          <a:prstGeom prst="rect">
            <a:avLst/>
          </a:prstGeom>
          <a:noFill/>
        </p:spPr>
        <p:txBody>
          <a:bodyPr wrap="square" rtlCol="0">
            <a:spAutoFit/>
          </a:bodyPr>
          <a:lstStyle/>
          <a:p>
            <a:pPr algn="ctr"/>
            <a:r>
              <a:rPr lang="en-IN" sz="2400" b="1" dirty="0">
                <a:solidFill>
                  <a:schemeClr val="accent1"/>
                </a:solidFill>
                <a:latin typeface="Book Antiqua" panose="02040602050305030304" pitchFamily="18" charset="0"/>
              </a:rPr>
              <a:t>SOME PRACTICE BASED STANDARDS</a:t>
            </a:r>
          </a:p>
        </p:txBody>
      </p:sp>
      <p:sp>
        <p:nvSpPr>
          <p:cNvPr id="4" name="TextBox 3">
            <a:extLst>
              <a:ext uri="{FF2B5EF4-FFF2-40B4-BE49-F238E27FC236}">
                <a16:creationId xmlns:a16="http://schemas.microsoft.com/office/drawing/2014/main" id="{167FDE8E-EE95-513C-F438-237943AE62B2}"/>
              </a:ext>
            </a:extLst>
          </p:cNvPr>
          <p:cNvSpPr txBox="1"/>
          <p:nvPr/>
        </p:nvSpPr>
        <p:spPr>
          <a:xfrm>
            <a:off x="6410133" y="1532803"/>
            <a:ext cx="1529395" cy="1754326"/>
          </a:xfrm>
          <a:prstGeom prst="rect">
            <a:avLst/>
          </a:prstGeom>
          <a:noFill/>
          <a:ln>
            <a:solidFill>
              <a:schemeClr val="bg2">
                <a:lumMod val="90000"/>
              </a:schemeClr>
            </a:solidFill>
          </a:ln>
        </p:spPr>
        <p:txBody>
          <a:bodyPr wrap="square" rtlCol="0">
            <a:spAutoFit/>
          </a:bodyPr>
          <a:lstStyle/>
          <a:p>
            <a:pPr algn="ctr"/>
            <a:r>
              <a:rPr lang="en-IN" sz="5400" b="1" dirty="0">
                <a:latin typeface="Book Antiqua" panose="02040602050305030304" pitchFamily="18" charset="0"/>
              </a:rPr>
              <a:t>SA 706</a:t>
            </a:r>
          </a:p>
        </p:txBody>
      </p:sp>
      <p:sp>
        <p:nvSpPr>
          <p:cNvPr id="8" name="TextBox 7">
            <a:extLst>
              <a:ext uri="{FF2B5EF4-FFF2-40B4-BE49-F238E27FC236}">
                <a16:creationId xmlns:a16="http://schemas.microsoft.com/office/drawing/2014/main" id="{67A7A3F6-9056-715D-7965-D9EA03F4EE53}"/>
              </a:ext>
            </a:extLst>
          </p:cNvPr>
          <p:cNvSpPr txBox="1"/>
          <p:nvPr/>
        </p:nvSpPr>
        <p:spPr>
          <a:xfrm>
            <a:off x="137564" y="1670925"/>
            <a:ext cx="5704885" cy="2554545"/>
          </a:xfrm>
          <a:prstGeom prst="rect">
            <a:avLst/>
          </a:prstGeom>
          <a:solidFill>
            <a:schemeClr val="accent1">
              <a:lumMod val="95000"/>
            </a:schemeClr>
          </a:solidFill>
        </p:spPr>
        <p:txBody>
          <a:bodyPr wrap="square">
            <a:spAutoFit/>
          </a:bodyPr>
          <a:lstStyle/>
          <a:p>
            <a:pPr algn="ctr"/>
            <a:endParaRPr lang="en-US" sz="1600" b="1" dirty="0">
              <a:latin typeface="Book Antiqua" panose="02040602050305030304" pitchFamily="18" charset="0"/>
            </a:endParaRPr>
          </a:p>
          <a:p>
            <a:pPr algn="ctr"/>
            <a:endParaRPr lang="en-US" sz="1600" b="1" dirty="0">
              <a:latin typeface="Book Antiqua" panose="02040602050305030304" pitchFamily="18" charset="0"/>
            </a:endParaRPr>
          </a:p>
          <a:p>
            <a:pPr algn="just"/>
            <a:r>
              <a:rPr lang="en-US" sz="2000" b="1" dirty="0" err="1">
                <a:solidFill>
                  <a:srgbClr val="FF0000"/>
                </a:solidFill>
                <a:latin typeface="Book Antiqua" panose="02040602050305030304" pitchFamily="18" charset="0"/>
              </a:rPr>
              <a:t>EoM</a:t>
            </a:r>
            <a:r>
              <a:rPr lang="en-US" sz="2000" b="1" dirty="0">
                <a:solidFill>
                  <a:srgbClr val="FF0000"/>
                </a:solidFill>
                <a:latin typeface="Book Antiqua" panose="02040602050305030304" pitchFamily="18" charset="0"/>
              </a:rPr>
              <a:t> Paragraph </a:t>
            </a:r>
            <a:r>
              <a:rPr lang="en-US" sz="2000" b="1" dirty="0">
                <a:solidFill>
                  <a:schemeClr val="tx1">
                    <a:lumMod val="75000"/>
                  </a:schemeClr>
                </a:solidFill>
                <a:latin typeface="Book Antiqua" panose="02040602050305030304" pitchFamily="18" charset="0"/>
              </a:rPr>
              <a:t>– </a:t>
            </a:r>
            <a:r>
              <a:rPr lang="en-US" sz="1800" b="1" dirty="0">
                <a:solidFill>
                  <a:schemeClr val="tx1">
                    <a:lumMod val="75000"/>
                  </a:schemeClr>
                </a:solidFill>
                <a:latin typeface="Book Antiqua" panose="02040602050305030304" pitchFamily="18" charset="0"/>
              </a:rPr>
              <a:t>A paragraph included in the auditor’s report that refers to a matter appropriately presented or disclosed in the financial statements that, in the auditor’s judgment, is of such importance that it is fundamental to users’ understanding of the financial statements. </a:t>
            </a:r>
          </a:p>
          <a:p>
            <a:pPr algn="ctr"/>
            <a:endParaRPr lang="en-US" sz="1800" b="1" dirty="0">
              <a:solidFill>
                <a:schemeClr val="tx1"/>
              </a:solidFill>
              <a:latin typeface="Book Antiqua" panose="02040602050305030304" pitchFamily="18" charset="0"/>
            </a:endParaRPr>
          </a:p>
        </p:txBody>
      </p:sp>
      <p:sp>
        <p:nvSpPr>
          <p:cNvPr id="5" name="TextBox 4">
            <a:extLst>
              <a:ext uri="{FF2B5EF4-FFF2-40B4-BE49-F238E27FC236}">
                <a16:creationId xmlns:a16="http://schemas.microsoft.com/office/drawing/2014/main" id="{20118EA4-922E-A6C1-1B6B-8AB11F203C26}"/>
              </a:ext>
            </a:extLst>
          </p:cNvPr>
          <p:cNvSpPr txBox="1"/>
          <p:nvPr/>
        </p:nvSpPr>
        <p:spPr>
          <a:xfrm>
            <a:off x="0" y="132727"/>
            <a:ext cx="5980014" cy="1291957"/>
          </a:xfrm>
          <a:prstGeom prst="rect">
            <a:avLst/>
          </a:prstGeom>
          <a:noFill/>
        </p:spPr>
        <p:txBody>
          <a:bodyPr wrap="square">
            <a:spAutoFit/>
          </a:bodyPr>
          <a:lstStyle/>
          <a:p>
            <a:pPr algn="ctr" eaLnBrk="1" latinLnBrk="0" hangingPunct="1">
              <a:lnSpc>
                <a:spcPct val="110000"/>
              </a:lnSpc>
              <a:spcAft>
                <a:spcPts val="600"/>
              </a:spcAft>
              <a:buClr>
                <a:schemeClr val="accent1"/>
              </a:buClr>
              <a:buSzPct val="100000"/>
            </a:pPr>
            <a:r>
              <a:rPr lang="en-US" altLang="en-US" sz="2400" b="1" u="sng" dirty="0">
                <a:solidFill>
                  <a:schemeClr val="bg1">
                    <a:lumMod val="25000"/>
                  </a:schemeClr>
                </a:solidFill>
                <a:latin typeface="Book Antiqua" panose="02040602050305030304" pitchFamily="18" charset="0"/>
              </a:rPr>
              <a:t>Emphasis of Matter Paragraphs and Other Matter Paragraphs in the Independent Auditor’s Report.</a:t>
            </a:r>
          </a:p>
        </p:txBody>
      </p:sp>
    </p:spTree>
    <p:extLst>
      <p:ext uri="{BB962C8B-B14F-4D97-AF65-F5344CB8AC3E}">
        <p14:creationId xmlns:p14="http://schemas.microsoft.com/office/powerpoint/2010/main" val="2185402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Shape 293"/>
        <p:cNvGrpSpPr/>
        <p:nvPr/>
      </p:nvGrpSpPr>
      <p:grpSpPr>
        <a:xfrm>
          <a:off x="0" y="0"/>
          <a:ext cx="0" cy="0"/>
          <a:chOff x="0" y="0"/>
          <a:chExt cx="0" cy="0"/>
        </a:xfrm>
      </p:grpSpPr>
      <p:sp>
        <p:nvSpPr>
          <p:cNvPr id="299" name="Google Shape;299;p38"/>
          <p:cNvSpPr txBox="1">
            <a:spLocks noGrp="1"/>
          </p:cNvSpPr>
          <p:nvPr>
            <p:ph type="subTitle" idx="1"/>
          </p:nvPr>
        </p:nvSpPr>
        <p:spPr>
          <a:xfrm rot="5400000" flipH="1">
            <a:off x="7689005" y="2452950"/>
            <a:ext cx="2224200" cy="23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rgbClr val="FF0000"/>
                </a:solidFill>
              </a:rPr>
              <a:t>JOMON K GEORGE</a:t>
            </a:r>
            <a:endParaRPr sz="2000" dirty="0">
              <a:solidFill>
                <a:srgbClr val="FF0000"/>
              </a:solidFill>
            </a:endParaRPr>
          </a:p>
        </p:txBody>
      </p:sp>
      <p:pic>
        <p:nvPicPr>
          <p:cNvPr id="4" name="Picture Placeholder 5" descr="vase, pink flowers, bowl">
            <a:extLst>
              <a:ext uri="{FF2B5EF4-FFF2-40B4-BE49-F238E27FC236}">
                <a16:creationId xmlns:a16="http://schemas.microsoft.com/office/drawing/2014/main" id="{B4D6387F-35E4-FE28-47B7-FB921B37D11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22351"/>
          <a:stretch/>
        </p:blipFill>
        <p:spPr>
          <a:xfrm>
            <a:off x="511723" y="197973"/>
            <a:ext cx="8170582" cy="4504794"/>
          </a:xfrm>
          <a:prstGeom prst="rect">
            <a:avLst/>
          </a:prstGeom>
          <a:solidFill>
            <a:schemeClr val="bg2">
              <a:lumMod val="90000"/>
            </a:schemeClr>
          </a:solidFill>
          <a:effectLst>
            <a:softEdge rad="63500"/>
          </a:effectLst>
        </p:spPr>
      </p:pic>
      <p:sp>
        <p:nvSpPr>
          <p:cNvPr id="5" name="TextBox 4">
            <a:extLst>
              <a:ext uri="{FF2B5EF4-FFF2-40B4-BE49-F238E27FC236}">
                <a16:creationId xmlns:a16="http://schemas.microsoft.com/office/drawing/2014/main" id="{8578A3E2-E058-E5A6-9E19-5810BE4DB146}"/>
              </a:ext>
            </a:extLst>
          </p:cNvPr>
          <p:cNvSpPr txBox="1"/>
          <p:nvPr/>
        </p:nvSpPr>
        <p:spPr>
          <a:xfrm>
            <a:off x="5093117" y="4116261"/>
            <a:ext cx="3209533" cy="707886"/>
          </a:xfrm>
          <a:prstGeom prst="rect">
            <a:avLst/>
          </a:prstGeom>
          <a:noFill/>
        </p:spPr>
        <p:txBody>
          <a:bodyPr wrap="none" rtlCol="0">
            <a:spAutoFit/>
          </a:bodyPr>
          <a:lstStyle/>
          <a:p>
            <a:pPr algn="just"/>
            <a:r>
              <a:rPr lang="en-IN" sz="4000" dirty="0">
                <a:latin typeface="Book Antiqua" panose="02040602050305030304" pitchFamily="18" charset="0"/>
              </a:rPr>
              <a:t>Thank You…</a:t>
            </a:r>
          </a:p>
        </p:txBody>
      </p:sp>
    </p:spTree>
  </p:cSld>
  <p:clrMapOvr>
    <a:masterClrMapping/>
  </p:clrMapOvr>
</p:sld>
</file>

<file path=ppt/theme/theme1.xml><?xml version="1.0" encoding="utf-8"?>
<a:theme xmlns:a="http://schemas.openxmlformats.org/drawingml/2006/main" name="Human Resource Development Pitch Deck by Slidesgo">
  <a:themeElements>
    <a:clrScheme name="Simple Light">
      <a:dk1>
        <a:srgbClr val="353535"/>
      </a:dk1>
      <a:lt1>
        <a:srgbClr val="FFFCFC"/>
      </a:lt1>
      <a:dk2>
        <a:srgbClr val="E0DBD7"/>
      </a:dk2>
      <a:lt2>
        <a:srgbClr val="EEEEEE"/>
      </a:lt2>
      <a:accent1>
        <a:srgbClr val="FFFFFF"/>
      </a:accent1>
      <a:accent2>
        <a:srgbClr val="FFFFFF"/>
      </a:accent2>
      <a:accent3>
        <a:srgbClr val="FFFFFF"/>
      </a:accent3>
      <a:accent4>
        <a:srgbClr val="FFFFFF"/>
      </a:accent4>
      <a:accent5>
        <a:srgbClr val="FFFFFF"/>
      </a:accent5>
      <a:accent6>
        <a:srgbClr val="FFFFFF"/>
      </a:accent6>
      <a:hlink>
        <a:srgbClr val="35353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1610</TotalTime>
  <Words>1500</Words>
  <Application>Microsoft Office PowerPoint</Application>
  <PresentationFormat>On-screen Show (16:9)</PresentationFormat>
  <Paragraphs>273</Paragraphs>
  <Slides>33</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Arial</vt:lpstr>
      <vt:lpstr>Baskerville Old Face</vt:lpstr>
      <vt:lpstr>Book Antiqua</vt:lpstr>
      <vt:lpstr>Cabin</vt:lpstr>
      <vt:lpstr>Cantata One</vt:lpstr>
      <vt:lpstr>Courier New</vt:lpstr>
      <vt:lpstr>Felix Titling</vt:lpstr>
      <vt:lpstr>Wingdings</vt:lpstr>
      <vt:lpstr>Human Resource Development Pitch Deck by Slidesgo</vt:lpstr>
      <vt:lpstr>STANDARDS  ON  AUDITING  AN UPDATE</vt:lpstr>
      <vt:lpstr>01</vt:lpstr>
      <vt:lpstr>06</vt:lpstr>
      <vt:lpstr>AUDITING STANDARDS</vt:lpstr>
      <vt:lpstr>NEW CLASSIFICATION</vt:lpstr>
      <vt:lpstr>WHY </vt:lpstr>
      <vt:lpstr>WHY </vt:lpstr>
      <vt:lpstr>A SHAMEFUL REMARK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ACCOUTING STANDARDS  AN UPDATE</dc:title>
  <dc:creator>Jomon K George</dc:creator>
  <cp:lastModifiedBy>Jomon K George</cp:lastModifiedBy>
  <cp:revision>59</cp:revision>
  <dcterms:modified xsi:type="dcterms:W3CDTF">2025-03-24T13:02:47Z</dcterms:modified>
</cp:coreProperties>
</file>