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2" r:id="rId1"/>
  </p:sldMasterIdLst>
  <p:notesMasterIdLst>
    <p:notesMasterId r:id="rId33"/>
  </p:notesMasterIdLst>
  <p:sldIdLst>
    <p:sldId id="256" r:id="rId2"/>
    <p:sldId id="262" r:id="rId3"/>
    <p:sldId id="258" r:id="rId4"/>
    <p:sldId id="394" r:id="rId5"/>
    <p:sldId id="269" r:id="rId6"/>
    <p:sldId id="263" r:id="rId7"/>
    <p:sldId id="417" r:id="rId8"/>
    <p:sldId id="267" r:id="rId9"/>
    <p:sldId id="395" r:id="rId10"/>
    <p:sldId id="396" r:id="rId11"/>
    <p:sldId id="397" r:id="rId12"/>
    <p:sldId id="398" r:id="rId13"/>
    <p:sldId id="261" r:id="rId14"/>
    <p:sldId id="399" r:id="rId15"/>
    <p:sldId id="400" r:id="rId16"/>
    <p:sldId id="401" r:id="rId17"/>
    <p:sldId id="402" r:id="rId18"/>
    <p:sldId id="403" r:id="rId19"/>
    <p:sldId id="404" r:id="rId20"/>
    <p:sldId id="405" r:id="rId21"/>
    <p:sldId id="406" r:id="rId22"/>
    <p:sldId id="408" r:id="rId23"/>
    <p:sldId id="409" r:id="rId24"/>
    <p:sldId id="410" r:id="rId25"/>
    <p:sldId id="411" r:id="rId26"/>
    <p:sldId id="412" r:id="rId27"/>
    <p:sldId id="413" r:id="rId28"/>
    <p:sldId id="414" r:id="rId29"/>
    <p:sldId id="415" r:id="rId30"/>
    <p:sldId id="416" r:id="rId31"/>
    <p:sldId id="257" r:id="rId3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CC"/>
    <a:srgbClr val="FFFFCC"/>
    <a:srgbClr val="CCFFCC"/>
    <a:srgbClr val="CCFFFF"/>
    <a:srgbClr val="FFCCCC"/>
    <a:srgbClr val="0606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067DFB-D6AA-417A-996B-93D3EDF9B7B9}" v="1" dt="2025-09-13T06:38:45.134"/>
  </p1510:revLst>
</p1510:revInfo>
</file>

<file path=ppt/tableStyles.xml><?xml version="1.0" encoding="utf-8"?>
<a:tblStyleLst xmlns:a="http://schemas.openxmlformats.org/drawingml/2006/main" def="{D6C1B9DC-8AE4-4686-8081-B2E6AC5EDBFB}">
  <a:tblStyle styleId="{D6C1B9DC-8AE4-4686-8081-B2E6AC5EDBF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4" d="100"/>
          <a:sy n="74" d="100"/>
        </p:scale>
        <p:origin x="988" y="4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mon K George" userId="43978d783a6aeee6" providerId="LiveId" clId="{CDA8E0A4-6B91-43C7-8D3F-951FDC612FB3}"/>
    <pc:docChg chg="addSld delSld modSld">
      <pc:chgData name="Jomon K George" userId="43978d783a6aeee6" providerId="LiveId" clId="{CDA8E0A4-6B91-43C7-8D3F-951FDC612FB3}" dt="2025-09-13T06:39:13.278" v="48" actId="2696"/>
      <pc:docMkLst>
        <pc:docMk/>
      </pc:docMkLst>
      <pc:sldChg chg="modSp mod">
        <pc:chgData name="Jomon K George" userId="43978d783a6aeee6" providerId="LiveId" clId="{CDA8E0A4-6B91-43C7-8D3F-951FDC612FB3}" dt="2025-09-13T06:34:48.668" v="45" actId="1076"/>
        <pc:sldMkLst>
          <pc:docMk/>
          <pc:sldMk cId="476754958" sldId="405"/>
        </pc:sldMkLst>
        <pc:spChg chg="mod">
          <ac:chgData name="Jomon K George" userId="43978d783a6aeee6" providerId="LiveId" clId="{CDA8E0A4-6B91-43C7-8D3F-951FDC612FB3}" dt="2025-09-13T06:34:48.668" v="45" actId="1076"/>
          <ac:spMkLst>
            <pc:docMk/>
            <pc:sldMk cId="476754958" sldId="405"/>
            <ac:spMk id="6" creationId="{B1CD6F27-D3A4-0FD5-D965-40245B368D99}"/>
          </ac:spMkLst>
        </pc:spChg>
      </pc:sldChg>
      <pc:sldChg chg="modSp mod">
        <pc:chgData name="Jomon K George" userId="43978d783a6aeee6" providerId="LiveId" clId="{CDA8E0A4-6B91-43C7-8D3F-951FDC612FB3}" dt="2025-09-13T06:35:26.641" v="46" actId="1076"/>
        <pc:sldMkLst>
          <pc:docMk/>
          <pc:sldMk cId="1052230407" sldId="413"/>
        </pc:sldMkLst>
        <pc:spChg chg="mod">
          <ac:chgData name="Jomon K George" userId="43978d783a6aeee6" providerId="LiveId" clId="{CDA8E0A4-6B91-43C7-8D3F-951FDC612FB3}" dt="2025-09-13T06:35:26.641" v="46" actId="1076"/>
          <ac:spMkLst>
            <pc:docMk/>
            <pc:sldMk cId="1052230407" sldId="413"/>
            <ac:spMk id="4" creationId="{E7E5F9BB-002B-3BEA-22E1-102291057CA3}"/>
          </ac:spMkLst>
        </pc:spChg>
      </pc:sldChg>
      <pc:sldChg chg="add del">
        <pc:chgData name="Jomon K George" userId="43978d783a6aeee6" providerId="LiveId" clId="{CDA8E0A4-6B91-43C7-8D3F-951FDC612FB3}" dt="2025-09-13T06:39:13.278" v="48" actId="2696"/>
        <pc:sldMkLst>
          <pc:docMk/>
          <pc:sldMk cId="0" sldId="418"/>
        </pc:sldMkLst>
      </pc:sldChg>
      <pc:sldMasterChg chg="delSldLayout">
        <pc:chgData name="Jomon K George" userId="43978d783a6aeee6" providerId="LiveId" clId="{CDA8E0A4-6B91-43C7-8D3F-951FDC612FB3}" dt="2025-09-13T06:39:13.278" v="48" actId="2696"/>
        <pc:sldMasterMkLst>
          <pc:docMk/>
          <pc:sldMasterMk cId="0" sldId="2147483682"/>
        </pc:sldMasterMkLst>
        <pc:sldLayoutChg chg="del">
          <pc:chgData name="Jomon K George" userId="43978d783a6aeee6" providerId="LiveId" clId="{CDA8E0A4-6B91-43C7-8D3F-951FDC612FB3}" dt="2025-09-13T06:39:13.278" v="48" actId="2696"/>
          <pc:sldLayoutMkLst>
            <pc:docMk/>
            <pc:sldMasterMk cId="0" sldId="2147483682"/>
            <pc:sldLayoutMk cId="144951766" sldId="2147483683"/>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76920231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134380a111e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134380a111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1342c2ee484_0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1342c2ee484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135514a2067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135514a2067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135514a2067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135514a2067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086958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g1342c2ee484_0_2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2" name="Google Shape;482;g1342c2ee484_0_2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1342c2ee484_0_8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7" name="Google Shape;367;g1342c2ee484_0_8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135514a2067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135514a2067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258547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1342c2ee484_0_8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8" name="Google Shape;438;g1342c2ee484_0_8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1342c2ee484_0_8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8" name="Google Shape;438;g1342c2ee484_0_8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57464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1342c2ee484_0_8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8" name="Google Shape;438;g1342c2ee484_0_8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0738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1342c2ee484_0_8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8" name="Google Shape;438;g1342c2ee484_0_8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154623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1342c2ee484_0_8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8" name="Google Shape;438;g1342c2ee484_0_8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581037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1342c2ee484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1342c2ee484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1342c2ee484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1342c2ee484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280759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1342c2ee484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1342c2ee484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357866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1342c2ee484_0_8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4" name="Google Shape;614;g1342c2ee484_0_8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144025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1342c2ee484_0_8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4" name="Google Shape;614;g1342c2ee484_0_8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151406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1342c2ee484_0_8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4" name="Google Shape;614;g1342c2ee484_0_8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620679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1342c2ee484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1342c2ee484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779160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1342c2ee484_0_8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4" name="Google Shape;614;g1342c2ee484_0_8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434708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1342c2ee484_0_8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4" name="Google Shape;614;g1342c2ee484_0_8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8973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1342c2ee484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1342c2ee484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035549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1342c2ee484_0_8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4" name="Google Shape;614;g1342c2ee484_0_8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319457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1342c2ee484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1342c2ee484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88848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1342c2ee484_0_8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4" name="Google Shape;614;g1342c2ee484_0_8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083230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1342c2ee484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1342c2ee484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352442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1342c2ee484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1342c2ee484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946422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1342c2ee484_0_8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4" name="Google Shape;614;g1342c2ee484_0_8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318118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1342c2ee484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1342c2ee484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76833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1342c2ee484_0_8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4" name="Google Shape;614;g1342c2ee484_0_8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776270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1342c2ee484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1342c2ee484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3705225" y="976075"/>
            <a:ext cx="4703400" cy="2654400"/>
          </a:xfrm>
          <a:prstGeom prst="rect">
            <a:avLst/>
          </a:prstGeom>
        </p:spPr>
        <p:txBody>
          <a:bodyPr spcFirstLastPara="1" wrap="square" lIns="91425" tIns="91425" rIns="91425" bIns="91425" anchor="b" anchorCtr="0">
            <a:noAutofit/>
          </a:bodyPr>
          <a:lstStyle>
            <a:lvl1pPr lvl="0" algn="r">
              <a:spcBef>
                <a:spcPts val="0"/>
              </a:spcBef>
              <a:spcAft>
                <a:spcPts val="0"/>
              </a:spcAft>
              <a:buClr>
                <a:schemeClr val="dk1"/>
              </a:buClr>
              <a:buSzPts val="5200"/>
              <a:buNone/>
              <a:defRPr sz="4000">
                <a:solidFill>
                  <a:schemeClr val="dk1"/>
                </a:solidFill>
                <a:latin typeface="Cantata One"/>
                <a:ea typeface="Cantata One"/>
                <a:cs typeface="Cantata One"/>
                <a:sym typeface="Cantata One"/>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3705225" y="3667325"/>
            <a:ext cx="4703400" cy="5001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28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1" name="Google Shape;11;p2"/>
          <p:cNvSpPr txBox="1">
            <a:spLocks noGrp="1"/>
          </p:cNvSpPr>
          <p:nvPr>
            <p:ph type="subTitle" idx="2"/>
          </p:nvPr>
        </p:nvSpPr>
        <p:spPr>
          <a:xfrm>
            <a:off x="3173400" y="156450"/>
            <a:ext cx="2797200" cy="23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000"/>
              <a:buNone/>
              <a:defRPr sz="1200" b="1"/>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12" name="Google Shape;12;p2"/>
          <p:cNvSpPr txBox="1">
            <a:spLocks noGrp="1"/>
          </p:cNvSpPr>
          <p:nvPr>
            <p:ph type="subTitle" idx="3"/>
          </p:nvPr>
        </p:nvSpPr>
        <p:spPr>
          <a:xfrm rot="5400000" flipH="1">
            <a:off x="7685759" y="2452950"/>
            <a:ext cx="22242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000"/>
              <a:buNone/>
              <a:defRPr sz="1000" b="1"/>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1501050" y="2122300"/>
            <a:ext cx="3718800" cy="11223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3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 name="Google Shape;15;p3"/>
          <p:cNvSpPr txBox="1">
            <a:spLocks noGrp="1"/>
          </p:cNvSpPr>
          <p:nvPr>
            <p:ph type="title" idx="2" hasCustomPrompt="1"/>
          </p:nvPr>
        </p:nvSpPr>
        <p:spPr>
          <a:xfrm>
            <a:off x="872400" y="1295425"/>
            <a:ext cx="4347300" cy="13890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10000" b="1"/>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6" name="Google Shape;16;p3"/>
          <p:cNvSpPr txBox="1">
            <a:spLocks noGrp="1"/>
          </p:cNvSpPr>
          <p:nvPr>
            <p:ph type="subTitle" idx="1"/>
          </p:nvPr>
        </p:nvSpPr>
        <p:spPr>
          <a:xfrm>
            <a:off x="1501050" y="3236975"/>
            <a:ext cx="2670900" cy="611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 name="Google Shape;17;p3"/>
          <p:cNvSpPr txBox="1">
            <a:spLocks noGrp="1"/>
          </p:cNvSpPr>
          <p:nvPr>
            <p:ph type="subTitle" idx="3"/>
          </p:nvPr>
        </p:nvSpPr>
        <p:spPr>
          <a:xfrm>
            <a:off x="3173400" y="156450"/>
            <a:ext cx="2797200" cy="23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2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8" name="Google Shape;18;p3"/>
          <p:cNvSpPr txBox="1">
            <a:spLocks noGrp="1"/>
          </p:cNvSpPr>
          <p:nvPr>
            <p:ph type="subTitle" idx="4"/>
          </p:nvPr>
        </p:nvSpPr>
        <p:spPr>
          <a:xfrm rot="-5400000">
            <a:off x="-1000050" y="2443500"/>
            <a:ext cx="26859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713225" y="445025"/>
            <a:ext cx="7715400" cy="5727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dk1"/>
              </a:buClr>
              <a:buSzPts val="3200"/>
              <a:buNone/>
              <a:defRPr>
                <a:solidFill>
                  <a:schemeClr val="dk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Google Shape;40;p6"/>
          <p:cNvSpPr txBox="1">
            <a:spLocks noGrp="1"/>
          </p:cNvSpPr>
          <p:nvPr>
            <p:ph type="subTitle" idx="1"/>
          </p:nvPr>
        </p:nvSpPr>
        <p:spPr>
          <a:xfrm rot="5400000" flipH="1">
            <a:off x="7689005" y="2452950"/>
            <a:ext cx="22242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41" name="Google Shape;41;p6"/>
          <p:cNvSpPr txBox="1">
            <a:spLocks noGrp="1"/>
          </p:cNvSpPr>
          <p:nvPr>
            <p:ph type="subTitle" idx="2"/>
          </p:nvPr>
        </p:nvSpPr>
        <p:spPr>
          <a:xfrm rot="-5400000">
            <a:off x="-1057355" y="2452950"/>
            <a:ext cx="28005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cxnSp>
        <p:nvCxnSpPr>
          <p:cNvPr id="42" name="Google Shape;42;p6"/>
          <p:cNvCxnSpPr/>
          <p:nvPr/>
        </p:nvCxnSpPr>
        <p:spPr>
          <a:xfrm rot="10800000">
            <a:off x="342895" y="-19200"/>
            <a:ext cx="0" cy="1190700"/>
          </a:xfrm>
          <a:prstGeom prst="straightConnector1">
            <a:avLst/>
          </a:prstGeom>
          <a:noFill/>
          <a:ln w="9525" cap="flat" cmpd="sng">
            <a:solidFill>
              <a:schemeClr val="dk1"/>
            </a:solidFill>
            <a:prstDash val="solid"/>
            <a:round/>
            <a:headEnd type="none" w="med" len="med"/>
            <a:tailEnd type="none" w="med" len="med"/>
          </a:ln>
        </p:spPr>
      </p:cxnSp>
      <p:cxnSp>
        <p:nvCxnSpPr>
          <p:cNvPr id="43" name="Google Shape;43;p6"/>
          <p:cNvCxnSpPr/>
          <p:nvPr/>
        </p:nvCxnSpPr>
        <p:spPr>
          <a:xfrm>
            <a:off x="342895" y="3972000"/>
            <a:ext cx="0" cy="1190700"/>
          </a:xfrm>
          <a:prstGeom prst="straightConnector1">
            <a:avLst/>
          </a:prstGeom>
          <a:noFill/>
          <a:ln w="9525" cap="flat" cmpd="sng">
            <a:solidFill>
              <a:schemeClr val="dk1"/>
            </a:solidFill>
            <a:prstDash val="solid"/>
            <a:round/>
            <a:headEnd type="none" w="med" len="med"/>
            <a:tailEnd type="none" w="med" len="med"/>
          </a:ln>
        </p:spPr>
      </p:cxnSp>
      <p:cxnSp>
        <p:nvCxnSpPr>
          <p:cNvPr id="44" name="Google Shape;44;p6"/>
          <p:cNvCxnSpPr/>
          <p:nvPr/>
        </p:nvCxnSpPr>
        <p:spPr>
          <a:xfrm rot="10800000">
            <a:off x="8800345" y="-9600"/>
            <a:ext cx="0" cy="1471800"/>
          </a:xfrm>
          <a:prstGeom prst="straightConnector1">
            <a:avLst/>
          </a:prstGeom>
          <a:noFill/>
          <a:ln w="9525" cap="flat" cmpd="sng">
            <a:solidFill>
              <a:schemeClr val="dk1"/>
            </a:solidFill>
            <a:prstDash val="solid"/>
            <a:round/>
            <a:headEnd type="none" w="med" len="med"/>
            <a:tailEnd type="none" w="med" len="med"/>
          </a:ln>
        </p:spPr>
      </p:cxnSp>
      <p:cxnSp>
        <p:nvCxnSpPr>
          <p:cNvPr id="45" name="Google Shape;45;p6"/>
          <p:cNvCxnSpPr/>
          <p:nvPr/>
        </p:nvCxnSpPr>
        <p:spPr>
          <a:xfrm>
            <a:off x="8800345" y="3681300"/>
            <a:ext cx="0" cy="14814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dk2"/>
        </a:solidFill>
        <a:effectLst/>
      </p:bgPr>
    </p:bg>
    <p:spTree>
      <p:nvGrpSpPr>
        <p:cNvPr id="1" name="Shape 46"/>
        <p:cNvGrpSpPr/>
        <p:nvPr/>
      </p:nvGrpSpPr>
      <p:grpSpPr>
        <a:xfrm>
          <a:off x="0" y="0"/>
          <a:ext cx="0" cy="0"/>
          <a:chOff x="0" y="0"/>
          <a:chExt cx="0" cy="0"/>
        </a:xfrm>
      </p:grpSpPr>
      <p:sp>
        <p:nvSpPr>
          <p:cNvPr id="47" name="Google Shape;47;p7"/>
          <p:cNvSpPr txBox="1">
            <a:spLocks noGrp="1"/>
          </p:cNvSpPr>
          <p:nvPr>
            <p:ph type="body" idx="1"/>
          </p:nvPr>
        </p:nvSpPr>
        <p:spPr>
          <a:xfrm>
            <a:off x="3983475" y="1686489"/>
            <a:ext cx="4117800" cy="2426100"/>
          </a:xfrm>
          <a:prstGeom prst="rect">
            <a:avLst/>
          </a:prstGeom>
        </p:spPr>
        <p:txBody>
          <a:bodyPr spcFirstLastPara="1" wrap="square" lIns="91425" tIns="91425" rIns="91425" bIns="91425" anchor="ctr" anchorCtr="0">
            <a:noAutofit/>
          </a:bodyPr>
          <a:lstStyle>
            <a:lvl1pPr marL="457200" lvl="0" indent="-317500" rtl="0">
              <a:lnSpc>
                <a:spcPct val="100000"/>
              </a:lnSpc>
              <a:spcBef>
                <a:spcPts val="0"/>
              </a:spcBef>
              <a:spcAft>
                <a:spcPts val="0"/>
              </a:spcAft>
              <a:buSzPts val="1400"/>
              <a:buChar char="●"/>
              <a:defRPr>
                <a:solidFill>
                  <a:srgbClr val="434343"/>
                </a:solidFill>
              </a:defRPr>
            </a:lvl1pPr>
            <a:lvl2pPr marL="914400" lvl="1" indent="-317500" rtl="0">
              <a:lnSpc>
                <a:spcPct val="115000"/>
              </a:lnSpc>
              <a:spcBef>
                <a:spcPts val="0"/>
              </a:spcBef>
              <a:spcAft>
                <a:spcPts val="0"/>
              </a:spcAft>
              <a:buSzPts val="1400"/>
              <a:buChar char="○"/>
              <a:defRPr>
                <a:solidFill>
                  <a:srgbClr val="434343"/>
                </a:solidFill>
              </a:defRPr>
            </a:lvl2pPr>
            <a:lvl3pPr marL="1371600" lvl="2" indent="-317500" rtl="0">
              <a:lnSpc>
                <a:spcPct val="115000"/>
              </a:lnSpc>
              <a:spcBef>
                <a:spcPts val="1600"/>
              </a:spcBef>
              <a:spcAft>
                <a:spcPts val="0"/>
              </a:spcAft>
              <a:buSzPts val="1400"/>
              <a:buChar char="■"/>
              <a:defRPr>
                <a:solidFill>
                  <a:srgbClr val="434343"/>
                </a:solidFill>
              </a:defRPr>
            </a:lvl3pPr>
            <a:lvl4pPr marL="1828800" lvl="3" indent="-317500" rtl="0">
              <a:lnSpc>
                <a:spcPct val="115000"/>
              </a:lnSpc>
              <a:spcBef>
                <a:spcPts val="1600"/>
              </a:spcBef>
              <a:spcAft>
                <a:spcPts val="0"/>
              </a:spcAft>
              <a:buSzPts val="1400"/>
              <a:buChar char="●"/>
              <a:defRPr>
                <a:solidFill>
                  <a:srgbClr val="434343"/>
                </a:solidFill>
              </a:defRPr>
            </a:lvl4pPr>
            <a:lvl5pPr marL="2286000" lvl="4" indent="-317500" rtl="0">
              <a:lnSpc>
                <a:spcPct val="115000"/>
              </a:lnSpc>
              <a:spcBef>
                <a:spcPts val="1600"/>
              </a:spcBef>
              <a:spcAft>
                <a:spcPts val="0"/>
              </a:spcAft>
              <a:buSzPts val="1400"/>
              <a:buChar char="○"/>
              <a:defRPr>
                <a:solidFill>
                  <a:srgbClr val="434343"/>
                </a:solidFill>
              </a:defRPr>
            </a:lvl5pPr>
            <a:lvl6pPr marL="2743200" lvl="5" indent="-317500" rtl="0">
              <a:lnSpc>
                <a:spcPct val="115000"/>
              </a:lnSpc>
              <a:spcBef>
                <a:spcPts val="1600"/>
              </a:spcBef>
              <a:spcAft>
                <a:spcPts val="0"/>
              </a:spcAft>
              <a:buSzPts val="1400"/>
              <a:buChar char="■"/>
              <a:defRPr>
                <a:solidFill>
                  <a:srgbClr val="434343"/>
                </a:solidFill>
              </a:defRPr>
            </a:lvl6pPr>
            <a:lvl7pPr marL="3200400" lvl="6" indent="-317500" rtl="0">
              <a:lnSpc>
                <a:spcPct val="115000"/>
              </a:lnSpc>
              <a:spcBef>
                <a:spcPts val="1600"/>
              </a:spcBef>
              <a:spcAft>
                <a:spcPts val="0"/>
              </a:spcAft>
              <a:buSzPts val="1400"/>
              <a:buChar char="●"/>
              <a:defRPr>
                <a:solidFill>
                  <a:srgbClr val="434343"/>
                </a:solidFill>
              </a:defRPr>
            </a:lvl7pPr>
            <a:lvl8pPr marL="3657600" lvl="7" indent="-317500" rtl="0">
              <a:lnSpc>
                <a:spcPct val="115000"/>
              </a:lnSpc>
              <a:spcBef>
                <a:spcPts val="1600"/>
              </a:spcBef>
              <a:spcAft>
                <a:spcPts val="0"/>
              </a:spcAft>
              <a:buSzPts val="1400"/>
              <a:buChar char="○"/>
              <a:defRPr>
                <a:solidFill>
                  <a:srgbClr val="434343"/>
                </a:solidFill>
              </a:defRPr>
            </a:lvl8pPr>
            <a:lvl9pPr marL="4114800" lvl="8" indent="-317500" rtl="0">
              <a:lnSpc>
                <a:spcPct val="115000"/>
              </a:lnSpc>
              <a:spcBef>
                <a:spcPts val="1600"/>
              </a:spcBef>
              <a:spcAft>
                <a:spcPts val="1600"/>
              </a:spcAft>
              <a:buSzPts val="1400"/>
              <a:buChar char="■"/>
              <a:defRPr>
                <a:solidFill>
                  <a:srgbClr val="434343"/>
                </a:solidFill>
              </a:defRPr>
            </a:lvl9pPr>
          </a:lstStyle>
          <a:p>
            <a:endParaRPr/>
          </a:p>
        </p:txBody>
      </p:sp>
      <p:sp>
        <p:nvSpPr>
          <p:cNvPr id="48" name="Google Shape;48;p7"/>
          <p:cNvSpPr txBox="1">
            <a:spLocks noGrp="1"/>
          </p:cNvSpPr>
          <p:nvPr>
            <p:ph type="title"/>
          </p:nvPr>
        </p:nvSpPr>
        <p:spPr>
          <a:xfrm>
            <a:off x="3989825" y="1113780"/>
            <a:ext cx="41178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9" name="Google Shape;49;p7"/>
          <p:cNvSpPr txBox="1">
            <a:spLocks noGrp="1"/>
          </p:cNvSpPr>
          <p:nvPr>
            <p:ph type="subTitle" idx="2"/>
          </p:nvPr>
        </p:nvSpPr>
        <p:spPr>
          <a:xfrm>
            <a:off x="3173400" y="156450"/>
            <a:ext cx="2797200" cy="23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2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50" name="Google Shape;50;p7"/>
          <p:cNvSpPr txBox="1">
            <a:spLocks noGrp="1"/>
          </p:cNvSpPr>
          <p:nvPr>
            <p:ph type="subTitle" idx="3"/>
          </p:nvPr>
        </p:nvSpPr>
        <p:spPr>
          <a:xfrm rot="5400000" flipH="1">
            <a:off x="7689005" y="2452950"/>
            <a:ext cx="22242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cxnSp>
        <p:nvCxnSpPr>
          <p:cNvPr id="51" name="Google Shape;51;p7"/>
          <p:cNvCxnSpPr/>
          <p:nvPr/>
        </p:nvCxnSpPr>
        <p:spPr>
          <a:xfrm rot="10800000">
            <a:off x="8800345" y="-9600"/>
            <a:ext cx="0" cy="1471800"/>
          </a:xfrm>
          <a:prstGeom prst="straightConnector1">
            <a:avLst/>
          </a:prstGeom>
          <a:noFill/>
          <a:ln w="9525" cap="flat" cmpd="sng">
            <a:solidFill>
              <a:schemeClr val="dk1"/>
            </a:solidFill>
            <a:prstDash val="solid"/>
            <a:round/>
            <a:headEnd type="none" w="med" len="med"/>
            <a:tailEnd type="none" w="med" len="med"/>
          </a:ln>
        </p:spPr>
      </p:cxnSp>
      <p:cxnSp>
        <p:nvCxnSpPr>
          <p:cNvPr id="52" name="Google Shape;52;p7"/>
          <p:cNvCxnSpPr/>
          <p:nvPr/>
        </p:nvCxnSpPr>
        <p:spPr>
          <a:xfrm>
            <a:off x="8800345" y="3681300"/>
            <a:ext cx="0" cy="14814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3"/>
        <p:cNvGrpSpPr/>
        <p:nvPr/>
      </p:nvGrpSpPr>
      <p:grpSpPr>
        <a:xfrm>
          <a:off x="0" y="0"/>
          <a:ext cx="0" cy="0"/>
          <a:chOff x="0" y="0"/>
          <a:chExt cx="0" cy="0"/>
        </a:xfrm>
      </p:grpSpPr>
      <p:sp>
        <p:nvSpPr>
          <p:cNvPr id="54" name="Google Shape;54;p8"/>
          <p:cNvSpPr/>
          <p:nvPr/>
        </p:nvSpPr>
        <p:spPr>
          <a:xfrm>
            <a:off x="583800" y="532800"/>
            <a:ext cx="7976400" cy="40779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5" name="Google Shape;55;p8"/>
          <p:cNvCxnSpPr/>
          <p:nvPr/>
        </p:nvCxnSpPr>
        <p:spPr>
          <a:xfrm rot="10800000">
            <a:off x="342895" y="-19200"/>
            <a:ext cx="0" cy="1190700"/>
          </a:xfrm>
          <a:prstGeom prst="straightConnector1">
            <a:avLst/>
          </a:prstGeom>
          <a:noFill/>
          <a:ln w="9525" cap="flat" cmpd="sng">
            <a:solidFill>
              <a:schemeClr val="dk1"/>
            </a:solidFill>
            <a:prstDash val="solid"/>
            <a:round/>
            <a:headEnd type="none" w="med" len="med"/>
            <a:tailEnd type="none" w="med" len="med"/>
          </a:ln>
        </p:spPr>
      </p:cxnSp>
      <p:cxnSp>
        <p:nvCxnSpPr>
          <p:cNvPr id="56" name="Google Shape;56;p8"/>
          <p:cNvCxnSpPr/>
          <p:nvPr/>
        </p:nvCxnSpPr>
        <p:spPr>
          <a:xfrm>
            <a:off x="342895" y="3972000"/>
            <a:ext cx="0" cy="1190700"/>
          </a:xfrm>
          <a:prstGeom prst="straightConnector1">
            <a:avLst/>
          </a:prstGeom>
          <a:noFill/>
          <a:ln w="9525" cap="flat" cmpd="sng">
            <a:solidFill>
              <a:schemeClr val="dk1"/>
            </a:solidFill>
            <a:prstDash val="solid"/>
            <a:round/>
            <a:headEnd type="none" w="med" len="med"/>
            <a:tailEnd type="none" w="med" len="med"/>
          </a:ln>
        </p:spPr>
      </p:cxnSp>
      <p:cxnSp>
        <p:nvCxnSpPr>
          <p:cNvPr id="57" name="Google Shape;57;p8"/>
          <p:cNvCxnSpPr/>
          <p:nvPr/>
        </p:nvCxnSpPr>
        <p:spPr>
          <a:xfrm rot="10800000">
            <a:off x="8800345" y="-9600"/>
            <a:ext cx="0" cy="1471800"/>
          </a:xfrm>
          <a:prstGeom prst="straightConnector1">
            <a:avLst/>
          </a:prstGeom>
          <a:noFill/>
          <a:ln w="9525" cap="flat" cmpd="sng">
            <a:solidFill>
              <a:schemeClr val="dk1"/>
            </a:solidFill>
            <a:prstDash val="solid"/>
            <a:round/>
            <a:headEnd type="none" w="med" len="med"/>
            <a:tailEnd type="none" w="med" len="med"/>
          </a:ln>
        </p:spPr>
      </p:cxnSp>
      <p:cxnSp>
        <p:nvCxnSpPr>
          <p:cNvPr id="58" name="Google Shape;58;p8"/>
          <p:cNvCxnSpPr/>
          <p:nvPr/>
        </p:nvCxnSpPr>
        <p:spPr>
          <a:xfrm>
            <a:off x="8800345" y="3681300"/>
            <a:ext cx="0" cy="1481400"/>
          </a:xfrm>
          <a:prstGeom prst="straightConnector1">
            <a:avLst/>
          </a:prstGeom>
          <a:noFill/>
          <a:ln w="9525" cap="flat" cmpd="sng">
            <a:solidFill>
              <a:schemeClr val="dk1"/>
            </a:solidFill>
            <a:prstDash val="solid"/>
            <a:round/>
            <a:headEnd type="none" w="med" len="med"/>
            <a:tailEnd type="none" w="med" len="med"/>
          </a:ln>
        </p:spPr>
      </p:cxnSp>
      <p:sp>
        <p:nvSpPr>
          <p:cNvPr id="59" name="Google Shape;59;p8"/>
          <p:cNvSpPr txBox="1">
            <a:spLocks noGrp="1"/>
          </p:cNvSpPr>
          <p:nvPr>
            <p:ph type="title"/>
          </p:nvPr>
        </p:nvSpPr>
        <p:spPr>
          <a:xfrm>
            <a:off x="1499550" y="1187100"/>
            <a:ext cx="6144900" cy="27693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72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60" name="Google Shape;60;p8"/>
          <p:cNvSpPr txBox="1">
            <a:spLocks noGrp="1"/>
          </p:cNvSpPr>
          <p:nvPr>
            <p:ph type="subTitle" idx="1"/>
          </p:nvPr>
        </p:nvSpPr>
        <p:spPr>
          <a:xfrm>
            <a:off x="3173400" y="156450"/>
            <a:ext cx="2797200" cy="23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2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61" name="Google Shape;61;p8"/>
          <p:cNvSpPr txBox="1">
            <a:spLocks noGrp="1"/>
          </p:cNvSpPr>
          <p:nvPr>
            <p:ph type="subTitle" idx="2"/>
          </p:nvPr>
        </p:nvSpPr>
        <p:spPr>
          <a:xfrm rot="5400000" flipH="1">
            <a:off x="7689005" y="2452950"/>
            <a:ext cx="22242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62" name="Google Shape;62;p8"/>
          <p:cNvSpPr txBox="1">
            <a:spLocks noGrp="1"/>
          </p:cNvSpPr>
          <p:nvPr>
            <p:ph type="subTitle" idx="3"/>
          </p:nvPr>
        </p:nvSpPr>
        <p:spPr>
          <a:xfrm rot="-5400000">
            <a:off x="-1057355" y="2452950"/>
            <a:ext cx="28005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Quote">
  <p:cSld name="CUSTOM_6">
    <p:bg>
      <p:bgPr>
        <a:solidFill>
          <a:schemeClr val="dk2"/>
        </a:solidFill>
        <a:effectLst/>
      </p:bgPr>
    </p:bg>
    <p:spTree>
      <p:nvGrpSpPr>
        <p:cNvPr id="1" name="Shape 110"/>
        <p:cNvGrpSpPr/>
        <p:nvPr/>
      </p:nvGrpSpPr>
      <p:grpSpPr>
        <a:xfrm>
          <a:off x="0" y="0"/>
          <a:ext cx="0" cy="0"/>
          <a:chOff x="0" y="0"/>
          <a:chExt cx="0" cy="0"/>
        </a:xfrm>
      </p:grpSpPr>
      <p:sp>
        <p:nvSpPr>
          <p:cNvPr id="111" name="Google Shape;111;p15"/>
          <p:cNvSpPr txBox="1">
            <a:spLocks noGrp="1"/>
          </p:cNvSpPr>
          <p:nvPr>
            <p:ph type="title"/>
          </p:nvPr>
        </p:nvSpPr>
        <p:spPr>
          <a:xfrm>
            <a:off x="990600" y="3614650"/>
            <a:ext cx="3840900" cy="531900"/>
          </a:xfrm>
          <a:prstGeom prst="rect">
            <a:avLst/>
          </a:prstGeom>
        </p:spPr>
        <p:txBody>
          <a:bodyPr spcFirstLastPara="1" wrap="square" lIns="91425" tIns="91425" rIns="91425" bIns="91425" anchor="ctr" anchorCtr="0">
            <a:noAutofit/>
          </a:bodyPr>
          <a:lstStyle>
            <a:lvl1pPr lvl="0" rtl="0">
              <a:spcBef>
                <a:spcPts val="0"/>
              </a:spcBef>
              <a:spcAft>
                <a:spcPts val="0"/>
              </a:spcAft>
              <a:buSzPts val="2200"/>
              <a:buNone/>
              <a:defRPr sz="18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12" name="Google Shape;112;p15"/>
          <p:cNvSpPr txBox="1">
            <a:spLocks noGrp="1"/>
          </p:cNvSpPr>
          <p:nvPr>
            <p:ph type="subTitle" idx="1"/>
          </p:nvPr>
        </p:nvSpPr>
        <p:spPr>
          <a:xfrm>
            <a:off x="990600" y="990600"/>
            <a:ext cx="3840900" cy="2362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3000"/>
              <a:buNone/>
              <a:defRPr sz="3000"/>
            </a:lvl1pPr>
            <a:lvl2pPr lvl="1" algn="ctr" rtl="0">
              <a:lnSpc>
                <a:spcPct val="100000"/>
              </a:lnSpc>
              <a:spcBef>
                <a:spcPts val="0"/>
              </a:spcBef>
              <a:spcAft>
                <a:spcPts val="0"/>
              </a:spcAft>
              <a:buSzPts val="3000"/>
              <a:buNone/>
              <a:defRPr sz="3000"/>
            </a:lvl2pPr>
            <a:lvl3pPr lvl="2" algn="ctr" rtl="0">
              <a:lnSpc>
                <a:spcPct val="100000"/>
              </a:lnSpc>
              <a:spcBef>
                <a:spcPts val="0"/>
              </a:spcBef>
              <a:spcAft>
                <a:spcPts val="0"/>
              </a:spcAft>
              <a:buSzPts val="3000"/>
              <a:buNone/>
              <a:defRPr sz="3000"/>
            </a:lvl3pPr>
            <a:lvl4pPr lvl="3" algn="ctr" rtl="0">
              <a:lnSpc>
                <a:spcPct val="100000"/>
              </a:lnSpc>
              <a:spcBef>
                <a:spcPts val="0"/>
              </a:spcBef>
              <a:spcAft>
                <a:spcPts val="0"/>
              </a:spcAft>
              <a:buSzPts val="3000"/>
              <a:buNone/>
              <a:defRPr sz="3000"/>
            </a:lvl4pPr>
            <a:lvl5pPr lvl="4" algn="ctr" rtl="0">
              <a:lnSpc>
                <a:spcPct val="100000"/>
              </a:lnSpc>
              <a:spcBef>
                <a:spcPts val="0"/>
              </a:spcBef>
              <a:spcAft>
                <a:spcPts val="0"/>
              </a:spcAft>
              <a:buSzPts val="3000"/>
              <a:buNone/>
              <a:defRPr sz="3000"/>
            </a:lvl5pPr>
            <a:lvl6pPr lvl="5" algn="ctr" rtl="0">
              <a:lnSpc>
                <a:spcPct val="100000"/>
              </a:lnSpc>
              <a:spcBef>
                <a:spcPts val="0"/>
              </a:spcBef>
              <a:spcAft>
                <a:spcPts val="0"/>
              </a:spcAft>
              <a:buSzPts val="3000"/>
              <a:buNone/>
              <a:defRPr sz="3000"/>
            </a:lvl6pPr>
            <a:lvl7pPr lvl="6" algn="ctr" rtl="0">
              <a:lnSpc>
                <a:spcPct val="100000"/>
              </a:lnSpc>
              <a:spcBef>
                <a:spcPts val="0"/>
              </a:spcBef>
              <a:spcAft>
                <a:spcPts val="0"/>
              </a:spcAft>
              <a:buSzPts val="3000"/>
              <a:buNone/>
              <a:defRPr sz="3000"/>
            </a:lvl7pPr>
            <a:lvl8pPr lvl="7" algn="ctr" rtl="0">
              <a:lnSpc>
                <a:spcPct val="100000"/>
              </a:lnSpc>
              <a:spcBef>
                <a:spcPts val="0"/>
              </a:spcBef>
              <a:spcAft>
                <a:spcPts val="0"/>
              </a:spcAft>
              <a:buSzPts val="3000"/>
              <a:buNone/>
              <a:defRPr sz="3000"/>
            </a:lvl8pPr>
            <a:lvl9pPr lvl="8" algn="ctr" rtl="0">
              <a:lnSpc>
                <a:spcPct val="100000"/>
              </a:lnSpc>
              <a:spcBef>
                <a:spcPts val="0"/>
              </a:spcBef>
              <a:spcAft>
                <a:spcPts val="0"/>
              </a:spcAft>
              <a:buSzPts val="3000"/>
              <a:buNone/>
              <a:defRPr sz="3000"/>
            </a:lvl9pPr>
          </a:lstStyle>
          <a:p>
            <a:endParaRPr/>
          </a:p>
        </p:txBody>
      </p:sp>
      <p:sp>
        <p:nvSpPr>
          <p:cNvPr id="113" name="Google Shape;113;p15"/>
          <p:cNvSpPr txBox="1">
            <a:spLocks noGrp="1"/>
          </p:cNvSpPr>
          <p:nvPr>
            <p:ph type="subTitle" idx="2"/>
          </p:nvPr>
        </p:nvSpPr>
        <p:spPr>
          <a:xfrm>
            <a:off x="3173400" y="156450"/>
            <a:ext cx="2797200" cy="23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2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14" name="Google Shape;114;p15"/>
          <p:cNvSpPr txBox="1">
            <a:spLocks noGrp="1"/>
          </p:cNvSpPr>
          <p:nvPr>
            <p:ph type="subTitle" idx="3"/>
          </p:nvPr>
        </p:nvSpPr>
        <p:spPr>
          <a:xfrm rot="-5400000">
            <a:off x="-1000050" y="2443500"/>
            <a:ext cx="26859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cxnSp>
        <p:nvCxnSpPr>
          <p:cNvPr id="115" name="Google Shape;115;p15"/>
          <p:cNvCxnSpPr/>
          <p:nvPr/>
        </p:nvCxnSpPr>
        <p:spPr>
          <a:xfrm rot="10800000">
            <a:off x="342895" y="-19200"/>
            <a:ext cx="0" cy="1190700"/>
          </a:xfrm>
          <a:prstGeom prst="straightConnector1">
            <a:avLst/>
          </a:prstGeom>
          <a:noFill/>
          <a:ln w="9525" cap="flat" cmpd="sng">
            <a:solidFill>
              <a:schemeClr val="dk1"/>
            </a:solidFill>
            <a:prstDash val="solid"/>
            <a:round/>
            <a:headEnd type="none" w="med" len="med"/>
            <a:tailEnd type="none" w="med" len="med"/>
          </a:ln>
        </p:spPr>
      </p:cxnSp>
      <p:cxnSp>
        <p:nvCxnSpPr>
          <p:cNvPr id="116" name="Google Shape;116;p15"/>
          <p:cNvCxnSpPr/>
          <p:nvPr/>
        </p:nvCxnSpPr>
        <p:spPr>
          <a:xfrm>
            <a:off x="342895" y="3972000"/>
            <a:ext cx="0" cy="11907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ext 3">
  <p:cSld name="CUSTOM_3_1_1_1">
    <p:spTree>
      <p:nvGrpSpPr>
        <p:cNvPr id="1" name="Shape 159"/>
        <p:cNvGrpSpPr/>
        <p:nvPr/>
      </p:nvGrpSpPr>
      <p:grpSpPr>
        <a:xfrm>
          <a:off x="0" y="0"/>
          <a:ext cx="0" cy="0"/>
          <a:chOff x="0" y="0"/>
          <a:chExt cx="0" cy="0"/>
        </a:xfrm>
      </p:grpSpPr>
      <p:sp>
        <p:nvSpPr>
          <p:cNvPr id="160" name="Google Shape;160;p22"/>
          <p:cNvSpPr/>
          <p:nvPr/>
        </p:nvSpPr>
        <p:spPr>
          <a:xfrm>
            <a:off x="8557150" y="-6600"/>
            <a:ext cx="609600" cy="5156700"/>
          </a:xfrm>
          <a:prstGeom prst="rect">
            <a:avLst/>
          </a:prstGeom>
          <a:solidFill>
            <a:srgbClr val="E0DB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2"/>
          <p:cNvSpPr txBox="1">
            <a:spLocks noGrp="1"/>
          </p:cNvSpPr>
          <p:nvPr>
            <p:ph type="subTitle" idx="1"/>
          </p:nvPr>
        </p:nvSpPr>
        <p:spPr>
          <a:xfrm rot="5400000" flipH="1">
            <a:off x="7689005" y="2452950"/>
            <a:ext cx="22242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62" name="Google Shape;162;p22"/>
          <p:cNvSpPr txBox="1">
            <a:spLocks noGrp="1"/>
          </p:cNvSpPr>
          <p:nvPr>
            <p:ph type="subTitle" idx="2"/>
          </p:nvPr>
        </p:nvSpPr>
        <p:spPr>
          <a:xfrm rot="-5400000">
            <a:off x="-1057355" y="2452950"/>
            <a:ext cx="28005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63" name="Google Shape;163;p22"/>
          <p:cNvSpPr txBox="1">
            <a:spLocks noGrp="1"/>
          </p:cNvSpPr>
          <p:nvPr>
            <p:ph type="body" idx="3"/>
          </p:nvPr>
        </p:nvSpPr>
        <p:spPr>
          <a:xfrm>
            <a:off x="713225" y="1495375"/>
            <a:ext cx="7715400" cy="17430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SzPts val="14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64" name="Google Shape;164;p22"/>
          <p:cNvSpPr txBox="1">
            <a:spLocks noGrp="1"/>
          </p:cNvSpPr>
          <p:nvPr>
            <p:ph type="title"/>
          </p:nvPr>
        </p:nvSpPr>
        <p:spPr>
          <a:xfrm>
            <a:off x="713225" y="445025"/>
            <a:ext cx="7715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3200"/>
              <a:buNone/>
              <a:defRPr>
                <a:solidFill>
                  <a:schemeClr val="dk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65" name="Google Shape;165;p22"/>
          <p:cNvCxnSpPr/>
          <p:nvPr/>
        </p:nvCxnSpPr>
        <p:spPr>
          <a:xfrm rot="10800000">
            <a:off x="342895" y="-19200"/>
            <a:ext cx="0" cy="1190700"/>
          </a:xfrm>
          <a:prstGeom prst="straightConnector1">
            <a:avLst/>
          </a:prstGeom>
          <a:noFill/>
          <a:ln w="9525" cap="flat" cmpd="sng">
            <a:solidFill>
              <a:schemeClr val="dk1"/>
            </a:solidFill>
            <a:prstDash val="solid"/>
            <a:round/>
            <a:headEnd type="none" w="med" len="med"/>
            <a:tailEnd type="none" w="med" len="med"/>
          </a:ln>
        </p:spPr>
      </p:cxnSp>
      <p:cxnSp>
        <p:nvCxnSpPr>
          <p:cNvPr id="166" name="Google Shape;166;p22"/>
          <p:cNvCxnSpPr/>
          <p:nvPr/>
        </p:nvCxnSpPr>
        <p:spPr>
          <a:xfrm>
            <a:off x="342895" y="3972000"/>
            <a:ext cx="0" cy="1190700"/>
          </a:xfrm>
          <a:prstGeom prst="straightConnector1">
            <a:avLst/>
          </a:prstGeom>
          <a:noFill/>
          <a:ln w="9525" cap="flat" cmpd="sng">
            <a:solidFill>
              <a:schemeClr val="dk1"/>
            </a:solidFill>
            <a:prstDash val="solid"/>
            <a:round/>
            <a:headEnd type="none" w="med" len="med"/>
            <a:tailEnd type="none" w="med" len="med"/>
          </a:ln>
        </p:spPr>
      </p:cxnSp>
      <p:cxnSp>
        <p:nvCxnSpPr>
          <p:cNvPr id="167" name="Google Shape;167;p22"/>
          <p:cNvCxnSpPr/>
          <p:nvPr/>
        </p:nvCxnSpPr>
        <p:spPr>
          <a:xfrm rot="10800000">
            <a:off x="8800345" y="-9600"/>
            <a:ext cx="0" cy="1471800"/>
          </a:xfrm>
          <a:prstGeom prst="straightConnector1">
            <a:avLst/>
          </a:prstGeom>
          <a:noFill/>
          <a:ln w="9525" cap="flat" cmpd="sng">
            <a:solidFill>
              <a:schemeClr val="dk1"/>
            </a:solidFill>
            <a:prstDash val="solid"/>
            <a:round/>
            <a:headEnd type="none" w="med" len="med"/>
            <a:tailEnd type="none" w="med" len="med"/>
          </a:ln>
        </p:spPr>
      </p:cxnSp>
      <p:cxnSp>
        <p:nvCxnSpPr>
          <p:cNvPr id="168" name="Google Shape;168;p22"/>
          <p:cNvCxnSpPr/>
          <p:nvPr/>
        </p:nvCxnSpPr>
        <p:spPr>
          <a:xfrm>
            <a:off x="8800345" y="3681300"/>
            <a:ext cx="0" cy="14814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hree columns">
  <p:cSld name="CUSTOM_2">
    <p:spTree>
      <p:nvGrpSpPr>
        <p:cNvPr id="1" name="Shape 187"/>
        <p:cNvGrpSpPr/>
        <p:nvPr/>
      </p:nvGrpSpPr>
      <p:grpSpPr>
        <a:xfrm>
          <a:off x="0" y="0"/>
          <a:ext cx="0" cy="0"/>
          <a:chOff x="0" y="0"/>
          <a:chExt cx="0" cy="0"/>
        </a:xfrm>
      </p:grpSpPr>
      <p:sp>
        <p:nvSpPr>
          <p:cNvPr id="188" name="Google Shape;188;p25"/>
          <p:cNvSpPr/>
          <p:nvPr/>
        </p:nvSpPr>
        <p:spPr>
          <a:xfrm>
            <a:off x="0" y="2571750"/>
            <a:ext cx="9144000" cy="25851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9" name="Google Shape;189;p25"/>
          <p:cNvCxnSpPr/>
          <p:nvPr/>
        </p:nvCxnSpPr>
        <p:spPr>
          <a:xfrm rot="10800000">
            <a:off x="342895" y="-19200"/>
            <a:ext cx="0" cy="1190700"/>
          </a:xfrm>
          <a:prstGeom prst="straightConnector1">
            <a:avLst/>
          </a:prstGeom>
          <a:noFill/>
          <a:ln w="9525" cap="flat" cmpd="sng">
            <a:solidFill>
              <a:schemeClr val="dk1"/>
            </a:solidFill>
            <a:prstDash val="solid"/>
            <a:round/>
            <a:headEnd type="none" w="med" len="med"/>
            <a:tailEnd type="none" w="med" len="med"/>
          </a:ln>
        </p:spPr>
      </p:cxnSp>
      <p:cxnSp>
        <p:nvCxnSpPr>
          <p:cNvPr id="190" name="Google Shape;190;p25"/>
          <p:cNvCxnSpPr/>
          <p:nvPr/>
        </p:nvCxnSpPr>
        <p:spPr>
          <a:xfrm>
            <a:off x="8800345" y="3681300"/>
            <a:ext cx="0" cy="1481400"/>
          </a:xfrm>
          <a:prstGeom prst="straightConnector1">
            <a:avLst/>
          </a:prstGeom>
          <a:noFill/>
          <a:ln w="9525" cap="flat" cmpd="sng">
            <a:solidFill>
              <a:schemeClr val="dk1"/>
            </a:solidFill>
            <a:prstDash val="solid"/>
            <a:round/>
            <a:headEnd type="none" w="med" len="med"/>
            <a:tailEnd type="none" w="med" len="med"/>
          </a:ln>
        </p:spPr>
      </p:cxnSp>
      <p:sp>
        <p:nvSpPr>
          <p:cNvPr id="191" name="Google Shape;191;p25"/>
          <p:cNvSpPr txBox="1">
            <a:spLocks noGrp="1"/>
          </p:cNvSpPr>
          <p:nvPr>
            <p:ph type="title"/>
          </p:nvPr>
        </p:nvSpPr>
        <p:spPr>
          <a:xfrm>
            <a:off x="741150" y="3371854"/>
            <a:ext cx="2175300" cy="731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92" name="Google Shape;192;p25"/>
          <p:cNvSpPr txBox="1">
            <a:spLocks noGrp="1"/>
          </p:cNvSpPr>
          <p:nvPr>
            <p:ph type="subTitle" idx="1"/>
          </p:nvPr>
        </p:nvSpPr>
        <p:spPr>
          <a:xfrm>
            <a:off x="741150" y="4102950"/>
            <a:ext cx="2175300" cy="50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93" name="Google Shape;193;p25"/>
          <p:cNvSpPr txBox="1">
            <a:spLocks noGrp="1"/>
          </p:cNvSpPr>
          <p:nvPr>
            <p:ph type="title" idx="2"/>
          </p:nvPr>
        </p:nvSpPr>
        <p:spPr>
          <a:xfrm>
            <a:off x="3484350" y="3371854"/>
            <a:ext cx="2175300" cy="731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94" name="Google Shape;194;p25"/>
          <p:cNvSpPr txBox="1">
            <a:spLocks noGrp="1"/>
          </p:cNvSpPr>
          <p:nvPr>
            <p:ph type="subTitle" idx="3"/>
          </p:nvPr>
        </p:nvSpPr>
        <p:spPr>
          <a:xfrm>
            <a:off x="3484350" y="4102950"/>
            <a:ext cx="2175300" cy="50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95" name="Google Shape;195;p25"/>
          <p:cNvSpPr txBox="1">
            <a:spLocks noGrp="1"/>
          </p:cNvSpPr>
          <p:nvPr>
            <p:ph type="title" idx="4"/>
          </p:nvPr>
        </p:nvSpPr>
        <p:spPr>
          <a:xfrm>
            <a:off x="6227550" y="3371854"/>
            <a:ext cx="2175300" cy="731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96" name="Google Shape;196;p25"/>
          <p:cNvSpPr txBox="1">
            <a:spLocks noGrp="1"/>
          </p:cNvSpPr>
          <p:nvPr>
            <p:ph type="subTitle" idx="5"/>
          </p:nvPr>
        </p:nvSpPr>
        <p:spPr>
          <a:xfrm>
            <a:off x="6227550" y="4102950"/>
            <a:ext cx="2175300" cy="50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six columns ">
  <p:cSld name="CUSTOM_2_1_1">
    <p:spTree>
      <p:nvGrpSpPr>
        <p:cNvPr id="1" name="Shape 233"/>
        <p:cNvGrpSpPr/>
        <p:nvPr/>
      </p:nvGrpSpPr>
      <p:grpSpPr>
        <a:xfrm>
          <a:off x="0" y="0"/>
          <a:ext cx="0" cy="0"/>
          <a:chOff x="0" y="0"/>
          <a:chExt cx="0" cy="0"/>
        </a:xfrm>
      </p:grpSpPr>
      <p:sp>
        <p:nvSpPr>
          <p:cNvPr id="234" name="Google Shape;234;p29"/>
          <p:cNvSpPr/>
          <p:nvPr/>
        </p:nvSpPr>
        <p:spPr>
          <a:xfrm>
            <a:off x="-24900" y="0"/>
            <a:ext cx="609600" cy="5156700"/>
          </a:xfrm>
          <a:prstGeom prst="rect">
            <a:avLst/>
          </a:prstGeom>
          <a:solidFill>
            <a:srgbClr val="E0DB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9"/>
          <p:cNvSpPr/>
          <p:nvPr/>
        </p:nvSpPr>
        <p:spPr>
          <a:xfrm>
            <a:off x="8557150" y="-6600"/>
            <a:ext cx="609600" cy="5156700"/>
          </a:xfrm>
          <a:prstGeom prst="rect">
            <a:avLst/>
          </a:prstGeom>
          <a:solidFill>
            <a:srgbClr val="E0DB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36" name="Google Shape;236;p29"/>
          <p:cNvCxnSpPr/>
          <p:nvPr/>
        </p:nvCxnSpPr>
        <p:spPr>
          <a:xfrm rot="10800000">
            <a:off x="342895" y="-19200"/>
            <a:ext cx="0" cy="1190700"/>
          </a:xfrm>
          <a:prstGeom prst="straightConnector1">
            <a:avLst/>
          </a:prstGeom>
          <a:noFill/>
          <a:ln w="9525" cap="flat" cmpd="sng">
            <a:solidFill>
              <a:schemeClr val="dk1"/>
            </a:solidFill>
            <a:prstDash val="solid"/>
            <a:round/>
            <a:headEnd type="none" w="med" len="med"/>
            <a:tailEnd type="none" w="med" len="med"/>
          </a:ln>
        </p:spPr>
      </p:cxnSp>
      <p:cxnSp>
        <p:nvCxnSpPr>
          <p:cNvPr id="237" name="Google Shape;237;p29"/>
          <p:cNvCxnSpPr/>
          <p:nvPr/>
        </p:nvCxnSpPr>
        <p:spPr>
          <a:xfrm>
            <a:off x="8800345" y="3681300"/>
            <a:ext cx="0" cy="1481400"/>
          </a:xfrm>
          <a:prstGeom prst="straightConnector1">
            <a:avLst/>
          </a:prstGeom>
          <a:noFill/>
          <a:ln w="9525" cap="flat" cmpd="sng">
            <a:solidFill>
              <a:schemeClr val="dk1"/>
            </a:solidFill>
            <a:prstDash val="solid"/>
            <a:round/>
            <a:headEnd type="none" w="med" len="med"/>
            <a:tailEnd type="none" w="med" len="med"/>
          </a:ln>
        </p:spPr>
      </p:cxnSp>
      <p:sp>
        <p:nvSpPr>
          <p:cNvPr id="238" name="Google Shape;238;p29"/>
          <p:cNvSpPr txBox="1">
            <a:spLocks noGrp="1"/>
          </p:cNvSpPr>
          <p:nvPr>
            <p:ph type="title"/>
          </p:nvPr>
        </p:nvSpPr>
        <p:spPr>
          <a:xfrm>
            <a:off x="713225" y="445025"/>
            <a:ext cx="77154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39" name="Google Shape;239;p29"/>
          <p:cNvSpPr txBox="1">
            <a:spLocks noGrp="1"/>
          </p:cNvSpPr>
          <p:nvPr>
            <p:ph type="title" idx="2"/>
          </p:nvPr>
        </p:nvSpPr>
        <p:spPr>
          <a:xfrm>
            <a:off x="1101225" y="1997175"/>
            <a:ext cx="1986000" cy="336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40" name="Google Shape;240;p29"/>
          <p:cNvSpPr txBox="1">
            <a:spLocks noGrp="1"/>
          </p:cNvSpPr>
          <p:nvPr>
            <p:ph type="subTitle" idx="1"/>
          </p:nvPr>
        </p:nvSpPr>
        <p:spPr>
          <a:xfrm>
            <a:off x="1101225" y="2345575"/>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41" name="Google Shape;241;p29"/>
          <p:cNvSpPr txBox="1">
            <a:spLocks noGrp="1"/>
          </p:cNvSpPr>
          <p:nvPr>
            <p:ph type="title" idx="3"/>
          </p:nvPr>
        </p:nvSpPr>
        <p:spPr>
          <a:xfrm>
            <a:off x="3578997" y="1997175"/>
            <a:ext cx="1986000" cy="336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42" name="Google Shape;242;p29"/>
          <p:cNvSpPr txBox="1">
            <a:spLocks noGrp="1"/>
          </p:cNvSpPr>
          <p:nvPr>
            <p:ph type="subTitle" idx="4"/>
          </p:nvPr>
        </p:nvSpPr>
        <p:spPr>
          <a:xfrm>
            <a:off x="3578997" y="2345575"/>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43" name="Google Shape;243;p29"/>
          <p:cNvSpPr txBox="1">
            <a:spLocks noGrp="1"/>
          </p:cNvSpPr>
          <p:nvPr>
            <p:ph type="title" idx="5"/>
          </p:nvPr>
        </p:nvSpPr>
        <p:spPr>
          <a:xfrm>
            <a:off x="1101225" y="3735375"/>
            <a:ext cx="1986000" cy="336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44" name="Google Shape;244;p29"/>
          <p:cNvSpPr txBox="1">
            <a:spLocks noGrp="1"/>
          </p:cNvSpPr>
          <p:nvPr>
            <p:ph type="subTitle" idx="6"/>
          </p:nvPr>
        </p:nvSpPr>
        <p:spPr>
          <a:xfrm>
            <a:off x="1101225" y="4083775"/>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45" name="Google Shape;245;p29"/>
          <p:cNvSpPr txBox="1">
            <a:spLocks noGrp="1"/>
          </p:cNvSpPr>
          <p:nvPr>
            <p:ph type="title" idx="7"/>
          </p:nvPr>
        </p:nvSpPr>
        <p:spPr>
          <a:xfrm>
            <a:off x="3578997" y="3735375"/>
            <a:ext cx="1986000" cy="336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46" name="Google Shape;246;p29"/>
          <p:cNvSpPr txBox="1">
            <a:spLocks noGrp="1"/>
          </p:cNvSpPr>
          <p:nvPr>
            <p:ph type="subTitle" idx="8"/>
          </p:nvPr>
        </p:nvSpPr>
        <p:spPr>
          <a:xfrm>
            <a:off x="3578997" y="4083775"/>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47" name="Google Shape;247;p29"/>
          <p:cNvSpPr txBox="1">
            <a:spLocks noGrp="1"/>
          </p:cNvSpPr>
          <p:nvPr>
            <p:ph type="title" idx="9"/>
          </p:nvPr>
        </p:nvSpPr>
        <p:spPr>
          <a:xfrm>
            <a:off x="6056775" y="1997175"/>
            <a:ext cx="1986000" cy="336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48" name="Google Shape;248;p29"/>
          <p:cNvSpPr txBox="1">
            <a:spLocks noGrp="1"/>
          </p:cNvSpPr>
          <p:nvPr>
            <p:ph type="subTitle" idx="13"/>
          </p:nvPr>
        </p:nvSpPr>
        <p:spPr>
          <a:xfrm>
            <a:off x="6056775" y="2345575"/>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49" name="Google Shape;249;p29"/>
          <p:cNvSpPr txBox="1">
            <a:spLocks noGrp="1"/>
          </p:cNvSpPr>
          <p:nvPr>
            <p:ph type="title" idx="14"/>
          </p:nvPr>
        </p:nvSpPr>
        <p:spPr>
          <a:xfrm>
            <a:off x="6056775" y="3735375"/>
            <a:ext cx="1986000" cy="336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50" name="Google Shape;250;p29"/>
          <p:cNvSpPr txBox="1">
            <a:spLocks noGrp="1"/>
          </p:cNvSpPr>
          <p:nvPr>
            <p:ph type="subTitle" idx="15"/>
          </p:nvPr>
        </p:nvSpPr>
        <p:spPr>
          <a:xfrm>
            <a:off x="6056775" y="4083775"/>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p:cSld name="CUSTOM_8">
    <p:spTree>
      <p:nvGrpSpPr>
        <p:cNvPr id="1" name="Shape 259"/>
        <p:cNvGrpSpPr/>
        <p:nvPr/>
      </p:nvGrpSpPr>
      <p:grpSpPr>
        <a:xfrm>
          <a:off x="0" y="0"/>
          <a:ext cx="0" cy="0"/>
          <a:chOff x="0" y="0"/>
          <a:chExt cx="0" cy="0"/>
        </a:xfrm>
      </p:grpSpPr>
      <p:sp>
        <p:nvSpPr>
          <p:cNvPr id="260" name="Google Shape;260;p31"/>
          <p:cNvSpPr/>
          <p:nvPr/>
        </p:nvSpPr>
        <p:spPr>
          <a:xfrm>
            <a:off x="8557150" y="-6600"/>
            <a:ext cx="609600" cy="5156700"/>
          </a:xfrm>
          <a:prstGeom prst="rect">
            <a:avLst/>
          </a:prstGeom>
          <a:solidFill>
            <a:srgbClr val="E0DB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61" name="Google Shape;261;p31"/>
          <p:cNvCxnSpPr/>
          <p:nvPr/>
        </p:nvCxnSpPr>
        <p:spPr>
          <a:xfrm rot="10800000">
            <a:off x="342895" y="-19200"/>
            <a:ext cx="0" cy="1190700"/>
          </a:xfrm>
          <a:prstGeom prst="straightConnector1">
            <a:avLst/>
          </a:prstGeom>
          <a:noFill/>
          <a:ln w="9525" cap="flat" cmpd="sng">
            <a:solidFill>
              <a:schemeClr val="dk1"/>
            </a:solidFill>
            <a:prstDash val="solid"/>
            <a:round/>
            <a:headEnd type="none" w="med" len="med"/>
            <a:tailEnd type="none" w="med" len="med"/>
          </a:ln>
        </p:spPr>
      </p:cxnSp>
      <p:cxnSp>
        <p:nvCxnSpPr>
          <p:cNvPr id="262" name="Google Shape;262;p31"/>
          <p:cNvCxnSpPr/>
          <p:nvPr/>
        </p:nvCxnSpPr>
        <p:spPr>
          <a:xfrm>
            <a:off x="8800345" y="3681300"/>
            <a:ext cx="0" cy="14814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1">
  <p:cSld name="CUSTOM_8_1">
    <p:spTree>
      <p:nvGrpSpPr>
        <p:cNvPr id="1" name="Shape 263"/>
        <p:cNvGrpSpPr/>
        <p:nvPr/>
      </p:nvGrpSpPr>
      <p:grpSpPr>
        <a:xfrm>
          <a:off x="0" y="0"/>
          <a:ext cx="0" cy="0"/>
          <a:chOff x="0" y="0"/>
          <a:chExt cx="0" cy="0"/>
        </a:xfrm>
      </p:grpSpPr>
      <p:sp>
        <p:nvSpPr>
          <p:cNvPr id="264" name="Google Shape;264;p32"/>
          <p:cNvSpPr/>
          <p:nvPr/>
        </p:nvSpPr>
        <p:spPr>
          <a:xfrm>
            <a:off x="-24900" y="0"/>
            <a:ext cx="4596900" cy="5156700"/>
          </a:xfrm>
          <a:prstGeom prst="rect">
            <a:avLst/>
          </a:prstGeom>
          <a:solidFill>
            <a:srgbClr val="E0DB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65" name="Google Shape;265;p32"/>
          <p:cNvCxnSpPr/>
          <p:nvPr/>
        </p:nvCxnSpPr>
        <p:spPr>
          <a:xfrm>
            <a:off x="342895" y="3972000"/>
            <a:ext cx="0" cy="1190700"/>
          </a:xfrm>
          <a:prstGeom prst="straightConnector1">
            <a:avLst/>
          </a:prstGeom>
          <a:noFill/>
          <a:ln w="9525" cap="flat" cmpd="sng">
            <a:solidFill>
              <a:schemeClr val="dk1"/>
            </a:solidFill>
            <a:prstDash val="solid"/>
            <a:round/>
            <a:headEnd type="none" w="med" len="med"/>
            <a:tailEnd type="none" w="med" len="med"/>
          </a:ln>
        </p:spPr>
      </p:cxnSp>
      <p:cxnSp>
        <p:nvCxnSpPr>
          <p:cNvPr id="266" name="Google Shape;266;p32"/>
          <p:cNvCxnSpPr/>
          <p:nvPr/>
        </p:nvCxnSpPr>
        <p:spPr>
          <a:xfrm rot="10800000">
            <a:off x="8800345" y="-9600"/>
            <a:ext cx="0" cy="14718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2">
  <p:cSld name="CUSTOM_8_1_1">
    <p:spTree>
      <p:nvGrpSpPr>
        <p:cNvPr id="1" name="Shape 267"/>
        <p:cNvGrpSpPr/>
        <p:nvPr/>
      </p:nvGrpSpPr>
      <p:grpSpPr>
        <a:xfrm>
          <a:off x="0" y="0"/>
          <a:ext cx="0" cy="0"/>
          <a:chOff x="0" y="0"/>
          <a:chExt cx="0" cy="0"/>
        </a:xfrm>
      </p:grpSpPr>
      <p:cxnSp>
        <p:nvCxnSpPr>
          <p:cNvPr id="268" name="Google Shape;268;p33"/>
          <p:cNvCxnSpPr/>
          <p:nvPr/>
        </p:nvCxnSpPr>
        <p:spPr>
          <a:xfrm rot="10800000">
            <a:off x="8800345" y="-9600"/>
            <a:ext cx="0" cy="1471800"/>
          </a:xfrm>
          <a:prstGeom prst="straightConnector1">
            <a:avLst/>
          </a:prstGeom>
          <a:noFill/>
          <a:ln w="9525" cap="flat" cmpd="sng">
            <a:solidFill>
              <a:schemeClr val="dk1"/>
            </a:solidFill>
            <a:prstDash val="solid"/>
            <a:round/>
            <a:headEnd type="none" w="med" len="med"/>
            <a:tailEnd type="none" w="med" len="med"/>
          </a:ln>
        </p:spPr>
      </p:cxnSp>
      <p:sp>
        <p:nvSpPr>
          <p:cNvPr id="269" name="Google Shape;269;p33"/>
          <p:cNvSpPr/>
          <p:nvPr/>
        </p:nvSpPr>
        <p:spPr>
          <a:xfrm>
            <a:off x="583800" y="532800"/>
            <a:ext cx="7976400" cy="40779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70" name="Google Shape;270;p33"/>
          <p:cNvCxnSpPr/>
          <p:nvPr/>
        </p:nvCxnSpPr>
        <p:spPr>
          <a:xfrm>
            <a:off x="342895" y="3972000"/>
            <a:ext cx="0" cy="11907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200"/>
              <a:buFont typeface="Cantata One"/>
              <a:buNone/>
              <a:defRPr sz="3200">
                <a:solidFill>
                  <a:schemeClr val="dk1"/>
                </a:solidFill>
                <a:latin typeface="Cantata One"/>
                <a:ea typeface="Cantata One"/>
                <a:cs typeface="Cantata One"/>
                <a:sym typeface="Cantata One"/>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1pPr>
            <a:lvl2pPr marL="914400" lvl="1" indent="-317500">
              <a:lnSpc>
                <a:spcPct val="115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2pPr>
            <a:lvl3pPr marL="1371600" lvl="2" indent="-317500">
              <a:lnSpc>
                <a:spcPct val="115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3pPr>
            <a:lvl4pPr marL="1828800" lvl="3" indent="-317500">
              <a:lnSpc>
                <a:spcPct val="115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4pPr>
            <a:lvl5pPr marL="2286000" lvl="4" indent="-317500">
              <a:lnSpc>
                <a:spcPct val="115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5pPr>
            <a:lvl6pPr marL="2743200" lvl="5" indent="-317500">
              <a:lnSpc>
                <a:spcPct val="115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6pPr>
            <a:lvl7pPr marL="3200400" lvl="6" indent="-317500">
              <a:lnSpc>
                <a:spcPct val="115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7pPr>
            <a:lvl8pPr marL="3657600" lvl="7" indent="-317500">
              <a:lnSpc>
                <a:spcPct val="115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8pPr>
            <a:lvl9pPr marL="4114800" lvl="8" indent="-317500">
              <a:lnSpc>
                <a:spcPct val="115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2" r:id="rId3"/>
    <p:sldLayoutId id="2147483653" r:id="rId4"/>
    <p:sldLayoutId id="2147483654" r:id="rId5"/>
    <p:sldLayoutId id="2147483661" r:id="rId6"/>
    <p:sldLayoutId id="2147483668" r:id="rId7"/>
    <p:sldLayoutId id="2147483671" r:id="rId8"/>
    <p:sldLayoutId id="2147483675" r:id="rId9"/>
    <p:sldLayoutId id="2147483677" r:id="rId10"/>
    <p:sldLayoutId id="2147483678" r:id="rId11"/>
    <p:sldLayoutId id="214748367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620">
          <p15:clr>
            <a:srgbClr val="EA4335"/>
          </p15:clr>
        </p15:guide>
        <p15:guide id="2" pos="2880">
          <p15:clr>
            <a:srgbClr val="EA4335"/>
          </p15:clr>
        </p15:guide>
        <p15:guide id="3" pos="449">
          <p15:clr>
            <a:srgbClr val="EA4335"/>
          </p15:clr>
        </p15:guide>
        <p15:guide id="4" orient="horz" pos="340">
          <p15:clr>
            <a:srgbClr val="EA4335"/>
          </p15:clr>
        </p15:guide>
        <p15:guide id="5" pos="5309">
          <p15:clr>
            <a:srgbClr val="EA4335"/>
          </p15:clr>
        </p15:guide>
        <p15:guide id="6" orient="horz" pos="2899">
          <p15:clr>
            <a:srgbClr val="EA4335"/>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4.jpeg"/><Relationship Id="rId5" Type="http://schemas.openxmlformats.org/officeDocument/2006/relationships/image" Target="../media/image3.jpe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Shape 280"/>
        <p:cNvGrpSpPr/>
        <p:nvPr/>
      </p:nvGrpSpPr>
      <p:grpSpPr>
        <a:xfrm>
          <a:off x="0" y="0"/>
          <a:ext cx="0" cy="0"/>
          <a:chOff x="0" y="0"/>
          <a:chExt cx="0" cy="0"/>
        </a:xfrm>
      </p:grpSpPr>
      <p:sp>
        <p:nvSpPr>
          <p:cNvPr id="281" name="Google Shape;281;p37"/>
          <p:cNvSpPr/>
          <p:nvPr/>
        </p:nvSpPr>
        <p:spPr>
          <a:xfrm>
            <a:off x="4819261" y="532800"/>
            <a:ext cx="4343714" cy="40779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37"/>
          <p:cNvSpPr txBox="1">
            <a:spLocks noGrp="1"/>
          </p:cNvSpPr>
          <p:nvPr>
            <p:ph type="ctrTitle"/>
          </p:nvPr>
        </p:nvSpPr>
        <p:spPr>
          <a:xfrm>
            <a:off x="4213259" y="990504"/>
            <a:ext cx="4703400" cy="2654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dirty="0">
                <a:latin typeface="Felix Titling" panose="04060505060202020A04" pitchFamily="82" charset="0"/>
              </a:rPr>
              <a:t>ACCOUTING STANDARDS</a:t>
            </a:r>
            <a:br>
              <a:rPr lang="en" dirty="0"/>
            </a:br>
            <a:br>
              <a:rPr lang="en" dirty="0"/>
            </a:br>
            <a:r>
              <a:rPr lang="en" dirty="0">
                <a:solidFill>
                  <a:srgbClr val="C00000"/>
                </a:solidFill>
                <a:latin typeface="Felix Titling" panose="04060505060202020A04" pitchFamily="82" charset="0"/>
              </a:rPr>
              <a:t>AN UPDATE</a:t>
            </a:r>
            <a:endParaRPr dirty="0">
              <a:solidFill>
                <a:srgbClr val="C00000"/>
              </a:solidFill>
              <a:latin typeface="Felix Titling" panose="04060505060202020A04" pitchFamily="82" charset="0"/>
            </a:endParaRPr>
          </a:p>
        </p:txBody>
      </p:sp>
      <p:cxnSp>
        <p:nvCxnSpPr>
          <p:cNvPr id="284" name="Google Shape;284;p37"/>
          <p:cNvCxnSpPr>
            <a:stCxn id="285" idx="3"/>
          </p:cNvCxnSpPr>
          <p:nvPr/>
        </p:nvCxnSpPr>
        <p:spPr>
          <a:xfrm rot="10800000">
            <a:off x="8796359" y="-16350"/>
            <a:ext cx="1500" cy="1476000"/>
          </a:xfrm>
          <a:prstGeom prst="straightConnector1">
            <a:avLst/>
          </a:prstGeom>
          <a:noFill/>
          <a:ln w="9525" cap="flat" cmpd="sng">
            <a:solidFill>
              <a:schemeClr val="dk1"/>
            </a:solidFill>
            <a:prstDash val="solid"/>
            <a:round/>
            <a:headEnd type="none" w="med" len="med"/>
            <a:tailEnd type="none" w="med" len="med"/>
          </a:ln>
        </p:spPr>
      </p:cxnSp>
      <p:cxnSp>
        <p:nvCxnSpPr>
          <p:cNvPr id="286" name="Google Shape;286;p37"/>
          <p:cNvCxnSpPr>
            <a:stCxn id="285" idx="1"/>
          </p:cNvCxnSpPr>
          <p:nvPr/>
        </p:nvCxnSpPr>
        <p:spPr>
          <a:xfrm flipH="1">
            <a:off x="8796359" y="3683850"/>
            <a:ext cx="1500" cy="1481400"/>
          </a:xfrm>
          <a:prstGeom prst="straightConnector1">
            <a:avLst/>
          </a:prstGeom>
          <a:noFill/>
          <a:ln w="9525" cap="flat" cmpd="sng">
            <a:solidFill>
              <a:schemeClr val="dk1"/>
            </a:solidFill>
            <a:prstDash val="solid"/>
            <a:round/>
            <a:headEnd type="none" w="med" len="med"/>
            <a:tailEnd type="none" w="med" len="med"/>
          </a:ln>
        </p:spPr>
      </p:cxnSp>
      <p:sp>
        <p:nvSpPr>
          <p:cNvPr id="285" name="Google Shape;285;p37"/>
          <p:cNvSpPr txBox="1">
            <a:spLocks noGrp="1"/>
          </p:cNvSpPr>
          <p:nvPr>
            <p:ph type="subTitle" idx="3"/>
          </p:nvPr>
        </p:nvSpPr>
        <p:spPr>
          <a:xfrm rot="5400000" flipH="1">
            <a:off x="7685759"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JOMON K GEORGE</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43"/>
          <p:cNvSpPr txBox="1">
            <a:spLocks noGrp="1"/>
          </p:cNvSpPr>
          <p:nvPr>
            <p:ph type="title"/>
          </p:nvPr>
        </p:nvSpPr>
        <p:spPr>
          <a:xfrm>
            <a:off x="741150" y="3371854"/>
            <a:ext cx="2175300" cy="731100"/>
          </a:xfrm>
          <a:prstGeom prst="rect">
            <a:avLst/>
          </a:prstGeom>
        </p:spPr>
        <p:txBody>
          <a:bodyPr spcFirstLastPara="1" wrap="square" lIns="91425" tIns="91425" rIns="91425" bIns="91425" anchor="ctr" anchorCtr="0">
            <a:noAutofit/>
          </a:bodyPr>
          <a:lstStyle/>
          <a:p>
            <a:pPr marL="0" lvl="0" indent="0" algn="ctr" defTabSz="1600200">
              <a:lnSpc>
                <a:spcPct val="90000"/>
              </a:lnSpc>
              <a:spcBef>
                <a:spcPct val="0"/>
              </a:spcBef>
              <a:spcAft>
                <a:spcPct val="35000"/>
              </a:spcAft>
              <a:buNone/>
            </a:pPr>
            <a:r>
              <a:rPr lang="en-US" altLang="en-US" sz="2000" kern="1200" dirty="0">
                <a:latin typeface="Book Antiqua" panose="02040602050305030304" pitchFamily="18" charset="0"/>
              </a:rPr>
              <a:t>ASB  and its </a:t>
            </a:r>
            <a:br>
              <a:rPr lang="en-US" altLang="en-US" sz="2000" kern="1200" dirty="0">
                <a:latin typeface="Book Antiqua" panose="02040602050305030304" pitchFamily="18" charset="0"/>
              </a:rPr>
            </a:br>
            <a:r>
              <a:rPr lang="en-US" altLang="en-US" sz="2000" kern="1200" dirty="0">
                <a:latin typeface="Book Antiqua" panose="02040602050305030304" pitchFamily="18" charset="0"/>
              </a:rPr>
              <a:t>Evolution</a:t>
            </a:r>
          </a:p>
        </p:txBody>
      </p:sp>
      <p:sp>
        <p:nvSpPr>
          <p:cNvPr id="358" name="Google Shape;358;p43"/>
          <p:cNvSpPr txBox="1">
            <a:spLocks noGrp="1"/>
          </p:cNvSpPr>
          <p:nvPr>
            <p:ph type="title" idx="2"/>
          </p:nvPr>
        </p:nvSpPr>
        <p:spPr>
          <a:xfrm>
            <a:off x="3484350" y="3371854"/>
            <a:ext cx="2175300" cy="731100"/>
          </a:xfrm>
          <a:prstGeom prst="rect">
            <a:avLst/>
          </a:prstGeom>
        </p:spPr>
        <p:txBody>
          <a:bodyPr spcFirstLastPara="1" wrap="square" lIns="91425" tIns="91425" rIns="91425" bIns="91425" anchor="ctr" anchorCtr="0">
            <a:noAutofit/>
          </a:bodyPr>
          <a:lstStyle/>
          <a:p>
            <a:pPr marL="0" lvl="0" indent="0" algn="ctr" defTabSz="1600200">
              <a:lnSpc>
                <a:spcPct val="90000"/>
              </a:lnSpc>
              <a:spcBef>
                <a:spcPct val="0"/>
              </a:spcBef>
              <a:spcAft>
                <a:spcPct val="35000"/>
              </a:spcAft>
              <a:buNone/>
            </a:pPr>
            <a:r>
              <a:rPr lang="en-GB" altLang="en-US" sz="2000" kern="1200" dirty="0">
                <a:latin typeface="Book Antiqua" panose="02040602050305030304" pitchFamily="18" charset="0"/>
              </a:rPr>
              <a:t>Total of </a:t>
            </a:r>
            <a:br>
              <a:rPr lang="en-GB" altLang="en-US" sz="2000" kern="1200" dirty="0">
                <a:latin typeface="Book Antiqua" panose="02040602050305030304" pitchFamily="18" charset="0"/>
              </a:rPr>
            </a:br>
            <a:r>
              <a:rPr lang="en-GB" altLang="en-US" sz="2000" kern="1200" dirty="0">
                <a:latin typeface="Book Antiqua" panose="02040602050305030304" pitchFamily="18" charset="0"/>
              </a:rPr>
              <a:t>29-2  Standards</a:t>
            </a:r>
            <a:endParaRPr lang="en-US" altLang="en-US" sz="2000" kern="1200" dirty="0">
              <a:latin typeface="Book Antiqua" panose="02040602050305030304" pitchFamily="18" charset="0"/>
            </a:endParaRPr>
          </a:p>
        </p:txBody>
      </p:sp>
      <p:sp>
        <p:nvSpPr>
          <p:cNvPr id="360" name="Google Shape;360;p43"/>
          <p:cNvSpPr txBox="1">
            <a:spLocks noGrp="1"/>
          </p:cNvSpPr>
          <p:nvPr>
            <p:ph type="title" idx="4"/>
          </p:nvPr>
        </p:nvSpPr>
        <p:spPr>
          <a:xfrm>
            <a:off x="6227550" y="3371854"/>
            <a:ext cx="2175300" cy="731100"/>
          </a:xfrm>
          <a:prstGeom prst="rect">
            <a:avLst/>
          </a:prstGeom>
        </p:spPr>
        <p:txBody>
          <a:bodyPr spcFirstLastPara="1" wrap="square" lIns="91425" tIns="91425" rIns="91425" bIns="91425" anchor="ctr" anchorCtr="0">
            <a:noAutofit/>
          </a:bodyPr>
          <a:lstStyle/>
          <a:p>
            <a:pPr marL="0" lvl="0" indent="0" algn="ctr" defTabSz="1422400">
              <a:lnSpc>
                <a:spcPct val="90000"/>
              </a:lnSpc>
              <a:spcBef>
                <a:spcPct val="0"/>
              </a:spcBef>
              <a:spcAft>
                <a:spcPct val="35000"/>
              </a:spcAft>
              <a:buNone/>
            </a:pPr>
            <a:r>
              <a:rPr lang="en-GB" altLang="en-US" sz="2000" kern="1200" dirty="0">
                <a:latin typeface="Book Antiqua" panose="02040602050305030304" pitchFamily="18" charset="0"/>
              </a:rPr>
              <a:t>Legal Position </a:t>
            </a:r>
            <a:br>
              <a:rPr lang="en-GB" altLang="en-US" sz="2000" kern="1200" dirty="0">
                <a:latin typeface="Book Antiqua" panose="02040602050305030304" pitchFamily="18" charset="0"/>
              </a:rPr>
            </a:br>
            <a:r>
              <a:rPr lang="en-GB" altLang="en-US" sz="2000" kern="1200" dirty="0">
                <a:latin typeface="Book Antiqua" panose="02040602050305030304" pitchFamily="18" charset="0"/>
              </a:rPr>
              <a:t>The CA 2013</a:t>
            </a:r>
            <a:endParaRPr lang="en-US" altLang="en-US" sz="2000" kern="1200" dirty="0">
              <a:latin typeface="Book Antiqua" panose="02040602050305030304" pitchFamily="18" charset="0"/>
            </a:endParaRPr>
          </a:p>
        </p:txBody>
      </p:sp>
      <p:pic>
        <p:nvPicPr>
          <p:cNvPr id="2050" name="Picture 2" descr="Image result for ACCOUTING STANDARDS BOARD">
            <a:extLst>
              <a:ext uri="{FF2B5EF4-FFF2-40B4-BE49-F238E27FC236}">
                <a16:creationId xmlns:a16="http://schemas.microsoft.com/office/drawing/2014/main" id="{D1C431E5-6055-51CB-5A57-684559295D20}"/>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876300" y="1040546"/>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ee the source image">
            <a:extLst>
              <a:ext uri="{FF2B5EF4-FFF2-40B4-BE49-F238E27FC236}">
                <a16:creationId xmlns:a16="http://schemas.microsoft.com/office/drawing/2014/main" id="{A24CC183-6497-5434-5899-1C362DEDD6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1924" y="1040546"/>
            <a:ext cx="2175776" cy="19050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3B29F15A-E26B-1306-6684-6D1191B8791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84349" y="1040546"/>
            <a:ext cx="2175301" cy="1905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39"/>
          <p:cNvSpPr txBox="1">
            <a:spLocks noGrp="1"/>
          </p:cNvSpPr>
          <p:nvPr>
            <p:ph type="subTitle" idx="1"/>
          </p:nvPr>
        </p:nvSpPr>
        <p:spPr>
          <a:xfrm rot="5400000" flipH="1">
            <a:off x="7689005"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Book Antiqua" panose="02040602050305030304" pitchFamily="18" charset="0"/>
              </a:rPr>
              <a:t>JOMON K GEORGE</a:t>
            </a:r>
            <a:endParaRPr dirty="0">
              <a:latin typeface="Book Antiqua" panose="02040602050305030304" pitchFamily="18" charset="0"/>
            </a:endParaRPr>
          </a:p>
        </p:txBody>
      </p:sp>
      <p:sp>
        <p:nvSpPr>
          <p:cNvPr id="306" name="Google Shape;306;p39"/>
          <p:cNvSpPr txBox="1">
            <a:spLocks noGrp="1"/>
          </p:cNvSpPr>
          <p:nvPr>
            <p:ph type="subTitle" idx="2"/>
          </p:nvPr>
        </p:nvSpPr>
        <p:spPr>
          <a:xfrm rot="-5400000">
            <a:off x="-1057355" y="2452950"/>
            <a:ext cx="28005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Book Antiqua" panose="02040602050305030304" pitchFamily="18" charset="0"/>
              </a:rPr>
              <a:t>ACCOUTING STANDARDS-AN UPDATE</a:t>
            </a:r>
            <a:endParaRPr dirty="0">
              <a:latin typeface="Book Antiqua" panose="02040602050305030304" pitchFamily="18" charset="0"/>
            </a:endParaRPr>
          </a:p>
        </p:txBody>
      </p:sp>
      <p:sp>
        <p:nvSpPr>
          <p:cNvPr id="307" name="Google Shape;307;p39"/>
          <p:cNvSpPr txBox="1">
            <a:spLocks noGrp="1"/>
          </p:cNvSpPr>
          <p:nvPr>
            <p:ph type="body" idx="3"/>
          </p:nvPr>
        </p:nvSpPr>
        <p:spPr>
          <a:xfrm>
            <a:off x="713225" y="2121091"/>
            <a:ext cx="7394994" cy="1743000"/>
          </a:xfrm>
          <a:prstGeom prst="rect">
            <a:avLst/>
          </a:prstGeom>
        </p:spPr>
        <p:txBody>
          <a:bodyPr spcFirstLastPara="1" wrap="square" lIns="91425" tIns="91425" rIns="91425" bIns="91425" anchor="t" anchorCtr="0">
            <a:noAutofit/>
          </a:bodyPr>
          <a:lstStyle/>
          <a:p>
            <a:pPr algn="just">
              <a:lnSpc>
                <a:spcPct val="150000"/>
              </a:lnSpc>
            </a:pPr>
            <a:r>
              <a:rPr lang="en-US" altLang="en-US" sz="1800" b="1" dirty="0">
                <a:solidFill>
                  <a:schemeClr val="tx1">
                    <a:lumMod val="50000"/>
                  </a:schemeClr>
                </a:solidFill>
                <a:latin typeface="Book Antiqua" panose="02040602050305030304" pitchFamily="18" charset="0"/>
              </a:rPr>
              <a:t>The Central Government may prescribe the standards of accounting, or any addendum thereto, as recommended by the ICAI in consultation with and after examination of the recommendations made by the NFRA.</a:t>
            </a:r>
            <a:endParaRPr lang="en-GB" altLang="en-US" sz="1800" b="1" dirty="0">
              <a:solidFill>
                <a:schemeClr val="tx1">
                  <a:lumMod val="50000"/>
                </a:schemeClr>
              </a:solidFill>
              <a:latin typeface="Book Antiqua" panose="02040602050305030304" pitchFamily="18" charset="0"/>
              <a:cs typeface="Times New Roman" pitchFamily="18" charset="0"/>
            </a:endParaRPr>
          </a:p>
        </p:txBody>
      </p:sp>
      <p:sp>
        <p:nvSpPr>
          <p:cNvPr id="308" name="Google Shape;308;p39"/>
          <p:cNvSpPr txBox="1">
            <a:spLocks noGrp="1"/>
          </p:cNvSpPr>
          <p:nvPr>
            <p:ph type="title"/>
          </p:nvPr>
        </p:nvSpPr>
        <p:spPr>
          <a:xfrm>
            <a:off x="713225" y="445025"/>
            <a:ext cx="7715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GB" altLang="en-US" b="1" dirty="0">
                <a:solidFill>
                  <a:schemeClr val="tx1">
                    <a:lumMod val="50000"/>
                  </a:schemeClr>
                </a:solidFill>
                <a:latin typeface="Book Antiqua" panose="02040602050305030304" pitchFamily="18" charset="0"/>
                <a:cs typeface="Times New Roman" pitchFamily="18" charset="0"/>
              </a:rPr>
              <a:t>SECTION 133  (CHAPTER IX)</a:t>
            </a:r>
            <a:br>
              <a:rPr lang="en-GB" altLang="en-US" b="1" dirty="0">
                <a:solidFill>
                  <a:schemeClr val="tx1">
                    <a:lumMod val="50000"/>
                  </a:schemeClr>
                </a:solidFill>
                <a:latin typeface="Book Antiqua" panose="02040602050305030304" pitchFamily="18" charset="0"/>
                <a:cs typeface="Times New Roman" pitchFamily="18" charset="0"/>
              </a:rPr>
            </a:br>
            <a:endParaRPr lang="en-GB" dirty="0">
              <a:solidFill>
                <a:schemeClr val="tx1">
                  <a:lumMod val="50000"/>
                </a:schemeClr>
              </a:solidFill>
            </a:endParaRPr>
          </a:p>
        </p:txBody>
      </p:sp>
      <p:sp>
        <p:nvSpPr>
          <p:cNvPr id="2" name="Rectangle 1">
            <a:extLst>
              <a:ext uri="{FF2B5EF4-FFF2-40B4-BE49-F238E27FC236}">
                <a16:creationId xmlns:a16="http://schemas.microsoft.com/office/drawing/2014/main" id="{9B64A261-FFE7-76BD-D203-28DF36ED6D11}"/>
              </a:ext>
            </a:extLst>
          </p:cNvPr>
          <p:cNvSpPr/>
          <p:nvPr/>
        </p:nvSpPr>
        <p:spPr>
          <a:xfrm flipV="1">
            <a:off x="713225" y="1279409"/>
            <a:ext cx="7459731" cy="45719"/>
          </a:xfrm>
          <a:prstGeom prst="rect">
            <a:avLst/>
          </a:prstGeom>
          <a:solidFill>
            <a:schemeClr val="bg1">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39"/>
          <p:cNvSpPr txBox="1">
            <a:spLocks noGrp="1"/>
          </p:cNvSpPr>
          <p:nvPr>
            <p:ph type="subTitle" idx="1"/>
          </p:nvPr>
        </p:nvSpPr>
        <p:spPr>
          <a:xfrm rot="5400000" flipH="1">
            <a:off x="7689005"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JOMON K GEORGE</a:t>
            </a:r>
          </a:p>
        </p:txBody>
      </p:sp>
      <p:sp>
        <p:nvSpPr>
          <p:cNvPr id="306" name="Google Shape;306;p39"/>
          <p:cNvSpPr txBox="1">
            <a:spLocks noGrp="1"/>
          </p:cNvSpPr>
          <p:nvPr>
            <p:ph type="subTitle" idx="2"/>
          </p:nvPr>
        </p:nvSpPr>
        <p:spPr>
          <a:xfrm rot="-5400000">
            <a:off x="-1057355" y="2452950"/>
            <a:ext cx="28005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Book Antiqua" panose="02040602050305030304" pitchFamily="18" charset="0"/>
              </a:rPr>
              <a:t>ACCOUTING STANDARDS-AN UPDATE</a:t>
            </a:r>
            <a:endParaRPr dirty="0">
              <a:latin typeface="Book Antiqua" panose="02040602050305030304" pitchFamily="18" charset="0"/>
            </a:endParaRPr>
          </a:p>
        </p:txBody>
      </p:sp>
      <p:sp>
        <p:nvSpPr>
          <p:cNvPr id="307" name="Google Shape;307;p39"/>
          <p:cNvSpPr txBox="1">
            <a:spLocks noGrp="1"/>
          </p:cNvSpPr>
          <p:nvPr>
            <p:ph type="body" idx="3"/>
          </p:nvPr>
        </p:nvSpPr>
        <p:spPr>
          <a:xfrm>
            <a:off x="713225" y="1700250"/>
            <a:ext cx="7394994" cy="1743000"/>
          </a:xfrm>
          <a:prstGeom prst="rect">
            <a:avLst/>
          </a:prstGeom>
        </p:spPr>
        <p:txBody>
          <a:bodyPr spcFirstLastPara="1" wrap="square" lIns="91425" tIns="91425" rIns="91425" bIns="91425" anchor="t" anchorCtr="0">
            <a:noAutofit/>
          </a:bodyPr>
          <a:lstStyle/>
          <a:p>
            <a:pPr algn="just">
              <a:lnSpc>
                <a:spcPct val="150000"/>
              </a:lnSpc>
            </a:pPr>
            <a:r>
              <a:rPr lang="en-US" altLang="en-US" sz="1800" b="1" dirty="0">
                <a:latin typeface="Book Antiqua" panose="02040602050305030304" pitchFamily="18" charset="0"/>
              </a:rPr>
              <a:t>The auditor shall report whether, in his opinion, the financial statements comply with the accounting standards</a:t>
            </a:r>
          </a:p>
        </p:txBody>
      </p:sp>
      <p:sp>
        <p:nvSpPr>
          <p:cNvPr id="308" name="Google Shape;308;p39"/>
          <p:cNvSpPr txBox="1">
            <a:spLocks noGrp="1"/>
          </p:cNvSpPr>
          <p:nvPr>
            <p:ph type="title"/>
          </p:nvPr>
        </p:nvSpPr>
        <p:spPr>
          <a:xfrm>
            <a:off x="713225" y="445025"/>
            <a:ext cx="7715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GB" sz="3200" b="1" i="0" kern="1200" cap="all" dirty="0">
                <a:solidFill>
                  <a:srgbClr val="000000"/>
                </a:solidFill>
                <a:effectLst/>
                <a:latin typeface="Book Antiqua" panose="02040602050305030304" pitchFamily="18" charset="0"/>
                <a:ea typeface="+mj-ea"/>
                <a:cs typeface="Times New Roman" panose="02020603050405020304" pitchFamily="18" charset="0"/>
              </a:rPr>
              <a:t>Section 143 (Chapter X)</a:t>
            </a:r>
            <a:br>
              <a:rPr lang="en-US" sz="3200" b="1" i="0" kern="1200" cap="all" dirty="0">
                <a:solidFill>
                  <a:srgbClr val="000000"/>
                </a:solidFill>
                <a:effectLst/>
                <a:latin typeface="Book Antiqua" panose="02040602050305030304" pitchFamily="18" charset="0"/>
                <a:ea typeface="+mj-ea"/>
                <a:cs typeface="Times New Roman" panose="02020603050405020304" pitchFamily="18" charset="0"/>
              </a:rPr>
            </a:br>
            <a:br>
              <a:rPr lang="en-GB" altLang="en-US" b="1" dirty="0">
                <a:solidFill>
                  <a:schemeClr val="bg2">
                    <a:lumMod val="25000"/>
                  </a:schemeClr>
                </a:solidFill>
                <a:latin typeface="Book Antiqua" panose="02040602050305030304" pitchFamily="18" charset="0"/>
                <a:cs typeface="Times New Roman" pitchFamily="18" charset="0"/>
              </a:rPr>
            </a:br>
            <a:endParaRPr lang="en-GB" dirty="0">
              <a:solidFill>
                <a:schemeClr val="bg2">
                  <a:lumMod val="25000"/>
                </a:schemeClr>
              </a:solidFill>
            </a:endParaRPr>
          </a:p>
        </p:txBody>
      </p:sp>
      <p:sp>
        <p:nvSpPr>
          <p:cNvPr id="2" name="Rectangle 1">
            <a:extLst>
              <a:ext uri="{FF2B5EF4-FFF2-40B4-BE49-F238E27FC236}">
                <a16:creationId xmlns:a16="http://schemas.microsoft.com/office/drawing/2014/main" id="{9B64A261-FFE7-76BD-D203-28DF36ED6D11}"/>
              </a:ext>
            </a:extLst>
          </p:cNvPr>
          <p:cNvSpPr/>
          <p:nvPr/>
        </p:nvSpPr>
        <p:spPr>
          <a:xfrm flipV="1">
            <a:off x="713225" y="1279409"/>
            <a:ext cx="7459731" cy="45719"/>
          </a:xfrm>
          <a:prstGeom prst="rect">
            <a:avLst/>
          </a:prstGeom>
          <a:solidFill>
            <a:schemeClr val="bg1">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extBox 3">
            <a:extLst>
              <a:ext uri="{FF2B5EF4-FFF2-40B4-BE49-F238E27FC236}">
                <a16:creationId xmlns:a16="http://schemas.microsoft.com/office/drawing/2014/main" id="{E6F373B4-09BF-04C6-7DB3-C4C3539B1A26}"/>
              </a:ext>
            </a:extLst>
          </p:cNvPr>
          <p:cNvSpPr txBox="1"/>
          <p:nvPr/>
        </p:nvSpPr>
        <p:spPr>
          <a:xfrm>
            <a:off x="1624693" y="3540925"/>
            <a:ext cx="5894614" cy="646331"/>
          </a:xfrm>
          <a:prstGeom prst="rect">
            <a:avLst/>
          </a:prstGeom>
          <a:solidFill>
            <a:schemeClr val="bg2">
              <a:lumMod val="90000"/>
            </a:schemeClr>
          </a:solidFill>
        </p:spPr>
        <p:txBody>
          <a:bodyPr wrap="square">
            <a:spAutoFit/>
          </a:bodyPr>
          <a:lstStyle/>
          <a:p>
            <a:pPr algn="ctr"/>
            <a:r>
              <a:rPr lang="en-IN" altLang="en-US" sz="1800" b="1" dirty="0">
                <a:solidFill>
                  <a:schemeClr val="tx1"/>
                </a:solidFill>
                <a:latin typeface="Book Antiqua" panose="02040602050305030304" pitchFamily="18" charset="0"/>
              </a:rPr>
              <a:t>For all unlisted companies with net worth of less than 250 </a:t>
            </a:r>
            <a:r>
              <a:rPr lang="en-IN" altLang="en-US" sz="1800" b="1" dirty="0" err="1">
                <a:solidFill>
                  <a:schemeClr val="tx1"/>
                </a:solidFill>
                <a:latin typeface="Book Antiqua" panose="02040602050305030304" pitchFamily="18" charset="0"/>
              </a:rPr>
              <a:t>Crs</a:t>
            </a:r>
            <a:r>
              <a:rPr lang="en-IN" altLang="en-US" sz="1800" b="1" dirty="0">
                <a:solidFill>
                  <a:schemeClr val="tx1"/>
                </a:solidFill>
                <a:latin typeface="Book Antiqua" panose="02040602050305030304" pitchFamily="18" charset="0"/>
              </a:rPr>
              <a:t>,   ASs are applicable.</a:t>
            </a:r>
            <a:endParaRPr lang="en-IN" sz="1800" dirty="0"/>
          </a:p>
        </p:txBody>
      </p:sp>
    </p:spTree>
    <p:extLst>
      <p:ext uri="{BB962C8B-B14F-4D97-AF65-F5344CB8AC3E}">
        <p14:creationId xmlns:p14="http://schemas.microsoft.com/office/powerpoint/2010/main" val="2645916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4" name="Google Shape;484;p50"/>
          <p:cNvSpPr txBox="1">
            <a:spLocks noGrp="1"/>
          </p:cNvSpPr>
          <p:nvPr>
            <p:ph type="title"/>
          </p:nvPr>
        </p:nvSpPr>
        <p:spPr>
          <a:xfrm>
            <a:off x="856823" y="265024"/>
            <a:ext cx="7715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GB" sz="3200" b="1" i="0" kern="1200" cap="all" dirty="0">
                <a:solidFill>
                  <a:srgbClr val="000000"/>
                </a:solidFill>
                <a:effectLst/>
                <a:latin typeface="Book Antiqua" panose="02040602050305030304" pitchFamily="18" charset="0"/>
                <a:ea typeface="+mj-ea"/>
                <a:cs typeface="Times New Roman" panose="02020603050405020304" pitchFamily="18" charset="0"/>
              </a:rPr>
              <a:t>Small &amp; Medium Company</a:t>
            </a:r>
            <a:endParaRPr lang="en-IN" dirty="0"/>
          </a:p>
        </p:txBody>
      </p:sp>
      <p:sp>
        <p:nvSpPr>
          <p:cNvPr id="486" name="Google Shape;486;p50"/>
          <p:cNvSpPr txBox="1">
            <a:spLocks noGrp="1"/>
          </p:cNvSpPr>
          <p:nvPr>
            <p:ph type="subTitle" idx="1"/>
          </p:nvPr>
        </p:nvSpPr>
        <p:spPr>
          <a:xfrm>
            <a:off x="1324144" y="2481117"/>
            <a:ext cx="2349639" cy="484800"/>
          </a:xfrm>
          <a:prstGeom prst="rect">
            <a:avLst/>
          </a:prstGeom>
        </p:spPr>
        <p:txBody>
          <a:bodyPr spcFirstLastPara="1" wrap="square" lIns="91425" tIns="91425" rIns="91425" bIns="91425" anchor="ctr" anchorCtr="0">
            <a:noAutofit/>
          </a:bodyPr>
          <a:lstStyle/>
          <a:p>
            <a:pPr marL="0" rtl="0" eaLnBrk="1" latinLnBrk="1" hangingPunct="1">
              <a:spcBef>
                <a:spcPts val="0"/>
              </a:spcBef>
              <a:spcAft>
                <a:spcPts val="0"/>
              </a:spcAft>
            </a:pPr>
            <a:r>
              <a:rPr lang="en-GB" b="1" kern="1200" dirty="0">
                <a:solidFill>
                  <a:srgbClr val="000000"/>
                </a:solidFill>
                <a:effectLst/>
                <a:latin typeface="Book Antiqua" panose="02040602050305030304" pitchFamily="18" charset="0"/>
                <a:ea typeface="+mn-ea"/>
                <a:cs typeface="+mn-cs"/>
              </a:rPr>
              <a:t>Its equity/debt securities  are not listed/  proposed </a:t>
            </a:r>
          </a:p>
          <a:p>
            <a:pPr marL="0" rtl="0" eaLnBrk="1" latinLnBrk="1" hangingPunct="1">
              <a:spcBef>
                <a:spcPts val="0"/>
              </a:spcBef>
              <a:spcAft>
                <a:spcPts val="0"/>
              </a:spcAft>
            </a:pPr>
            <a:r>
              <a:rPr lang="en-GB" b="1" kern="1200" dirty="0">
                <a:solidFill>
                  <a:srgbClr val="000000"/>
                </a:solidFill>
                <a:effectLst/>
                <a:latin typeface="Book Antiqua" panose="02040602050305030304" pitchFamily="18" charset="0"/>
                <a:ea typeface="+mn-ea"/>
                <a:cs typeface="+mn-cs"/>
              </a:rPr>
              <a:t>to be listed in India/</a:t>
            </a:r>
          </a:p>
          <a:p>
            <a:pPr marL="0" rtl="0" eaLnBrk="1" latinLnBrk="1" hangingPunct="1">
              <a:spcBef>
                <a:spcPts val="0"/>
              </a:spcBef>
              <a:spcAft>
                <a:spcPts val="0"/>
              </a:spcAft>
            </a:pPr>
            <a:r>
              <a:rPr lang="en-GB" b="1" kern="1200" dirty="0">
                <a:solidFill>
                  <a:srgbClr val="000000"/>
                </a:solidFill>
                <a:effectLst/>
                <a:latin typeface="Book Antiqua" panose="02040602050305030304" pitchFamily="18" charset="0"/>
                <a:ea typeface="+mn-ea"/>
                <a:cs typeface="+mn-cs"/>
              </a:rPr>
              <a:t>abroad.  </a:t>
            </a:r>
            <a:endParaRPr lang="en-IN" b="1" dirty="0">
              <a:effectLst/>
              <a:latin typeface="Book Antiqua" panose="02040602050305030304" pitchFamily="18" charset="0"/>
            </a:endParaRPr>
          </a:p>
        </p:txBody>
      </p:sp>
      <p:sp>
        <p:nvSpPr>
          <p:cNvPr id="488" name="Google Shape;488;p50"/>
          <p:cNvSpPr txBox="1">
            <a:spLocks noGrp="1"/>
          </p:cNvSpPr>
          <p:nvPr>
            <p:ph type="subTitle" idx="4"/>
          </p:nvPr>
        </p:nvSpPr>
        <p:spPr>
          <a:xfrm>
            <a:off x="3849277" y="2407289"/>
            <a:ext cx="1986000" cy="484800"/>
          </a:xfrm>
          <a:prstGeom prst="rect">
            <a:avLst/>
          </a:prstGeom>
        </p:spPr>
        <p:txBody>
          <a:bodyPr spcFirstLastPara="1" wrap="square" lIns="91425" tIns="91425" rIns="91425" bIns="91425" anchor="ctr" anchorCtr="0">
            <a:noAutofit/>
          </a:bodyPr>
          <a:lstStyle/>
          <a:p>
            <a:pPr marL="0" rtl="0" eaLnBrk="1" latinLnBrk="1" hangingPunct="1">
              <a:spcBef>
                <a:spcPts val="0"/>
              </a:spcBef>
              <a:spcAft>
                <a:spcPts val="0"/>
              </a:spcAft>
            </a:pPr>
            <a:r>
              <a:rPr lang="en-GB" sz="1200" b="1" kern="1200" dirty="0">
                <a:solidFill>
                  <a:srgbClr val="000000"/>
                </a:solidFill>
                <a:effectLst/>
                <a:latin typeface="Book Antiqua" panose="02040602050305030304" pitchFamily="18" charset="0"/>
                <a:ea typeface="+mn-ea"/>
                <a:cs typeface="+mn-cs"/>
              </a:rPr>
              <a:t> </a:t>
            </a:r>
            <a:r>
              <a:rPr lang="en-GB" b="1" kern="1200" dirty="0">
                <a:solidFill>
                  <a:srgbClr val="000000"/>
                </a:solidFill>
                <a:effectLst/>
                <a:latin typeface="Book Antiqua" panose="02040602050305030304" pitchFamily="18" charset="0"/>
                <a:ea typeface="+mn-ea"/>
                <a:cs typeface="+mn-cs"/>
              </a:rPr>
              <a:t>It is not a Bank, FI or</a:t>
            </a:r>
          </a:p>
          <a:p>
            <a:pPr marL="0" rtl="0" eaLnBrk="1" latinLnBrk="1" hangingPunct="1">
              <a:spcBef>
                <a:spcPts val="0"/>
              </a:spcBef>
              <a:spcAft>
                <a:spcPts val="0"/>
              </a:spcAft>
            </a:pPr>
            <a:r>
              <a:rPr lang="en-GB" b="1" kern="1200" dirty="0">
                <a:solidFill>
                  <a:srgbClr val="000000"/>
                </a:solidFill>
                <a:effectLst/>
                <a:latin typeface="Book Antiqua" panose="02040602050305030304" pitchFamily="18" charset="0"/>
                <a:ea typeface="+mn-ea"/>
                <a:cs typeface="+mn-cs"/>
              </a:rPr>
              <a:t> Insurance  Company. </a:t>
            </a:r>
            <a:endParaRPr lang="en-IN" b="1" dirty="0">
              <a:effectLst/>
              <a:latin typeface="Book Antiqua" panose="02040602050305030304" pitchFamily="18" charset="0"/>
            </a:endParaRPr>
          </a:p>
        </p:txBody>
      </p:sp>
      <p:sp>
        <p:nvSpPr>
          <p:cNvPr id="490" name="Google Shape;490;p50"/>
          <p:cNvSpPr txBox="1">
            <a:spLocks noGrp="1"/>
          </p:cNvSpPr>
          <p:nvPr>
            <p:ph type="subTitle" idx="6"/>
          </p:nvPr>
        </p:nvSpPr>
        <p:spPr>
          <a:xfrm>
            <a:off x="2264460" y="4054690"/>
            <a:ext cx="2184689" cy="531480"/>
          </a:xfrm>
          <a:prstGeom prst="rect">
            <a:avLst/>
          </a:prstGeom>
        </p:spPr>
        <p:txBody>
          <a:bodyPr spcFirstLastPara="1" wrap="square" lIns="91425" tIns="91425" rIns="91425" bIns="91425" anchor="ctr" anchorCtr="0">
            <a:noAutofit/>
          </a:bodyPr>
          <a:lstStyle/>
          <a:p>
            <a:pPr marL="0" rtl="0" eaLnBrk="1" latinLnBrk="1" hangingPunct="1">
              <a:spcBef>
                <a:spcPts val="0"/>
              </a:spcBef>
              <a:spcAft>
                <a:spcPts val="0"/>
              </a:spcAft>
            </a:pPr>
            <a:r>
              <a:rPr lang="en-GB" b="1" kern="1200" dirty="0">
                <a:solidFill>
                  <a:srgbClr val="000000"/>
                </a:solidFill>
                <a:effectLst/>
                <a:latin typeface="Book Antiqua" panose="02040602050305030304" pitchFamily="18" charset="0"/>
                <a:ea typeface="+mn-ea"/>
                <a:cs typeface="+mn-cs"/>
              </a:rPr>
              <a:t>Its borrowings does not </a:t>
            </a:r>
          </a:p>
          <a:p>
            <a:pPr marL="0" rtl="0" eaLnBrk="1" latinLnBrk="1" hangingPunct="1">
              <a:spcBef>
                <a:spcPts val="0"/>
              </a:spcBef>
              <a:spcAft>
                <a:spcPts val="0"/>
              </a:spcAft>
            </a:pPr>
            <a:r>
              <a:rPr lang="en-GB" b="1" kern="1200" dirty="0">
                <a:solidFill>
                  <a:srgbClr val="000000"/>
                </a:solidFill>
                <a:effectLst/>
                <a:latin typeface="Book Antiqua" panose="02040602050305030304" pitchFamily="18" charset="0"/>
                <a:ea typeface="+mn-ea"/>
                <a:cs typeface="+mn-cs"/>
              </a:rPr>
              <a:t>exceed Rs.50 crores </a:t>
            </a:r>
          </a:p>
          <a:p>
            <a:pPr marL="0" rtl="0" eaLnBrk="1" latinLnBrk="1" hangingPunct="1">
              <a:spcBef>
                <a:spcPts val="0"/>
              </a:spcBef>
              <a:spcAft>
                <a:spcPts val="0"/>
              </a:spcAft>
            </a:pPr>
            <a:r>
              <a:rPr lang="en-GB" b="1" kern="1200" dirty="0">
                <a:solidFill>
                  <a:srgbClr val="000000"/>
                </a:solidFill>
                <a:effectLst/>
                <a:latin typeface="Book Antiqua" panose="02040602050305030304" pitchFamily="18" charset="0"/>
                <a:ea typeface="+mn-ea"/>
                <a:cs typeface="+mn-cs"/>
              </a:rPr>
              <a:t>during the  PY.</a:t>
            </a:r>
            <a:endParaRPr lang="en-IN" b="1" dirty="0">
              <a:effectLst/>
              <a:latin typeface="Book Antiqua" panose="02040602050305030304" pitchFamily="18" charset="0"/>
            </a:endParaRPr>
          </a:p>
        </p:txBody>
      </p:sp>
      <p:sp>
        <p:nvSpPr>
          <p:cNvPr id="492" name="Google Shape;492;p50"/>
          <p:cNvSpPr txBox="1">
            <a:spLocks noGrp="1"/>
          </p:cNvSpPr>
          <p:nvPr>
            <p:ph type="subTitle" idx="8"/>
          </p:nvPr>
        </p:nvSpPr>
        <p:spPr>
          <a:xfrm>
            <a:off x="5161906" y="4058408"/>
            <a:ext cx="1986000" cy="48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GB" b="1" kern="1200" dirty="0">
                <a:solidFill>
                  <a:srgbClr val="000000"/>
                </a:solidFill>
                <a:effectLst/>
                <a:latin typeface="Book Antiqua" panose="02040602050305030304" pitchFamily="18" charset="0"/>
                <a:ea typeface="+mn-ea"/>
                <a:cs typeface="+mn-cs"/>
              </a:rPr>
              <a:t>It is not a holding/subsidiary of a non-SMC. </a:t>
            </a:r>
            <a:endParaRPr b="1" dirty="0">
              <a:latin typeface="Book Antiqua" panose="02040602050305030304" pitchFamily="18" charset="0"/>
            </a:endParaRPr>
          </a:p>
        </p:txBody>
      </p:sp>
      <p:sp>
        <p:nvSpPr>
          <p:cNvPr id="494" name="Google Shape;494;p50"/>
          <p:cNvSpPr txBox="1">
            <a:spLocks noGrp="1"/>
          </p:cNvSpPr>
          <p:nvPr>
            <p:ph type="subTitle" idx="13"/>
          </p:nvPr>
        </p:nvSpPr>
        <p:spPr>
          <a:xfrm>
            <a:off x="6323575" y="2407289"/>
            <a:ext cx="1986000" cy="604574"/>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GB" b="1" kern="1200" dirty="0">
                <a:solidFill>
                  <a:srgbClr val="000000"/>
                </a:solidFill>
                <a:effectLst/>
                <a:latin typeface="Book Antiqua" panose="02040602050305030304" pitchFamily="18" charset="0"/>
                <a:ea typeface="+mn-ea"/>
                <a:cs typeface="+mn-cs"/>
              </a:rPr>
              <a:t>Its turnover does  not exceed Rs.250 crores in  the PY </a:t>
            </a:r>
            <a:endParaRPr b="1" dirty="0">
              <a:latin typeface="Book Antiqua" panose="02040602050305030304" pitchFamily="18" charset="0"/>
            </a:endParaRPr>
          </a:p>
        </p:txBody>
      </p:sp>
      <p:grpSp>
        <p:nvGrpSpPr>
          <p:cNvPr id="503" name="Google Shape;503;p50"/>
          <p:cNvGrpSpPr/>
          <p:nvPr/>
        </p:nvGrpSpPr>
        <p:grpSpPr>
          <a:xfrm>
            <a:off x="5901807" y="3398185"/>
            <a:ext cx="507406" cy="507406"/>
            <a:chOff x="4891198" y="2925108"/>
            <a:chExt cx="334634" cy="334634"/>
          </a:xfrm>
        </p:grpSpPr>
        <p:sp>
          <p:nvSpPr>
            <p:cNvPr id="504" name="Google Shape;504;p50"/>
            <p:cNvSpPr/>
            <p:nvPr/>
          </p:nvSpPr>
          <p:spPr>
            <a:xfrm>
              <a:off x="5001830" y="2925108"/>
              <a:ext cx="113338" cy="150831"/>
            </a:xfrm>
            <a:custGeom>
              <a:avLst/>
              <a:gdLst/>
              <a:ahLst/>
              <a:cxnLst/>
              <a:rect l="l" t="t" r="r" b="b"/>
              <a:pathLst>
                <a:path w="3561" h="4739" extrusionOk="0">
                  <a:moveTo>
                    <a:pt x="1822" y="333"/>
                  </a:moveTo>
                  <a:cubicBezTo>
                    <a:pt x="2251" y="333"/>
                    <a:pt x="2596" y="691"/>
                    <a:pt x="2596" y="1107"/>
                  </a:cubicBezTo>
                  <a:lnTo>
                    <a:pt x="2596" y="1214"/>
                  </a:lnTo>
                  <a:lnTo>
                    <a:pt x="2573" y="1214"/>
                  </a:lnTo>
                  <a:cubicBezTo>
                    <a:pt x="2358" y="1155"/>
                    <a:pt x="2275" y="857"/>
                    <a:pt x="2263" y="857"/>
                  </a:cubicBezTo>
                  <a:cubicBezTo>
                    <a:pt x="2251" y="798"/>
                    <a:pt x="2203" y="738"/>
                    <a:pt x="2132" y="738"/>
                  </a:cubicBezTo>
                  <a:cubicBezTo>
                    <a:pt x="2119" y="733"/>
                    <a:pt x="2105" y="731"/>
                    <a:pt x="2092" y="731"/>
                  </a:cubicBezTo>
                  <a:cubicBezTo>
                    <a:pt x="2043" y="731"/>
                    <a:pt x="1993" y="761"/>
                    <a:pt x="1965" y="798"/>
                  </a:cubicBezTo>
                  <a:cubicBezTo>
                    <a:pt x="1668" y="1214"/>
                    <a:pt x="1001" y="1214"/>
                    <a:pt x="1001" y="1214"/>
                  </a:cubicBezTo>
                  <a:lnTo>
                    <a:pt x="953" y="1214"/>
                  </a:lnTo>
                  <a:lnTo>
                    <a:pt x="965" y="1107"/>
                  </a:lnTo>
                  <a:cubicBezTo>
                    <a:pt x="965" y="679"/>
                    <a:pt x="1322" y="333"/>
                    <a:pt x="1739" y="333"/>
                  </a:cubicBezTo>
                  <a:close/>
                  <a:moveTo>
                    <a:pt x="2739" y="1655"/>
                  </a:moveTo>
                  <a:cubicBezTo>
                    <a:pt x="2775" y="1691"/>
                    <a:pt x="2775" y="1715"/>
                    <a:pt x="2775" y="1750"/>
                  </a:cubicBezTo>
                  <a:cubicBezTo>
                    <a:pt x="2775" y="1786"/>
                    <a:pt x="2751" y="1834"/>
                    <a:pt x="2703" y="1845"/>
                  </a:cubicBezTo>
                  <a:lnTo>
                    <a:pt x="2703" y="1655"/>
                  </a:lnTo>
                  <a:close/>
                  <a:moveTo>
                    <a:pt x="846" y="1667"/>
                  </a:moveTo>
                  <a:lnTo>
                    <a:pt x="846" y="1881"/>
                  </a:lnTo>
                  <a:cubicBezTo>
                    <a:pt x="822" y="1845"/>
                    <a:pt x="787" y="1822"/>
                    <a:pt x="787" y="1762"/>
                  </a:cubicBezTo>
                  <a:cubicBezTo>
                    <a:pt x="787" y="1715"/>
                    <a:pt x="810" y="1691"/>
                    <a:pt x="822" y="1667"/>
                  </a:cubicBezTo>
                  <a:close/>
                  <a:moveTo>
                    <a:pt x="2084" y="1179"/>
                  </a:moveTo>
                  <a:cubicBezTo>
                    <a:pt x="2144" y="1298"/>
                    <a:pt x="2251" y="1417"/>
                    <a:pt x="2394" y="1476"/>
                  </a:cubicBezTo>
                  <a:lnTo>
                    <a:pt x="2382" y="1953"/>
                  </a:lnTo>
                  <a:cubicBezTo>
                    <a:pt x="2382" y="2250"/>
                    <a:pt x="2144" y="2477"/>
                    <a:pt x="1858" y="2477"/>
                  </a:cubicBezTo>
                  <a:lnTo>
                    <a:pt x="1715" y="2477"/>
                  </a:lnTo>
                  <a:cubicBezTo>
                    <a:pt x="1418" y="2477"/>
                    <a:pt x="1191" y="2238"/>
                    <a:pt x="1191" y="1953"/>
                  </a:cubicBezTo>
                  <a:lnTo>
                    <a:pt x="1191" y="1524"/>
                  </a:lnTo>
                  <a:cubicBezTo>
                    <a:pt x="1406" y="1488"/>
                    <a:pt x="1787" y="1417"/>
                    <a:pt x="2084" y="1179"/>
                  </a:cubicBezTo>
                  <a:close/>
                  <a:moveTo>
                    <a:pt x="1965" y="2798"/>
                  </a:moveTo>
                  <a:lnTo>
                    <a:pt x="1965" y="2893"/>
                  </a:lnTo>
                  <a:lnTo>
                    <a:pt x="1787" y="3084"/>
                  </a:lnTo>
                  <a:lnTo>
                    <a:pt x="1608" y="2917"/>
                  </a:lnTo>
                  <a:lnTo>
                    <a:pt x="1608" y="2798"/>
                  </a:lnTo>
                  <a:close/>
                  <a:moveTo>
                    <a:pt x="1751" y="0"/>
                  </a:moveTo>
                  <a:cubicBezTo>
                    <a:pt x="1144" y="0"/>
                    <a:pt x="644" y="512"/>
                    <a:pt x="644" y="1119"/>
                  </a:cubicBezTo>
                  <a:lnTo>
                    <a:pt x="644" y="1417"/>
                  </a:lnTo>
                  <a:cubicBezTo>
                    <a:pt x="537" y="1512"/>
                    <a:pt x="465" y="1643"/>
                    <a:pt x="465" y="1774"/>
                  </a:cubicBezTo>
                  <a:cubicBezTo>
                    <a:pt x="465" y="2000"/>
                    <a:pt x="656" y="2203"/>
                    <a:pt x="894" y="2226"/>
                  </a:cubicBezTo>
                  <a:cubicBezTo>
                    <a:pt x="953" y="2429"/>
                    <a:pt x="1108" y="2596"/>
                    <a:pt x="1287" y="2703"/>
                  </a:cubicBezTo>
                  <a:lnTo>
                    <a:pt x="1287" y="2786"/>
                  </a:lnTo>
                  <a:lnTo>
                    <a:pt x="596" y="3060"/>
                  </a:lnTo>
                  <a:cubicBezTo>
                    <a:pt x="537" y="3084"/>
                    <a:pt x="1" y="3298"/>
                    <a:pt x="1" y="3965"/>
                  </a:cubicBezTo>
                  <a:lnTo>
                    <a:pt x="1" y="4560"/>
                  </a:lnTo>
                  <a:cubicBezTo>
                    <a:pt x="1" y="4643"/>
                    <a:pt x="72" y="4727"/>
                    <a:pt x="167" y="4727"/>
                  </a:cubicBezTo>
                  <a:lnTo>
                    <a:pt x="584" y="4727"/>
                  </a:lnTo>
                  <a:cubicBezTo>
                    <a:pt x="668" y="4727"/>
                    <a:pt x="739" y="4643"/>
                    <a:pt x="739" y="4560"/>
                  </a:cubicBezTo>
                  <a:cubicBezTo>
                    <a:pt x="739" y="4465"/>
                    <a:pt x="668" y="4393"/>
                    <a:pt x="584" y="4393"/>
                  </a:cubicBezTo>
                  <a:lnTo>
                    <a:pt x="322" y="4393"/>
                  </a:lnTo>
                  <a:lnTo>
                    <a:pt x="322" y="3965"/>
                  </a:lnTo>
                  <a:cubicBezTo>
                    <a:pt x="322" y="3500"/>
                    <a:pt x="691" y="3369"/>
                    <a:pt x="703" y="3369"/>
                  </a:cubicBezTo>
                  <a:lnTo>
                    <a:pt x="715" y="3369"/>
                  </a:lnTo>
                  <a:lnTo>
                    <a:pt x="1334" y="3131"/>
                  </a:lnTo>
                  <a:lnTo>
                    <a:pt x="1668" y="3453"/>
                  </a:lnTo>
                  <a:cubicBezTo>
                    <a:pt x="1703" y="3489"/>
                    <a:pt x="1739" y="3500"/>
                    <a:pt x="1787" y="3500"/>
                  </a:cubicBezTo>
                  <a:cubicBezTo>
                    <a:pt x="1834" y="3500"/>
                    <a:pt x="1870" y="3489"/>
                    <a:pt x="1906" y="3453"/>
                  </a:cubicBezTo>
                  <a:lnTo>
                    <a:pt x="2215" y="3131"/>
                  </a:lnTo>
                  <a:lnTo>
                    <a:pt x="2846" y="3381"/>
                  </a:lnTo>
                  <a:lnTo>
                    <a:pt x="2858" y="3381"/>
                  </a:lnTo>
                  <a:cubicBezTo>
                    <a:pt x="2858" y="3381"/>
                    <a:pt x="3227" y="3512"/>
                    <a:pt x="3227" y="3977"/>
                  </a:cubicBezTo>
                  <a:lnTo>
                    <a:pt x="3227" y="4405"/>
                  </a:lnTo>
                  <a:lnTo>
                    <a:pt x="1120" y="4405"/>
                  </a:lnTo>
                  <a:cubicBezTo>
                    <a:pt x="1025" y="4405"/>
                    <a:pt x="953" y="4489"/>
                    <a:pt x="953" y="4572"/>
                  </a:cubicBezTo>
                  <a:cubicBezTo>
                    <a:pt x="953" y="4667"/>
                    <a:pt x="1025" y="4739"/>
                    <a:pt x="1120" y="4739"/>
                  </a:cubicBezTo>
                  <a:lnTo>
                    <a:pt x="3394" y="4739"/>
                  </a:lnTo>
                  <a:cubicBezTo>
                    <a:pt x="3477" y="4739"/>
                    <a:pt x="3561" y="4667"/>
                    <a:pt x="3561" y="4572"/>
                  </a:cubicBezTo>
                  <a:lnTo>
                    <a:pt x="3561" y="3977"/>
                  </a:lnTo>
                  <a:cubicBezTo>
                    <a:pt x="3561" y="3310"/>
                    <a:pt x="3037" y="3084"/>
                    <a:pt x="2965" y="3072"/>
                  </a:cubicBezTo>
                  <a:lnTo>
                    <a:pt x="2311" y="2798"/>
                  </a:lnTo>
                  <a:lnTo>
                    <a:pt x="2311" y="2715"/>
                  </a:lnTo>
                  <a:cubicBezTo>
                    <a:pt x="2489" y="2607"/>
                    <a:pt x="2620" y="2441"/>
                    <a:pt x="2692" y="2238"/>
                  </a:cubicBezTo>
                  <a:cubicBezTo>
                    <a:pt x="2930" y="2226"/>
                    <a:pt x="3120" y="2012"/>
                    <a:pt x="3120" y="1774"/>
                  </a:cubicBezTo>
                  <a:cubicBezTo>
                    <a:pt x="3120" y="1631"/>
                    <a:pt x="3049" y="1488"/>
                    <a:pt x="2942" y="1417"/>
                  </a:cubicBezTo>
                  <a:lnTo>
                    <a:pt x="2942" y="1119"/>
                  </a:lnTo>
                  <a:cubicBezTo>
                    <a:pt x="2942" y="512"/>
                    <a:pt x="2442" y="0"/>
                    <a:pt x="18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50"/>
            <p:cNvSpPr/>
            <p:nvPr/>
          </p:nvSpPr>
          <p:spPr>
            <a:xfrm>
              <a:off x="5102628" y="2933033"/>
              <a:ext cx="98188" cy="76991"/>
            </a:xfrm>
            <a:custGeom>
              <a:avLst/>
              <a:gdLst/>
              <a:ahLst/>
              <a:cxnLst/>
              <a:rect l="l" t="t" r="r" b="b"/>
              <a:pathLst>
                <a:path w="3085" h="2419" extrusionOk="0">
                  <a:moveTo>
                    <a:pt x="181" y="1"/>
                  </a:moveTo>
                  <a:cubicBezTo>
                    <a:pt x="116" y="1"/>
                    <a:pt x="55" y="44"/>
                    <a:pt x="37" y="108"/>
                  </a:cubicBezTo>
                  <a:cubicBezTo>
                    <a:pt x="1" y="192"/>
                    <a:pt x="48" y="287"/>
                    <a:pt x="132" y="323"/>
                  </a:cubicBezTo>
                  <a:cubicBezTo>
                    <a:pt x="1215" y="680"/>
                    <a:pt x="2132" y="1394"/>
                    <a:pt x="2751" y="2347"/>
                  </a:cubicBezTo>
                  <a:cubicBezTo>
                    <a:pt x="2787" y="2394"/>
                    <a:pt x="2846" y="2418"/>
                    <a:pt x="2894" y="2418"/>
                  </a:cubicBezTo>
                  <a:cubicBezTo>
                    <a:pt x="2918" y="2418"/>
                    <a:pt x="2954" y="2406"/>
                    <a:pt x="2977" y="2394"/>
                  </a:cubicBezTo>
                  <a:cubicBezTo>
                    <a:pt x="3049" y="2347"/>
                    <a:pt x="3085" y="2239"/>
                    <a:pt x="3025" y="2168"/>
                  </a:cubicBezTo>
                  <a:cubicBezTo>
                    <a:pt x="2370" y="1156"/>
                    <a:pt x="1382" y="382"/>
                    <a:pt x="239" y="13"/>
                  </a:cubicBezTo>
                  <a:cubicBezTo>
                    <a:pt x="220" y="5"/>
                    <a:pt x="200" y="1"/>
                    <a:pt x="1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50"/>
            <p:cNvSpPr/>
            <p:nvPr/>
          </p:nvSpPr>
          <p:spPr>
            <a:xfrm>
              <a:off x="4915832" y="2932492"/>
              <a:ext cx="98920" cy="77532"/>
            </a:xfrm>
            <a:custGeom>
              <a:avLst/>
              <a:gdLst/>
              <a:ahLst/>
              <a:cxnLst/>
              <a:rect l="l" t="t" r="r" b="b"/>
              <a:pathLst>
                <a:path w="3108" h="2436" extrusionOk="0">
                  <a:moveTo>
                    <a:pt x="2914" y="0"/>
                  </a:moveTo>
                  <a:cubicBezTo>
                    <a:pt x="2899" y="0"/>
                    <a:pt x="2884" y="2"/>
                    <a:pt x="2869" y="6"/>
                  </a:cubicBezTo>
                  <a:cubicBezTo>
                    <a:pt x="1703" y="375"/>
                    <a:pt x="714" y="1161"/>
                    <a:pt x="36" y="2185"/>
                  </a:cubicBezTo>
                  <a:cubicBezTo>
                    <a:pt x="0" y="2256"/>
                    <a:pt x="24" y="2364"/>
                    <a:pt x="95" y="2411"/>
                  </a:cubicBezTo>
                  <a:cubicBezTo>
                    <a:pt x="131" y="2423"/>
                    <a:pt x="155" y="2435"/>
                    <a:pt x="191" y="2435"/>
                  </a:cubicBezTo>
                  <a:cubicBezTo>
                    <a:pt x="250" y="2435"/>
                    <a:pt x="298" y="2411"/>
                    <a:pt x="322" y="2364"/>
                  </a:cubicBezTo>
                  <a:cubicBezTo>
                    <a:pt x="953" y="1399"/>
                    <a:pt x="1881" y="685"/>
                    <a:pt x="2977" y="328"/>
                  </a:cubicBezTo>
                  <a:cubicBezTo>
                    <a:pt x="3060" y="292"/>
                    <a:pt x="3108" y="209"/>
                    <a:pt x="3072" y="113"/>
                  </a:cubicBezTo>
                  <a:cubicBezTo>
                    <a:pt x="3052" y="44"/>
                    <a:pt x="2984" y="0"/>
                    <a:pt x="29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50"/>
            <p:cNvSpPr/>
            <p:nvPr/>
          </p:nvSpPr>
          <p:spPr>
            <a:xfrm>
              <a:off x="4915832" y="3174254"/>
              <a:ext cx="80746" cy="70689"/>
            </a:xfrm>
            <a:custGeom>
              <a:avLst/>
              <a:gdLst/>
              <a:ahLst/>
              <a:cxnLst/>
              <a:rect l="l" t="t" r="r" b="b"/>
              <a:pathLst>
                <a:path w="2537" h="2221" extrusionOk="0">
                  <a:moveTo>
                    <a:pt x="185" y="0"/>
                  </a:moveTo>
                  <a:cubicBezTo>
                    <a:pt x="155" y="0"/>
                    <a:pt x="125" y="9"/>
                    <a:pt x="95" y="30"/>
                  </a:cubicBezTo>
                  <a:cubicBezTo>
                    <a:pt x="24" y="78"/>
                    <a:pt x="0" y="185"/>
                    <a:pt x="60" y="256"/>
                  </a:cubicBezTo>
                  <a:cubicBezTo>
                    <a:pt x="607" y="1102"/>
                    <a:pt x="1381" y="1780"/>
                    <a:pt x="2286" y="2209"/>
                  </a:cubicBezTo>
                  <a:cubicBezTo>
                    <a:pt x="2322" y="2221"/>
                    <a:pt x="2334" y="2221"/>
                    <a:pt x="2357" y="2221"/>
                  </a:cubicBezTo>
                  <a:cubicBezTo>
                    <a:pt x="2417" y="2221"/>
                    <a:pt x="2477" y="2197"/>
                    <a:pt x="2512" y="2138"/>
                  </a:cubicBezTo>
                  <a:cubicBezTo>
                    <a:pt x="2536" y="2030"/>
                    <a:pt x="2512" y="1923"/>
                    <a:pt x="2417" y="1899"/>
                  </a:cubicBezTo>
                  <a:cubicBezTo>
                    <a:pt x="1560" y="1495"/>
                    <a:pt x="845" y="864"/>
                    <a:pt x="322" y="78"/>
                  </a:cubicBezTo>
                  <a:cubicBezTo>
                    <a:pt x="291" y="31"/>
                    <a:pt x="240" y="0"/>
                    <a:pt x="18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50"/>
            <p:cNvSpPr/>
            <p:nvPr/>
          </p:nvSpPr>
          <p:spPr>
            <a:xfrm>
              <a:off x="5121215" y="3173936"/>
              <a:ext cx="79601" cy="69511"/>
            </a:xfrm>
            <a:custGeom>
              <a:avLst/>
              <a:gdLst/>
              <a:ahLst/>
              <a:cxnLst/>
              <a:rect l="l" t="t" r="r" b="b"/>
              <a:pathLst>
                <a:path w="2501" h="2184" extrusionOk="0">
                  <a:moveTo>
                    <a:pt x="2301" y="0"/>
                  </a:moveTo>
                  <a:cubicBezTo>
                    <a:pt x="2250" y="0"/>
                    <a:pt x="2201" y="25"/>
                    <a:pt x="2179" y="76"/>
                  </a:cubicBezTo>
                  <a:cubicBezTo>
                    <a:pt x="1667" y="862"/>
                    <a:pt x="953" y="1481"/>
                    <a:pt x="119" y="1874"/>
                  </a:cubicBezTo>
                  <a:cubicBezTo>
                    <a:pt x="36" y="1921"/>
                    <a:pt x="0" y="2005"/>
                    <a:pt x="48" y="2100"/>
                  </a:cubicBezTo>
                  <a:cubicBezTo>
                    <a:pt x="72" y="2159"/>
                    <a:pt x="131" y="2183"/>
                    <a:pt x="191" y="2183"/>
                  </a:cubicBezTo>
                  <a:cubicBezTo>
                    <a:pt x="226" y="2183"/>
                    <a:pt x="238" y="2183"/>
                    <a:pt x="274" y="2171"/>
                  </a:cubicBezTo>
                  <a:cubicBezTo>
                    <a:pt x="1167" y="1755"/>
                    <a:pt x="1941" y="1088"/>
                    <a:pt x="2477" y="231"/>
                  </a:cubicBezTo>
                  <a:cubicBezTo>
                    <a:pt x="2501" y="183"/>
                    <a:pt x="2489" y="76"/>
                    <a:pt x="2393" y="28"/>
                  </a:cubicBezTo>
                  <a:cubicBezTo>
                    <a:pt x="2366" y="10"/>
                    <a:pt x="2333" y="0"/>
                    <a:pt x="23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50"/>
            <p:cNvSpPr/>
            <p:nvPr/>
          </p:nvSpPr>
          <p:spPr>
            <a:xfrm>
              <a:off x="4891198" y="3016803"/>
              <a:ext cx="112956" cy="150831"/>
            </a:xfrm>
            <a:custGeom>
              <a:avLst/>
              <a:gdLst/>
              <a:ahLst/>
              <a:cxnLst/>
              <a:rect l="l" t="t" r="r" b="b"/>
              <a:pathLst>
                <a:path w="3549" h="4739" extrusionOk="0">
                  <a:moveTo>
                    <a:pt x="1822" y="322"/>
                  </a:moveTo>
                  <a:cubicBezTo>
                    <a:pt x="2262" y="322"/>
                    <a:pt x="2596" y="679"/>
                    <a:pt x="2596" y="1096"/>
                  </a:cubicBezTo>
                  <a:lnTo>
                    <a:pt x="2596" y="1203"/>
                  </a:lnTo>
                  <a:lnTo>
                    <a:pt x="2584" y="1203"/>
                  </a:lnTo>
                  <a:cubicBezTo>
                    <a:pt x="2358" y="1143"/>
                    <a:pt x="2286" y="846"/>
                    <a:pt x="2274" y="846"/>
                  </a:cubicBezTo>
                  <a:cubicBezTo>
                    <a:pt x="2262" y="786"/>
                    <a:pt x="2215" y="727"/>
                    <a:pt x="2143" y="727"/>
                  </a:cubicBezTo>
                  <a:cubicBezTo>
                    <a:pt x="2133" y="725"/>
                    <a:pt x="2122" y="724"/>
                    <a:pt x="2111" y="724"/>
                  </a:cubicBezTo>
                  <a:cubicBezTo>
                    <a:pt x="2057" y="724"/>
                    <a:pt x="1996" y="747"/>
                    <a:pt x="1977" y="786"/>
                  </a:cubicBezTo>
                  <a:cubicBezTo>
                    <a:pt x="1691" y="1203"/>
                    <a:pt x="1024" y="1203"/>
                    <a:pt x="1024" y="1203"/>
                  </a:cubicBezTo>
                  <a:lnTo>
                    <a:pt x="976" y="1203"/>
                  </a:lnTo>
                  <a:lnTo>
                    <a:pt x="976" y="1096"/>
                  </a:lnTo>
                  <a:cubicBezTo>
                    <a:pt x="976" y="667"/>
                    <a:pt x="1334" y="322"/>
                    <a:pt x="1750" y="322"/>
                  </a:cubicBezTo>
                  <a:close/>
                  <a:moveTo>
                    <a:pt x="2727" y="1667"/>
                  </a:moveTo>
                  <a:cubicBezTo>
                    <a:pt x="2762" y="1691"/>
                    <a:pt x="2762" y="1727"/>
                    <a:pt x="2762" y="1751"/>
                  </a:cubicBezTo>
                  <a:cubicBezTo>
                    <a:pt x="2762" y="1798"/>
                    <a:pt x="2750" y="1846"/>
                    <a:pt x="2703" y="1858"/>
                  </a:cubicBezTo>
                  <a:lnTo>
                    <a:pt x="2703" y="1667"/>
                  </a:lnTo>
                  <a:close/>
                  <a:moveTo>
                    <a:pt x="845" y="1667"/>
                  </a:moveTo>
                  <a:lnTo>
                    <a:pt x="845" y="1870"/>
                  </a:lnTo>
                  <a:cubicBezTo>
                    <a:pt x="810" y="1846"/>
                    <a:pt x="786" y="1810"/>
                    <a:pt x="786" y="1751"/>
                  </a:cubicBezTo>
                  <a:cubicBezTo>
                    <a:pt x="786" y="1727"/>
                    <a:pt x="798" y="1691"/>
                    <a:pt x="810" y="1667"/>
                  </a:cubicBezTo>
                  <a:close/>
                  <a:moveTo>
                    <a:pt x="2084" y="1203"/>
                  </a:moveTo>
                  <a:cubicBezTo>
                    <a:pt x="2143" y="1322"/>
                    <a:pt x="2239" y="1441"/>
                    <a:pt x="2393" y="1501"/>
                  </a:cubicBezTo>
                  <a:lnTo>
                    <a:pt x="2393" y="1977"/>
                  </a:lnTo>
                  <a:cubicBezTo>
                    <a:pt x="2393" y="2263"/>
                    <a:pt x="2155" y="2489"/>
                    <a:pt x="1858" y="2489"/>
                  </a:cubicBezTo>
                  <a:lnTo>
                    <a:pt x="1703" y="2489"/>
                  </a:lnTo>
                  <a:cubicBezTo>
                    <a:pt x="1405" y="2489"/>
                    <a:pt x="1191" y="2251"/>
                    <a:pt x="1191" y="1977"/>
                  </a:cubicBezTo>
                  <a:lnTo>
                    <a:pt x="1191" y="1548"/>
                  </a:lnTo>
                  <a:cubicBezTo>
                    <a:pt x="1393" y="1512"/>
                    <a:pt x="1786" y="1441"/>
                    <a:pt x="2084" y="1203"/>
                  </a:cubicBezTo>
                  <a:close/>
                  <a:moveTo>
                    <a:pt x="1965" y="2822"/>
                  </a:moveTo>
                  <a:lnTo>
                    <a:pt x="1965" y="2917"/>
                  </a:lnTo>
                  <a:lnTo>
                    <a:pt x="1786" y="3108"/>
                  </a:lnTo>
                  <a:lnTo>
                    <a:pt x="1607" y="2941"/>
                  </a:lnTo>
                  <a:lnTo>
                    <a:pt x="1607" y="2822"/>
                  </a:lnTo>
                  <a:close/>
                  <a:moveTo>
                    <a:pt x="1750" y="0"/>
                  </a:moveTo>
                  <a:cubicBezTo>
                    <a:pt x="1143" y="0"/>
                    <a:pt x="631" y="500"/>
                    <a:pt x="631" y="1108"/>
                  </a:cubicBezTo>
                  <a:lnTo>
                    <a:pt x="631" y="1405"/>
                  </a:lnTo>
                  <a:cubicBezTo>
                    <a:pt x="524" y="1501"/>
                    <a:pt x="453" y="1631"/>
                    <a:pt x="453" y="1762"/>
                  </a:cubicBezTo>
                  <a:cubicBezTo>
                    <a:pt x="453" y="2024"/>
                    <a:pt x="643" y="2215"/>
                    <a:pt x="893" y="2227"/>
                  </a:cubicBezTo>
                  <a:cubicBezTo>
                    <a:pt x="953" y="2441"/>
                    <a:pt x="1096" y="2596"/>
                    <a:pt x="1274" y="2703"/>
                  </a:cubicBezTo>
                  <a:lnTo>
                    <a:pt x="1274" y="2798"/>
                  </a:lnTo>
                  <a:lnTo>
                    <a:pt x="595" y="3060"/>
                  </a:lnTo>
                  <a:cubicBezTo>
                    <a:pt x="524" y="3096"/>
                    <a:pt x="0" y="3298"/>
                    <a:pt x="0" y="3965"/>
                  </a:cubicBezTo>
                  <a:lnTo>
                    <a:pt x="0" y="4560"/>
                  </a:lnTo>
                  <a:cubicBezTo>
                    <a:pt x="0" y="4656"/>
                    <a:pt x="72" y="4727"/>
                    <a:pt x="155" y="4727"/>
                  </a:cubicBezTo>
                  <a:lnTo>
                    <a:pt x="572" y="4727"/>
                  </a:lnTo>
                  <a:cubicBezTo>
                    <a:pt x="667" y="4727"/>
                    <a:pt x="738" y="4656"/>
                    <a:pt x="738" y="4560"/>
                  </a:cubicBezTo>
                  <a:cubicBezTo>
                    <a:pt x="738" y="4477"/>
                    <a:pt x="667" y="4406"/>
                    <a:pt x="572" y="4406"/>
                  </a:cubicBezTo>
                  <a:lnTo>
                    <a:pt x="322" y="4406"/>
                  </a:lnTo>
                  <a:lnTo>
                    <a:pt x="322" y="3965"/>
                  </a:lnTo>
                  <a:cubicBezTo>
                    <a:pt x="322" y="3513"/>
                    <a:pt x="679" y="3370"/>
                    <a:pt x="691" y="3370"/>
                  </a:cubicBezTo>
                  <a:lnTo>
                    <a:pt x="703" y="3370"/>
                  </a:lnTo>
                  <a:lnTo>
                    <a:pt x="1334" y="3132"/>
                  </a:lnTo>
                  <a:lnTo>
                    <a:pt x="1655" y="3465"/>
                  </a:lnTo>
                  <a:cubicBezTo>
                    <a:pt x="1691" y="3489"/>
                    <a:pt x="1738" y="3513"/>
                    <a:pt x="1774" y="3513"/>
                  </a:cubicBezTo>
                  <a:cubicBezTo>
                    <a:pt x="1822" y="3513"/>
                    <a:pt x="1869" y="3489"/>
                    <a:pt x="1893" y="3465"/>
                  </a:cubicBezTo>
                  <a:lnTo>
                    <a:pt x="2215" y="3132"/>
                  </a:lnTo>
                  <a:lnTo>
                    <a:pt x="2834" y="3394"/>
                  </a:lnTo>
                  <a:lnTo>
                    <a:pt x="2846" y="3394"/>
                  </a:lnTo>
                  <a:cubicBezTo>
                    <a:pt x="2870" y="3394"/>
                    <a:pt x="3227" y="3525"/>
                    <a:pt x="3227" y="3989"/>
                  </a:cubicBezTo>
                  <a:lnTo>
                    <a:pt x="3227" y="4418"/>
                  </a:lnTo>
                  <a:lnTo>
                    <a:pt x="1107" y="4418"/>
                  </a:lnTo>
                  <a:cubicBezTo>
                    <a:pt x="1024" y="4418"/>
                    <a:pt x="941" y="4489"/>
                    <a:pt x="941" y="4584"/>
                  </a:cubicBezTo>
                  <a:cubicBezTo>
                    <a:pt x="941" y="4668"/>
                    <a:pt x="1024" y="4739"/>
                    <a:pt x="1107" y="4739"/>
                  </a:cubicBezTo>
                  <a:lnTo>
                    <a:pt x="3382" y="4739"/>
                  </a:lnTo>
                  <a:cubicBezTo>
                    <a:pt x="3477" y="4727"/>
                    <a:pt x="3548" y="4656"/>
                    <a:pt x="3548" y="4560"/>
                  </a:cubicBezTo>
                  <a:lnTo>
                    <a:pt x="3548" y="3965"/>
                  </a:lnTo>
                  <a:cubicBezTo>
                    <a:pt x="3548" y="3298"/>
                    <a:pt x="3036" y="3072"/>
                    <a:pt x="2953" y="3060"/>
                  </a:cubicBezTo>
                  <a:lnTo>
                    <a:pt x="2298" y="2798"/>
                  </a:lnTo>
                  <a:lnTo>
                    <a:pt x="2298" y="2703"/>
                  </a:lnTo>
                  <a:cubicBezTo>
                    <a:pt x="2477" y="2596"/>
                    <a:pt x="2608" y="2441"/>
                    <a:pt x="2691" y="2227"/>
                  </a:cubicBezTo>
                  <a:cubicBezTo>
                    <a:pt x="2929" y="2215"/>
                    <a:pt x="3120" y="2001"/>
                    <a:pt x="3120" y="1762"/>
                  </a:cubicBezTo>
                  <a:cubicBezTo>
                    <a:pt x="3120" y="1620"/>
                    <a:pt x="3048" y="1489"/>
                    <a:pt x="2941" y="1405"/>
                  </a:cubicBezTo>
                  <a:lnTo>
                    <a:pt x="2941" y="1108"/>
                  </a:lnTo>
                  <a:cubicBezTo>
                    <a:pt x="2941" y="500"/>
                    <a:pt x="2429" y="0"/>
                    <a:pt x="18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50"/>
            <p:cNvSpPr/>
            <p:nvPr/>
          </p:nvSpPr>
          <p:spPr>
            <a:xfrm>
              <a:off x="5112876" y="3016803"/>
              <a:ext cx="112956" cy="150831"/>
            </a:xfrm>
            <a:custGeom>
              <a:avLst/>
              <a:gdLst/>
              <a:ahLst/>
              <a:cxnLst/>
              <a:rect l="l" t="t" r="r" b="b"/>
              <a:pathLst>
                <a:path w="3549" h="4739" extrusionOk="0">
                  <a:moveTo>
                    <a:pt x="1822" y="322"/>
                  </a:moveTo>
                  <a:cubicBezTo>
                    <a:pt x="2262" y="322"/>
                    <a:pt x="2596" y="679"/>
                    <a:pt x="2596" y="1096"/>
                  </a:cubicBezTo>
                  <a:lnTo>
                    <a:pt x="2596" y="1203"/>
                  </a:lnTo>
                  <a:lnTo>
                    <a:pt x="2584" y="1203"/>
                  </a:lnTo>
                  <a:cubicBezTo>
                    <a:pt x="2358" y="1143"/>
                    <a:pt x="2286" y="846"/>
                    <a:pt x="2274" y="846"/>
                  </a:cubicBezTo>
                  <a:cubicBezTo>
                    <a:pt x="2262" y="786"/>
                    <a:pt x="2215" y="727"/>
                    <a:pt x="2143" y="727"/>
                  </a:cubicBezTo>
                  <a:cubicBezTo>
                    <a:pt x="2133" y="725"/>
                    <a:pt x="2122" y="724"/>
                    <a:pt x="2111" y="724"/>
                  </a:cubicBezTo>
                  <a:cubicBezTo>
                    <a:pt x="2057" y="724"/>
                    <a:pt x="1996" y="747"/>
                    <a:pt x="1977" y="786"/>
                  </a:cubicBezTo>
                  <a:cubicBezTo>
                    <a:pt x="1691" y="1203"/>
                    <a:pt x="1024" y="1203"/>
                    <a:pt x="1024" y="1203"/>
                  </a:cubicBezTo>
                  <a:lnTo>
                    <a:pt x="977" y="1203"/>
                  </a:lnTo>
                  <a:lnTo>
                    <a:pt x="977" y="1096"/>
                  </a:lnTo>
                  <a:cubicBezTo>
                    <a:pt x="977" y="667"/>
                    <a:pt x="1334" y="322"/>
                    <a:pt x="1751" y="322"/>
                  </a:cubicBezTo>
                  <a:close/>
                  <a:moveTo>
                    <a:pt x="2727" y="1667"/>
                  </a:moveTo>
                  <a:cubicBezTo>
                    <a:pt x="2763" y="1691"/>
                    <a:pt x="2763" y="1727"/>
                    <a:pt x="2763" y="1751"/>
                  </a:cubicBezTo>
                  <a:cubicBezTo>
                    <a:pt x="2763" y="1798"/>
                    <a:pt x="2751" y="1846"/>
                    <a:pt x="2703" y="1858"/>
                  </a:cubicBezTo>
                  <a:lnTo>
                    <a:pt x="2703" y="1667"/>
                  </a:lnTo>
                  <a:close/>
                  <a:moveTo>
                    <a:pt x="858" y="1667"/>
                  </a:moveTo>
                  <a:lnTo>
                    <a:pt x="858" y="1870"/>
                  </a:lnTo>
                  <a:cubicBezTo>
                    <a:pt x="822" y="1846"/>
                    <a:pt x="798" y="1810"/>
                    <a:pt x="798" y="1751"/>
                  </a:cubicBezTo>
                  <a:cubicBezTo>
                    <a:pt x="798" y="1727"/>
                    <a:pt x="810" y="1691"/>
                    <a:pt x="822" y="1667"/>
                  </a:cubicBezTo>
                  <a:close/>
                  <a:moveTo>
                    <a:pt x="2084" y="1203"/>
                  </a:moveTo>
                  <a:cubicBezTo>
                    <a:pt x="2143" y="1322"/>
                    <a:pt x="2239" y="1441"/>
                    <a:pt x="2393" y="1501"/>
                  </a:cubicBezTo>
                  <a:lnTo>
                    <a:pt x="2393" y="1977"/>
                  </a:lnTo>
                  <a:cubicBezTo>
                    <a:pt x="2393" y="2263"/>
                    <a:pt x="2155" y="2489"/>
                    <a:pt x="1858" y="2489"/>
                  </a:cubicBezTo>
                  <a:lnTo>
                    <a:pt x="1703" y="2489"/>
                  </a:lnTo>
                  <a:cubicBezTo>
                    <a:pt x="1405" y="2489"/>
                    <a:pt x="1191" y="2251"/>
                    <a:pt x="1191" y="1977"/>
                  </a:cubicBezTo>
                  <a:lnTo>
                    <a:pt x="1191" y="1548"/>
                  </a:lnTo>
                  <a:cubicBezTo>
                    <a:pt x="1393" y="1512"/>
                    <a:pt x="1786" y="1441"/>
                    <a:pt x="2084" y="1203"/>
                  </a:cubicBezTo>
                  <a:close/>
                  <a:moveTo>
                    <a:pt x="1965" y="2822"/>
                  </a:moveTo>
                  <a:lnTo>
                    <a:pt x="1965" y="2917"/>
                  </a:lnTo>
                  <a:lnTo>
                    <a:pt x="1786" y="3108"/>
                  </a:lnTo>
                  <a:lnTo>
                    <a:pt x="1596" y="2941"/>
                  </a:lnTo>
                  <a:lnTo>
                    <a:pt x="1596" y="2822"/>
                  </a:lnTo>
                  <a:close/>
                  <a:moveTo>
                    <a:pt x="1751" y="0"/>
                  </a:moveTo>
                  <a:cubicBezTo>
                    <a:pt x="1143" y="0"/>
                    <a:pt x="631" y="500"/>
                    <a:pt x="631" y="1108"/>
                  </a:cubicBezTo>
                  <a:lnTo>
                    <a:pt x="631" y="1405"/>
                  </a:lnTo>
                  <a:cubicBezTo>
                    <a:pt x="524" y="1501"/>
                    <a:pt x="453" y="1631"/>
                    <a:pt x="453" y="1762"/>
                  </a:cubicBezTo>
                  <a:cubicBezTo>
                    <a:pt x="453" y="2024"/>
                    <a:pt x="643" y="2215"/>
                    <a:pt x="893" y="2227"/>
                  </a:cubicBezTo>
                  <a:cubicBezTo>
                    <a:pt x="953" y="2441"/>
                    <a:pt x="1096" y="2596"/>
                    <a:pt x="1274" y="2703"/>
                  </a:cubicBezTo>
                  <a:lnTo>
                    <a:pt x="1274" y="2798"/>
                  </a:lnTo>
                  <a:lnTo>
                    <a:pt x="596" y="3060"/>
                  </a:lnTo>
                  <a:cubicBezTo>
                    <a:pt x="524" y="3096"/>
                    <a:pt x="0" y="3298"/>
                    <a:pt x="0" y="3965"/>
                  </a:cubicBezTo>
                  <a:lnTo>
                    <a:pt x="0" y="4560"/>
                  </a:lnTo>
                  <a:cubicBezTo>
                    <a:pt x="0" y="4656"/>
                    <a:pt x="72" y="4727"/>
                    <a:pt x="155" y="4727"/>
                  </a:cubicBezTo>
                  <a:lnTo>
                    <a:pt x="572" y="4727"/>
                  </a:lnTo>
                  <a:cubicBezTo>
                    <a:pt x="667" y="4727"/>
                    <a:pt x="738" y="4656"/>
                    <a:pt x="738" y="4560"/>
                  </a:cubicBezTo>
                  <a:cubicBezTo>
                    <a:pt x="738" y="4477"/>
                    <a:pt x="667" y="4406"/>
                    <a:pt x="572" y="4406"/>
                  </a:cubicBezTo>
                  <a:lnTo>
                    <a:pt x="322" y="4406"/>
                  </a:lnTo>
                  <a:lnTo>
                    <a:pt x="322" y="3965"/>
                  </a:lnTo>
                  <a:cubicBezTo>
                    <a:pt x="322" y="3513"/>
                    <a:pt x="679" y="3370"/>
                    <a:pt x="691" y="3370"/>
                  </a:cubicBezTo>
                  <a:lnTo>
                    <a:pt x="703" y="3370"/>
                  </a:lnTo>
                  <a:lnTo>
                    <a:pt x="1334" y="3132"/>
                  </a:lnTo>
                  <a:lnTo>
                    <a:pt x="1655" y="3465"/>
                  </a:lnTo>
                  <a:cubicBezTo>
                    <a:pt x="1691" y="3489"/>
                    <a:pt x="1739" y="3513"/>
                    <a:pt x="1774" y="3513"/>
                  </a:cubicBezTo>
                  <a:cubicBezTo>
                    <a:pt x="1822" y="3513"/>
                    <a:pt x="1870" y="3489"/>
                    <a:pt x="1893" y="3465"/>
                  </a:cubicBezTo>
                  <a:lnTo>
                    <a:pt x="2215" y="3132"/>
                  </a:lnTo>
                  <a:lnTo>
                    <a:pt x="2834" y="3394"/>
                  </a:lnTo>
                  <a:lnTo>
                    <a:pt x="2846" y="3394"/>
                  </a:lnTo>
                  <a:cubicBezTo>
                    <a:pt x="2870" y="3394"/>
                    <a:pt x="3227" y="3525"/>
                    <a:pt x="3227" y="3989"/>
                  </a:cubicBezTo>
                  <a:lnTo>
                    <a:pt x="3227" y="4418"/>
                  </a:lnTo>
                  <a:lnTo>
                    <a:pt x="1108" y="4418"/>
                  </a:lnTo>
                  <a:cubicBezTo>
                    <a:pt x="1024" y="4418"/>
                    <a:pt x="941" y="4489"/>
                    <a:pt x="941" y="4584"/>
                  </a:cubicBezTo>
                  <a:cubicBezTo>
                    <a:pt x="941" y="4668"/>
                    <a:pt x="1024" y="4739"/>
                    <a:pt x="1108" y="4739"/>
                  </a:cubicBezTo>
                  <a:lnTo>
                    <a:pt x="3382" y="4739"/>
                  </a:lnTo>
                  <a:cubicBezTo>
                    <a:pt x="3477" y="4739"/>
                    <a:pt x="3548" y="4668"/>
                    <a:pt x="3548" y="4584"/>
                  </a:cubicBezTo>
                  <a:lnTo>
                    <a:pt x="3548" y="3989"/>
                  </a:lnTo>
                  <a:cubicBezTo>
                    <a:pt x="3548" y="3298"/>
                    <a:pt x="3013" y="3084"/>
                    <a:pt x="2953" y="3060"/>
                  </a:cubicBezTo>
                  <a:lnTo>
                    <a:pt x="2298" y="2798"/>
                  </a:lnTo>
                  <a:lnTo>
                    <a:pt x="2298" y="2703"/>
                  </a:lnTo>
                  <a:cubicBezTo>
                    <a:pt x="2477" y="2596"/>
                    <a:pt x="2608" y="2441"/>
                    <a:pt x="2691" y="2227"/>
                  </a:cubicBezTo>
                  <a:cubicBezTo>
                    <a:pt x="2929" y="2215"/>
                    <a:pt x="3120" y="2001"/>
                    <a:pt x="3120" y="1762"/>
                  </a:cubicBezTo>
                  <a:cubicBezTo>
                    <a:pt x="3120" y="1620"/>
                    <a:pt x="3048" y="1489"/>
                    <a:pt x="2941" y="1405"/>
                  </a:cubicBezTo>
                  <a:lnTo>
                    <a:pt x="2941" y="1108"/>
                  </a:lnTo>
                  <a:cubicBezTo>
                    <a:pt x="2941" y="500"/>
                    <a:pt x="2429" y="0"/>
                    <a:pt x="18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50"/>
            <p:cNvSpPr/>
            <p:nvPr/>
          </p:nvSpPr>
          <p:spPr>
            <a:xfrm>
              <a:off x="5001448" y="3108498"/>
              <a:ext cx="113338" cy="151244"/>
            </a:xfrm>
            <a:custGeom>
              <a:avLst/>
              <a:gdLst/>
              <a:ahLst/>
              <a:cxnLst/>
              <a:rect l="l" t="t" r="r" b="b"/>
              <a:pathLst>
                <a:path w="3561" h="4752" extrusionOk="0">
                  <a:moveTo>
                    <a:pt x="1811" y="322"/>
                  </a:moveTo>
                  <a:cubicBezTo>
                    <a:pt x="2251" y="322"/>
                    <a:pt x="2585" y="679"/>
                    <a:pt x="2585" y="1096"/>
                  </a:cubicBezTo>
                  <a:lnTo>
                    <a:pt x="2585" y="1203"/>
                  </a:lnTo>
                  <a:lnTo>
                    <a:pt x="2573" y="1203"/>
                  </a:lnTo>
                  <a:cubicBezTo>
                    <a:pt x="2346" y="1144"/>
                    <a:pt x="2275" y="846"/>
                    <a:pt x="2263" y="846"/>
                  </a:cubicBezTo>
                  <a:cubicBezTo>
                    <a:pt x="2251" y="786"/>
                    <a:pt x="2204" y="727"/>
                    <a:pt x="2132" y="727"/>
                  </a:cubicBezTo>
                  <a:cubicBezTo>
                    <a:pt x="2124" y="725"/>
                    <a:pt x="2116" y="725"/>
                    <a:pt x="2107" y="725"/>
                  </a:cubicBezTo>
                  <a:cubicBezTo>
                    <a:pt x="2051" y="725"/>
                    <a:pt x="1986" y="756"/>
                    <a:pt x="1965" y="786"/>
                  </a:cubicBezTo>
                  <a:cubicBezTo>
                    <a:pt x="1692" y="1203"/>
                    <a:pt x="1037" y="1203"/>
                    <a:pt x="1025" y="1203"/>
                  </a:cubicBezTo>
                  <a:lnTo>
                    <a:pt x="965" y="1203"/>
                  </a:lnTo>
                  <a:lnTo>
                    <a:pt x="965" y="1096"/>
                  </a:lnTo>
                  <a:cubicBezTo>
                    <a:pt x="965" y="667"/>
                    <a:pt x="1322" y="322"/>
                    <a:pt x="1739" y="322"/>
                  </a:cubicBezTo>
                  <a:close/>
                  <a:moveTo>
                    <a:pt x="2751" y="1668"/>
                  </a:moveTo>
                  <a:cubicBezTo>
                    <a:pt x="2787" y="1703"/>
                    <a:pt x="2787" y="1727"/>
                    <a:pt x="2787" y="1763"/>
                  </a:cubicBezTo>
                  <a:cubicBezTo>
                    <a:pt x="2787" y="1798"/>
                    <a:pt x="2763" y="1846"/>
                    <a:pt x="2715" y="1858"/>
                  </a:cubicBezTo>
                  <a:lnTo>
                    <a:pt x="2715" y="1668"/>
                  </a:lnTo>
                  <a:close/>
                  <a:moveTo>
                    <a:pt x="858" y="1679"/>
                  </a:moveTo>
                  <a:lnTo>
                    <a:pt x="858" y="1894"/>
                  </a:lnTo>
                  <a:cubicBezTo>
                    <a:pt x="834" y="1858"/>
                    <a:pt x="799" y="1834"/>
                    <a:pt x="799" y="1775"/>
                  </a:cubicBezTo>
                  <a:cubicBezTo>
                    <a:pt x="799" y="1739"/>
                    <a:pt x="810" y="1715"/>
                    <a:pt x="834" y="1679"/>
                  </a:cubicBezTo>
                  <a:close/>
                  <a:moveTo>
                    <a:pt x="2096" y="1203"/>
                  </a:moveTo>
                  <a:cubicBezTo>
                    <a:pt x="2156" y="1322"/>
                    <a:pt x="2263" y="1441"/>
                    <a:pt x="2406" y="1501"/>
                  </a:cubicBezTo>
                  <a:lnTo>
                    <a:pt x="2406" y="1977"/>
                  </a:lnTo>
                  <a:cubicBezTo>
                    <a:pt x="2394" y="2263"/>
                    <a:pt x="2156" y="2501"/>
                    <a:pt x="1870" y="2501"/>
                  </a:cubicBezTo>
                  <a:lnTo>
                    <a:pt x="1727" y="2501"/>
                  </a:lnTo>
                  <a:cubicBezTo>
                    <a:pt x="1430" y="2501"/>
                    <a:pt x="1203" y="2263"/>
                    <a:pt x="1203" y="1977"/>
                  </a:cubicBezTo>
                  <a:lnTo>
                    <a:pt x="1203" y="1548"/>
                  </a:lnTo>
                  <a:cubicBezTo>
                    <a:pt x="1418" y="1525"/>
                    <a:pt x="1799" y="1441"/>
                    <a:pt x="2096" y="1203"/>
                  </a:cubicBezTo>
                  <a:close/>
                  <a:moveTo>
                    <a:pt x="1977" y="2834"/>
                  </a:moveTo>
                  <a:lnTo>
                    <a:pt x="1977" y="2918"/>
                  </a:lnTo>
                  <a:lnTo>
                    <a:pt x="1799" y="3108"/>
                  </a:lnTo>
                  <a:lnTo>
                    <a:pt x="1620" y="2941"/>
                  </a:lnTo>
                  <a:lnTo>
                    <a:pt x="1620" y="2834"/>
                  </a:lnTo>
                  <a:close/>
                  <a:moveTo>
                    <a:pt x="1751" y="1"/>
                  </a:moveTo>
                  <a:cubicBezTo>
                    <a:pt x="1144" y="1"/>
                    <a:pt x="632" y="501"/>
                    <a:pt x="632" y="1120"/>
                  </a:cubicBezTo>
                  <a:lnTo>
                    <a:pt x="632" y="1417"/>
                  </a:lnTo>
                  <a:cubicBezTo>
                    <a:pt x="537" y="1501"/>
                    <a:pt x="453" y="1644"/>
                    <a:pt x="453" y="1775"/>
                  </a:cubicBezTo>
                  <a:cubicBezTo>
                    <a:pt x="453" y="2025"/>
                    <a:pt x="656" y="2215"/>
                    <a:pt x="894" y="2239"/>
                  </a:cubicBezTo>
                  <a:cubicBezTo>
                    <a:pt x="953" y="2441"/>
                    <a:pt x="1096" y="2608"/>
                    <a:pt x="1275" y="2715"/>
                  </a:cubicBezTo>
                  <a:lnTo>
                    <a:pt x="1275" y="2799"/>
                  </a:lnTo>
                  <a:lnTo>
                    <a:pt x="596" y="3072"/>
                  </a:lnTo>
                  <a:cubicBezTo>
                    <a:pt x="537" y="3096"/>
                    <a:pt x="1" y="3311"/>
                    <a:pt x="1" y="3977"/>
                  </a:cubicBezTo>
                  <a:lnTo>
                    <a:pt x="1" y="4573"/>
                  </a:lnTo>
                  <a:cubicBezTo>
                    <a:pt x="1" y="4656"/>
                    <a:pt x="72" y="4739"/>
                    <a:pt x="156" y="4739"/>
                  </a:cubicBezTo>
                  <a:lnTo>
                    <a:pt x="572" y="4739"/>
                  </a:lnTo>
                  <a:cubicBezTo>
                    <a:pt x="668" y="4739"/>
                    <a:pt x="739" y="4656"/>
                    <a:pt x="739" y="4573"/>
                  </a:cubicBezTo>
                  <a:cubicBezTo>
                    <a:pt x="739" y="4477"/>
                    <a:pt x="668" y="4406"/>
                    <a:pt x="572" y="4406"/>
                  </a:cubicBezTo>
                  <a:lnTo>
                    <a:pt x="322" y="4406"/>
                  </a:lnTo>
                  <a:lnTo>
                    <a:pt x="322" y="3977"/>
                  </a:lnTo>
                  <a:cubicBezTo>
                    <a:pt x="322" y="3513"/>
                    <a:pt x="680" y="3382"/>
                    <a:pt x="691" y="3382"/>
                  </a:cubicBezTo>
                  <a:lnTo>
                    <a:pt x="715" y="3382"/>
                  </a:lnTo>
                  <a:lnTo>
                    <a:pt x="1334" y="3144"/>
                  </a:lnTo>
                  <a:lnTo>
                    <a:pt x="1668" y="3465"/>
                  </a:lnTo>
                  <a:cubicBezTo>
                    <a:pt x="1692" y="3501"/>
                    <a:pt x="1739" y="3513"/>
                    <a:pt x="1787" y="3513"/>
                  </a:cubicBezTo>
                  <a:cubicBezTo>
                    <a:pt x="1823" y="3513"/>
                    <a:pt x="1870" y="3501"/>
                    <a:pt x="1906" y="3465"/>
                  </a:cubicBezTo>
                  <a:lnTo>
                    <a:pt x="2215" y="3144"/>
                  </a:lnTo>
                  <a:lnTo>
                    <a:pt x="2835" y="3394"/>
                  </a:lnTo>
                  <a:lnTo>
                    <a:pt x="2858" y="3394"/>
                  </a:lnTo>
                  <a:cubicBezTo>
                    <a:pt x="2870" y="3394"/>
                    <a:pt x="3227" y="3525"/>
                    <a:pt x="3227" y="3989"/>
                  </a:cubicBezTo>
                  <a:lnTo>
                    <a:pt x="3227" y="4418"/>
                  </a:lnTo>
                  <a:lnTo>
                    <a:pt x="1108" y="4418"/>
                  </a:lnTo>
                  <a:cubicBezTo>
                    <a:pt x="1025" y="4418"/>
                    <a:pt x="953" y="4501"/>
                    <a:pt x="953" y="4585"/>
                  </a:cubicBezTo>
                  <a:cubicBezTo>
                    <a:pt x="953" y="4680"/>
                    <a:pt x="1025" y="4751"/>
                    <a:pt x="1108" y="4751"/>
                  </a:cubicBezTo>
                  <a:lnTo>
                    <a:pt x="3394" y="4751"/>
                  </a:lnTo>
                  <a:cubicBezTo>
                    <a:pt x="3477" y="4751"/>
                    <a:pt x="3549" y="4680"/>
                    <a:pt x="3549" y="4585"/>
                  </a:cubicBezTo>
                  <a:lnTo>
                    <a:pt x="3549" y="3989"/>
                  </a:lnTo>
                  <a:cubicBezTo>
                    <a:pt x="3561" y="3311"/>
                    <a:pt x="3037" y="3096"/>
                    <a:pt x="2966" y="3072"/>
                  </a:cubicBezTo>
                  <a:lnTo>
                    <a:pt x="2311" y="2799"/>
                  </a:lnTo>
                  <a:lnTo>
                    <a:pt x="2311" y="2715"/>
                  </a:lnTo>
                  <a:cubicBezTo>
                    <a:pt x="2489" y="2608"/>
                    <a:pt x="2620" y="2441"/>
                    <a:pt x="2692" y="2239"/>
                  </a:cubicBezTo>
                  <a:cubicBezTo>
                    <a:pt x="2930" y="2215"/>
                    <a:pt x="3120" y="2013"/>
                    <a:pt x="3120" y="1775"/>
                  </a:cubicBezTo>
                  <a:cubicBezTo>
                    <a:pt x="3120" y="1620"/>
                    <a:pt x="3049" y="1489"/>
                    <a:pt x="2942" y="1417"/>
                  </a:cubicBezTo>
                  <a:lnTo>
                    <a:pt x="2942" y="1120"/>
                  </a:lnTo>
                  <a:cubicBezTo>
                    <a:pt x="2942" y="501"/>
                    <a:pt x="2442" y="1"/>
                    <a:pt x="18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2" name="Google Shape;512;p50"/>
          <p:cNvGrpSpPr/>
          <p:nvPr/>
        </p:nvGrpSpPr>
        <p:grpSpPr>
          <a:xfrm>
            <a:off x="7013800" y="1555260"/>
            <a:ext cx="502821" cy="502918"/>
            <a:chOff x="5774124" y="4294550"/>
            <a:chExt cx="331611" cy="331674"/>
          </a:xfrm>
        </p:grpSpPr>
        <p:sp>
          <p:nvSpPr>
            <p:cNvPr id="513" name="Google Shape;513;p50"/>
            <p:cNvSpPr/>
            <p:nvPr/>
          </p:nvSpPr>
          <p:spPr>
            <a:xfrm>
              <a:off x="5774124" y="4419664"/>
              <a:ext cx="331611" cy="206560"/>
            </a:xfrm>
            <a:custGeom>
              <a:avLst/>
              <a:gdLst/>
              <a:ahLst/>
              <a:cxnLst/>
              <a:rect l="l" t="t" r="r" b="b"/>
              <a:pathLst>
                <a:path w="10419" h="6490" extrusionOk="0">
                  <a:moveTo>
                    <a:pt x="2751" y="2905"/>
                  </a:moveTo>
                  <a:lnTo>
                    <a:pt x="2751" y="6191"/>
                  </a:lnTo>
                  <a:lnTo>
                    <a:pt x="1429" y="6191"/>
                  </a:lnTo>
                  <a:lnTo>
                    <a:pt x="1429" y="2905"/>
                  </a:lnTo>
                  <a:close/>
                  <a:moveTo>
                    <a:pt x="5847" y="2084"/>
                  </a:moveTo>
                  <a:lnTo>
                    <a:pt x="5847" y="6191"/>
                  </a:lnTo>
                  <a:lnTo>
                    <a:pt x="4525" y="6191"/>
                  </a:lnTo>
                  <a:lnTo>
                    <a:pt x="4525" y="2084"/>
                  </a:lnTo>
                  <a:close/>
                  <a:moveTo>
                    <a:pt x="8942" y="298"/>
                  </a:moveTo>
                  <a:lnTo>
                    <a:pt x="8942" y="6191"/>
                  </a:lnTo>
                  <a:lnTo>
                    <a:pt x="7609" y="6191"/>
                  </a:lnTo>
                  <a:lnTo>
                    <a:pt x="7609" y="298"/>
                  </a:lnTo>
                  <a:close/>
                  <a:moveTo>
                    <a:pt x="7466" y="0"/>
                  </a:moveTo>
                  <a:cubicBezTo>
                    <a:pt x="7383" y="0"/>
                    <a:pt x="7323" y="72"/>
                    <a:pt x="7323" y="155"/>
                  </a:cubicBezTo>
                  <a:lnTo>
                    <a:pt x="7323" y="6191"/>
                  </a:lnTo>
                  <a:lnTo>
                    <a:pt x="6156" y="6191"/>
                  </a:lnTo>
                  <a:lnTo>
                    <a:pt x="6156" y="1941"/>
                  </a:lnTo>
                  <a:cubicBezTo>
                    <a:pt x="6156" y="1846"/>
                    <a:pt x="6085" y="1786"/>
                    <a:pt x="6013" y="1786"/>
                  </a:cubicBezTo>
                  <a:lnTo>
                    <a:pt x="4370" y="1786"/>
                  </a:lnTo>
                  <a:cubicBezTo>
                    <a:pt x="4287" y="1786"/>
                    <a:pt x="4227" y="1858"/>
                    <a:pt x="4227" y="1941"/>
                  </a:cubicBezTo>
                  <a:lnTo>
                    <a:pt x="4227" y="6191"/>
                  </a:lnTo>
                  <a:lnTo>
                    <a:pt x="3061" y="6191"/>
                  </a:lnTo>
                  <a:lnTo>
                    <a:pt x="3061" y="2751"/>
                  </a:lnTo>
                  <a:cubicBezTo>
                    <a:pt x="3061" y="2667"/>
                    <a:pt x="2989" y="2608"/>
                    <a:pt x="2918" y="2608"/>
                  </a:cubicBezTo>
                  <a:lnTo>
                    <a:pt x="1275" y="2608"/>
                  </a:lnTo>
                  <a:cubicBezTo>
                    <a:pt x="1191" y="2608"/>
                    <a:pt x="1132" y="2679"/>
                    <a:pt x="1132" y="2751"/>
                  </a:cubicBezTo>
                  <a:lnTo>
                    <a:pt x="1132" y="6191"/>
                  </a:lnTo>
                  <a:lnTo>
                    <a:pt x="144" y="6191"/>
                  </a:lnTo>
                  <a:cubicBezTo>
                    <a:pt x="60" y="6191"/>
                    <a:pt x="1" y="6263"/>
                    <a:pt x="1" y="6346"/>
                  </a:cubicBezTo>
                  <a:cubicBezTo>
                    <a:pt x="1" y="6430"/>
                    <a:pt x="72" y="6489"/>
                    <a:pt x="144" y="6489"/>
                  </a:cubicBezTo>
                  <a:lnTo>
                    <a:pt x="10264" y="6489"/>
                  </a:lnTo>
                  <a:cubicBezTo>
                    <a:pt x="10359" y="6489"/>
                    <a:pt x="10419" y="6418"/>
                    <a:pt x="10419" y="6346"/>
                  </a:cubicBezTo>
                  <a:cubicBezTo>
                    <a:pt x="10395" y="6251"/>
                    <a:pt x="10323" y="6191"/>
                    <a:pt x="10240" y="6191"/>
                  </a:cubicBezTo>
                  <a:lnTo>
                    <a:pt x="9252" y="6191"/>
                  </a:lnTo>
                  <a:lnTo>
                    <a:pt x="9252" y="155"/>
                  </a:lnTo>
                  <a:cubicBezTo>
                    <a:pt x="9252" y="60"/>
                    <a:pt x="9180" y="0"/>
                    <a:pt x="91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4" name="Google Shape;514;p50"/>
            <p:cNvSpPr/>
            <p:nvPr/>
          </p:nvSpPr>
          <p:spPr>
            <a:xfrm>
              <a:off x="5778294" y="4294550"/>
              <a:ext cx="316461" cy="191442"/>
            </a:xfrm>
            <a:custGeom>
              <a:avLst/>
              <a:gdLst/>
              <a:ahLst/>
              <a:cxnLst/>
              <a:rect l="l" t="t" r="r" b="b"/>
              <a:pathLst>
                <a:path w="9943" h="6015" extrusionOk="0">
                  <a:moveTo>
                    <a:pt x="9447" y="0"/>
                  </a:moveTo>
                  <a:cubicBezTo>
                    <a:pt x="9433" y="0"/>
                    <a:pt x="9420" y="1"/>
                    <a:pt x="9407" y="2"/>
                  </a:cubicBezTo>
                  <a:lnTo>
                    <a:pt x="8097" y="169"/>
                  </a:lnTo>
                  <a:cubicBezTo>
                    <a:pt x="7847" y="193"/>
                    <a:pt x="7644" y="455"/>
                    <a:pt x="7680" y="705"/>
                  </a:cubicBezTo>
                  <a:cubicBezTo>
                    <a:pt x="7703" y="951"/>
                    <a:pt x="7914" y="1123"/>
                    <a:pt x="8167" y="1123"/>
                  </a:cubicBezTo>
                  <a:cubicBezTo>
                    <a:pt x="8183" y="1123"/>
                    <a:pt x="8200" y="1123"/>
                    <a:pt x="8216" y="1121"/>
                  </a:cubicBezTo>
                  <a:lnTo>
                    <a:pt x="8323" y="1109"/>
                  </a:lnTo>
                  <a:lnTo>
                    <a:pt x="8323" y="1109"/>
                  </a:lnTo>
                  <a:cubicBezTo>
                    <a:pt x="6716" y="2967"/>
                    <a:pt x="4811" y="3919"/>
                    <a:pt x="3465" y="4407"/>
                  </a:cubicBezTo>
                  <a:cubicBezTo>
                    <a:pt x="1787" y="5003"/>
                    <a:pt x="477" y="5062"/>
                    <a:pt x="477" y="5062"/>
                  </a:cubicBezTo>
                  <a:cubicBezTo>
                    <a:pt x="203" y="5074"/>
                    <a:pt x="1" y="5288"/>
                    <a:pt x="13" y="5550"/>
                  </a:cubicBezTo>
                  <a:cubicBezTo>
                    <a:pt x="24" y="5824"/>
                    <a:pt x="239" y="6015"/>
                    <a:pt x="489" y="6015"/>
                  </a:cubicBezTo>
                  <a:lnTo>
                    <a:pt x="501" y="6015"/>
                  </a:lnTo>
                  <a:cubicBezTo>
                    <a:pt x="560" y="6015"/>
                    <a:pt x="1953" y="5967"/>
                    <a:pt x="3775" y="5312"/>
                  </a:cubicBezTo>
                  <a:cubicBezTo>
                    <a:pt x="4811" y="4943"/>
                    <a:pt x="5775" y="4467"/>
                    <a:pt x="6656" y="3872"/>
                  </a:cubicBezTo>
                  <a:cubicBezTo>
                    <a:pt x="6728" y="3824"/>
                    <a:pt x="6740" y="3729"/>
                    <a:pt x="6692" y="3669"/>
                  </a:cubicBezTo>
                  <a:cubicBezTo>
                    <a:pt x="6670" y="3618"/>
                    <a:pt x="6621" y="3594"/>
                    <a:pt x="6573" y="3594"/>
                  </a:cubicBezTo>
                  <a:cubicBezTo>
                    <a:pt x="6542" y="3594"/>
                    <a:pt x="6512" y="3603"/>
                    <a:pt x="6490" y="3622"/>
                  </a:cubicBezTo>
                  <a:cubicBezTo>
                    <a:pt x="5620" y="4205"/>
                    <a:pt x="4692" y="4681"/>
                    <a:pt x="3692" y="5038"/>
                  </a:cubicBezTo>
                  <a:cubicBezTo>
                    <a:pt x="1906" y="5669"/>
                    <a:pt x="560" y="5717"/>
                    <a:pt x="525" y="5717"/>
                  </a:cubicBezTo>
                  <a:cubicBezTo>
                    <a:pt x="429" y="5717"/>
                    <a:pt x="358" y="5646"/>
                    <a:pt x="346" y="5550"/>
                  </a:cubicBezTo>
                  <a:cubicBezTo>
                    <a:pt x="346" y="5467"/>
                    <a:pt x="417" y="5372"/>
                    <a:pt x="501" y="5372"/>
                  </a:cubicBezTo>
                  <a:cubicBezTo>
                    <a:pt x="525" y="5372"/>
                    <a:pt x="1858" y="5336"/>
                    <a:pt x="3596" y="4705"/>
                  </a:cubicBezTo>
                  <a:cubicBezTo>
                    <a:pt x="5061" y="4181"/>
                    <a:pt x="7144" y="3133"/>
                    <a:pt x="8835" y="1014"/>
                  </a:cubicBezTo>
                  <a:cubicBezTo>
                    <a:pt x="8927" y="911"/>
                    <a:pt x="8842" y="763"/>
                    <a:pt x="8718" y="763"/>
                  </a:cubicBezTo>
                  <a:cubicBezTo>
                    <a:pt x="8714" y="763"/>
                    <a:pt x="8709" y="764"/>
                    <a:pt x="8704" y="764"/>
                  </a:cubicBezTo>
                  <a:lnTo>
                    <a:pt x="8216" y="824"/>
                  </a:lnTo>
                  <a:cubicBezTo>
                    <a:pt x="8208" y="825"/>
                    <a:pt x="8200" y="825"/>
                    <a:pt x="8192" y="825"/>
                  </a:cubicBezTo>
                  <a:cubicBezTo>
                    <a:pt x="8109" y="825"/>
                    <a:pt x="8047" y="769"/>
                    <a:pt x="8025" y="693"/>
                  </a:cubicBezTo>
                  <a:cubicBezTo>
                    <a:pt x="7990" y="586"/>
                    <a:pt x="8061" y="478"/>
                    <a:pt x="8168" y="478"/>
                  </a:cubicBezTo>
                  <a:lnTo>
                    <a:pt x="9478" y="312"/>
                  </a:lnTo>
                  <a:cubicBezTo>
                    <a:pt x="9484" y="311"/>
                    <a:pt x="9490" y="311"/>
                    <a:pt x="9496" y="311"/>
                  </a:cubicBezTo>
                  <a:cubicBezTo>
                    <a:pt x="9594" y="311"/>
                    <a:pt x="9669" y="400"/>
                    <a:pt x="9669" y="490"/>
                  </a:cubicBezTo>
                  <a:lnTo>
                    <a:pt x="9669" y="1800"/>
                  </a:lnTo>
                  <a:cubicBezTo>
                    <a:pt x="9669" y="1895"/>
                    <a:pt x="9597" y="1979"/>
                    <a:pt x="9490" y="1979"/>
                  </a:cubicBezTo>
                  <a:cubicBezTo>
                    <a:pt x="9407" y="1979"/>
                    <a:pt x="9311" y="1907"/>
                    <a:pt x="9311" y="1800"/>
                  </a:cubicBezTo>
                  <a:lnTo>
                    <a:pt x="9311" y="1407"/>
                  </a:lnTo>
                  <a:cubicBezTo>
                    <a:pt x="9311" y="1348"/>
                    <a:pt x="9264" y="1288"/>
                    <a:pt x="9204" y="1252"/>
                  </a:cubicBezTo>
                  <a:cubicBezTo>
                    <a:pt x="9187" y="1242"/>
                    <a:pt x="9169" y="1238"/>
                    <a:pt x="9152" y="1238"/>
                  </a:cubicBezTo>
                  <a:cubicBezTo>
                    <a:pt x="9106" y="1238"/>
                    <a:pt x="9060" y="1266"/>
                    <a:pt x="9026" y="1300"/>
                  </a:cubicBezTo>
                  <a:cubicBezTo>
                    <a:pt x="8466" y="2002"/>
                    <a:pt x="7811" y="2633"/>
                    <a:pt x="7097" y="3193"/>
                  </a:cubicBezTo>
                  <a:cubicBezTo>
                    <a:pt x="7037" y="3229"/>
                    <a:pt x="7025" y="3336"/>
                    <a:pt x="7061" y="3395"/>
                  </a:cubicBezTo>
                  <a:cubicBezTo>
                    <a:pt x="7091" y="3433"/>
                    <a:pt x="7144" y="3451"/>
                    <a:pt x="7194" y="3451"/>
                  </a:cubicBezTo>
                  <a:cubicBezTo>
                    <a:pt x="7224" y="3451"/>
                    <a:pt x="7253" y="3445"/>
                    <a:pt x="7275" y="3431"/>
                  </a:cubicBezTo>
                  <a:cubicBezTo>
                    <a:pt x="7895" y="2943"/>
                    <a:pt x="8466" y="2419"/>
                    <a:pt x="8990" y="1824"/>
                  </a:cubicBezTo>
                  <a:cubicBezTo>
                    <a:pt x="9002" y="2074"/>
                    <a:pt x="9204" y="2276"/>
                    <a:pt x="9466" y="2276"/>
                  </a:cubicBezTo>
                  <a:cubicBezTo>
                    <a:pt x="9728" y="2276"/>
                    <a:pt x="9942" y="2074"/>
                    <a:pt x="9942" y="1800"/>
                  </a:cubicBezTo>
                  <a:lnTo>
                    <a:pt x="9942" y="478"/>
                  </a:lnTo>
                  <a:cubicBezTo>
                    <a:pt x="9942" y="347"/>
                    <a:pt x="9883" y="216"/>
                    <a:pt x="9776" y="121"/>
                  </a:cubicBezTo>
                  <a:cubicBezTo>
                    <a:pt x="9679" y="46"/>
                    <a:pt x="9564" y="0"/>
                    <a:pt x="94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5" name="Google Shape;515;p50"/>
          <p:cNvGrpSpPr/>
          <p:nvPr/>
        </p:nvGrpSpPr>
        <p:grpSpPr>
          <a:xfrm>
            <a:off x="4494730" y="1519236"/>
            <a:ext cx="524635" cy="524683"/>
            <a:chOff x="4890434" y="4287389"/>
            <a:chExt cx="345997" cy="346029"/>
          </a:xfrm>
        </p:grpSpPr>
        <p:sp>
          <p:nvSpPr>
            <p:cNvPr id="516" name="Google Shape;516;p50"/>
            <p:cNvSpPr/>
            <p:nvPr/>
          </p:nvSpPr>
          <p:spPr>
            <a:xfrm>
              <a:off x="5111349" y="4400695"/>
              <a:ext cx="54998" cy="54998"/>
            </a:xfrm>
            <a:custGeom>
              <a:avLst/>
              <a:gdLst/>
              <a:ahLst/>
              <a:cxnLst/>
              <a:rect l="l" t="t" r="r" b="b"/>
              <a:pathLst>
                <a:path w="1728" h="1728" extrusionOk="0">
                  <a:moveTo>
                    <a:pt x="858" y="346"/>
                  </a:moveTo>
                  <a:cubicBezTo>
                    <a:pt x="1144" y="346"/>
                    <a:pt x="1382" y="584"/>
                    <a:pt x="1382" y="870"/>
                  </a:cubicBezTo>
                  <a:cubicBezTo>
                    <a:pt x="1382" y="1144"/>
                    <a:pt x="1144" y="1382"/>
                    <a:pt x="858" y="1382"/>
                  </a:cubicBezTo>
                  <a:cubicBezTo>
                    <a:pt x="572" y="1382"/>
                    <a:pt x="346" y="1144"/>
                    <a:pt x="346" y="870"/>
                  </a:cubicBezTo>
                  <a:cubicBezTo>
                    <a:pt x="346" y="584"/>
                    <a:pt x="584" y="346"/>
                    <a:pt x="858" y="346"/>
                  </a:cubicBezTo>
                  <a:close/>
                  <a:moveTo>
                    <a:pt x="858" y="1"/>
                  </a:moveTo>
                  <a:cubicBezTo>
                    <a:pt x="382" y="1"/>
                    <a:pt x="1" y="394"/>
                    <a:pt x="1" y="870"/>
                  </a:cubicBezTo>
                  <a:cubicBezTo>
                    <a:pt x="1" y="1346"/>
                    <a:pt x="382" y="1727"/>
                    <a:pt x="858" y="1727"/>
                  </a:cubicBezTo>
                  <a:cubicBezTo>
                    <a:pt x="1334" y="1727"/>
                    <a:pt x="1727" y="1346"/>
                    <a:pt x="1727" y="870"/>
                  </a:cubicBezTo>
                  <a:cubicBezTo>
                    <a:pt x="1727" y="394"/>
                    <a:pt x="1334" y="1"/>
                    <a:pt x="8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50"/>
            <p:cNvSpPr/>
            <p:nvPr/>
          </p:nvSpPr>
          <p:spPr>
            <a:xfrm>
              <a:off x="5113640" y="4466642"/>
              <a:ext cx="70498" cy="51179"/>
            </a:xfrm>
            <a:custGeom>
              <a:avLst/>
              <a:gdLst/>
              <a:ahLst/>
              <a:cxnLst/>
              <a:rect l="l" t="t" r="r" b="b"/>
              <a:pathLst>
                <a:path w="2215" h="1608" extrusionOk="0">
                  <a:moveTo>
                    <a:pt x="786" y="1"/>
                  </a:moveTo>
                  <a:cubicBezTo>
                    <a:pt x="548" y="1"/>
                    <a:pt x="333" y="60"/>
                    <a:pt x="119" y="167"/>
                  </a:cubicBezTo>
                  <a:cubicBezTo>
                    <a:pt x="36" y="203"/>
                    <a:pt x="0" y="310"/>
                    <a:pt x="48" y="405"/>
                  </a:cubicBezTo>
                  <a:cubicBezTo>
                    <a:pt x="73" y="463"/>
                    <a:pt x="132" y="498"/>
                    <a:pt x="198" y="498"/>
                  </a:cubicBezTo>
                  <a:cubicBezTo>
                    <a:pt x="226" y="498"/>
                    <a:pt x="257" y="491"/>
                    <a:pt x="286" y="477"/>
                  </a:cubicBezTo>
                  <a:cubicBezTo>
                    <a:pt x="429" y="382"/>
                    <a:pt x="607" y="346"/>
                    <a:pt x="786" y="346"/>
                  </a:cubicBezTo>
                  <a:cubicBezTo>
                    <a:pt x="1322" y="346"/>
                    <a:pt x="1774" y="727"/>
                    <a:pt x="1857" y="1251"/>
                  </a:cubicBezTo>
                  <a:lnTo>
                    <a:pt x="786" y="1251"/>
                  </a:lnTo>
                  <a:cubicBezTo>
                    <a:pt x="703" y="1251"/>
                    <a:pt x="607" y="1322"/>
                    <a:pt x="607" y="1429"/>
                  </a:cubicBezTo>
                  <a:cubicBezTo>
                    <a:pt x="607" y="1513"/>
                    <a:pt x="679" y="1608"/>
                    <a:pt x="786" y="1608"/>
                  </a:cubicBezTo>
                  <a:lnTo>
                    <a:pt x="2036" y="1608"/>
                  </a:lnTo>
                  <a:cubicBezTo>
                    <a:pt x="2131" y="1608"/>
                    <a:pt x="2215" y="1536"/>
                    <a:pt x="2215" y="1429"/>
                  </a:cubicBezTo>
                  <a:cubicBezTo>
                    <a:pt x="2215" y="643"/>
                    <a:pt x="1572" y="1"/>
                    <a:pt x="7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50"/>
            <p:cNvSpPr/>
            <p:nvPr/>
          </p:nvSpPr>
          <p:spPr>
            <a:xfrm>
              <a:off x="4943490" y="4467023"/>
              <a:ext cx="70880" cy="51179"/>
            </a:xfrm>
            <a:custGeom>
              <a:avLst/>
              <a:gdLst/>
              <a:ahLst/>
              <a:cxnLst/>
              <a:rect l="l" t="t" r="r" b="b"/>
              <a:pathLst>
                <a:path w="2227" h="1608" extrusionOk="0">
                  <a:moveTo>
                    <a:pt x="1429" y="0"/>
                  </a:moveTo>
                  <a:cubicBezTo>
                    <a:pt x="643" y="0"/>
                    <a:pt x="0" y="643"/>
                    <a:pt x="0" y="1429"/>
                  </a:cubicBezTo>
                  <a:cubicBezTo>
                    <a:pt x="0" y="1524"/>
                    <a:pt x="84" y="1608"/>
                    <a:pt x="179" y="1608"/>
                  </a:cubicBezTo>
                  <a:lnTo>
                    <a:pt x="1453" y="1608"/>
                  </a:lnTo>
                  <a:cubicBezTo>
                    <a:pt x="1536" y="1608"/>
                    <a:pt x="1631" y="1536"/>
                    <a:pt x="1631" y="1429"/>
                  </a:cubicBezTo>
                  <a:cubicBezTo>
                    <a:pt x="1608" y="1322"/>
                    <a:pt x="1536" y="1251"/>
                    <a:pt x="1453" y="1251"/>
                  </a:cubicBezTo>
                  <a:lnTo>
                    <a:pt x="357" y="1251"/>
                  </a:lnTo>
                  <a:cubicBezTo>
                    <a:pt x="453" y="727"/>
                    <a:pt x="893" y="346"/>
                    <a:pt x="1429" y="346"/>
                  </a:cubicBezTo>
                  <a:cubicBezTo>
                    <a:pt x="1608" y="346"/>
                    <a:pt x="1786" y="393"/>
                    <a:pt x="1941" y="477"/>
                  </a:cubicBezTo>
                  <a:cubicBezTo>
                    <a:pt x="1966" y="491"/>
                    <a:pt x="1994" y="498"/>
                    <a:pt x="2022" y="498"/>
                  </a:cubicBezTo>
                  <a:cubicBezTo>
                    <a:pt x="2084" y="498"/>
                    <a:pt x="2146" y="463"/>
                    <a:pt x="2179" y="405"/>
                  </a:cubicBezTo>
                  <a:cubicBezTo>
                    <a:pt x="2227" y="310"/>
                    <a:pt x="2191" y="215"/>
                    <a:pt x="2108" y="167"/>
                  </a:cubicBezTo>
                  <a:cubicBezTo>
                    <a:pt x="1893" y="60"/>
                    <a:pt x="1667" y="0"/>
                    <a:pt x="14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50"/>
            <p:cNvSpPr/>
            <p:nvPr/>
          </p:nvSpPr>
          <p:spPr>
            <a:xfrm>
              <a:off x="4961282" y="4400695"/>
              <a:ext cx="54616" cy="54998"/>
            </a:xfrm>
            <a:custGeom>
              <a:avLst/>
              <a:gdLst/>
              <a:ahLst/>
              <a:cxnLst/>
              <a:rect l="l" t="t" r="r" b="b"/>
              <a:pathLst>
                <a:path w="1716" h="1728" extrusionOk="0">
                  <a:moveTo>
                    <a:pt x="858" y="346"/>
                  </a:moveTo>
                  <a:cubicBezTo>
                    <a:pt x="1144" y="346"/>
                    <a:pt x="1382" y="584"/>
                    <a:pt x="1382" y="870"/>
                  </a:cubicBezTo>
                  <a:cubicBezTo>
                    <a:pt x="1382" y="1144"/>
                    <a:pt x="1144" y="1382"/>
                    <a:pt x="858" y="1382"/>
                  </a:cubicBezTo>
                  <a:cubicBezTo>
                    <a:pt x="572" y="1382"/>
                    <a:pt x="334" y="1144"/>
                    <a:pt x="334" y="870"/>
                  </a:cubicBezTo>
                  <a:cubicBezTo>
                    <a:pt x="358" y="584"/>
                    <a:pt x="572" y="346"/>
                    <a:pt x="858" y="346"/>
                  </a:cubicBezTo>
                  <a:close/>
                  <a:moveTo>
                    <a:pt x="858" y="1"/>
                  </a:moveTo>
                  <a:cubicBezTo>
                    <a:pt x="382" y="1"/>
                    <a:pt x="1" y="394"/>
                    <a:pt x="1" y="870"/>
                  </a:cubicBezTo>
                  <a:cubicBezTo>
                    <a:pt x="1" y="1346"/>
                    <a:pt x="382" y="1727"/>
                    <a:pt x="858" y="1727"/>
                  </a:cubicBezTo>
                  <a:cubicBezTo>
                    <a:pt x="1334" y="1727"/>
                    <a:pt x="1715" y="1346"/>
                    <a:pt x="1715" y="870"/>
                  </a:cubicBezTo>
                  <a:cubicBezTo>
                    <a:pt x="1715" y="394"/>
                    <a:pt x="1334" y="1"/>
                    <a:pt x="8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50"/>
            <p:cNvSpPr/>
            <p:nvPr/>
          </p:nvSpPr>
          <p:spPr>
            <a:xfrm>
              <a:off x="5028374" y="4386691"/>
              <a:ext cx="71262" cy="70880"/>
            </a:xfrm>
            <a:custGeom>
              <a:avLst/>
              <a:gdLst/>
              <a:ahLst/>
              <a:cxnLst/>
              <a:rect l="l" t="t" r="r" b="b"/>
              <a:pathLst>
                <a:path w="2239" h="2227" extrusionOk="0">
                  <a:moveTo>
                    <a:pt x="1119" y="358"/>
                  </a:moveTo>
                  <a:cubicBezTo>
                    <a:pt x="1536" y="358"/>
                    <a:pt x="1893" y="691"/>
                    <a:pt x="1893" y="1131"/>
                  </a:cubicBezTo>
                  <a:cubicBezTo>
                    <a:pt x="1893" y="1548"/>
                    <a:pt x="1548" y="1905"/>
                    <a:pt x="1119" y="1905"/>
                  </a:cubicBezTo>
                  <a:cubicBezTo>
                    <a:pt x="703" y="1905"/>
                    <a:pt x="345" y="1560"/>
                    <a:pt x="345" y="1131"/>
                  </a:cubicBezTo>
                  <a:cubicBezTo>
                    <a:pt x="345" y="691"/>
                    <a:pt x="679" y="358"/>
                    <a:pt x="1119" y="358"/>
                  </a:cubicBezTo>
                  <a:close/>
                  <a:moveTo>
                    <a:pt x="1119" y="0"/>
                  </a:moveTo>
                  <a:cubicBezTo>
                    <a:pt x="512" y="0"/>
                    <a:pt x="0" y="500"/>
                    <a:pt x="0" y="1108"/>
                  </a:cubicBezTo>
                  <a:cubicBezTo>
                    <a:pt x="0" y="1739"/>
                    <a:pt x="512" y="2227"/>
                    <a:pt x="1119" y="2227"/>
                  </a:cubicBezTo>
                  <a:cubicBezTo>
                    <a:pt x="1727" y="2227"/>
                    <a:pt x="2239" y="1727"/>
                    <a:pt x="2239" y="1108"/>
                  </a:cubicBezTo>
                  <a:cubicBezTo>
                    <a:pt x="2239" y="500"/>
                    <a:pt x="1727" y="0"/>
                    <a:pt x="11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50"/>
            <p:cNvSpPr/>
            <p:nvPr/>
          </p:nvSpPr>
          <p:spPr>
            <a:xfrm>
              <a:off x="5004122" y="4468901"/>
              <a:ext cx="120149" cy="65596"/>
            </a:xfrm>
            <a:custGeom>
              <a:avLst/>
              <a:gdLst/>
              <a:ahLst/>
              <a:cxnLst/>
              <a:rect l="l" t="t" r="r" b="b"/>
              <a:pathLst>
                <a:path w="3775" h="2061" extrusionOk="0">
                  <a:moveTo>
                    <a:pt x="1881" y="346"/>
                  </a:moveTo>
                  <a:cubicBezTo>
                    <a:pt x="2667" y="346"/>
                    <a:pt x="3322" y="942"/>
                    <a:pt x="3393" y="1704"/>
                  </a:cubicBezTo>
                  <a:lnTo>
                    <a:pt x="357" y="1704"/>
                  </a:lnTo>
                  <a:cubicBezTo>
                    <a:pt x="453" y="942"/>
                    <a:pt x="1096" y="346"/>
                    <a:pt x="1881" y="346"/>
                  </a:cubicBezTo>
                  <a:close/>
                  <a:moveTo>
                    <a:pt x="1881" y="1"/>
                  </a:moveTo>
                  <a:cubicBezTo>
                    <a:pt x="834" y="1"/>
                    <a:pt x="0" y="846"/>
                    <a:pt x="0" y="1882"/>
                  </a:cubicBezTo>
                  <a:cubicBezTo>
                    <a:pt x="0" y="1966"/>
                    <a:pt x="84" y="2061"/>
                    <a:pt x="179" y="2061"/>
                  </a:cubicBezTo>
                  <a:lnTo>
                    <a:pt x="3596" y="2061"/>
                  </a:lnTo>
                  <a:cubicBezTo>
                    <a:pt x="3679" y="2061"/>
                    <a:pt x="3774" y="1977"/>
                    <a:pt x="3774" y="1882"/>
                  </a:cubicBezTo>
                  <a:cubicBezTo>
                    <a:pt x="3751" y="834"/>
                    <a:pt x="2905" y="1"/>
                    <a:pt x="18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50"/>
            <p:cNvSpPr/>
            <p:nvPr/>
          </p:nvSpPr>
          <p:spPr>
            <a:xfrm>
              <a:off x="4890434" y="4287389"/>
              <a:ext cx="345997" cy="346029"/>
            </a:xfrm>
            <a:custGeom>
              <a:avLst/>
              <a:gdLst/>
              <a:ahLst/>
              <a:cxnLst/>
              <a:rect l="l" t="t" r="r" b="b"/>
              <a:pathLst>
                <a:path w="10871" h="10872" extrusionOk="0">
                  <a:moveTo>
                    <a:pt x="5608" y="953"/>
                  </a:moveTo>
                  <a:cubicBezTo>
                    <a:pt x="7954" y="1049"/>
                    <a:pt x="9823" y="2918"/>
                    <a:pt x="9918" y="5252"/>
                  </a:cubicBezTo>
                  <a:lnTo>
                    <a:pt x="9502" y="5252"/>
                  </a:lnTo>
                  <a:cubicBezTo>
                    <a:pt x="9406" y="5252"/>
                    <a:pt x="9323" y="5335"/>
                    <a:pt x="9323" y="5442"/>
                  </a:cubicBezTo>
                  <a:cubicBezTo>
                    <a:pt x="9323" y="5525"/>
                    <a:pt x="9394" y="5621"/>
                    <a:pt x="9502" y="5621"/>
                  </a:cubicBezTo>
                  <a:lnTo>
                    <a:pt x="9918" y="5621"/>
                  </a:lnTo>
                  <a:cubicBezTo>
                    <a:pt x="9847" y="7954"/>
                    <a:pt x="7954" y="9824"/>
                    <a:pt x="5608" y="9919"/>
                  </a:cubicBezTo>
                  <a:lnTo>
                    <a:pt x="5608" y="9502"/>
                  </a:lnTo>
                  <a:cubicBezTo>
                    <a:pt x="5608" y="9407"/>
                    <a:pt x="5537" y="9323"/>
                    <a:pt x="5430" y="9323"/>
                  </a:cubicBezTo>
                  <a:cubicBezTo>
                    <a:pt x="5346" y="9323"/>
                    <a:pt x="5251" y="9395"/>
                    <a:pt x="5251" y="9502"/>
                  </a:cubicBezTo>
                  <a:lnTo>
                    <a:pt x="5251" y="9919"/>
                  </a:lnTo>
                  <a:cubicBezTo>
                    <a:pt x="2917" y="9824"/>
                    <a:pt x="1048" y="7954"/>
                    <a:pt x="953" y="5621"/>
                  </a:cubicBezTo>
                  <a:lnTo>
                    <a:pt x="1370" y="5621"/>
                  </a:lnTo>
                  <a:cubicBezTo>
                    <a:pt x="1465" y="5621"/>
                    <a:pt x="1548" y="5537"/>
                    <a:pt x="1548" y="5442"/>
                  </a:cubicBezTo>
                  <a:cubicBezTo>
                    <a:pt x="1548" y="5347"/>
                    <a:pt x="1477" y="5252"/>
                    <a:pt x="1370" y="5252"/>
                  </a:cubicBezTo>
                  <a:lnTo>
                    <a:pt x="953" y="5252"/>
                  </a:lnTo>
                  <a:cubicBezTo>
                    <a:pt x="1048" y="2918"/>
                    <a:pt x="2917" y="1049"/>
                    <a:pt x="5251" y="953"/>
                  </a:cubicBezTo>
                  <a:lnTo>
                    <a:pt x="5251" y="1370"/>
                  </a:lnTo>
                  <a:cubicBezTo>
                    <a:pt x="5251" y="1465"/>
                    <a:pt x="5334" y="1549"/>
                    <a:pt x="5430" y="1549"/>
                  </a:cubicBezTo>
                  <a:cubicBezTo>
                    <a:pt x="5525" y="1549"/>
                    <a:pt x="5608" y="1477"/>
                    <a:pt x="5608" y="1370"/>
                  </a:cubicBezTo>
                  <a:lnTo>
                    <a:pt x="5608" y="953"/>
                  </a:lnTo>
                  <a:close/>
                  <a:moveTo>
                    <a:pt x="5441" y="1"/>
                  </a:moveTo>
                  <a:cubicBezTo>
                    <a:pt x="5346" y="1"/>
                    <a:pt x="5263" y="84"/>
                    <a:pt x="5263" y="179"/>
                  </a:cubicBezTo>
                  <a:lnTo>
                    <a:pt x="5263" y="596"/>
                  </a:lnTo>
                  <a:cubicBezTo>
                    <a:pt x="2727" y="691"/>
                    <a:pt x="691" y="2727"/>
                    <a:pt x="596" y="5263"/>
                  </a:cubicBezTo>
                  <a:lnTo>
                    <a:pt x="179" y="5263"/>
                  </a:lnTo>
                  <a:cubicBezTo>
                    <a:pt x="96" y="5263"/>
                    <a:pt x="0" y="5335"/>
                    <a:pt x="0" y="5442"/>
                  </a:cubicBezTo>
                  <a:cubicBezTo>
                    <a:pt x="0" y="5525"/>
                    <a:pt x="84" y="5621"/>
                    <a:pt x="179" y="5621"/>
                  </a:cubicBezTo>
                  <a:lnTo>
                    <a:pt x="596" y="5621"/>
                  </a:lnTo>
                  <a:cubicBezTo>
                    <a:pt x="691" y="8145"/>
                    <a:pt x="2727" y="10181"/>
                    <a:pt x="5263" y="10276"/>
                  </a:cubicBezTo>
                  <a:lnTo>
                    <a:pt x="5263" y="10693"/>
                  </a:lnTo>
                  <a:cubicBezTo>
                    <a:pt x="5263" y="10776"/>
                    <a:pt x="5334" y="10871"/>
                    <a:pt x="5441" y="10871"/>
                  </a:cubicBezTo>
                  <a:cubicBezTo>
                    <a:pt x="5525" y="10871"/>
                    <a:pt x="5620" y="10800"/>
                    <a:pt x="5620" y="10693"/>
                  </a:cubicBezTo>
                  <a:lnTo>
                    <a:pt x="5620" y="10276"/>
                  </a:lnTo>
                  <a:cubicBezTo>
                    <a:pt x="8144" y="10181"/>
                    <a:pt x="10180" y="8145"/>
                    <a:pt x="10275" y="5621"/>
                  </a:cubicBezTo>
                  <a:lnTo>
                    <a:pt x="10692" y="5621"/>
                  </a:lnTo>
                  <a:cubicBezTo>
                    <a:pt x="10775" y="5621"/>
                    <a:pt x="10871" y="5537"/>
                    <a:pt x="10871" y="5442"/>
                  </a:cubicBezTo>
                  <a:cubicBezTo>
                    <a:pt x="10871" y="5347"/>
                    <a:pt x="10799" y="5263"/>
                    <a:pt x="10692" y="5263"/>
                  </a:cubicBezTo>
                  <a:lnTo>
                    <a:pt x="10275" y="5263"/>
                  </a:lnTo>
                  <a:cubicBezTo>
                    <a:pt x="10180" y="2727"/>
                    <a:pt x="8144" y="691"/>
                    <a:pt x="5620" y="596"/>
                  </a:cubicBezTo>
                  <a:lnTo>
                    <a:pt x="5620" y="179"/>
                  </a:lnTo>
                  <a:cubicBezTo>
                    <a:pt x="5620" y="96"/>
                    <a:pt x="5537" y="1"/>
                    <a:pt x="54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3" name="Google Shape;523;p50"/>
          <p:cNvSpPr/>
          <p:nvPr/>
        </p:nvSpPr>
        <p:spPr>
          <a:xfrm>
            <a:off x="2891867" y="3401953"/>
            <a:ext cx="531481" cy="531481"/>
          </a:xfrm>
          <a:custGeom>
            <a:avLst/>
            <a:gdLst/>
            <a:ahLst/>
            <a:cxnLst/>
            <a:rect l="l" t="t" r="r" b="b"/>
            <a:pathLst>
              <a:path w="11014" h="11014" extrusionOk="0">
                <a:moveTo>
                  <a:pt x="3739" y="358"/>
                </a:moveTo>
                <a:cubicBezTo>
                  <a:pt x="4048" y="358"/>
                  <a:pt x="4298" y="608"/>
                  <a:pt x="4298" y="917"/>
                </a:cubicBezTo>
                <a:cubicBezTo>
                  <a:pt x="4298" y="1131"/>
                  <a:pt x="4203" y="1310"/>
                  <a:pt x="4024" y="1405"/>
                </a:cubicBezTo>
                <a:cubicBezTo>
                  <a:pt x="3953" y="1441"/>
                  <a:pt x="3929" y="1501"/>
                  <a:pt x="3929" y="1560"/>
                </a:cubicBezTo>
                <a:lnTo>
                  <a:pt x="3929" y="1965"/>
                </a:lnTo>
                <a:cubicBezTo>
                  <a:pt x="3929" y="2048"/>
                  <a:pt x="4001" y="2143"/>
                  <a:pt x="4108" y="2143"/>
                </a:cubicBezTo>
                <a:lnTo>
                  <a:pt x="5334" y="2143"/>
                </a:lnTo>
                <a:lnTo>
                  <a:pt x="5334" y="3358"/>
                </a:lnTo>
                <a:cubicBezTo>
                  <a:pt x="5334" y="3453"/>
                  <a:pt x="5406" y="3536"/>
                  <a:pt x="5513" y="3536"/>
                </a:cubicBezTo>
                <a:lnTo>
                  <a:pt x="5906" y="3536"/>
                </a:lnTo>
                <a:cubicBezTo>
                  <a:pt x="5965" y="3536"/>
                  <a:pt x="6025" y="3513"/>
                  <a:pt x="6060" y="3453"/>
                </a:cubicBezTo>
                <a:cubicBezTo>
                  <a:pt x="6168" y="3275"/>
                  <a:pt x="6358" y="3167"/>
                  <a:pt x="6549" y="3167"/>
                </a:cubicBezTo>
                <a:cubicBezTo>
                  <a:pt x="6858" y="3167"/>
                  <a:pt x="7120" y="3417"/>
                  <a:pt x="7120" y="3727"/>
                </a:cubicBezTo>
                <a:cubicBezTo>
                  <a:pt x="7120" y="4048"/>
                  <a:pt x="6858" y="4298"/>
                  <a:pt x="6549" y="4298"/>
                </a:cubicBezTo>
                <a:cubicBezTo>
                  <a:pt x="6346" y="4298"/>
                  <a:pt x="6168" y="4191"/>
                  <a:pt x="6060" y="4013"/>
                </a:cubicBezTo>
                <a:cubicBezTo>
                  <a:pt x="6025" y="3953"/>
                  <a:pt x="5965" y="3929"/>
                  <a:pt x="5906" y="3929"/>
                </a:cubicBezTo>
                <a:lnTo>
                  <a:pt x="5513" y="3929"/>
                </a:lnTo>
                <a:cubicBezTo>
                  <a:pt x="5417" y="3929"/>
                  <a:pt x="5334" y="4001"/>
                  <a:pt x="5334" y="4108"/>
                </a:cubicBezTo>
                <a:lnTo>
                  <a:pt x="5334" y="5322"/>
                </a:lnTo>
                <a:lnTo>
                  <a:pt x="4286" y="5322"/>
                </a:lnTo>
                <a:lnTo>
                  <a:pt x="4286" y="5191"/>
                </a:lnTo>
                <a:cubicBezTo>
                  <a:pt x="4513" y="5013"/>
                  <a:pt x="4655" y="4739"/>
                  <a:pt x="4655" y="4465"/>
                </a:cubicBezTo>
                <a:cubicBezTo>
                  <a:pt x="4655" y="3953"/>
                  <a:pt x="4239" y="3536"/>
                  <a:pt x="3739" y="3536"/>
                </a:cubicBezTo>
                <a:cubicBezTo>
                  <a:pt x="3227" y="3536"/>
                  <a:pt x="2810" y="3953"/>
                  <a:pt x="2810" y="4465"/>
                </a:cubicBezTo>
                <a:cubicBezTo>
                  <a:pt x="2810" y="4739"/>
                  <a:pt x="2953" y="5025"/>
                  <a:pt x="3191" y="5191"/>
                </a:cubicBezTo>
                <a:lnTo>
                  <a:pt x="3191" y="5322"/>
                </a:lnTo>
                <a:lnTo>
                  <a:pt x="2143" y="5322"/>
                </a:lnTo>
                <a:lnTo>
                  <a:pt x="2143" y="2143"/>
                </a:lnTo>
                <a:lnTo>
                  <a:pt x="3370" y="2143"/>
                </a:lnTo>
                <a:cubicBezTo>
                  <a:pt x="3453" y="2143"/>
                  <a:pt x="3548" y="2060"/>
                  <a:pt x="3548" y="1965"/>
                </a:cubicBezTo>
                <a:lnTo>
                  <a:pt x="3548" y="1560"/>
                </a:lnTo>
                <a:cubicBezTo>
                  <a:pt x="3548" y="1501"/>
                  <a:pt x="3512" y="1441"/>
                  <a:pt x="3453" y="1405"/>
                </a:cubicBezTo>
                <a:cubicBezTo>
                  <a:pt x="3274" y="1298"/>
                  <a:pt x="3167" y="1108"/>
                  <a:pt x="3167" y="917"/>
                </a:cubicBezTo>
                <a:cubicBezTo>
                  <a:pt x="3167" y="608"/>
                  <a:pt x="3429" y="358"/>
                  <a:pt x="3739" y="358"/>
                </a:cubicBezTo>
                <a:close/>
                <a:moveTo>
                  <a:pt x="8870" y="5644"/>
                </a:moveTo>
                <a:lnTo>
                  <a:pt x="8870" y="7632"/>
                </a:lnTo>
                <a:lnTo>
                  <a:pt x="8870" y="7858"/>
                </a:lnTo>
                <a:lnTo>
                  <a:pt x="8870" y="8870"/>
                </a:lnTo>
                <a:lnTo>
                  <a:pt x="7656" y="8870"/>
                </a:lnTo>
                <a:cubicBezTo>
                  <a:pt x="7561" y="8870"/>
                  <a:pt x="7477" y="8942"/>
                  <a:pt x="7477" y="9049"/>
                </a:cubicBezTo>
                <a:lnTo>
                  <a:pt x="7477" y="9442"/>
                </a:lnTo>
                <a:cubicBezTo>
                  <a:pt x="7477" y="9502"/>
                  <a:pt x="7501" y="9561"/>
                  <a:pt x="7561" y="9597"/>
                </a:cubicBezTo>
                <a:cubicBezTo>
                  <a:pt x="7739" y="9704"/>
                  <a:pt x="7846" y="9894"/>
                  <a:pt x="7846" y="10085"/>
                </a:cubicBezTo>
                <a:cubicBezTo>
                  <a:pt x="7846" y="10394"/>
                  <a:pt x="7596" y="10656"/>
                  <a:pt x="7275" y="10656"/>
                </a:cubicBezTo>
                <a:cubicBezTo>
                  <a:pt x="6965" y="10656"/>
                  <a:pt x="6715" y="10394"/>
                  <a:pt x="6715" y="10085"/>
                </a:cubicBezTo>
                <a:cubicBezTo>
                  <a:pt x="6715" y="9883"/>
                  <a:pt x="6822" y="9704"/>
                  <a:pt x="7001" y="9597"/>
                </a:cubicBezTo>
                <a:cubicBezTo>
                  <a:pt x="7061" y="9561"/>
                  <a:pt x="7084" y="9502"/>
                  <a:pt x="7084" y="9442"/>
                </a:cubicBezTo>
                <a:lnTo>
                  <a:pt x="7084" y="9049"/>
                </a:lnTo>
                <a:cubicBezTo>
                  <a:pt x="7084" y="8954"/>
                  <a:pt x="7013" y="8870"/>
                  <a:pt x="6906" y="8870"/>
                </a:cubicBezTo>
                <a:lnTo>
                  <a:pt x="5691" y="8870"/>
                </a:lnTo>
                <a:lnTo>
                  <a:pt x="5691" y="7644"/>
                </a:lnTo>
                <a:cubicBezTo>
                  <a:pt x="5691" y="7549"/>
                  <a:pt x="5608" y="7466"/>
                  <a:pt x="5513" y="7466"/>
                </a:cubicBezTo>
                <a:lnTo>
                  <a:pt x="5108" y="7466"/>
                </a:lnTo>
                <a:cubicBezTo>
                  <a:pt x="5048" y="7466"/>
                  <a:pt x="4989" y="7489"/>
                  <a:pt x="4953" y="7549"/>
                </a:cubicBezTo>
                <a:cubicBezTo>
                  <a:pt x="4846" y="7739"/>
                  <a:pt x="4655" y="7835"/>
                  <a:pt x="4465" y="7835"/>
                </a:cubicBezTo>
                <a:cubicBezTo>
                  <a:pt x="4155" y="7835"/>
                  <a:pt x="3905" y="7585"/>
                  <a:pt x="3905" y="7251"/>
                </a:cubicBezTo>
                <a:cubicBezTo>
                  <a:pt x="3905" y="6942"/>
                  <a:pt x="4155" y="6680"/>
                  <a:pt x="4465" y="6680"/>
                </a:cubicBezTo>
                <a:cubicBezTo>
                  <a:pt x="4679" y="6680"/>
                  <a:pt x="4846" y="6787"/>
                  <a:pt x="4953" y="6954"/>
                </a:cubicBezTo>
                <a:cubicBezTo>
                  <a:pt x="4989" y="7013"/>
                  <a:pt x="5048" y="7049"/>
                  <a:pt x="5108" y="7049"/>
                </a:cubicBezTo>
                <a:lnTo>
                  <a:pt x="5513" y="7049"/>
                </a:lnTo>
                <a:cubicBezTo>
                  <a:pt x="5596" y="7049"/>
                  <a:pt x="5691" y="6977"/>
                  <a:pt x="5691" y="6870"/>
                </a:cubicBezTo>
                <a:lnTo>
                  <a:pt x="5691" y="5644"/>
                </a:lnTo>
                <a:lnTo>
                  <a:pt x="6727" y="5644"/>
                </a:lnTo>
                <a:lnTo>
                  <a:pt x="6727" y="5787"/>
                </a:lnTo>
                <a:cubicBezTo>
                  <a:pt x="6501" y="5965"/>
                  <a:pt x="6358" y="6227"/>
                  <a:pt x="6358" y="6513"/>
                </a:cubicBezTo>
                <a:cubicBezTo>
                  <a:pt x="6358" y="7013"/>
                  <a:pt x="6775" y="7430"/>
                  <a:pt x="7275" y="7430"/>
                </a:cubicBezTo>
                <a:cubicBezTo>
                  <a:pt x="7787" y="7430"/>
                  <a:pt x="8204" y="7013"/>
                  <a:pt x="8204" y="6513"/>
                </a:cubicBezTo>
                <a:cubicBezTo>
                  <a:pt x="8204" y="6227"/>
                  <a:pt x="8073" y="5942"/>
                  <a:pt x="7834" y="5787"/>
                </a:cubicBezTo>
                <a:lnTo>
                  <a:pt x="7834" y="5644"/>
                </a:lnTo>
                <a:close/>
                <a:moveTo>
                  <a:pt x="3739" y="0"/>
                </a:moveTo>
                <a:cubicBezTo>
                  <a:pt x="3227" y="0"/>
                  <a:pt x="2810" y="405"/>
                  <a:pt x="2810" y="917"/>
                </a:cubicBezTo>
                <a:cubicBezTo>
                  <a:pt x="2810" y="1203"/>
                  <a:pt x="2941" y="1489"/>
                  <a:pt x="3179" y="1643"/>
                </a:cubicBezTo>
                <a:lnTo>
                  <a:pt x="3179" y="1786"/>
                </a:lnTo>
                <a:lnTo>
                  <a:pt x="1965" y="1786"/>
                </a:lnTo>
                <a:cubicBezTo>
                  <a:pt x="1869" y="1786"/>
                  <a:pt x="1786" y="1858"/>
                  <a:pt x="1786" y="1965"/>
                </a:cubicBezTo>
                <a:lnTo>
                  <a:pt x="1786" y="5501"/>
                </a:lnTo>
                <a:lnTo>
                  <a:pt x="1786" y="6727"/>
                </a:lnTo>
                <a:lnTo>
                  <a:pt x="1655" y="6727"/>
                </a:lnTo>
                <a:cubicBezTo>
                  <a:pt x="1476" y="6501"/>
                  <a:pt x="1203" y="6346"/>
                  <a:pt x="917" y="6346"/>
                </a:cubicBezTo>
                <a:cubicBezTo>
                  <a:pt x="417" y="6346"/>
                  <a:pt x="0" y="6763"/>
                  <a:pt x="0" y="7275"/>
                </a:cubicBezTo>
                <a:cubicBezTo>
                  <a:pt x="0" y="7775"/>
                  <a:pt x="417" y="8192"/>
                  <a:pt x="917" y="8192"/>
                </a:cubicBezTo>
                <a:cubicBezTo>
                  <a:pt x="1203" y="8192"/>
                  <a:pt x="1488" y="8061"/>
                  <a:pt x="1655" y="7823"/>
                </a:cubicBezTo>
                <a:lnTo>
                  <a:pt x="1786" y="7823"/>
                </a:lnTo>
                <a:lnTo>
                  <a:pt x="1786" y="9049"/>
                </a:lnTo>
                <a:cubicBezTo>
                  <a:pt x="1786" y="9132"/>
                  <a:pt x="1857" y="9228"/>
                  <a:pt x="1965" y="9228"/>
                </a:cubicBezTo>
                <a:lnTo>
                  <a:pt x="2584" y="9228"/>
                </a:lnTo>
                <a:cubicBezTo>
                  <a:pt x="2679" y="9228"/>
                  <a:pt x="2762" y="9144"/>
                  <a:pt x="2762" y="9049"/>
                </a:cubicBezTo>
                <a:cubicBezTo>
                  <a:pt x="2762" y="8942"/>
                  <a:pt x="2691" y="8870"/>
                  <a:pt x="2584" y="8870"/>
                </a:cubicBezTo>
                <a:lnTo>
                  <a:pt x="2143" y="8870"/>
                </a:lnTo>
                <a:lnTo>
                  <a:pt x="2143" y="7644"/>
                </a:lnTo>
                <a:cubicBezTo>
                  <a:pt x="2143" y="7561"/>
                  <a:pt x="2072" y="7466"/>
                  <a:pt x="1965" y="7466"/>
                </a:cubicBezTo>
                <a:lnTo>
                  <a:pt x="1560" y="7466"/>
                </a:lnTo>
                <a:cubicBezTo>
                  <a:pt x="1500" y="7466"/>
                  <a:pt x="1441" y="7501"/>
                  <a:pt x="1417" y="7561"/>
                </a:cubicBezTo>
                <a:cubicBezTo>
                  <a:pt x="1310" y="7739"/>
                  <a:pt x="1119" y="7835"/>
                  <a:pt x="917" y="7835"/>
                </a:cubicBezTo>
                <a:cubicBezTo>
                  <a:pt x="607" y="7835"/>
                  <a:pt x="357" y="7585"/>
                  <a:pt x="357" y="7275"/>
                </a:cubicBezTo>
                <a:cubicBezTo>
                  <a:pt x="357" y="6965"/>
                  <a:pt x="607" y="6704"/>
                  <a:pt x="917" y="6704"/>
                </a:cubicBezTo>
                <a:cubicBezTo>
                  <a:pt x="1131" y="6704"/>
                  <a:pt x="1310" y="6811"/>
                  <a:pt x="1417" y="6989"/>
                </a:cubicBezTo>
                <a:cubicBezTo>
                  <a:pt x="1441" y="7049"/>
                  <a:pt x="1500" y="7085"/>
                  <a:pt x="1560" y="7085"/>
                </a:cubicBezTo>
                <a:lnTo>
                  <a:pt x="1965" y="7085"/>
                </a:lnTo>
                <a:cubicBezTo>
                  <a:pt x="2048" y="7085"/>
                  <a:pt x="2143" y="7001"/>
                  <a:pt x="2143" y="6906"/>
                </a:cubicBezTo>
                <a:lnTo>
                  <a:pt x="2143" y="5680"/>
                </a:lnTo>
                <a:lnTo>
                  <a:pt x="3358" y="5680"/>
                </a:lnTo>
                <a:cubicBezTo>
                  <a:pt x="3453" y="5680"/>
                  <a:pt x="3536" y="5608"/>
                  <a:pt x="3536" y="5501"/>
                </a:cubicBezTo>
                <a:lnTo>
                  <a:pt x="3536" y="5096"/>
                </a:lnTo>
                <a:cubicBezTo>
                  <a:pt x="3536" y="5037"/>
                  <a:pt x="3512" y="4977"/>
                  <a:pt x="3453" y="4953"/>
                </a:cubicBezTo>
                <a:cubicBezTo>
                  <a:pt x="3274" y="4846"/>
                  <a:pt x="3167" y="4656"/>
                  <a:pt x="3167" y="4465"/>
                </a:cubicBezTo>
                <a:cubicBezTo>
                  <a:pt x="3167" y="4144"/>
                  <a:pt x="3417" y="3894"/>
                  <a:pt x="3739" y="3894"/>
                </a:cubicBezTo>
                <a:cubicBezTo>
                  <a:pt x="4048" y="3894"/>
                  <a:pt x="4298" y="4144"/>
                  <a:pt x="4298" y="4465"/>
                </a:cubicBezTo>
                <a:cubicBezTo>
                  <a:pt x="4298" y="4668"/>
                  <a:pt x="4191" y="4846"/>
                  <a:pt x="4013" y="4953"/>
                </a:cubicBezTo>
                <a:cubicBezTo>
                  <a:pt x="3953" y="4977"/>
                  <a:pt x="3929" y="5037"/>
                  <a:pt x="3929" y="5096"/>
                </a:cubicBezTo>
                <a:lnTo>
                  <a:pt x="3929" y="5501"/>
                </a:lnTo>
                <a:cubicBezTo>
                  <a:pt x="3929" y="5596"/>
                  <a:pt x="4001" y="5680"/>
                  <a:pt x="4108" y="5680"/>
                </a:cubicBezTo>
                <a:lnTo>
                  <a:pt x="5322" y="5680"/>
                </a:lnTo>
                <a:lnTo>
                  <a:pt x="5322" y="6727"/>
                </a:lnTo>
                <a:lnTo>
                  <a:pt x="5191" y="6727"/>
                </a:lnTo>
                <a:cubicBezTo>
                  <a:pt x="5013" y="6501"/>
                  <a:pt x="4751" y="6346"/>
                  <a:pt x="4465" y="6346"/>
                </a:cubicBezTo>
                <a:cubicBezTo>
                  <a:pt x="3953" y="6346"/>
                  <a:pt x="3536" y="6763"/>
                  <a:pt x="3536" y="7275"/>
                </a:cubicBezTo>
                <a:cubicBezTo>
                  <a:pt x="3536" y="7775"/>
                  <a:pt x="3953" y="8192"/>
                  <a:pt x="4465" y="8192"/>
                </a:cubicBezTo>
                <a:cubicBezTo>
                  <a:pt x="4751" y="8192"/>
                  <a:pt x="5025" y="8061"/>
                  <a:pt x="5191" y="7823"/>
                </a:cubicBezTo>
                <a:lnTo>
                  <a:pt x="5322" y="7823"/>
                </a:lnTo>
                <a:lnTo>
                  <a:pt x="5322" y="8870"/>
                </a:lnTo>
                <a:lnTo>
                  <a:pt x="3120" y="8870"/>
                </a:lnTo>
                <a:cubicBezTo>
                  <a:pt x="3036" y="8870"/>
                  <a:pt x="2941" y="8942"/>
                  <a:pt x="2941" y="9049"/>
                </a:cubicBezTo>
                <a:cubicBezTo>
                  <a:pt x="2941" y="9144"/>
                  <a:pt x="3024" y="9228"/>
                  <a:pt x="3120" y="9228"/>
                </a:cubicBezTo>
                <a:lnTo>
                  <a:pt x="6727" y="9228"/>
                </a:lnTo>
                <a:lnTo>
                  <a:pt x="6727" y="9359"/>
                </a:lnTo>
                <a:cubicBezTo>
                  <a:pt x="6501" y="9537"/>
                  <a:pt x="6358" y="9799"/>
                  <a:pt x="6358" y="10085"/>
                </a:cubicBezTo>
                <a:cubicBezTo>
                  <a:pt x="6358" y="10597"/>
                  <a:pt x="6775" y="11014"/>
                  <a:pt x="7275" y="11014"/>
                </a:cubicBezTo>
                <a:cubicBezTo>
                  <a:pt x="7787" y="11014"/>
                  <a:pt x="8204" y="10597"/>
                  <a:pt x="8204" y="10085"/>
                </a:cubicBezTo>
                <a:cubicBezTo>
                  <a:pt x="8204" y="9799"/>
                  <a:pt x="8061" y="9525"/>
                  <a:pt x="7823" y="9359"/>
                </a:cubicBezTo>
                <a:lnTo>
                  <a:pt x="7823" y="9228"/>
                </a:lnTo>
                <a:lnTo>
                  <a:pt x="9049" y="9228"/>
                </a:lnTo>
                <a:cubicBezTo>
                  <a:pt x="9132" y="9228"/>
                  <a:pt x="9227" y="9144"/>
                  <a:pt x="9227" y="9049"/>
                </a:cubicBezTo>
                <a:lnTo>
                  <a:pt x="9227" y="7858"/>
                </a:lnTo>
                <a:lnTo>
                  <a:pt x="9227" y="7632"/>
                </a:lnTo>
                <a:lnTo>
                  <a:pt x="9227" y="5501"/>
                </a:lnTo>
                <a:lnTo>
                  <a:pt x="9227" y="4287"/>
                </a:lnTo>
                <a:lnTo>
                  <a:pt x="9358" y="4287"/>
                </a:lnTo>
                <a:cubicBezTo>
                  <a:pt x="9537" y="4501"/>
                  <a:pt x="9811" y="4656"/>
                  <a:pt x="10097" y="4656"/>
                </a:cubicBezTo>
                <a:cubicBezTo>
                  <a:pt x="10597" y="4656"/>
                  <a:pt x="11013" y="4239"/>
                  <a:pt x="11013" y="3727"/>
                </a:cubicBezTo>
                <a:cubicBezTo>
                  <a:pt x="11013" y="3227"/>
                  <a:pt x="10597" y="2810"/>
                  <a:pt x="10097" y="2810"/>
                </a:cubicBezTo>
                <a:cubicBezTo>
                  <a:pt x="9811" y="2810"/>
                  <a:pt x="9525" y="2941"/>
                  <a:pt x="9358" y="3179"/>
                </a:cubicBezTo>
                <a:lnTo>
                  <a:pt x="9227" y="3179"/>
                </a:lnTo>
                <a:lnTo>
                  <a:pt x="9227" y="1965"/>
                </a:lnTo>
                <a:cubicBezTo>
                  <a:pt x="9227" y="1870"/>
                  <a:pt x="9156" y="1786"/>
                  <a:pt x="9049" y="1786"/>
                </a:cubicBezTo>
                <a:lnTo>
                  <a:pt x="8465" y="1786"/>
                </a:lnTo>
                <a:cubicBezTo>
                  <a:pt x="8382" y="1786"/>
                  <a:pt x="8287" y="1858"/>
                  <a:pt x="8287" y="1965"/>
                </a:cubicBezTo>
                <a:cubicBezTo>
                  <a:pt x="8287" y="2048"/>
                  <a:pt x="8358" y="2143"/>
                  <a:pt x="8465" y="2143"/>
                </a:cubicBezTo>
                <a:lnTo>
                  <a:pt x="8870" y="2143"/>
                </a:lnTo>
                <a:lnTo>
                  <a:pt x="8870" y="3358"/>
                </a:lnTo>
                <a:cubicBezTo>
                  <a:pt x="8870" y="3453"/>
                  <a:pt x="8942" y="3536"/>
                  <a:pt x="9049" y="3536"/>
                </a:cubicBezTo>
                <a:lnTo>
                  <a:pt x="9454" y="3536"/>
                </a:lnTo>
                <a:cubicBezTo>
                  <a:pt x="9513" y="3536"/>
                  <a:pt x="9573" y="3513"/>
                  <a:pt x="9597" y="3453"/>
                </a:cubicBezTo>
                <a:cubicBezTo>
                  <a:pt x="9704" y="3275"/>
                  <a:pt x="9894" y="3167"/>
                  <a:pt x="10085" y="3167"/>
                </a:cubicBezTo>
                <a:cubicBezTo>
                  <a:pt x="10406" y="3167"/>
                  <a:pt x="10656" y="3417"/>
                  <a:pt x="10656" y="3727"/>
                </a:cubicBezTo>
                <a:cubicBezTo>
                  <a:pt x="10656" y="4048"/>
                  <a:pt x="10406" y="4298"/>
                  <a:pt x="10085" y="4298"/>
                </a:cubicBezTo>
                <a:cubicBezTo>
                  <a:pt x="9882" y="4298"/>
                  <a:pt x="9704" y="4191"/>
                  <a:pt x="9597" y="4013"/>
                </a:cubicBezTo>
                <a:cubicBezTo>
                  <a:pt x="9573" y="3953"/>
                  <a:pt x="9513" y="3929"/>
                  <a:pt x="9454" y="3929"/>
                </a:cubicBezTo>
                <a:lnTo>
                  <a:pt x="9049" y="3929"/>
                </a:lnTo>
                <a:cubicBezTo>
                  <a:pt x="8966" y="3929"/>
                  <a:pt x="8870" y="4001"/>
                  <a:pt x="8870" y="4108"/>
                </a:cubicBezTo>
                <a:lnTo>
                  <a:pt x="8870" y="5322"/>
                </a:lnTo>
                <a:lnTo>
                  <a:pt x="7644" y="5322"/>
                </a:lnTo>
                <a:cubicBezTo>
                  <a:pt x="7561" y="5322"/>
                  <a:pt x="7465" y="5394"/>
                  <a:pt x="7465" y="5501"/>
                </a:cubicBezTo>
                <a:lnTo>
                  <a:pt x="7465" y="5906"/>
                </a:lnTo>
                <a:cubicBezTo>
                  <a:pt x="7465" y="5965"/>
                  <a:pt x="7501" y="6025"/>
                  <a:pt x="7561" y="6049"/>
                </a:cubicBezTo>
                <a:cubicBezTo>
                  <a:pt x="7739" y="6156"/>
                  <a:pt x="7846" y="6346"/>
                  <a:pt x="7846" y="6549"/>
                </a:cubicBezTo>
                <a:cubicBezTo>
                  <a:pt x="7846" y="6858"/>
                  <a:pt x="7584" y="7108"/>
                  <a:pt x="7275" y="7108"/>
                </a:cubicBezTo>
                <a:cubicBezTo>
                  <a:pt x="6965" y="7108"/>
                  <a:pt x="6715" y="6858"/>
                  <a:pt x="6715" y="6549"/>
                </a:cubicBezTo>
                <a:cubicBezTo>
                  <a:pt x="6715" y="6334"/>
                  <a:pt x="6810" y="6156"/>
                  <a:pt x="7001" y="6049"/>
                </a:cubicBezTo>
                <a:cubicBezTo>
                  <a:pt x="7061" y="6025"/>
                  <a:pt x="7084" y="5965"/>
                  <a:pt x="7084" y="5906"/>
                </a:cubicBezTo>
                <a:lnTo>
                  <a:pt x="7084" y="5501"/>
                </a:lnTo>
                <a:cubicBezTo>
                  <a:pt x="7084" y="5418"/>
                  <a:pt x="7013" y="5322"/>
                  <a:pt x="6906" y="5322"/>
                </a:cubicBezTo>
                <a:lnTo>
                  <a:pt x="5679" y="5322"/>
                </a:lnTo>
                <a:lnTo>
                  <a:pt x="5679" y="4287"/>
                </a:lnTo>
                <a:lnTo>
                  <a:pt x="5822" y="4287"/>
                </a:lnTo>
                <a:cubicBezTo>
                  <a:pt x="6001" y="4501"/>
                  <a:pt x="6263" y="4656"/>
                  <a:pt x="6549" y="4656"/>
                </a:cubicBezTo>
                <a:cubicBezTo>
                  <a:pt x="7061" y="4656"/>
                  <a:pt x="7477" y="4239"/>
                  <a:pt x="7477" y="3727"/>
                </a:cubicBezTo>
                <a:cubicBezTo>
                  <a:pt x="7477" y="3227"/>
                  <a:pt x="7061" y="2810"/>
                  <a:pt x="6549" y="2810"/>
                </a:cubicBezTo>
                <a:cubicBezTo>
                  <a:pt x="6263" y="2810"/>
                  <a:pt x="5989" y="2941"/>
                  <a:pt x="5822" y="3179"/>
                </a:cubicBezTo>
                <a:lnTo>
                  <a:pt x="5679" y="3179"/>
                </a:lnTo>
                <a:lnTo>
                  <a:pt x="5679" y="2143"/>
                </a:lnTo>
                <a:lnTo>
                  <a:pt x="7882" y="2143"/>
                </a:lnTo>
                <a:cubicBezTo>
                  <a:pt x="7977" y="2143"/>
                  <a:pt x="8061" y="2060"/>
                  <a:pt x="8061" y="1965"/>
                </a:cubicBezTo>
                <a:cubicBezTo>
                  <a:pt x="8061" y="1870"/>
                  <a:pt x="7989" y="1786"/>
                  <a:pt x="7882" y="1786"/>
                </a:cubicBezTo>
                <a:lnTo>
                  <a:pt x="4286" y="1786"/>
                </a:lnTo>
                <a:lnTo>
                  <a:pt x="4286" y="1643"/>
                </a:lnTo>
                <a:cubicBezTo>
                  <a:pt x="4513" y="1465"/>
                  <a:pt x="4655" y="1203"/>
                  <a:pt x="4655" y="917"/>
                </a:cubicBezTo>
                <a:cubicBezTo>
                  <a:pt x="4655" y="417"/>
                  <a:pt x="4239" y="0"/>
                  <a:pt x="37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524" name="Google Shape;524;p50"/>
          <p:cNvGrpSpPr/>
          <p:nvPr/>
        </p:nvGrpSpPr>
        <p:grpSpPr>
          <a:xfrm>
            <a:off x="2032831" y="1517993"/>
            <a:ext cx="527641" cy="527688"/>
            <a:chOff x="5771483" y="1515787"/>
            <a:chExt cx="357359" cy="357391"/>
          </a:xfrm>
        </p:grpSpPr>
        <p:sp>
          <p:nvSpPr>
            <p:cNvPr id="525" name="Google Shape;525;p50"/>
            <p:cNvSpPr/>
            <p:nvPr/>
          </p:nvSpPr>
          <p:spPr>
            <a:xfrm>
              <a:off x="5771483" y="1515787"/>
              <a:ext cx="357359" cy="357391"/>
            </a:xfrm>
            <a:custGeom>
              <a:avLst/>
              <a:gdLst/>
              <a:ahLst/>
              <a:cxnLst/>
              <a:rect l="l" t="t" r="r" b="b"/>
              <a:pathLst>
                <a:path w="11228" h="11229" extrusionOk="0">
                  <a:moveTo>
                    <a:pt x="6334" y="346"/>
                  </a:moveTo>
                  <a:cubicBezTo>
                    <a:pt x="6334" y="346"/>
                    <a:pt x="6346" y="346"/>
                    <a:pt x="6346" y="358"/>
                  </a:cubicBezTo>
                  <a:lnTo>
                    <a:pt x="6346" y="822"/>
                  </a:lnTo>
                  <a:cubicBezTo>
                    <a:pt x="6346" y="989"/>
                    <a:pt x="6454" y="1120"/>
                    <a:pt x="6608" y="1156"/>
                  </a:cubicBezTo>
                  <a:cubicBezTo>
                    <a:pt x="7132" y="1275"/>
                    <a:pt x="7644" y="1477"/>
                    <a:pt x="8097" y="1763"/>
                  </a:cubicBezTo>
                  <a:cubicBezTo>
                    <a:pt x="8157" y="1798"/>
                    <a:pt x="8225" y="1817"/>
                    <a:pt x="8290" y="1817"/>
                  </a:cubicBezTo>
                  <a:cubicBezTo>
                    <a:pt x="8377" y="1817"/>
                    <a:pt x="8459" y="1784"/>
                    <a:pt x="8513" y="1715"/>
                  </a:cubicBezTo>
                  <a:lnTo>
                    <a:pt x="8847" y="1394"/>
                  </a:lnTo>
                  <a:lnTo>
                    <a:pt x="8859" y="1394"/>
                  </a:lnTo>
                  <a:lnTo>
                    <a:pt x="9859" y="2382"/>
                  </a:lnTo>
                  <a:lnTo>
                    <a:pt x="9859" y="2406"/>
                  </a:lnTo>
                  <a:lnTo>
                    <a:pt x="9525" y="2727"/>
                  </a:lnTo>
                  <a:cubicBezTo>
                    <a:pt x="9406" y="2846"/>
                    <a:pt x="9394" y="3013"/>
                    <a:pt x="9490" y="3144"/>
                  </a:cubicBezTo>
                  <a:cubicBezTo>
                    <a:pt x="9787" y="3608"/>
                    <a:pt x="9978" y="4097"/>
                    <a:pt x="10097" y="4632"/>
                  </a:cubicBezTo>
                  <a:cubicBezTo>
                    <a:pt x="10121" y="4799"/>
                    <a:pt x="10264" y="4906"/>
                    <a:pt x="10418" y="4906"/>
                  </a:cubicBezTo>
                  <a:lnTo>
                    <a:pt x="10883" y="4906"/>
                  </a:lnTo>
                  <a:cubicBezTo>
                    <a:pt x="10883" y="4906"/>
                    <a:pt x="10895" y="4906"/>
                    <a:pt x="10895" y="4918"/>
                  </a:cubicBezTo>
                  <a:lnTo>
                    <a:pt x="10883" y="6335"/>
                  </a:lnTo>
                  <a:lnTo>
                    <a:pt x="10418" y="6335"/>
                  </a:lnTo>
                  <a:cubicBezTo>
                    <a:pt x="10264" y="6335"/>
                    <a:pt x="10121" y="6430"/>
                    <a:pt x="10097" y="6597"/>
                  </a:cubicBezTo>
                  <a:cubicBezTo>
                    <a:pt x="9978" y="7121"/>
                    <a:pt x="9763" y="7621"/>
                    <a:pt x="9490" y="8085"/>
                  </a:cubicBezTo>
                  <a:cubicBezTo>
                    <a:pt x="9394" y="8216"/>
                    <a:pt x="9406" y="8407"/>
                    <a:pt x="9525" y="8502"/>
                  </a:cubicBezTo>
                  <a:lnTo>
                    <a:pt x="9859" y="8835"/>
                  </a:lnTo>
                  <a:lnTo>
                    <a:pt x="9859" y="8847"/>
                  </a:lnTo>
                  <a:lnTo>
                    <a:pt x="8859" y="9847"/>
                  </a:lnTo>
                  <a:lnTo>
                    <a:pt x="8847" y="9847"/>
                  </a:lnTo>
                  <a:lnTo>
                    <a:pt x="8513" y="9514"/>
                  </a:lnTo>
                  <a:cubicBezTo>
                    <a:pt x="8447" y="9448"/>
                    <a:pt x="8370" y="9415"/>
                    <a:pt x="8290" y="9415"/>
                  </a:cubicBezTo>
                  <a:cubicBezTo>
                    <a:pt x="8226" y="9415"/>
                    <a:pt x="8160" y="9436"/>
                    <a:pt x="8097" y="9478"/>
                  </a:cubicBezTo>
                  <a:cubicBezTo>
                    <a:pt x="7644" y="9776"/>
                    <a:pt x="7144" y="9966"/>
                    <a:pt x="6608" y="10085"/>
                  </a:cubicBezTo>
                  <a:cubicBezTo>
                    <a:pt x="6454" y="10109"/>
                    <a:pt x="6346" y="10252"/>
                    <a:pt x="6346" y="10407"/>
                  </a:cubicBezTo>
                  <a:lnTo>
                    <a:pt x="6346" y="10871"/>
                  </a:lnTo>
                  <a:cubicBezTo>
                    <a:pt x="6346" y="10871"/>
                    <a:pt x="6346" y="10883"/>
                    <a:pt x="6334" y="10883"/>
                  </a:cubicBezTo>
                  <a:lnTo>
                    <a:pt x="4930" y="10883"/>
                  </a:lnTo>
                  <a:cubicBezTo>
                    <a:pt x="4930" y="10883"/>
                    <a:pt x="4918" y="10883"/>
                    <a:pt x="4918" y="10871"/>
                  </a:cubicBezTo>
                  <a:lnTo>
                    <a:pt x="4918" y="10407"/>
                  </a:lnTo>
                  <a:cubicBezTo>
                    <a:pt x="4918" y="10252"/>
                    <a:pt x="4810" y="10109"/>
                    <a:pt x="4644" y="10085"/>
                  </a:cubicBezTo>
                  <a:cubicBezTo>
                    <a:pt x="4132" y="9966"/>
                    <a:pt x="3620" y="9752"/>
                    <a:pt x="3156" y="9478"/>
                  </a:cubicBezTo>
                  <a:cubicBezTo>
                    <a:pt x="3096" y="9442"/>
                    <a:pt x="3036" y="9419"/>
                    <a:pt x="2977" y="9419"/>
                  </a:cubicBezTo>
                  <a:cubicBezTo>
                    <a:pt x="2894" y="9419"/>
                    <a:pt x="2798" y="9442"/>
                    <a:pt x="2739" y="9514"/>
                  </a:cubicBezTo>
                  <a:lnTo>
                    <a:pt x="2417" y="9847"/>
                  </a:lnTo>
                  <a:lnTo>
                    <a:pt x="2405" y="9847"/>
                  </a:lnTo>
                  <a:lnTo>
                    <a:pt x="1405" y="8847"/>
                  </a:lnTo>
                  <a:lnTo>
                    <a:pt x="1405" y="8835"/>
                  </a:lnTo>
                  <a:lnTo>
                    <a:pt x="1727" y="8502"/>
                  </a:lnTo>
                  <a:cubicBezTo>
                    <a:pt x="1846" y="8383"/>
                    <a:pt x="1870" y="8228"/>
                    <a:pt x="1774" y="8085"/>
                  </a:cubicBezTo>
                  <a:cubicBezTo>
                    <a:pt x="1477" y="7621"/>
                    <a:pt x="1286" y="7133"/>
                    <a:pt x="1167" y="6597"/>
                  </a:cubicBezTo>
                  <a:cubicBezTo>
                    <a:pt x="1131" y="6430"/>
                    <a:pt x="1000" y="6335"/>
                    <a:pt x="834" y="6335"/>
                  </a:cubicBezTo>
                  <a:lnTo>
                    <a:pt x="381" y="6335"/>
                  </a:lnTo>
                  <a:cubicBezTo>
                    <a:pt x="381" y="6335"/>
                    <a:pt x="358" y="6335"/>
                    <a:pt x="358" y="6311"/>
                  </a:cubicBezTo>
                  <a:lnTo>
                    <a:pt x="358" y="4918"/>
                  </a:lnTo>
                  <a:cubicBezTo>
                    <a:pt x="358" y="4918"/>
                    <a:pt x="358" y="4906"/>
                    <a:pt x="381" y="4906"/>
                  </a:cubicBezTo>
                  <a:lnTo>
                    <a:pt x="834" y="4906"/>
                  </a:lnTo>
                  <a:cubicBezTo>
                    <a:pt x="1000" y="4906"/>
                    <a:pt x="1131" y="4799"/>
                    <a:pt x="1167" y="4632"/>
                  </a:cubicBezTo>
                  <a:cubicBezTo>
                    <a:pt x="1286" y="4108"/>
                    <a:pt x="1489" y="3608"/>
                    <a:pt x="1774" y="3144"/>
                  </a:cubicBezTo>
                  <a:cubicBezTo>
                    <a:pt x="1870" y="3013"/>
                    <a:pt x="1846" y="2834"/>
                    <a:pt x="1727" y="2727"/>
                  </a:cubicBezTo>
                  <a:lnTo>
                    <a:pt x="1405" y="2406"/>
                  </a:lnTo>
                  <a:lnTo>
                    <a:pt x="1405" y="2382"/>
                  </a:lnTo>
                  <a:lnTo>
                    <a:pt x="2405" y="1394"/>
                  </a:lnTo>
                  <a:lnTo>
                    <a:pt x="2417" y="1394"/>
                  </a:lnTo>
                  <a:lnTo>
                    <a:pt x="2739" y="1715"/>
                  </a:lnTo>
                  <a:cubicBezTo>
                    <a:pt x="2807" y="1784"/>
                    <a:pt x="2891" y="1817"/>
                    <a:pt x="2975" y="1817"/>
                  </a:cubicBezTo>
                  <a:cubicBezTo>
                    <a:pt x="3037" y="1817"/>
                    <a:pt x="3100" y="1798"/>
                    <a:pt x="3156" y="1763"/>
                  </a:cubicBezTo>
                  <a:cubicBezTo>
                    <a:pt x="3620" y="1465"/>
                    <a:pt x="4108" y="1275"/>
                    <a:pt x="4644" y="1156"/>
                  </a:cubicBezTo>
                  <a:cubicBezTo>
                    <a:pt x="4810" y="1120"/>
                    <a:pt x="4918" y="989"/>
                    <a:pt x="4918" y="822"/>
                  </a:cubicBezTo>
                  <a:lnTo>
                    <a:pt x="4918" y="358"/>
                  </a:lnTo>
                  <a:cubicBezTo>
                    <a:pt x="4918" y="358"/>
                    <a:pt x="4918" y="346"/>
                    <a:pt x="4930" y="346"/>
                  </a:cubicBezTo>
                  <a:close/>
                  <a:moveTo>
                    <a:pt x="4918" y="1"/>
                  </a:moveTo>
                  <a:cubicBezTo>
                    <a:pt x="4727" y="1"/>
                    <a:pt x="4572" y="156"/>
                    <a:pt x="4572" y="346"/>
                  </a:cubicBezTo>
                  <a:lnTo>
                    <a:pt x="4572" y="810"/>
                  </a:lnTo>
                  <a:cubicBezTo>
                    <a:pt x="4572" y="810"/>
                    <a:pt x="4572" y="822"/>
                    <a:pt x="4560" y="822"/>
                  </a:cubicBezTo>
                  <a:cubicBezTo>
                    <a:pt x="3989" y="941"/>
                    <a:pt x="3453" y="1168"/>
                    <a:pt x="2965" y="1477"/>
                  </a:cubicBezTo>
                  <a:lnTo>
                    <a:pt x="2953" y="1477"/>
                  </a:lnTo>
                  <a:lnTo>
                    <a:pt x="2620" y="1156"/>
                  </a:lnTo>
                  <a:cubicBezTo>
                    <a:pt x="2554" y="1090"/>
                    <a:pt x="2471" y="1057"/>
                    <a:pt x="2386" y="1057"/>
                  </a:cubicBezTo>
                  <a:cubicBezTo>
                    <a:pt x="2301" y="1057"/>
                    <a:pt x="2215" y="1090"/>
                    <a:pt x="2143" y="1156"/>
                  </a:cubicBezTo>
                  <a:lnTo>
                    <a:pt x="1155" y="2144"/>
                  </a:lnTo>
                  <a:cubicBezTo>
                    <a:pt x="1012" y="2287"/>
                    <a:pt x="1012" y="2489"/>
                    <a:pt x="1155" y="2620"/>
                  </a:cubicBezTo>
                  <a:lnTo>
                    <a:pt x="1477" y="2954"/>
                  </a:lnTo>
                  <a:lnTo>
                    <a:pt x="1477" y="2965"/>
                  </a:lnTo>
                  <a:cubicBezTo>
                    <a:pt x="1167" y="3454"/>
                    <a:pt x="941" y="3989"/>
                    <a:pt x="822" y="4561"/>
                  </a:cubicBezTo>
                  <a:cubicBezTo>
                    <a:pt x="822" y="4561"/>
                    <a:pt x="822" y="4573"/>
                    <a:pt x="810" y="4573"/>
                  </a:cubicBezTo>
                  <a:lnTo>
                    <a:pt x="346" y="4573"/>
                  </a:lnTo>
                  <a:cubicBezTo>
                    <a:pt x="155" y="4573"/>
                    <a:pt x="0" y="4728"/>
                    <a:pt x="0" y="4918"/>
                  </a:cubicBezTo>
                  <a:lnTo>
                    <a:pt x="0" y="6311"/>
                  </a:lnTo>
                  <a:cubicBezTo>
                    <a:pt x="0" y="6513"/>
                    <a:pt x="155" y="6656"/>
                    <a:pt x="346" y="6656"/>
                  </a:cubicBezTo>
                  <a:lnTo>
                    <a:pt x="810" y="6656"/>
                  </a:lnTo>
                  <a:cubicBezTo>
                    <a:pt x="810" y="6656"/>
                    <a:pt x="822" y="6656"/>
                    <a:pt x="822" y="6680"/>
                  </a:cubicBezTo>
                  <a:cubicBezTo>
                    <a:pt x="941" y="7240"/>
                    <a:pt x="1167" y="7776"/>
                    <a:pt x="1477" y="8264"/>
                  </a:cubicBezTo>
                  <a:lnTo>
                    <a:pt x="1477" y="8288"/>
                  </a:lnTo>
                  <a:lnTo>
                    <a:pt x="1155" y="8609"/>
                  </a:lnTo>
                  <a:cubicBezTo>
                    <a:pt x="1012" y="8740"/>
                    <a:pt x="1012" y="8954"/>
                    <a:pt x="1155" y="9085"/>
                  </a:cubicBezTo>
                  <a:lnTo>
                    <a:pt x="2143" y="10085"/>
                  </a:lnTo>
                  <a:cubicBezTo>
                    <a:pt x="2215" y="10151"/>
                    <a:pt x="2301" y="10184"/>
                    <a:pt x="2386" y="10184"/>
                  </a:cubicBezTo>
                  <a:cubicBezTo>
                    <a:pt x="2471" y="10184"/>
                    <a:pt x="2554" y="10151"/>
                    <a:pt x="2620" y="10085"/>
                  </a:cubicBezTo>
                  <a:lnTo>
                    <a:pt x="2953" y="9752"/>
                  </a:lnTo>
                  <a:lnTo>
                    <a:pt x="2965" y="9752"/>
                  </a:lnTo>
                  <a:cubicBezTo>
                    <a:pt x="3453" y="10073"/>
                    <a:pt x="3989" y="10288"/>
                    <a:pt x="4560" y="10407"/>
                  </a:cubicBezTo>
                  <a:cubicBezTo>
                    <a:pt x="4560" y="10407"/>
                    <a:pt x="4572" y="10407"/>
                    <a:pt x="4572" y="10431"/>
                  </a:cubicBezTo>
                  <a:lnTo>
                    <a:pt x="4572" y="10883"/>
                  </a:lnTo>
                  <a:cubicBezTo>
                    <a:pt x="4572" y="11085"/>
                    <a:pt x="4727" y="11228"/>
                    <a:pt x="4918" y="11228"/>
                  </a:cubicBezTo>
                  <a:lnTo>
                    <a:pt x="6311" y="11228"/>
                  </a:lnTo>
                  <a:cubicBezTo>
                    <a:pt x="6513" y="11228"/>
                    <a:pt x="6656" y="11085"/>
                    <a:pt x="6656" y="10883"/>
                  </a:cubicBezTo>
                  <a:lnTo>
                    <a:pt x="6656" y="10431"/>
                  </a:lnTo>
                  <a:cubicBezTo>
                    <a:pt x="6656" y="10431"/>
                    <a:pt x="6656" y="10407"/>
                    <a:pt x="6668" y="10407"/>
                  </a:cubicBezTo>
                  <a:cubicBezTo>
                    <a:pt x="7239" y="10288"/>
                    <a:pt x="7775" y="10062"/>
                    <a:pt x="8263" y="9752"/>
                  </a:cubicBezTo>
                  <a:lnTo>
                    <a:pt x="8275" y="9752"/>
                  </a:lnTo>
                  <a:lnTo>
                    <a:pt x="8609" y="10085"/>
                  </a:lnTo>
                  <a:cubicBezTo>
                    <a:pt x="8674" y="10151"/>
                    <a:pt x="8760" y="10184"/>
                    <a:pt x="8847" y="10184"/>
                  </a:cubicBezTo>
                  <a:cubicBezTo>
                    <a:pt x="8933" y="10184"/>
                    <a:pt x="9019" y="10151"/>
                    <a:pt x="9085" y="10085"/>
                  </a:cubicBezTo>
                  <a:lnTo>
                    <a:pt x="10085" y="9085"/>
                  </a:lnTo>
                  <a:cubicBezTo>
                    <a:pt x="10216" y="8954"/>
                    <a:pt x="10216" y="8740"/>
                    <a:pt x="10085" y="8609"/>
                  </a:cubicBezTo>
                  <a:lnTo>
                    <a:pt x="9752" y="8288"/>
                  </a:lnTo>
                  <a:lnTo>
                    <a:pt x="9752" y="8264"/>
                  </a:lnTo>
                  <a:cubicBezTo>
                    <a:pt x="10061" y="7776"/>
                    <a:pt x="10287" y="7240"/>
                    <a:pt x="10406" y="6680"/>
                  </a:cubicBezTo>
                  <a:cubicBezTo>
                    <a:pt x="10406" y="6680"/>
                    <a:pt x="10406" y="6656"/>
                    <a:pt x="10418" y="6656"/>
                  </a:cubicBezTo>
                  <a:lnTo>
                    <a:pt x="10883" y="6656"/>
                  </a:lnTo>
                  <a:cubicBezTo>
                    <a:pt x="11073" y="6656"/>
                    <a:pt x="11228" y="6513"/>
                    <a:pt x="11228" y="6311"/>
                  </a:cubicBezTo>
                  <a:lnTo>
                    <a:pt x="11228" y="4918"/>
                  </a:lnTo>
                  <a:cubicBezTo>
                    <a:pt x="11228" y="4728"/>
                    <a:pt x="11073" y="4573"/>
                    <a:pt x="10883" y="4573"/>
                  </a:cubicBezTo>
                  <a:lnTo>
                    <a:pt x="10418" y="4573"/>
                  </a:lnTo>
                  <a:cubicBezTo>
                    <a:pt x="10418" y="4573"/>
                    <a:pt x="10406" y="4573"/>
                    <a:pt x="10406" y="4561"/>
                  </a:cubicBezTo>
                  <a:cubicBezTo>
                    <a:pt x="10287" y="3989"/>
                    <a:pt x="10061" y="3454"/>
                    <a:pt x="9752" y="2965"/>
                  </a:cubicBezTo>
                  <a:lnTo>
                    <a:pt x="9752" y="2954"/>
                  </a:lnTo>
                  <a:lnTo>
                    <a:pt x="10085" y="2620"/>
                  </a:lnTo>
                  <a:cubicBezTo>
                    <a:pt x="10216" y="2489"/>
                    <a:pt x="10216" y="2287"/>
                    <a:pt x="10085" y="2144"/>
                  </a:cubicBezTo>
                  <a:lnTo>
                    <a:pt x="9085" y="1156"/>
                  </a:lnTo>
                  <a:cubicBezTo>
                    <a:pt x="9019" y="1090"/>
                    <a:pt x="8933" y="1057"/>
                    <a:pt x="8847" y="1057"/>
                  </a:cubicBezTo>
                  <a:cubicBezTo>
                    <a:pt x="8760" y="1057"/>
                    <a:pt x="8674" y="1090"/>
                    <a:pt x="8609" y="1156"/>
                  </a:cubicBezTo>
                  <a:lnTo>
                    <a:pt x="8275" y="1477"/>
                  </a:lnTo>
                  <a:lnTo>
                    <a:pt x="8263" y="1477"/>
                  </a:lnTo>
                  <a:cubicBezTo>
                    <a:pt x="7775" y="1168"/>
                    <a:pt x="7239" y="941"/>
                    <a:pt x="6668" y="822"/>
                  </a:cubicBezTo>
                  <a:cubicBezTo>
                    <a:pt x="6668" y="822"/>
                    <a:pt x="6656" y="822"/>
                    <a:pt x="6656" y="810"/>
                  </a:cubicBezTo>
                  <a:lnTo>
                    <a:pt x="6656" y="346"/>
                  </a:lnTo>
                  <a:cubicBezTo>
                    <a:pt x="6656" y="156"/>
                    <a:pt x="6513" y="1"/>
                    <a:pt x="63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50"/>
            <p:cNvSpPr/>
            <p:nvPr/>
          </p:nvSpPr>
          <p:spPr>
            <a:xfrm>
              <a:off x="5837429" y="1583070"/>
              <a:ext cx="185713" cy="183613"/>
            </a:xfrm>
            <a:custGeom>
              <a:avLst/>
              <a:gdLst/>
              <a:ahLst/>
              <a:cxnLst/>
              <a:rect l="l" t="t" r="r" b="b"/>
              <a:pathLst>
                <a:path w="5835" h="5769" extrusionOk="0">
                  <a:moveTo>
                    <a:pt x="3566" y="1"/>
                  </a:moveTo>
                  <a:cubicBezTo>
                    <a:pt x="3505" y="1"/>
                    <a:pt x="3443" y="3"/>
                    <a:pt x="3381" y="6"/>
                  </a:cubicBezTo>
                  <a:cubicBezTo>
                    <a:pt x="2512" y="54"/>
                    <a:pt x="1703" y="411"/>
                    <a:pt x="1072" y="1030"/>
                  </a:cubicBezTo>
                  <a:cubicBezTo>
                    <a:pt x="464" y="1649"/>
                    <a:pt x="95" y="2459"/>
                    <a:pt x="48" y="3340"/>
                  </a:cubicBezTo>
                  <a:cubicBezTo>
                    <a:pt x="0" y="4209"/>
                    <a:pt x="286" y="5054"/>
                    <a:pt x="822" y="5709"/>
                  </a:cubicBezTo>
                  <a:cubicBezTo>
                    <a:pt x="845" y="5757"/>
                    <a:pt x="893" y="5769"/>
                    <a:pt x="953" y="5769"/>
                  </a:cubicBezTo>
                  <a:cubicBezTo>
                    <a:pt x="988" y="5769"/>
                    <a:pt x="1024" y="5745"/>
                    <a:pt x="1060" y="5733"/>
                  </a:cubicBezTo>
                  <a:cubicBezTo>
                    <a:pt x="1131" y="5673"/>
                    <a:pt x="1131" y="5566"/>
                    <a:pt x="1084" y="5495"/>
                  </a:cubicBezTo>
                  <a:cubicBezTo>
                    <a:pt x="595" y="4888"/>
                    <a:pt x="345" y="4126"/>
                    <a:pt x="393" y="3352"/>
                  </a:cubicBezTo>
                  <a:cubicBezTo>
                    <a:pt x="429" y="2566"/>
                    <a:pt x="762" y="1816"/>
                    <a:pt x="1310" y="1268"/>
                  </a:cubicBezTo>
                  <a:cubicBezTo>
                    <a:pt x="1857" y="720"/>
                    <a:pt x="2608" y="399"/>
                    <a:pt x="3393" y="351"/>
                  </a:cubicBezTo>
                  <a:cubicBezTo>
                    <a:pt x="3456" y="348"/>
                    <a:pt x="3518" y="346"/>
                    <a:pt x="3580" y="346"/>
                  </a:cubicBezTo>
                  <a:cubicBezTo>
                    <a:pt x="4291" y="346"/>
                    <a:pt x="4989" y="593"/>
                    <a:pt x="5536" y="1042"/>
                  </a:cubicBezTo>
                  <a:cubicBezTo>
                    <a:pt x="5567" y="1068"/>
                    <a:pt x="5605" y="1080"/>
                    <a:pt x="5642" y="1080"/>
                  </a:cubicBezTo>
                  <a:cubicBezTo>
                    <a:pt x="5692" y="1080"/>
                    <a:pt x="5741" y="1059"/>
                    <a:pt x="5775" y="1018"/>
                  </a:cubicBezTo>
                  <a:cubicBezTo>
                    <a:pt x="5834" y="947"/>
                    <a:pt x="5822" y="840"/>
                    <a:pt x="5751" y="780"/>
                  </a:cubicBezTo>
                  <a:cubicBezTo>
                    <a:pt x="5121" y="283"/>
                    <a:pt x="4358" y="1"/>
                    <a:pt x="35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50"/>
            <p:cNvSpPr/>
            <p:nvPr/>
          </p:nvSpPr>
          <p:spPr>
            <a:xfrm>
              <a:off x="5876068" y="1616584"/>
              <a:ext cx="186859" cy="189501"/>
            </a:xfrm>
            <a:custGeom>
              <a:avLst/>
              <a:gdLst/>
              <a:ahLst/>
              <a:cxnLst/>
              <a:rect l="l" t="t" r="r" b="b"/>
              <a:pathLst>
                <a:path w="5871" h="5954" extrusionOk="0">
                  <a:moveTo>
                    <a:pt x="3406" y="322"/>
                  </a:moveTo>
                  <a:lnTo>
                    <a:pt x="3406" y="1013"/>
                  </a:lnTo>
                  <a:cubicBezTo>
                    <a:pt x="3406" y="1108"/>
                    <a:pt x="3370" y="1227"/>
                    <a:pt x="3322" y="1322"/>
                  </a:cubicBezTo>
                  <a:lnTo>
                    <a:pt x="3239" y="1489"/>
                  </a:lnTo>
                  <a:cubicBezTo>
                    <a:pt x="3227" y="1513"/>
                    <a:pt x="3227" y="1525"/>
                    <a:pt x="3227" y="1561"/>
                  </a:cubicBezTo>
                  <a:lnTo>
                    <a:pt x="3227" y="1918"/>
                  </a:lnTo>
                  <a:cubicBezTo>
                    <a:pt x="3227" y="2156"/>
                    <a:pt x="3132" y="2382"/>
                    <a:pt x="2953" y="2561"/>
                  </a:cubicBezTo>
                  <a:cubicBezTo>
                    <a:pt x="2775" y="2715"/>
                    <a:pt x="2548" y="2811"/>
                    <a:pt x="2310" y="2811"/>
                  </a:cubicBezTo>
                  <a:cubicBezTo>
                    <a:pt x="1834" y="2799"/>
                    <a:pt x="1453" y="2370"/>
                    <a:pt x="1453" y="1882"/>
                  </a:cubicBezTo>
                  <a:lnTo>
                    <a:pt x="1453" y="1572"/>
                  </a:lnTo>
                  <a:cubicBezTo>
                    <a:pt x="1453" y="1549"/>
                    <a:pt x="1453" y="1525"/>
                    <a:pt x="1441" y="1501"/>
                  </a:cubicBezTo>
                  <a:lnTo>
                    <a:pt x="1334" y="1287"/>
                  </a:lnTo>
                  <a:cubicBezTo>
                    <a:pt x="1298" y="1215"/>
                    <a:pt x="1274" y="1132"/>
                    <a:pt x="1274" y="1049"/>
                  </a:cubicBezTo>
                  <a:lnTo>
                    <a:pt x="1274" y="1037"/>
                  </a:lnTo>
                  <a:cubicBezTo>
                    <a:pt x="1274" y="644"/>
                    <a:pt x="1584" y="322"/>
                    <a:pt x="1989" y="322"/>
                  </a:cubicBezTo>
                  <a:close/>
                  <a:moveTo>
                    <a:pt x="1989" y="3073"/>
                  </a:moveTo>
                  <a:cubicBezTo>
                    <a:pt x="2084" y="3108"/>
                    <a:pt x="2191" y="3132"/>
                    <a:pt x="2310" y="3132"/>
                  </a:cubicBezTo>
                  <a:lnTo>
                    <a:pt x="2358" y="3132"/>
                  </a:lnTo>
                  <a:cubicBezTo>
                    <a:pt x="2477" y="3132"/>
                    <a:pt x="2608" y="3120"/>
                    <a:pt x="2715" y="3073"/>
                  </a:cubicBezTo>
                  <a:lnTo>
                    <a:pt x="2715" y="3073"/>
                  </a:lnTo>
                  <a:cubicBezTo>
                    <a:pt x="2703" y="3132"/>
                    <a:pt x="2715" y="3180"/>
                    <a:pt x="2727" y="3227"/>
                  </a:cubicBezTo>
                  <a:lnTo>
                    <a:pt x="2596" y="3358"/>
                  </a:lnTo>
                  <a:cubicBezTo>
                    <a:pt x="2525" y="3430"/>
                    <a:pt x="2429" y="3466"/>
                    <a:pt x="2346" y="3466"/>
                  </a:cubicBezTo>
                  <a:cubicBezTo>
                    <a:pt x="2251" y="3466"/>
                    <a:pt x="2144" y="3418"/>
                    <a:pt x="2084" y="3358"/>
                  </a:cubicBezTo>
                  <a:lnTo>
                    <a:pt x="1953" y="3227"/>
                  </a:lnTo>
                  <a:cubicBezTo>
                    <a:pt x="1965" y="3180"/>
                    <a:pt x="1989" y="3120"/>
                    <a:pt x="1989" y="3073"/>
                  </a:cubicBezTo>
                  <a:close/>
                  <a:moveTo>
                    <a:pt x="2953" y="3489"/>
                  </a:moveTo>
                  <a:cubicBezTo>
                    <a:pt x="3001" y="3525"/>
                    <a:pt x="3048" y="3537"/>
                    <a:pt x="3108" y="3549"/>
                  </a:cubicBezTo>
                  <a:lnTo>
                    <a:pt x="3703" y="3716"/>
                  </a:lnTo>
                  <a:cubicBezTo>
                    <a:pt x="3846" y="3763"/>
                    <a:pt x="3965" y="3906"/>
                    <a:pt x="3965" y="4061"/>
                  </a:cubicBezTo>
                  <a:lnTo>
                    <a:pt x="3965" y="5192"/>
                  </a:lnTo>
                  <a:lnTo>
                    <a:pt x="3941" y="5192"/>
                  </a:lnTo>
                  <a:cubicBezTo>
                    <a:pt x="3822" y="5263"/>
                    <a:pt x="3703" y="5323"/>
                    <a:pt x="3560" y="5371"/>
                  </a:cubicBezTo>
                  <a:lnTo>
                    <a:pt x="3560" y="4370"/>
                  </a:lnTo>
                  <a:cubicBezTo>
                    <a:pt x="3560" y="4287"/>
                    <a:pt x="3489" y="4204"/>
                    <a:pt x="3406" y="4204"/>
                  </a:cubicBezTo>
                  <a:cubicBezTo>
                    <a:pt x="3310" y="4204"/>
                    <a:pt x="3239" y="4287"/>
                    <a:pt x="3239" y="4370"/>
                  </a:cubicBezTo>
                  <a:lnTo>
                    <a:pt x="3239" y="5490"/>
                  </a:lnTo>
                  <a:cubicBezTo>
                    <a:pt x="3001" y="5561"/>
                    <a:pt x="2763" y="5597"/>
                    <a:pt x="2513" y="5609"/>
                  </a:cubicBezTo>
                  <a:lnTo>
                    <a:pt x="2346" y="5609"/>
                  </a:lnTo>
                  <a:cubicBezTo>
                    <a:pt x="2048" y="5609"/>
                    <a:pt x="1751" y="5561"/>
                    <a:pt x="1453" y="5478"/>
                  </a:cubicBezTo>
                  <a:lnTo>
                    <a:pt x="1453" y="4359"/>
                  </a:lnTo>
                  <a:cubicBezTo>
                    <a:pt x="1453" y="4263"/>
                    <a:pt x="1382" y="4192"/>
                    <a:pt x="1286" y="4192"/>
                  </a:cubicBezTo>
                  <a:cubicBezTo>
                    <a:pt x="1203" y="4192"/>
                    <a:pt x="1120" y="4263"/>
                    <a:pt x="1120" y="4359"/>
                  </a:cubicBezTo>
                  <a:lnTo>
                    <a:pt x="1120" y="5359"/>
                  </a:lnTo>
                  <a:cubicBezTo>
                    <a:pt x="989" y="5299"/>
                    <a:pt x="870" y="5240"/>
                    <a:pt x="751" y="5180"/>
                  </a:cubicBezTo>
                  <a:lnTo>
                    <a:pt x="751" y="4061"/>
                  </a:lnTo>
                  <a:cubicBezTo>
                    <a:pt x="751" y="3894"/>
                    <a:pt x="858" y="3763"/>
                    <a:pt x="1024" y="3716"/>
                  </a:cubicBezTo>
                  <a:lnTo>
                    <a:pt x="1620" y="3549"/>
                  </a:lnTo>
                  <a:cubicBezTo>
                    <a:pt x="1655" y="3537"/>
                    <a:pt x="1715" y="3513"/>
                    <a:pt x="1763" y="3489"/>
                  </a:cubicBezTo>
                  <a:lnTo>
                    <a:pt x="1870" y="3597"/>
                  </a:lnTo>
                  <a:cubicBezTo>
                    <a:pt x="2001" y="3727"/>
                    <a:pt x="2179" y="3811"/>
                    <a:pt x="2358" y="3811"/>
                  </a:cubicBezTo>
                  <a:cubicBezTo>
                    <a:pt x="2537" y="3811"/>
                    <a:pt x="2715" y="3727"/>
                    <a:pt x="2846" y="3597"/>
                  </a:cubicBezTo>
                  <a:lnTo>
                    <a:pt x="2953" y="3489"/>
                  </a:lnTo>
                  <a:close/>
                  <a:moveTo>
                    <a:pt x="1953" y="1"/>
                  </a:moveTo>
                  <a:cubicBezTo>
                    <a:pt x="1382" y="1"/>
                    <a:pt x="917" y="453"/>
                    <a:pt x="917" y="1037"/>
                  </a:cubicBezTo>
                  <a:lnTo>
                    <a:pt x="917" y="1049"/>
                  </a:lnTo>
                  <a:cubicBezTo>
                    <a:pt x="917" y="1191"/>
                    <a:pt x="941" y="1322"/>
                    <a:pt x="1001" y="1441"/>
                  </a:cubicBezTo>
                  <a:lnTo>
                    <a:pt x="1096" y="1608"/>
                  </a:lnTo>
                  <a:lnTo>
                    <a:pt x="1096" y="1870"/>
                  </a:lnTo>
                  <a:cubicBezTo>
                    <a:pt x="1096" y="2299"/>
                    <a:pt x="1298" y="2680"/>
                    <a:pt x="1620" y="2918"/>
                  </a:cubicBezTo>
                  <a:lnTo>
                    <a:pt x="1620" y="3061"/>
                  </a:lnTo>
                  <a:cubicBezTo>
                    <a:pt x="1620" y="3156"/>
                    <a:pt x="1548" y="3227"/>
                    <a:pt x="1477" y="3239"/>
                  </a:cubicBezTo>
                  <a:lnTo>
                    <a:pt x="882" y="3406"/>
                  </a:lnTo>
                  <a:cubicBezTo>
                    <a:pt x="584" y="3489"/>
                    <a:pt x="381" y="3763"/>
                    <a:pt x="381" y="4073"/>
                  </a:cubicBezTo>
                  <a:lnTo>
                    <a:pt x="381" y="4966"/>
                  </a:lnTo>
                  <a:cubicBezTo>
                    <a:pt x="346" y="4954"/>
                    <a:pt x="334" y="4918"/>
                    <a:pt x="298" y="4906"/>
                  </a:cubicBezTo>
                  <a:cubicBezTo>
                    <a:pt x="268" y="4881"/>
                    <a:pt x="232" y="4869"/>
                    <a:pt x="196" y="4869"/>
                  </a:cubicBezTo>
                  <a:cubicBezTo>
                    <a:pt x="146" y="4869"/>
                    <a:pt x="95" y="4893"/>
                    <a:pt x="60" y="4942"/>
                  </a:cubicBezTo>
                  <a:cubicBezTo>
                    <a:pt x="0" y="5013"/>
                    <a:pt x="24" y="5121"/>
                    <a:pt x="96" y="5180"/>
                  </a:cubicBezTo>
                  <a:cubicBezTo>
                    <a:pt x="727" y="5680"/>
                    <a:pt x="1501" y="5954"/>
                    <a:pt x="2298" y="5954"/>
                  </a:cubicBezTo>
                  <a:lnTo>
                    <a:pt x="2477" y="5954"/>
                  </a:lnTo>
                  <a:cubicBezTo>
                    <a:pt x="3334" y="5906"/>
                    <a:pt x="4156" y="5549"/>
                    <a:pt x="4787" y="4918"/>
                  </a:cubicBezTo>
                  <a:cubicBezTo>
                    <a:pt x="5394" y="4311"/>
                    <a:pt x="5763" y="3489"/>
                    <a:pt x="5811" y="2620"/>
                  </a:cubicBezTo>
                  <a:cubicBezTo>
                    <a:pt x="5870" y="1763"/>
                    <a:pt x="5596" y="918"/>
                    <a:pt x="5049" y="251"/>
                  </a:cubicBezTo>
                  <a:cubicBezTo>
                    <a:pt x="5014" y="209"/>
                    <a:pt x="4967" y="192"/>
                    <a:pt x="4917" y="192"/>
                  </a:cubicBezTo>
                  <a:cubicBezTo>
                    <a:pt x="4882" y="192"/>
                    <a:pt x="4845" y="200"/>
                    <a:pt x="4811" y="215"/>
                  </a:cubicBezTo>
                  <a:cubicBezTo>
                    <a:pt x="4739" y="275"/>
                    <a:pt x="4739" y="382"/>
                    <a:pt x="4787" y="453"/>
                  </a:cubicBezTo>
                  <a:cubicBezTo>
                    <a:pt x="5275" y="1072"/>
                    <a:pt x="5525" y="1822"/>
                    <a:pt x="5489" y="2596"/>
                  </a:cubicBezTo>
                  <a:cubicBezTo>
                    <a:pt x="5442" y="3394"/>
                    <a:pt x="5108" y="4132"/>
                    <a:pt x="4561" y="4680"/>
                  </a:cubicBezTo>
                  <a:cubicBezTo>
                    <a:pt x="4453" y="4787"/>
                    <a:pt x="4358" y="4882"/>
                    <a:pt x="4239" y="4966"/>
                  </a:cubicBezTo>
                  <a:lnTo>
                    <a:pt x="4239" y="4073"/>
                  </a:lnTo>
                  <a:cubicBezTo>
                    <a:pt x="4239" y="3763"/>
                    <a:pt x="4025" y="3489"/>
                    <a:pt x="3727" y="3406"/>
                  </a:cubicBezTo>
                  <a:lnTo>
                    <a:pt x="3132" y="3239"/>
                  </a:lnTo>
                  <a:cubicBezTo>
                    <a:pt x="3060" y="3216"/>
                    <a:pt x="3001" y="3144"/>
                    <a:pt x="3001" y="3061"/>
                  </a:cubicBezTo>
                  <a:lnTo>
                    <a:pt x="3001" y="2930"/>
                  </a:lnTo>
                  <a:cubicBezTo>
                    <a:pt x="3060" y="2882"/>
                    <a:pt x="3108" y="2858"/>
                    <a:pt x="3156" y="2799"/>
                  </a:cubicBezTo>
                  <a:cubicBezTo>
                    <a:pt x="3394" y="2561"/>
                    <a:pt x="3537" y="2263"/>
                    <a:pt x="3537" y="1918"/>
                  </a:cubicBezTo>
                  <a:lnTo>
                    <a:pt x="3537" y="1608"/>
                  </a:lnTo>
                  <a:lnTo>
                    <a:pt x="3596" y="1465"/>
                  </a:lnTo>
                  <a:cubicBezTo>
                    <a:pt x="3668" y="1322"/>
                    <a:pt x="3703" y="1168"/>
                    <a:pt x="3703" y="1013"/>
                  </a:cubicBezTo>
                  <a:lnTo>
                    <a:pt x="3703" y="156"/>
                  </a:lnTo>
                  <a:cubicBezTo>
                    <a:pt x="3703" y="72"/>
                    <a:pt x="3620" y="1"/>
                    <a:pt x="35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50"/>
            <p:cNvSpPr/>
            <p:nvPr/>
          </p:nvSpPr>
          <p:spPr>
            <a:xfrm>
              <a:off x="5928360" y="1644624"/>
              <a:ext cx="45131" cy="16328"/>
            </a:xfrm>
            <a:custGeom>
              <a:avLst/>
              <a:gdLst/>
              <a:ahLst/>
              <a:cxnLst/>
              <a:rect l="l" t="t" r="r" b="b"/>
              <a:pathLst>
                <a:path w="1418" h="513" extrusionOk="0">
                  <a:moveTo>
                    <a:pt x="167" y="1"/>
                  </a:moveTo>
                  <a:cubicBezTo>
                    <a:pt x="72" y="1"/>
                    <a:pt x="1" y="84"/>
                    <a:pt x="1" y="168"/>
                  </a:cubicBezTo>
                  <a:cubicBezTo>
                    <a:pt x="1" y="263"/>
                    <a:pt x="72" y="334"/>
                    <a:pt x="167" y="334"/>
                  </a:cubicBezTo>
                  <a:cubicBezTo>
                    <a:pt x="346" y="334"/>
                    <a:pt x="882" y="370"/>
                    <a:pt x="1144" y="501"/>
                  </a:cubicBezTo>
                  <a:cubicBezTo>
                    <a:pt x="1179" y="513"/>
                    <a:pt x="1191" y="513"/>
                    <a:pt x="1227" y="513"/>
                  </a:cubicBezTo>
                  <a:cubicBezTo>
                    <a:pt x="1286" y="513"/>
                    <a:pt x="1346" y="489"/>
                    <a:pt x="1370" y="430"/>
                  </a:cubicBezTo>
                  <a:cubicBezTo>
                    <a:pt x="1417" y="334"/>
                    <a:pt x="1370" y="227"/>
                    <a:pt x="1298" y="203"/>
                  </a:cubicBezTo>
                  <a:cubicBezTo>
                    <a:pt x="905" y="1"/>
                    <a:pt x="191" y="1"/>
                    <a:pt x="1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extBox 2">
            <a:extLst>
              <a:ext uri="{FF2B5EF4-FFF2-40B4-BE49-F238E27FC236}">
                <a16:creationId xmlns:a16="http://schemas.microsoft.com/office/drawing/2014/main" id="{4B32CE30-CE11-834B-C600-85134F9ECBE5}"/>
              </a:ext>
            </a:extLst>
          </p:cNvPr>
          <p:cNvSpPr txBox="1"/>
          <p:nvPr/>
        </p:nvSpPr>
        <p:spPr>
          <a:xfrm rot="16200000">
            <a:off x="-1710805" y="2297884"/>
            <a:ext cx="5106458" cy="584775"/>
          </a:xfrm>
          <a:prstGeom prst="rect">
            <a:avLst/>
          </a:prstGeom>
          <a:noFill/>
        </p:spPr>
        <p:txBody>
          <a:bodyPr wrap="square">
            <a:spAutoFit/>
          </a:bodyPr>
          <a:lstStyle/>
          <a:p>
            <a:pPr algn="ctr"/>
            <a:r>
              <a:rPr lang="en-US" altLang="en-US" sz="1600" b="1" dirty="0">
                <a:solidFill>
                  <a:schemeClr val="bg1">
                    <a:lumMod val="25000"/>
                  </a:schemeClr>
                </a:solidFill>
                <a:latin typeface="Book Antiqua" panose="02040602050305030304" pitchFamily="18" charset="0"/>
              </a:rPr>
              <a:t>An SMC is a company  which meets all the</a:t>
            </a:r>
          </a:p>
          <a:p>
            <a:pPr algn="ctr"/>
            <a:r>
              <a:rPr lang="en-US" altLang="en-US" sz="1600" b="1" dirty="0">
                <a:solidFill>
                  <a:schemeClr val="bg1">
                    <a:lumMod val="25000"/>
                  </a:schemeClr>
                </a:solidFill>
                <a:latin typeface="Book Antiqua" panose="02040602050305030304" pitchFamily="18" charset="0"/>
              </a:rPr>
              <a:t> following conditions :</a:t>
            </a:r>
          </a:p>
        </p:txBody>
      </p:sp>
      <p:sp>
        <p:nvSpPr>
          <p:cNvPr id="18" name="Rectangle 17">
            <a:extLst>
              <a:ext uri="{FF2B5EF4-FFF2-40B4-BE49-F238E27FC236}">
                <a16:creationId xmlns:a16="http://schemas.microsoft.com/office/drawing/2014/main" id="{FF6913F2-5CA0-6CA3-FD52-4BD3D6FB3034}"/>
              </a:ext>
            </a:extLst>
          </p:cNvPr>
          <p:cNvSpPr/>
          <p:nvPr/>
        </p:nvSpPr>
        <p:spPr>
          <a:xfrm flipV="1">
            <a:off x="1195451" y="910126"/>
            <a:ext cx="7038144" cy="50920"/>
          </a:xfrm>
          <a:prstGeom prst="rect">
            <a:avLst/>
          </a:prstGeom>
          <a:solidFill>
            <a:schemeClr val="bg1">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Google Shape;305;p39">
            <a:extLst>
              <a:ext uri="{FF2B5EF4-FFF2-40B4-BE49-F238E27FC236}">
                <a16:creationId xmlns:a16="http://schemas.microsoft.com/office/drawing/2014/main" id="{EABD1FBC-F874-1805-9247-ED8F5FBBBCAB}"/>
              </a:ext>
            </a:extLst>
          </p:cNvPr>
          <p:cNvSpPr txBox="1">
            <a:spLocks/>
          </p:cNvSpPr>
          <p:nvPr/>
        </p:nvSpPr>
        <p:spPr>
          <a:xfrm rot="5400000" flipH="1">
            <a:off x="7689005" y="2452950"/>
            <a:ext cx="2224200" cy="2376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1pPr>
            <a:lvl2pPr marL="914400" marR="0" lvl="1" indent="-317500" algn="ctr"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2pPr>
            <a:lvl3pPr marL="1371600" marR="0" lvl="2" indent="-317500" algn="ctr"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3pPr>
            <a:lvl4pPr marL="1828800" marR="0" lvl="3" indent="-317500" algn="ctr"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4pPr>
            <a:lvl5pPr marL="2286000" marR="0" lvl="4" indent="-317500" algn="ctr"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5pPr>
            <a:lvl6pPr marL="2743200" marR="0" lvl="5" indent="-317500" algn="ctr"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6pPr>
            <a:lvl7pPr marL="3200400" marR="0" lvl="6" indent="-317500" algn="ctr"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7pPr>
            <a:lvl8pPr marL="3657600" marR="0" lvl="7" indent="-317500" algn="ctr"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8pPr>
            <a:lvl9pPr marL="4114800" marR="0" lvl="8" indent="-317500" algn="ctr"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9pPr>
          </a:lstStyle>
          <a:p>
            <a:pPr marL="0" indent="0"/>
            <a:r>
              <a:rPr lang="en-IN" sz="1000" dirty="0">
                <a:latin typeface="Book Antiqua" panose="02040602050305030304" pitchFamily="18" charset="0"/>
              </a:rPr>
              <a:t>JOMON K GEORGE</a:t>
            </a:r>
          </a:p>
        </p:txBody>
      </p:sp>
      <p:sp>
        <p:nvSpPr>
          <p:cNvPr id="2" name="TextBox 1">
            <a:extLst>
              <a:ext uri="{FF2B5EF4-FFF2-40B4-BE49-F238E27FC236}">
                <a16:creationId xmlns:a16="http://schemas.microsoft.com/office/drawing/2014/main" id="{3B2B4569-B860-8855-C83C-93986079C807}"/>
              </a:ext>
            </a:extLst>
          </p:cNvPr>
          <p:cNvSpPr txBox="1"/>
          <p:nvPr/>
        </p:nvSpPr>
        <p:spPr>
          <a:xfrm>
            <a:off x="3160351" y="4738987"/>
            <a:ext cx="2840842" cy="307777"/>
          </a:xfrm>
          <a:prstGeom prst="rect">
            <a:avLst/>
          </a:prstGeom>
          <a:noFill/>
        </p:spPr>
        <p:txBody>
          <a:bodyPr wrap="none" rtlCol="0">
            <a:spAutoFit/>
          </a:bodyPr>
          <a:lstStyle/>
          <a:p>
            <a:r>
              <a:rPr lang="en-IN" dirty="0">
                <a:solidFill>
                  <a:schemeClr val="bg1">
                    <a:lumMod val="25000"/>
                  </a:schemeClr>
                </a:solidFill>
              </a:rPr>
              <a:t>As at the end of the financial year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Shape 368"/>
        <p:cNvGrpSpPr/>
        <p:nvPr/>
      </p:nvGrpSpPr>
      <p:grpSpPr>
        <a:xfrm>
          <a:off x="0" y="0"/>
          <a:ext cx="0" cy="0"/>
          <a:chOff x="0" y="0"/>
          <a:chExt cx="0" cy="0"/>
        </a:xfrm>
      </p:grpSpPr>
      <p:sp>
        <p:nvSpPr>
          <p:cNvPr id="369" name="Google Shape;369;p44"/>
          <p:cNvSpPr/>
          <p:nvPr/>
        </p:nvSpPr>
        <p:spPr>
          <a:xfrm>
            <a:off x="2392263" y="4020140"/>
            <a:ext cx="4806351" cy="762625"/>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44"/>
          <p:cNvSpPr txBox="1">
            <a:spLocks noGrp="1"/>
          </p:cNvSpPr>
          <p:nvPr>
            <p:ph type="subTitle" idx="1"/>
          </p:nvPr>
        </p:nvSpPr>
        <p:spPr>
          <a:xfrm>
            <a:off x="2618681" y="4095902"/>
            <a:ext cx="4353514" cy="611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000" b="1" dirty="0">
                <a:solidFill>
                  <a:schemeClr val="tx1"/>
                </a:solidFill>
                <a:latin typeface="Book Antiqua" panose="02040602050305030304" pitchFamily="18" charset="0"/>
                <a:cs typeface="Calibri Light" panose="020F0302020204030204" pitchFamily="34" charset="0"/>
              </a:rPr>
              <a:t>APPLICABILITY</a:t>
            </a:r>
            <a:endParaRPr sz="4000" b="1" dirty="0">
              <a:solidFill>
                <a:schemeClr val="tx1"/>
              </a:solidFill>
              <a:latin typeface="Book Antiqua" panose="02040602050305030304" pitchFamily="18" charset="0"/>
              <a:cs typeface="Calibri Light" panose="020F0302020204030204" pitchFamily="34" charset="0"/>
            </a:endParaRPr>
          </a:p>
        </p:txBody>
      </p:sp>
      <p:sp>
        <p:nvSpPr>
          <p:cNvPr id="374" name="Google Shape;374;p44"/>
          <p:cNvSpPr txBox="1">
            <a:spLocks noGrp="1"/>
          </p:cNvSpPr>
          <p:nvPr>
            <p:ph type="subTitle" idx="4"/>
          </p:nvPr>
        </p:nvSpPr>
        <p:spPr>
          <a:xfrm rot="-5400000">
            <a:off x="-1222915" y="2582054"/>
            <a:ext cx="3131617" cy="119994"/>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solidFill>
                  <a:schemeClr val="bg1"/>
                </a:solidFill>
                <a:latin typeface="Book Antiqua" panose="02040602050305030304" pitchFamily="18" charset="0"/>
              </a:rPr>
              <a:t>ACCOUTING STANDARDS-AN UPDATE</a:t>
            </a:r>
          </a:p>
        </p:txBody>
      </p:sp>
      <p:cxnSp>
        <p:nvCxnSpPr>
          <p:cNvPr id="375" name="Google Shape;375;p44"/>
          <p:cNvCxnSpPr/>
          <p:nvPr/>
        </p:nvCxnSpPr>
        <p:spPr>
          <a:xfrm rot="10800000">
            <a:off x="342895" y="-19200"/>
            <a:ext cx="0" cy="1190700"/>
          </a:xfrm>
          <a:prstGeom prst="straightConnector1">
            <a:avLst/>
          </a:prstGeom>
          <a:noFill/>
          <a:ln w="9525" cap="flat" cmpd="sng">
            <a:solidFill>
              <a:schemeClr val="dk1"/>
            </a:solidFill>
            <a:prstDash val="solid"/>
            <a:round/>
            <a:headEnd type="none" w="med" len="med"/>
            <a:tailEnd type="none" w="med" len="med"/>
          </a:ln>
        </p:spPr>
      </p:cxnSp>
      <p:cxnSp>
        <p:nvCxnSpPr>
          <p:cNvPr id="376" name="Google Shape;376;p44"/>
          <p:cNvCxnSpPr/>
          <p:nvPr/>
        </p:nvCxnSpPr>
        <p:spPr>
          <a:xfrm>
            <a:off x="342895" y="3972000"/>
            <a:ext cx="0" cy="1190700"/>
          </a:xfrm>
          <a:prstGeom prst="straightConnector1">
            <a:avLst/>
          </a:prstGeom>
          <a:noFill/>
          <a:ln w="9525" cap="flat" cmpd="sng">
            <a:solidFill>
              <a:schemeClr val="dk1"/>
            </a:solidFill>
            <a:prstDash val="solid"/>
            <a:round/>
            <a:headEnd type="none" w="med" len="med"/>
            <a:tailEnd type="none" w="med" len="med"/>
          </a:ln>
        </p:spPr>
      </p:cxnSp>
      <p:sp>
        <p:nvSpPr>
          <p:cNvPr id="377" name="Google Shape;377;p44"/>
          <p:cNvSpPr/>
          <p:nvPr/>
        </p:nvSpPr>
        <p:spPr>
          <a:xfrm rot="5400000">
            <a:off x="6340501" y="2488787"/>
            <a:ext cx="3952860" cy="165926"/>
          </a:xfrm>
          <a:prstGeom prst="rect">
            <a:avLst/>
          </a:prstGeom>
        </p:spPr>
        <p:txBody>
          <a:bodyPr>
            <a:prstTxWarp prst="textPlain">
              <a:avLst/>
            </a:prstTxWarp>
          </a:bodyPr>
          <a:lstStyle/>
          <a:p>
            <a:pPr lvl="0" algn="ctr"/>
            <a:r>
              <a:rPr b="1" i="0" dirty="0">
                <a:ln>
                  <a:noFill/>
                </a:ln>
                <a:solidFill>
                  <a:schemeClr val="accent1"/>
                </a:solidFill>
                <a:latin typeface="Cabin"/>
              </a:rPr>
              <a:t>-</a:t>
            </a:r>
            <a:r>
              <a:rPr lang="en-US" b="1" i="0" dirty="0">
                <a:ln>
                  <a:noFill/>
                </a:ln>
                <a:solidFill>
                  <a:schemeClr val="accent1"/>
                </a:solidFill>
                <a:latin typeface="Cabin"/>
              </a:rPr>
              <a:t>APPLICABILITY OF ACCOUNTING STANDARDS</a:t>
            </a:r>
            <a:r>
              <a:rPr b="1" i="0" dirty="0">
                <a:ln>
                  <a:noFill/>
                </a:ln>
                <a:solidFill>
                  <a:schemeClr val="accent1"/>
                </a:solidFill>
                <a:latin typeface="Cabin"/>
              </a:rPr>
              <a:t>-</a:t>
            </a:r>
          </a:p>
        </p:txBody>
      </p:sp>
      <p:sp>
        <p:nvSpPr>
          <p:cNvPr id="378" name="Google Shape;378;p44"/>
          <p:cNvSpPr/>
          <p:nvPr/>
        </p:nvSpPr>
        <p:spPr>
          <a:xfrm rot="-5400000" flipH="1">
            <a:off x="6480683" y="2488787"/>
            <a:ext cx="3952860" cy="165926"/>
          </a:xfrm>
          <a:prstGeom prst="rect">
            <a:avLst/>
          </a:prstGeom>
        </p:spPr>
        <p:txBody>
          <a:bodyPr>
            <a:prstTxWarp prst="textPlain">
              <a:avLst/>
            </a:prstTxWarp>
          </a:bodyPr>
          <a:lstStyle/>
          <a:p>
            <a:pPr lvl="0" algn="ctr"/>
            <a:r>
              <a:rPr b="1" i="0" dirty="0">
                <a:ln>
                  <a:noFill/>
                </a:ln>
                <a:solidFill>
                  <a:srgbClr val="FFFCFC">
                    <a:alpha val="23210"/>
                  </a:srgbClr>
                </a:solidFill>
                <a:latin typeface="Cabin"/>
              </a:rPr>
              <a:t>-</a:t>
            </a:r>
            <a:r>
              <a:rPr lang="en-US" b="1" i="0" dirty="0">
                <a:ln>
                  <a:noFill/>
                </a:ln>
                <a:solidFill>
                  <a:srgbClr val="FFFCFC">
                    <a:alpha val="23210"/>
                  </a:srgbClr>
                </a:solidFill>
                <a:latin typeface="Cabin"/>
              </a:rPr>
              <a:t>APPLICABILITY OF ACCOUTING STANDARDS</a:t>
            </a:r>
            <a:r>
              <a:rPr b="1" i="0" dirty="0">
                <a:ln>
                  <a:noFill/>
                </a:ln>
                <a:solidFill>
                  <a:srgbClr val="FFFCFC">
                    <a:alpha val="23210"/>
                  </a:srgbClr>
                </a:solidFill>
                <a:latin typeface="Cabin"/>
              </a:rPr>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39"/>
          <p:cNvSpPr txBox="1">
            <a:spLocks noGrp="1"/>
          </p:cNvSpPr>
          <p:nvPr>
            <p:ph type="subTitle" idx="1"/>
          </p:nvPr>
        </p:nvSpPr>
        <p:spPr>
          <a:xfrm rot="5400000" flipH="1">
            <a:off x="7689005"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Book Antiqua" panose="02040602050305030304" pitchFamily="18" charset="0"/>
              </a:rPr>
              <a:t>JOMON K GEORGE</a:t>
            </a:r>
            <a:endParaRPr dirty="0">
              <a:latin typeface="Book Antiqua" panose="02040602050305030304" pitchFamily="18" charset="0"/>
            </a:endParaRPr>
          </a:p>
        </p:txBody>
      </p:sp>
      <p:sp>
        <p:nvSpPr>
          <p:cNvPr id="306" name="Google Shape;306;p39"/>
          <p:cNvSpPr txBox="1">
            <a:spLocks noGrp="1"/>
          </p:cNvSpPr>
          <p:nvPr>
            <p:ph type="subTitle" idx="2"/>
          </p:nvPr>
        </p:nvSpPr>
        <p:spPr>
          <a:xfrm rot="-5400000">
            <a:off x="-1057355" y="2452950"/>
            <a:ext cx="28005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Book Antiqua" panose="02040602050305030304" pitchFamily="18" charset="0"/>
              </a:rPr>
              <a:t>ACCOUTING STANDARDS-AN UPDATE</a:t>
            </a:r>
            <a:endParaRPr dirty="0">
              <a:latin typeface="Book Antiqua" panose="02040602050305030304" pitchFamily="18" charset="0"/>
            </a:endParaRPr>
          </a:p>
        </p:txBody>
      </p:sp>
      <p:sp>
        <p:nvSpPr>
          <p:cNvPr id="307" name="Google Shape;307;p39"/>
          <p:cNvSpPr txBox="1">
            <a:spLocks noGrp="1"/>
          </p:cNvSpPr>
          <p:nvPr>
            <p:ph type="body" idx="3"/>
          </p:nvPr>
        </p:nvSpPr>
        <p:spPr>
          <a:xfrm>
            <a:off x="713225" y="2121091"/>
            <a:ext cx="7394994" cy="1743000"/>
          </a:xfrm>
          <a:prstGeom prst="rect">
            <a:avLst/>
          </a:prstGeom>
        </p:spPr>
        <p:txBody>
          <a:bodyPr spcFirstLastPara="1" wrap="square" lIns="91425" tIns="91425" rIns="91425" bIns="91425" anchor="t" anchorCtr="0">
            <a:noAutofit/>
          </a:bodyPr>
          <a:lstStyle/>
          <a:p>
            <a:pPr algn="just">
              <a:lnSpc>
                <a:spcPct val="150000"/>
              </a:lnSpc>
            </a:pPr>
            <a:r>
              <a:rPr lang="en-US" altLang="en-US" sz="2000" b="1" dirty="0">
                <a:solidFill>
                  <a:schemeClr val="bg1">
                    <a:lumMod val="25000"/>
                  </a:schemeClr>
                </a:solidFill>
                <a:latin typeface="Book Antiqua" panose="02040602050305030304" pitchFamily="18" charset="0"/>
              </a:rPr>
              <a:t>By Notification GSR  (432) dated 23</a:t>
            </a:r>
            <a:r>
              <a:rPr lang="en-US" altLang="en-US" sz="2000" b="1" baseline="30000" dirty="0">
                <a:solidFill>
                  <a:schemeClr val="bg1">
                    <a:lumMod val="25000"/>
                  </a:schemeClr>
                </a:solidFill>
                <a:latin typeface="Book Antiqua" panose="02040602050305030304" pitchFamily="18" charset="0"/>
              </a:rPr>
              <a:t>rd</a:t>
            </a:r>
            <a:r>
              <a:rPr lang="en-US" altLang="en-US" sz="2000" b="1" dirty="0">
                <a:solidFill>
                  <a:schemeClr val="bg1">
                    <a:lumMod val="25000"/>
                  </a:schemeClr>
                </a:solidFill>
                <a:latin typeface="Book Antiqua" panose="02040602050305030304" pitchFamily="18" charset="0"/>
              </a:rPr>
              <a:t> June 2021, Companies (Accounting Standards) Rules 2021 has been issued.</a:t>
            </a:r>
          </a:p>
          <a:p>
            <a:pPr algn="just">
              <a:lnSpc>
                <a:spcPct val="150000"/>
              </a:lnSpc>
            </a:pPr>
            <a:endParaRPr lang="en-US" altLang="en-US" sz="2000" b="1" dirty="0">
              <a:solidFill>
                <a:schemeClr val="bg1">
                  <a:lumMod val="25000"/>
                </a:schemeClr>
              </a:solidFill>
              <a:latin typeface="Book Antiqua" panose="02040602050305030304" pitchFamily="18" charset="0"/>
            </a:endParaRPr>
          </a:p>
          <a:p>
            <a:pPr algn="just">
              <a:lnSpc>
                <a:spcPct val="150000"/>
              </a:lnSpc>
            </a:pPr>
            <a:endParaRPr lang="en-US" altLang="en-US" sz="1800" b="1" dirty="0">
              <a:solidFill>
                <a:schemeClr val="tx1">
                  <a:lumMod val="50000"/>
                </a:schemeClr>
              </a:solidFill>
              <a:latin typeface="Book Antiqua" panose="02040602050305030304" pitchFamily="18" charset="0"/>
            </a:endParaRPr>
          </a:p>
          <a:p>
            <a:pPr algn="just">
              <a:lnSpc>
                <a:spcPct val="150000"/>
              </a:lnSpc>
            </a:pPr>
            <a:r>
              <a:rPr lang="en-US" altLang="en-US" sz="1800" b="1" dirty="0">
                <a:solidFill>
                  <a:schemeClr val="tx1">
                    <a:lumMod val="50000"/>
                  </a:schemeClr>
                </a:solidFill>
                <a:latin typeface="Book Antiqua" panose="02040602050305030304" pitchFamily="18" charset="0"/>
              </a:rPr>
              <a:t>This </a:t>
            </a:r>
            <a:r>
              <a:rPr lang="en-US" altLang="en-US" sz="1800" b="1" dirty="0" err="1">
                <a:solidFill>
                  <a:schemeClr val="tx1">
                    <a:lumMod val="50000"/>
                  </a:schemeClr>
                </a:solidFill>
                <a:latin typeface="Book Antiqua" panose="02040602050305030304" pitchFamily="18" charset="0"/>
              </a:rPr>
              <a:t>supercedes</a:t>
            </a:r>
            <a:r>
              <a:rPr lang="en-US" altLang="en-US" sz="1800" b="1" dirty="0">
                <a:solidFill>
                  <a:schemeClr val="tx1">
                    <a:lumMod val="50000"/>
                  </a:schemeClr>
                </a:solidFill>
                <a:latin typeface="Book Antiqua" panose="02040602050305030304" pitchFamily="18" charset="0"/>
              </a:rPr>
              <a:t> Companies (Accounting Standards) Rules 2006</a:t>
            </a:r>
            <a:endParaRPr lang="en-GB" altLang="en-US" sz="1800" b="1" dirty="0">
              <a:solidFill>
                <a:schemeClr val="tx1">
                  <a:lumMod val="50000"/>
                </a:schemeClr>
              </a:solidFill>
              <a:latin typeface="Book Antiqua" panose="02040602050305030304" pitchFamily="18" charset="0"/>
              <a:cs typeface="Times New Roman" pitchFamily="18" charset="0"/>
            </a:endParaRPr>
          </a:p>
        </p:txBody>
      </p:sp>
      <p:sp>
        <p:nvSpPr>
          <p:cNvPr id="308" name="Google Shape;308;p39"/>
          <p:cNvSpPr txBox="1">
            <a:spLocks noGrp="1"/>
          </p:cNvSpPr>
          <p:nvPr>
            <p:ph type="title"/>
          </p:nvPr>
        </p:nvSpPr>
        <p:spPr>
          <a:xfrm>
            <a:off x="342895" y="375537"/>
            <a:ext cx="7715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GB" altLang="en-US" b="1" dirty="0">
                <a:solidFill>
                  <a:schemeClr val="tx1">
                    <a:lumMod val="50000"/>
                  </a:schemeClr>
                </a:solidFill>
                <a:latin typeface="Book Antiqua" panose="02040602050305030304" pitchFamily="18" charset="0"/>
                <a:cs typeface="Times New Roman" pitchFamily="18" charset="0"/>
              </a:rPr>
              <a:t>The New Regime</a:t>
            </a:r>
            <a:br>
              <a:rPr lang="en-GB" altLang="en-US" b="1" dirty="0">
                <a:solidFill>
                  <a:schemeClr val="tx1">
                    <a:lumMod val="50000"/>
                  </a:schemeClr>
                </a:solidFill>
                <a:latin typeface="Book Antiqua" panose="02040602050305030304" pitchFamily="18" charset="0"/>
                <a:cs typeface="Times New Roman" pitchFamily="18" charset="0"/>
              </a:rPr>
            </a:br>
            <a:endParaRPr lang="en-GB" dirty="0">
              <a:solidFill>
                <a:schemeClr val="tx1">
                  <a:lumMod val="50000"/>
                </a:schemeClr>
              </a:solidFill>
            </a:endParaRPr>
          </a:p>
        </p:txBody>
      </p:sp>
      <p:sp>
        <p:nvSpPr>
          <p:cNvPr id="2" name="Rectangle 1">
            <a:extLst>
              <a:ext uri="{FF2B5EF4-FFF2-40B4-BE49-F238E27FC236}">
                <a16:creationId xmlns:a16="http://schemas.microsoft.com/office/drawing/2014/main" id="{9B64A261-FFE7-76BD-D203-28DF36ED6D11}"/>
              </a:ext>
            </a:extLst>
          </p:cNvPr>
          <p:cNvSpPr/>
          <p:nvPr/>
        </p:nvSpPr>
        <p:spPr>
          <a:xfrm flipV="1">
            <a:off x="713225" y="1279409"/>
            <a:ext cx="7459731" cy="45719"/>
          </a:xfrm>
          <a:prstGeom prst="rect">
            <a:avLst/>
          </a:prstGeom>
          <a:solidFill>
            <a:schemeClr val="bg1">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8533554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48"/>
          <p:cNvSpPr txBox="1">
            <a:spLocks noGrp="1"/>
          </p:cNvSpPr>
          <p:nvPr>
            <p:ph type="title"/>
          </p:nvPr>
        </p:nvSpPr>
        <p:spPr>
          <a:xfrm>
            <a:off x="1639172" y="754321"/>
            <a:ext cx="6009859" cy="27255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dirty="0">
                <a:latin typeface="Book Antiqua" panose="02040602050305030304" pitchFamily="18" charset="0"/>
              </a:rPr>
              <a:t>APPLICABILITY OF ACCOUNTING STANDARDS</a:t>
            </a:r>
            <a:endParaRPr sz="2400" dirty="0">
              <a:latin typeface="Book Antiqua" panose="02040602050305030304" pitchFamily="18" charset="0"/>
            </a:endParaRPr>
          </a:p>
        </p:txBody>
      </p:sp>
      <p:sp>
        <p:nvSpPr>
          <p:cNvPr id="442" name="Google Shape;442;p48"/>
          <p:cNvSpPr txBox="1">
            <a:spLocks noGrp="1"/>
          </p:cNvSpPr>
          <p:nvPr>
            <p:ph type="subTitle" idx="2"/>
          </p:nvPr>
        </p:nvSpPr>
        <p:spPr>
          <a:xfrm rot="5400000" flipH="1">
            <a:off x="7689005"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JOMON K GEORGE</a:t>
            </a:r>
          </a:p>
        </p:txBody>
      </p:sp>
      <p:sp>
        <p:nvSpPr>
          <p:cNvPr id="443" name="Google Shape;443;p48"/>
          <p:cNvSpPr txBox="1">
            <a:spLocks noGrp="1"/>
          </p:cNvSpPr>
          <p:nvPr>
            <p:ph type="subTitle" idx="3"/>
          </p:nvPr>
        </p:nvSpPr>
        <p:spPr>
          <a:xfrm rot="-5400000">
            <a:off x="-1057355" y="2452950"/>
            <a:ext cx="28005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ACCOUTING STANDARDS-AN UPDATE</a:t>
            </a:r>
          </a:p>
        </p:txBody>
      </p:sp>
      <p:pic>
        <p:nvPicPr>
          <p:cNvPr id="2" name="Picture 3">
            <a:extLst>
              <a:ext uri="{FF2B5EF4-FFF2-40B4-BE49-F238E27FC236}">
                <a16:creationId xmlns:a16="http://schemas.microsoft.com/office/drawing/2014/main" id="{FC81EBE3-19FF-0E70-B202-D73DA47C3C6C}"/>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Lst>
          </a:blip>
          <a:srcRect l="-662" r="1171"/>
          <a:stretch/>
        </p:blipFill>
        <p:spPr bwMode="auto">
          <a:xfrm>
            <a:off x="1494968" y="1307775"/>
            <a:ext cx="6154063" cy="3081404"/>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48"/>
          <p:cNvSpPr txBox="1">
            <a:spLocks noGrp="1"/>
          </p:cNvSpPr>
          <p:nvPr>
            <p:ph type="title"/>
          </p:nvPr>
        </p:nvSpPr>
        <p:spPr>
          <a:xfrm>
            <a:off x="1639172" y="754321"/>
            <a:ext cx="6009859" cy="27255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dirty="0">
                <a:latin typeface="Book Antiqua" panose="02040602050305030304" pitchFamily="18" charset="0"/>
              </a:rPr>
              <a:t>APPLICABILITY OF ACCOUNTING STANDARDS</a:t>
            </a:r>
            <a:endParaRPr sz="2400" dirty="0">
              <a:latin typeface="Book Antiqua" panose="02040602050305030304" pitchFamily="18" charset="0"/>
            </a:endParaRPr>
          </a:p>
        </p:txBody>
      </p:sp>
      <p:sp>
        <p:nvSpPr>
          <p:cNvPr id="442" name="Google Shape;442;p48"/>
          <p:cNvSpPr txBox="1">
            <a:spLocks noGrp="1"/>
          </p:cNvSpPr>
          <p:nvPr>
            <p:ph type="subTitle" idx="2"/>
          </p:nvPr>
        </p:nvSpPr>
        <p:spPr>
          <a:xfrm rot="5400000" flipH="1">
            <a:off x="7689005"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JOMON K GEORGE</a:t>
            </a:r>
          </a:p>
        </p:txBody>
      </p:sp>
      <p:sp>
        <p:nvSpPr>
          <p:cNvPr id="443" name="Google Shape;443;p48"/>
          <p:cNvSpPr txBox="1">
            <a:spLocks noGrp="1"/>
          </p:cNvSpPr>
          <p:nvPr>
            <p:ph type="subTitle" idx="3"/>
          </p:nvPr>
        </p:nvSpPr>
        <p:spPr>
          <a:xfrm rot="-5400000">
            <a:off x="-1057355" y="2452950"/>
            <a:ext cx="28005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ACCOUTING STANDARDS-AN UPDATE</a:t>
            </a:r>
          </a:p>
        </p:txBody>
      </p:sp>
      <p:pic>
        <p:nvPicPr>
          <p:cNvPr id="5" name="Picture 9">
            <a:extLst>
              <a:ext uri="{FF2B5EF4-FFF2-40B4-BE49-F238E27FC236}">
                <a16:creationId xmlns:a16="http://schemas.microsoft.com/office/drawing/2014/main" id="{C9643733-9B4B-9BB0-864B-BAD8B2E71D82}"/>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319" r="10207"/>
          <a:stretch/>
        </p:blipFill>
        <p:spPr bwMode="auto">
          <a:xfrm>
            <a:off x="2018963" y="1351705"/>
            <a:ext cx="5106074" cy="2899745"/>
          </a:xfrm>
          <a:prstGeom prst="rect">
            <a:avLst/>
          </a:prstGeom>
          <a:noFill/>
          <a:ln w="9525">
            <a:noFill/>
            <a:miter lim="800000"/>
            <a:headEnd/>
            <a:tailEnd/>
          </a:ln>
          <a:effectLst/>
        </p:spPr>
      </p:pic>
    </p:spTree>
    <p:extLst>
      <p:ext uri="{BB962C8B-B14F-4D97-AF65-F5344CB8AC3E}">
        <p14:creationId xmlns:p14="http://schemas.microsoft.com/office/powerpoint/2010/main" val="3050526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48"/>
          <p:cNvSpPr txBox="1">
            <a:spLocks noGrp="1"/>
          </p:cNvSpPr>
          <p:nvPr>
            <p:ph type="title"/>
          </p:nvPr>
        </p:nvSpPr>
        <p:spPr>
          <a:xfrm>
            <a:off x="1639172" y="754321"/>
            <a:ext cx="6009859" cy="27255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dirty="0">
                <a:latin typeface="Book Antiqua" panose="02040602050305030304" pitchFamily="18" charset="0"/>
              </a:rPr>
              <a:t>APPLICABILITY OF ACCOUNTING STANDARDS</a:t>
            </a:r>
            <a:endParaRPr sz="2400" dirty="0">
              <a:latin typeface="Book Antiqua" panose="02040602050305030304" pitchFamily="18" charset="0"/>
            </a:endParaRPr>
          </a:p>
        </p:txBody>
      </p:sp>
      <p:sp>
        <p:nvSpPr>
          <p:cNvPr id="442" name="Google Shape;442;p48"/>
          <p:cNvSpPr txBox="1">
            <a:spLocks noGrp="1"/>
          </p:cNvSpPr>
          <p:nvPr>
            <p:ph type="subTitle" idx="2"/>
          </p:nvPr>
        </p:nvSpPr>
        <p:spPr>
          <a:xfrm rot="5400000" flipH="1">
            <a:off x="7689005"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JOMON K GEORGE</a:t>
            </a:r>
          </a:p>
        </p:txBody>
      </p:sp>
      <p:sp>
        <p:nvSpPr>
          <p:cNvPr id="443" name="Google Shape;443;p48"/>
          <p:cNvSpPr txBox="1">
            <a:spLocks noGrp="1"/>
          </p:cNvSpPr>
          <p:nvPr>
            <p:ph type="subTitle" idx="3"/>
          </p:nvPr>
        </p:nvSpPr>
        <p:spPr>
          <a:xfrm rot="-5400000">
            <a:off x="-1057355" y="2452950"/>
            <a:ext cx="28005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ACCOUTING STANDARDS-AN UPDATE</a:t>
            </a:r>
          </a:p>
        </p:txBody>
      </p:sp>
      <p:pic>
        <p:nvPicPr>
          <p:cNvPr id="3" name="Picture 4">
            <a:extLst>
              <a:ext uri="{FF2B5EF4-FFF2-40B4-BE49-F238E27FC236}">
                <a16:creationId xmlns:a16="http://schemas.microsoft.com/office/drawing/2014/main" id="{442186D0-2677-EAD6-26B1-903ACD683405}"/>
              </a:ext>
            </a:extLst>
          </p:cNvPr>
          <p:cNvPicPr>
            <a:picLocks noChangeAspect="1" noChangeArrowheads="1"/>
          </p:cNvPicPr>
          <p:nvPr/>
        </p:nvPicPr>
        <p:blipFill>
          <a:blip r:embed="rId3"/>
          <a:srcRect/>
          <a:stretch>
            <a:fillRect/>
          </a:stretch>
        </p:blipFill>
        <p:spPr bwMode="auto">
          <a:xfrm>
            <a:off x="1429188" y="1553820"/>
            <a:ext cx="6285624" cy="2324239"/>
          </a:xfrm>
          <a:prstGeom prst="rect">
            <a:avLst/>
          </a:prstGeom>
          <a:noFill/>
          <a:ln w="9525">
            <a:noFill/>
            <a:miter lim="800000"/>
            <a:headEnd/>
            <a:tailEnd/>
          </a:ln>
          <a:effectLst/>
        </p:spPr>
      </p:pic>
      <p:sp>
        <p:nvSpPr>
          <p:cNvPr id="4" name="Text Placeholder 14">
            <a:extLst>
              <a:ext uri="{FF2B5EF4-FFF2-40B4-BE49-F238E27FC236}">
                <a16:creationId xmlns:a16="http://schemas.microsoft.com/office/drawing/2014/main" id="{23A801B1-41DA-A97B-9557-EBB835F0B57A}"/>
              </a:ext>
            </a:extLst>
          </p:cNvPr>
          <p:cNvSpPr txBox="1">
            <a:spLocks/>
          </p:cNvSpPr>
          <p:nvPr/>
        </p:nvSpPr>
        <p:spPr>
          <a:xfrm>
            <a:off x="865848" y="4086478"/>
            <a:ext cx="7015794" cy="415886"/>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rgbClr val="000000"/>
              </a:buClr>
              <a:buSzPts val="1000"/>
              <a:buFont typeface="Cabin"/>
              <a:buNone/>
              <a:defRPr sz="1000" b="1" i="0" u="none" strike="noStrike" cap="none">
                <a:solidFill>
                  <a:schemeClr val="dk1"/>
                </a:solidFill>
                <a:latin typeface="Cabin"/>
                <a:ea typeface="Cabin"/>
                <a:cs typeface="Cabin"/>
                <a:sym typeface="Cabin"/>
              </a:defRPr>
            </a:lvl1pPr>
            <a:lvl2pPr marL="914400" marR="0" lvl="1"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2pPr>
            <a:lvl3pPr marL="1371600" marR="0" lvl="2"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3pPr>
            <a:lvl4pPr marL="1828800" marR="0" lvl="3"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4pPr>
            <a:lvl5pPr marL="2286000" marR="0" lvl="4"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5pPr>
            <a:lvl6pPr marL="2743200" marR="0" lvl="5"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6pPr>
            <a:lvl7pPr marL="3200400" marR="0" lvl="6"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7pPr>
            <a:lvl8pPr marL="3657600" marR="0" lvl="7"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8pPr>
            <a:lvl9pPr marL="4114800" marR="0" lvl="8"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9pPr>
          </a:lstStyle>
          <a:p>
            <a:pPr marL="771525" indent="-600075" algn="l">
              <a:lnSpc>
                <a:spcPct val="115000"/>
              </a:lnSpc>
              <a:tabLst>
                <a:tab pos="857250" algn="dec"/>
              </a:tabLst>
            </a:pPr>
            <a:r>
              <a:rPr lang="en-US" altLang="en-US" sz="1500" dirty="0">
                <a:solidFill>
                  <a:srgbClr val="0070C0"/>
                </a:solidFill>
                <a:latin typeface="+mj-lt"/>
                <a:ea typeface="Calibri" pitchFamily="34" charset="0"/>
                <a:cs typeface="Times New Roman" pitchFamily="18" charset="0"/>
              </a:rPr>
              <a:t>  </a:t>
            </a:r>
            <a:r>
              <a:rPr lang="en-US" altLang="en-US" sz="1500" dirty="0">
                <a:solidFill>
                  <a:schemeClr val="bg1">
                    <a:lumMod val="25000"/>
                  </a:schemeClr>
                </a:solidFill>
                <a:latin typeface="Book Antiqua" panose="02040602050305030304" pitchFamily="18" charset="0"/>
                <a:ea typeface="Calibri" pitchFamily="34" charset="0"/>
                <a:cs typeface="Times New Roman" pitchFamily="18" charset="0"/>
              </a:rPr>
              <a:t>*1     Termination benefits falling due after 12 months need not be accounted on  discounted basis.</a:t>
            </a:r>
            <a:endParaRPr lang="en-US" sz="1500" dirty="0">
              <a:solidFill>
                <a:schemeClr val="bg1">
                  <a:lumMod val="25000"/>
                </a:schemeClr>
              </a:solidFill>
              <a:latin typeface="Book Antiqua" panose="02040602050305030304" pitchFamily="18" charset="0"/>
            </a:endParaRPr>
          </a:p>
        </p:txBody>
      </p:sp>
    </p:spTree>
    <p:extLst>
      <p:ext uri="{BB962C8B-B14F-4D97-AF65-F5344CB8AC3E}">
        <p14:creationId xmlns:p14="http://schemas.microsoft.com/office/powerpoint/2010/main" val="3782698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48"/>
          <p:cNvSpPr txBox="1">
            <a:spLocks noGrp="1"/>
          </p:cNvSpPr>
          <p:nvPr>
            <p:ph type="title"/>
          </p:nvPr>
        </p:nvSpPr>
        <p:spPr>
          <a:xfrm>
            <a:off x="1639172" y="754321"/>
            <a:ext cx="6009859" cy="27255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dirty="0">
                <a:latin typeface="Book Antiqua" panose="02040602050305030304" pitchFamily="18" charset="0"/>
              </a:rPr>
              <a:t>APPLICABILITY OF ACCOUNTING STANDARDS</a:t>
            </a:r>
            <a:endParaRPr sz="2400" dirty="0">
              <a:latin typeface="Book Antiqua" panose="02040602050305030304" pitchFamily="18" charset="0"/>
            </a:endParaRPr>
          </a:p>
        </p:txBody>
      </p:sp>
      <p:sp>
        <p:nvSpPr>
          <p:cNvPr id="442" name="Google Shape;442;p48"/>
          <p:cNvSpPr txBox="1">
            <a:spLocks noGrp="1"/>
          </p:cNvSpPr>
          <p:nvPr>
            <p:ph type="subTitle" idx="2"/>
          </p:nvPr>
        </p:nvSpPr>
        <p:spPr>
          <a:xfrm rot="5400000" flipH="1">
            <a:off x="7689005"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JOMON K GEORGE</a:t>
            </a:r>
          </a:p>
        </p:txBody>
      </p:sp>
      <p:sp>
        <p:nvSpPr>
          <p:cNvPr id="443" name="Google Shape;443;p48"/>
          <p:cNvSpPr txBox="1">
            <a:spLocks noGrp="1"/>
          </p:cNvSpPr>
          <p:nvPr>
            <p:ph type="subTitle" idx="3"/>
          </p:nvPr>
        </p:nvSpPr>
        <p:spPr>
          <a:xfrm rot="-5400000">
            <a:off x="-1057355" y="2452950"/>
            <a:ext cx="28005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ACCOUTING STANDARDS-AN UPDATE</a:t>
            </a:r>
          </a:p>
        </p:txBody>
      </p:sp>
      <p:pic>
        <p:nvPicPr>
          <p:cNvPr id="2" name="Picture 4">
            <a:extLst>
              <a:ext uri="{FF2B5EF4-FFF2-40B4-BE49-F238E27FC236}">
                <a16:creationId xmlns:a16="http://schemas.microsoft.com/office/drawing/2014/main" id="{6F25C9A3-454B-C125-F6B8-D2488A975AAE}"/>
              </a:ext>
            </a:extLst>
          </p:cNvPr>
          <p:cNvPicPr>
            <a:picLocks noChangeAspect="1" noChangeArrowheads="1"/>
          </p:cNvPicPr>
          <p:nvPr/>
        </p:nvPicPr>
        <p:blipFill rotWithShape="1">
          <a:blip r:embed="rId3"/>
          <a:srcRect r="4400" b="5726"/>
          <a:stretch/>
        </p:blipFill>
        <p:spPr bwMode="auto">
          <a:xfrm>
            <a:off x="1262357" y="1335876"/>
            <a:ext cx="6500609" cy="2296517"/>
          </a:xfrm>
          <a:prstGeom prst="rect">
            <a:avLst/>
          </a:prstGeom>
          <a:noFill/>
          <a:ln w="9525">
            <a:noFill/>
            <a:miter lim="800000"/>
            <a:headEnd/>
            <a:tailEnd/>
          </a:ln>
          <a:effectLst/>
        </p:spPr>
      </p:pic>
      <p:sp>
        <p:nvSpPr>
          <p:cNvPr id="5" name="Text Placeholder 5">
            <a:extLst>
              <a:ext uri="{FF2B5EF4-FFF2-40B4-BE49-F238E27FC236}">
                <a16:creationId xmlns:a16="http://schemas.microsoft.com/office/drawing/2014/main" id="{CADF7752-6518-71E3-8F4D-8099E6F92ADE}"/>
              </a:ext>
            </a:extLst>
          </p:cNvPr>
          <p:cNvSpPr txBox="1">
            <a:spLocks/>
          </p:cNvSpPr>
          <p:nvPr/>
        </p:nvSpPr>
        <p:spPr>
          <a:xfrm>
            <a:off x="490921" y="3834436"/>
            <a:ext cx="7897826" cy="804276"/>
          </a:xfrm>
          <a:prstGeom prst="rect">
            <a:avLst/>
          </a:prstGeom>
          <a:noFill/>
          <a:ln>
            <a:noFill/>
          </a:ln>
        </p:spPr>
        <p:txBody>
          <a:bodyPr spcFirstLastPara="1" wrap="square" lIns="91425" tIns="91425" rIns="91425" bIns="91425" anchor="ctr" anchorCtr="0">
            <a:normAutofit fontScale="25000" lnSpcReduction="20000"/>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rgbClr val="000000"/>
              </a:buClr>
              <a:buSzPts val="1000"/>
              <a:buFont typeface="Cabin"/>
              <a:buNone/>
              <a:defRPr sz="1000" b="1" i="0" u="none" strike="noStrike" cap="none">
                <a:solidFill>
                  <a:schemeClr val="dk1"/>
                </a:solidFill>
                <a:latin typeface="Cabin"/>
                <a:ea typeface="Cabin"/>
                <a:cs typeface="Cabin"/>
                <a:sym typeface="Cabin"/>
              </a:defRPr>
            </a:lvl1pPr>
            <a:lvl2pPr marL="914400" marR="0" lvl="1"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2pPr>
            <a:lvl3pPr marL="1371600" marR="0" lvl="2"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3pPr>
            <a:lvl4pPr marL="1828800" marR="0" lvl="3"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4pPr>
            <a:lvl5pPr marL="2286000" marR="0" lvl="4"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5pPr>
            <a:lvl6pPr marL="2743200" marR="0" lvl="5"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6pPr>
            <a:lvl7pPr marL="3200400" marR="0" lvl="6"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7pPr>
            <a:lvl8pPr marL="3657600" marR="0" lvl="7"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8pPr>
            <a:lvl9pPr marL="4114800" marR="0" lvl="8"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9pPr>
          </a:lstStyle>
          <a:p>
            <a:pPr marL="771525" indent="-600075" algn="just">
              <a:lnSpc>
                <a:spcPct val="115000"/>
              </a:lnSpc>
              <a:spcAft>
                <a:spcPts val="750"/>
              </a:spcAft>
              <a:tabLst>
                <a:tab pos="857250" algn="dec"/>
              </a:tabLst>
            </a:pPr>
            <a:r>
              <a:rPr lang="en-US" altLang="en-US" sz="5400" dirty="0">
                <a:latin typeface="Book Antiqua" panose="02040602050305030304" pitchFamily="18" charset="0"/>
                <a:ea typeface="Calibri" pitchFamily="34" charset="0"/>
                <a:cs typeface="Times New Roman" pitchFamily="18" charset="0"/>
              </a:rPr>
              <a:t>      </a:t>
            </a:r>
            <a:r>
              <a:rPr lang="en-US" altLang="en-US" sz="5400" dirty="0">
                <a:solidFill>
                  <a:schemeClr val="bg1">
                    <a:lumMod val="25000"/>
                  </a:schemeClr>
                </a:solidFill>
                <a:latin typeface="Book Antiqua" panose="02040602050305030304" pitchFamily="18" charset="0"/>
                <a:ea typeface="Calibri" pitchFamily="34" charset="0"/>
                <a:cs typeface="Times New Roman" pitchFamily="18" charset="0"/>
              </a:rPr>
              <a:t>*2  AS 19 – Paragraph 22(c), (e) &amp; (f), 25(a), (b) &amp; (e), 37(a) &amp; (f) and 46 (b) &amp; (d) dealing with additional disclosures about operating and financing leases are not applicable.</a:t>
            </a:r>
            <a:endParaRPr lang="en-IN" altLang="en-US" sz="5400" dirty="0">
              <a:solidFill>
                <a:schemeClr val="bg1">
                  <a:lumMod val="25000"/>
                </a:schemeClr>
              </a:solidFill>
              <a:latin typeface="Book Antiqua" panose="02040602050305030304" pitchFamily="18" charset="0"/>
              <a:ea typeface="Calibri" pitchFamily="34" charset="0"/>
              <a:cs typeface="Times New Roman" pitchFamily="18" charset="0"/>
            </a:endParaRPr>
          </a:p>
          <a:p>
            <a:pPr marL="771525" indent="-600075" algn="l">
              <a:lnSpc>
                <a:spcPct val="115000"/>
              </a:lnSpc>
              <a:spcAft>
                <a:spcPts val="750"/>
              </a:spcAft>
              <a:tabLst>
                <a:tab pos="857250" algn="dec"/>
              </a:tabLst>
            </a:pPr>
            <a:r>
              <a:rPr lang="en-US" altLang="en-US" sz="5400" dirty="0">
                <a:solidFill>
                  <a:schemeClr val="bg1">
                    <a:lumMod val="25000"/>
                  </a:schemeClr>
                </a:solidFill>
                <a:latin typeface="Book Antiqua" panose="02040602050305030304" pitchFamily="18" charset="0"/>
                <a:ea typeface="Calibri" pitchFamily="34" charset="0"/>
                <a:cs typeface="Times New Roman" pitchFamily="18" charset="0"/>
              </a:rPr>
              <a:t>      *3.  AS 20 – Need not calculate/disclose Diluted earnings per share.</a:t>
            </a:r>
            <a:endParaRPr lang="en-IN" altLang="en-US" sz="5400" dirty="0">
              <a:solidFill>
                <a:schemeClr val="bg1">
                  <a:lumMod val="25000"/>
                </a:schemeClr>
              </a:solidFill>
              <a:latin typeface="Book Antiqua" panose="02040602050305030304" pitchFamily="18" charset="0"/>
              <a:ea typeface="Calibri" pitchFamily="34" charset="0"/>
              <a:cs typeface="Times New Roman" pitchFamily="18" charset="0"/>
            </a:endParaRPr>
          </a:p>
          <a:p>
            <a:endParaRPr lang="en-US" dirty="0">
              <a:latin typeface="Book Antiqua" panose="02040602050305030304" pitchFamily="18" charset="0"/>
            </a:endParaRPr>
          </a:p>
        </p:txBody>
      </p:sp>
    </p:spTree>
    <p:extLst>
      <p:ext uri="{BB962C8B-B14F-4D97-AF65-F5344CB8AC3E}">
        <p14:creationId xmlns:p14="http://schemas.microsoft.com/office/powerpoint/2010/main" val="1427547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48"/>
          <p:cNvSpPr txBox="1">
            <a:spLocks noGrp="1"/>
          </p:cNvSpPr>
          <p:nvPr>
            <p:ph type="title"/>
          </p:nvPr>
        </p:nvSpPr>
        <p:spPr>
          <a:xfrm>
            <a:off x="1639172" y="754321"/>
            <a:ext cx="6009859" cy="27255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dirty="0">
                <a:latin typeface="Book Antiqua" panose="02040602050305030304" pitchFamily="18" charset="0"/>
              </a:rPr>
              <a:t>APPLICABILITY OF ACCOUNTING STANDARDS</a:t>
            </a:r>
            <a:endParaRPr sz="2400" dirty="0">
              <a:latin typeface="Book Antiqua" panose="02040602050305030304" pitchFamily="18" charset="0"/>
            </a:endParaRPr>
          </a:p>
        </p:txBody>
      </p:sp>
      <p:sp>
        <p:nvSpPr>
          <p:cNvPr id="442" name="Google Shape;442;p48"/>
          <p:cNvSpPr txBox="1">
            <a:spLocks noGrp="1"/>
          </p:cNvSpPr>
          <p:nvPr>
            <p:ph type="subTitle" idx="2"/>
          </p:nvPr>
        </p:nvSpPr>
        <p:spPr>
          <a:xfrm rot="5400000" flipH="1">
            <a:off x="7689005"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JOMON K GEORGE</a:t>
            </a:r>
          </a:p>
        </p:txBody>
      </p:sp>
      <p:sp>
        <p:nvSpPr>
          <p:cNvPr id="443" name="Google Shape;443;p48"/>
          <p:cNvSpPr txBox="1">
            <a:spLocks noGrp="1"/>
          </p:cNvSpPr>
          <p:nvPr>
            <p:ph type="subTitle" idx="3"/>
          </p:nvPr>
        </p:nvSpPr>
        <p:spPr>
          <a:xfrm rot="-5400000">
            <a:off x="-1057355" y="2452950"/>
            <a:ext cx="28005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ACCOUTING STANDARDS-AN UPDATE</a:t>
            </a:r>
          </a:p>
        </p:txBody>
      </p:sp>
      <p:pic>
        <p:nvPicPr>
          <p:cNvPr id="2" name="Picture 2">
            <a:extLst>
              <a:ext uri="{FF2B5EF4-FFF2-40B4-BE49-F238E27FC236}">
                <a16:creationId xmlns:a16="http://schemas.microsoft.com/office/drawing/2014/main" id="{CB037902-6BB5-12FB-1669-6AA766C9400E}"/>
              </a:ext>
            </a:extLst>
          </p:cNvPr>
          <p:cNvPicPr>
            <a:picLocks noChangeAspect="1" noChangeArrowheads="1"/>
          </p:cNvPicPr>
          <p:nvPr/>
        </p:nvPicPr>
        <p:blipFill rotWithShape="1">
          <a:blip r:embed="rId3"/>
          <a:srcRect r="5731"/>
          <a:stretch/>
        </p:blipFill>
        <p:spPr bwMode="auto">
          <a:xfrm>
            <a:off x="1164440" y="1333565"/>
            <a:ext cx="6815120" cy="2093032"/>
          </a:xfrm>
          <a:prstGeom prst="rect">
            <a:avLst/>
          </a:prstGeom>
          <a:noFill/>
          <a:ln w="9525">
            <a:noFill/>
            <a:miter lim="800000"/>
            <a:headEnd/>
            <a:tailEnd/>
          </a:ln>
          <a:effectLst/>
        </p:spPr>
      </p:pic>
      <p:sp>
        <p:nvSpPr>
          <p:cNvPr id="4" name="Text Placeholder 5">
            <a:extLst>
              <a:ext uri="{FF2B5EF4-FFF2-40B4-BE49-F238E27FC236}">
                <a16:creationId xmlns:a16="http://schemas.microsoft.com/office/drawing/2014/main" id="{B54DE44B-0F01-DAF3-2079-CE1BC34B8BC3}"/>
              </a:ext>
            </a:extLst>
          </p:cNvPr>
          <p:cNvSpPr txBox="1">
            <a:spLocks/>
          </p:cNvSpPr>
          <p:nvPr/>
        </p:nvSpPr>
        <p:spPr>
          <a:xfrm>
            <a:off x="461695" y="3580570"/>
            <a:ext cx="7784538" cy="1048074"/>
          </a:xfrm>
          <a:prstGeom prst="rect">
            <a:avLst/>
          </a:prstGeom>
          <a:noFill/>
          <a:ln>
            <a:noFill/>
          </a:ln>
        </p:spPr>
        <p:txBody>
          <a:bodyPr spcFirstLastPara="1" wrap="square" lIns="91425" tIns="91425" rIns="91425" bIns="91425" anchor="ctr" anchorCtr="0">
            <a:normAutofit fontScale="25000" lnSpcReduction="20000"/>
          </a:bodyPr>
          <a:lstStyle>
            <a:defPPr marR="0" lvl="0" algn="l" rtl="0">
              <a:lnSpc>
                <a:spcPct val="100000"/>
              </a:lnSpc>
              <a:spcBef>
                <a:spcPts val="0"/>
              </a:spcBef>
              <a:spcAft>
                <a:spcPts val="0"/>
              </a:spcAft>
              <a:defRPr/>
            </a:defPPr>
            <a:lvl1pPr marL="771525" indent="-600075" algn="just">
              <a:lnSpc>
                <a:spcPct val="115000"/>
              </a:lnSpc>
              <a:spcAft>
                <a:spcPts val="750"/>
              </a:spcAft>
              <a:buSzPts val="1000"/>
              <a:buFont typeface="Cabin"/>
              <a:buNone/>
              <a:tabLst>
                <a:tab pos="857250" algn="dec"/>
              </a:tabLst>
              <a:defRPr sz="5400" b="1">
                <a:solidFill>
                  <a:schemeClr val="dk1"/>
                </a:solidFill>
                <a:latin typeface="Book Antiqua" panose="02040602050305030304" pitchFamily="18" charset="0"/>
                <a:ea typeface="Calibri" pitchFamily="34" charset="0"/>
                <a:cs typeface="Times New Roman" pitchFamily="18" charset="0"/>
              </a:defRPr>
            </a:lvl1pPr>
            <a:lvl2pPr marL="914400" indent="-317500" algn="ctr">
              <a:buSzPts val="1000"/>
              <a:buFont typeface="Cabin"/>
              <a:buNone/>
              <a:defRPr sz="1000">
                <a:latin typeface="Cabin"/>
                <a:ea typeface="Cabin"/>
                <a:cs typeface="Cabin"/>
              </a:defRPr>
            </a:lvl2pPr>
            <a:lvl3pPr marL="1371600" indent="-317500" algn="ctr">
              <a:buSzPts val="1000"/>
              <a:buFont typeface="Cabin"/>
              <a:buNone/>
              <a:defRPr sz="1000">
                <a:latin typeface="Cabin"/>
                <a:ea typeface="Cabin"/>
                <a:cs typeface="Cabin"/>
              </a:defRPr>
            </a:lvl3pPr>
            <a:lvl4pPr marL="1828800" indent="-317500" algn="ctr">
              <a:buSzPts val="1000"/>
              <a:buFont typeface="Cabin"/>
              <a:buNone/>
              <a:defRPr sz="1000">
                <a:latin typeface="Cabin"/>
                <a:ea typeface="Cabin"/>
                <a:cs typeface="Cabin"/>
              </a:defRPr>
            </a:lvl4pPr>
            <a:lvl5pPr marL="2286000" indent="-317500" algn="ctr">
              <a:buSzPts val="1000"/>
              <a:buFont typeface="Cabin"/>
              <a:buNone/>
              <a:defRPr sz="1000">
                <a:latin typeface="Cabin"/>
                <a:ea typeface="Cabin"/>
                <a:cs typeface="Cabin"/>
              </a:defRPr>
            </a:lvl5pPr>
            <a:lvl6pPr marL="2743200" indent="-317500" algn="ctr">
              <a:buSzPts val="1000"/>
              <a:buFont typeface="Cabin"/>
              <a:buNone/>
              <a:defRPr sz="1000">
                <a:latin typeface="Cabin"/>
                <a:ea typeface="Cabin"/>
                <a:cs typeface="Cabin"/>
              </a:defRPr>
            </a:lvl6pPr>
            <a:lvl7pPr marL="3200400" indent="-317500" algn="ctr">
              <a:buSzPts val="1000"/>
              <a:buFont typeface="Cabin"/>
              <a:buNone/>
              <a:defRPr sz="1000">
                <a:latin typeface="Cabin"/>
                <a:ea typeface="Cabin"/>
                <a:cs typeface="Cabin"/>
              </a:defRPr>
            </a:lvl7pPr>
            <a:lvl8pPr marL="3657600" indent="-317500" algn="ctr">
              <a:buSzPts val="1000"/>
              <a:buFont typeface="Cabin"/>
              <a:buNone/>
              <a:defRPr sz="1000">
                <a:latin typeface="Cabin"/>
                <a:ea typeface="Cabin"/>
                <a:cs typeface="Cabin"/>
              </a:defRPr>
            </a:lvl8pPr>
            <a:lvl9pPr marL="4114800" indent="-317500" algn="ctr">
              <a:buSzPts val="1000"/>
              <a:buFont typeface="Cabin"/>
              <a:buNone/>
              <a:defRPr sz="1000">
                <a:latin typeface="Cabin"/>
                <a:ea typeface="Cabin"/>
                <a:cs typeface="Cabin"/>
              </a:defRPr>
            </a:lvl9pPr>
          </a:lstStyle>
          <a:p>
            <a:r>
              <a:rPr lang="en-US" altLang="en-US" dirty="0"/>
              <a:t>     </a:t>
            </a:r>
            <a:r>
              <a:rPr lang="en-US" altLang="en-US" dirty="0">
                <a:solidFill>
                  <a:schemeClr val="bg1">
                    <a:lumMod val="25000"/>
                  </a:schemeClr>
                </a:solidFill>
              </a:rPr>
              <a:t>*4.AS 28 – Have an option to measure (value in use) on a reasonable estimate basis  (without discounting).</a:t>
            </a:r>
            <a:endParaRPr lang="en-IN" altLang="en-US" dirty="0">
              <a:solidFill>
                <a:schemeClr val="bg1">
                  <a:lumMod val="25000"/>
                </a:schemeClr>
              </a:solidFill>
            </a:endParaRPr>
          </a:p>
          <a:p>
            <a:r>
              <a:rPr lang="en-US" altLang="en-US" dirty="0">
                <a:solidFill>
                  <a:schemeClr val="bg1">
                    <a:lumMod val="25000"/>
                  </a:schemeClr>
                </a:solidFill>
              </a:rPr>
              <a:t>   *5.AS 29 –  Paragraphs 66 &amp; 67 dealing with disclosures of opening balance, additions/deletions and closing balance of provisions are not applicable.</a:t>
            </a:r>
            <a:endParaRPr lang="en-IN" altLang="en-US" dirty="0">
              <a:solidFill>
                <a:schemeClr val="bg1">
                  <a:lumMod val="25000"/>
                </a:schemeClr>
              </a:solidFill>
            </a:endParaRPr>
          </a:p>
        </p:txBody>
      </p:sp>
    </p:spTree>
    <p:extLst>
      <p:ext uri="{BB962C8B-B14F-4D97-AF65-F5344CB8AC3E}">
        <p14:creationId xmlns:p14="http://schemas.microsoft.com/office/powerpoint/2010/main" val="13060395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343"/>
        <p:cNvGrpSpPr/>
        <p:nvPr/>
      </p:nvGrpSpPr>
      <p:grpSpPr>
        <a:xfrm>
          <a:off x="0" y="0"/>
          <a:ext cx="0" cy="0"/>
          <a:chOff x="0" y="0"/>
          <a:chExt cx="0" cy="0"/>
        </a:xfrm>
      </p:grpSpPr>
      <p:sp>
        <p:nvSpPr>
          <p:cNvPr id="345" name="Google Shape;345;p42"/>
          <p:cNvSpPr txBox="1">
            <a:spLocks noGrp="1"/>
          </p:cNvSpPr>
          <p:nvPr>
            <p:ph type="body" idx="1"/>
          </p:nvPr>
        </p:nvSpPr>
        <p:spPr>
          <a:xfrm>
            <a:off x="3967308" y="1181719"/>
            <a:ext cx="4117800" cy="2426100"/>
          </a:xfrm>
          <a:prstGeom prst="rect">
            <a:avLst/>
          </a:prstGeom>
        </p:spPr>
        <p:txBody>
          <a:bodyPr spcFirstLastPara="1" wrap="square" lIns="91425" tIns="91425" rIns="91425" bIns="91425" anchor="ctr" anchorCtr="0">
            <a:noAutofit/>
          </a:bodyPr>
          <a:lstStyle/>
          <a:p>
            <a:pPr marL="347472" lvl="0" indent="-347472">
              <a:buClrTx/>
              <a:buSzPts val="2400"/>
              <a:buFont typeface="Arial" panose="020B0604020202020204" pitchFamily="34" charset="0"/>
              <a:buChar char="•"/>
            </a:pPr>
            <a:r>
              <a:rPr lang="en-US" sz="2000" b="1" kern="1200" dirty="0">
                <a:latin typeface="Book Antiqua" panose="02040602050305030304" pitchFamily="18" charset="0"/>
                <a:ea typeface="+mn-ea"/>
                <a:cs typeface="+mn-cs"/>
              </a:rPr>
              <a:t>All significant policies to be disclosed</a:t>
            </a:r>
          </a:p>
          <a:p>
            <a:pPr marL="347472" lvl="0" indent="-347472">
              <a:buClrTx/>
              <a:buSzPts val="2400"/>
              <a:buFont typeface="Arial" panose="020B0604020202020204" pitchFamily="34" charset="0"/>
              <a:buChar char="•"/>
            </a:pPr>
            <a:endParaRPr lang="en-US" sz="2000" b="1" kern="1200" dirty="0">
              <a:latin typeface="Book Antiqua" panose="02040602050305030304" pitchFamily="18" charset="0"/>
              <a:ea typeface="+mn-ea"/>
              <a:cs typeface="+mn-cs"/>
            </a:endParaRPr>
          </a:p>
          <a:p>
            <a:pPr marL="347472" lvl="0" indent="-347472">
              <a:buClrTx/>
              <a:buSzPts val="2400"/>
              <a:buFont typeface="Arial" panose="020B0604020202020204" pitchFamily="34" charset="0"/>
              <a:buChar char="•"/>
            </a:pPr>
            <a:endParaRPr sz="2000" b="1" kern="1200" dirty="0">
              <a:latin typeface="Book Antiqua" panose="02040602050305030304" pitchFamily="18" charset="0"/>
              <a:ea typeface="+mn-ea"/>
              <a:cs typeface="+mn-cs"/>
            </a:endParaRPr>
          </a:p>
          <a:p>
            <a:pPr marL="347472" indent="-347472">
              <a:spcBef>
                <a:spcPts val="0"/>
              </a:spcBef>
              <a:spcAft>
                <a:spcPts val="0"/>
              </a:spcAft>
              <a:buClrTx/>
              <a:buSzPts val="2400"/>
              <a:buFont typeface="Arial" panose="020B0604020202020204" pitchFamily="34" charset="0"/>
              <a:buChar char="•"/>
            </a:pPr>
            <a:r>
              <a:rPr lang="en-US" sz="2000" b="1" kern="1200" dirty="0">
                <a:effectLst/>
                <a:latin typeface="Book Antiqua" panose="02040602050305030304" pitchFamily="18" charset="0"/>
                <a:ea typeface="+mn-ea"/>
                <a:cs typeface="+mn-cs"/>
              </a:rPr>
              <a:t>Any change in the policy should also be closed.</a:t>
            </a:r>
            <a:endParaRPr lang="en-IN" sz="2000" dirty="0">
              <a:effectLst/>
              <a:latin typeface="Book Antiqua" panose="02040602050305030304" pitchFamily="18" charset="0"/>
            </a:endParaRPr>
          </a:p>
          <a:p>
            <a:pPr marL="457200" lvl="0" indent="-317500" algn="l" rtl="0">
              <a:spcBef>
                <a:spcPts val="0"/>
              </a:spcBef>
              <a:spcAft>
                <a:spcPts val="0"/>
              </a:spcAft>
              <a:buSzPts val="1400"/>
              <a:buChar char="○"/>
            </a:pPr>
            <a:endParaRPr lang="en" sz="2000" dirty="0">
              <a:solidFill>
                <a:schemeClr val="dk1"/>
              </a:solidFill>
              <a:latin typeface="Book Antiqua" panose="02040602050305030304" pitchFamily="18" charset="0"/>
            </a:endParaRPr>
          </a:p>
          <a:p>
            <a:pPr marL="457200" lvl="0" indent="-317500" algn="l" rtl="0">
              <a:spcBef>
                <a:spcPts val="0"/>
              </a:spcBef>
              <a:spcAft>
                <a:spcPts val="0"/>
              </a:spcAft>
              <a:buSzPts val="1400"/>
              <a:buChar char="○"/>
            </a:pPr>
            <a:endParaRPr lang="en" sz="2000" dirty="0">
              <a:solidFill>
                <a:schemeClr val="dk1"/>
              </a:solidFill>
              <a:latin typeface="Book Antiqua" panose="02040602050305030304" pitchFamily="18" charset="0"/>
            </a:endParaRPr>
          </a:p>
          <a:p>
            <a:pPr marL="347472" indent="-347472">
              <a:spcBef>
                <a:spcPts val="0"/>
              </a:spcBef>
              <a:spcAft>
                <a:spcPts val="0"/>
              </a:spcAft>
              <a:buClrTx/>
              <a:buSzPts val="2400"/>
              <a:buFont typeface="Arial" panose="020B0604020202020204" pitchFamily="34" charset="0"/>
              <a:buChar char="•"/>
            </a:pPr>
            <a:r>
              <a:rPr lang="en-US" sz="2000" b="1" dirty="0">
                <a:effectLst/>
                <a:latin typeface="Book Antiqua" panose="02040602050305030304" pitchFamily="18" charset="0"/>
              </a:rPr>
              <a:t>Accounting Assumptions need not be mentioned.</a:t>
            </a:r>
            <a:endParaRPr lang="en-IN" sz="2000" dirty="0">
              <a:effectLst/>
              <a:latin typeface="Book Antiqua" panose="02040602050305030304" pitchFamily="18" charset="0"/>
            </a:endParaRPr>
          </a:p>
        </p:txBody>
      </p:sp>
      <p:sp>
        <p:nvSpPr>
          <p:cNvPr id="347" name="Google Shape;347;p42"/>
          <p:cNvSpPr txBox="1">
            <a:spLocks noGrp="1"/>
          </p:cNvSpPr>
          <p:nvPr>
            <p:ph type="subTitle" idx="3"/>
          </p:nvPr>
        </p:nvSpPr>
        <p:spPr>
          <a:xfrm rot="5400000" flipH="1">
            <a:off x="7689005"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JOMON K GEORGE</a:t>
            </a:r>
          </a:p>
        </p:txBody>
      </p:sp>
      <p:sp>
        <p:nvSpPr>
          <p:cNvPr id="350" name="Google Shape;350;p42"/>
          <p:cNvSpPr/>
          <p:nvPr/>
        </p:nvSpPr>
        <p:spPr>
          <a:xfrm rot="-5400000">
            <a:off x="6365382" y="2311806"/>
            <a:ext cx="3952860" cy="165926"/>
          </a:xfrm>
          <a:prstGeom prst="rect">
            <a:avLst/>
          </a:prstGeom>
        </p:spPr>
        <p:txBody>
          <a:bodyPr>
            <a:prstTxWarp prst="textPlain">
              <a:avLst/>
            </a:prstTxWarp>
          </a:bodyPr>
          <a:lstStyle/>
          <a:p>
            <a:pPr lvl="0" algn="ctr"/>
            <a:r>
              <a:rPr lang="en-US" b="1" i="0" dirty="0">
                <a:ln>
                  <a:noFill/>
                </a:ln>
                <a:solidFill>
                  <a:schemeClr val="lt1"/>
                </a:solidFill>
                <a:latin typeface="Cabin"/>
              </a:rPr>
              <a:t>DISCLOSURE OF ACCOUNTING POLICIES</a:t>
            </a:r>
            <a:endParaRPr b="1" i="0" dirty="0">
              <a:ln>
                <a:noFill/>
              </a:ln>
              <a:solidFill>
                <a:schemeClr val="lt1"/>
              </a:solidFill>
              <a:latin typeface="Cabin"/>
            </a:endParaRPr>
          </a:p>
        </p:txBody>
      </p:sp>
      <p:sp>
        <p:nvSpPr>
          <p:cNvPr id="351" name="Google Shape;351;p42"/>
          <p:cNvSpPr/>
          <p:nvPr/>
        </p:nvSpPr>
        <p:spPr>
          <a:xfrm rot="5400000" flipH="1">
            <a:off x="6531308" y="2380632"/>
            <a:ext cx="3952860" cy="165926"/>
          </a:xfrm>
          <a:prstGeom prst="rect">
            <a:avLst/>
          </a:prstGeom>
        </p:spPr>
        <p:txBody>
          <a:bodyPr>
            <a:prstTxWarp prst="textPlain">
              <a:avLst/>
            </a:prstTxWarp>
          </a:bodyPr>
          <a:lstStyle/>
          <a:p>
            <a:pPr lvl="0" algn="ctr"/>
            <a:r>
              <a:rPr lang="en-IN" b="1" i="0" dirty="0">
                <a:ln>
                  <a:noFill/>
                </a:ln>
                <a:solidFill>
                  <a:srgbClr val="FFFCFC">
                    <a:alpha val="23210"/>
                  </a:srgbClr>
                </a:solidFill>
                <a:latin typeface="Cabin"/>
              </a:rPr>
              <a:t>-DISCLOSURE OF ACCPOUNTING POLICIES</a:t>
            </a:r>
          </a:p>
        </p:txBody>
      </p:sp>
      <p:pic>
        <p:nvPicPr>
          <p:cNvPr id="1028" name="Picture 4" descr="Accounting standards are written policy documents issued by an expert  accounting body, government or regulatory bodies… | Accounting, Accounting  principles, Finance">
            <a:extLst>
              <a:ext uri="{FF2B5EF4-FFF2-40B4-BE49-F238E27FC236}">
                <a16:creationId xmlns:a16="http://schemas.microsoft.com/office/drawing/2014/main" id="{A76E51CD-0569-1C33-382A-C5C50C5CF8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213" r="9213" b="25639"/>
          <a:stretch/>
        </p:blipFill>
        <p:spPr bwMode="auto">
          <a:xfrm>
            <a:off x="0" y="-43632"/>
            <a:ext cx="3793568" cy="518713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343"/>
        <p:cNvGrpSpPr/>
        <p:nvPr/>
      </p:nvGrpSpPr>
      <p:grpSpPr>
        <a:xfrm>
          <a:off x="0" y="0"/>
          <a:ext cx="0" cy="0"/>
          <a:chOff x="0" y="0"/>
          <a:chExt cx="0" cy="0"/>
        </a:xfrm>
      </p:grpSpPr>
      <p:sp>
        <p:nvSpPr>
          <p:cNvPr id="347" name="Google Shape;347;p42"/>
          <p:cNvSpPr txBox="1">
            <a:spLocks noGrp="1"/>
          </p:cNvSpPr>
          <p:nvPr>
            <p:ph type="subTitle" idx="3"/>
          </p:nvPr>
        </p:nvSpPr>
        <p:spPr>
          <a:xfrm rot="5400000" flipH="1">
            <a:off x="7689005"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JOMON K GEORGE</a:t>
            </a:r>
          </a:p>
        </p:txBody>
      </p:sp>
      <p:sp>
        <p:nvSpPr>
          <p:cNvPr id="350" name="Google Shape;350;p42"/>
          <p:cNvSpPr/>
          <p:nvPr/>
        </p:nvSpPr>
        <p:spPr>
          <a:xfrm rot="-5400000">
            <a:off x="6365382" y="2311806"/>
            <a:ext cx="3952860" cy="165926"/>
          </a:xfrm>
          <a:prstGeom prst="rect">
            <a:avLst/>
          </a:prstGeom>
        </p:spPr>
        <p:txBody>
          <a:bodyPr>
            <a:prstTxWarp prst="textPlain">
              <a:avLst/>
            </a:prstTxWarp>
          </a:bodyPr>
          <a:lstStyle/>
          <a:p>
            <a:pPr lvl="0" algn="ctr"/>
            <a:r>
              <a:rPr lang="en-US" b="1" i="0" dirty="0">
                <a:ln>
                  <a:noFill/>
                </a:ln>
                <a:solidFill>
                  <a:schemeClr val="lt1"/>
                </a:solidFill>
                <a:latin typeface="Cabin"/>
              </a:rPr>
              <a:t>DISCLOSURE OF ACCOUNTING POLICIES</a:t>
            </a:r>
            <a:endParaRPr b="1" i="0" dirty="0">
              <a:ln>
                <a:noFill/>
              </a:ln>
              <a:solidFill>
                <a:schemeClr val="lt1"/>
              </a:solidFill>
              <a:latin typeface="Cabin"/>
            </a:endParaRPr>
          </a:p>
        </p:txBody>
      </p:sp>
      <p:sp>
        <p:nvSpPr>
          <p:cNvPr id="351" name="Google Shape;351;p42"/>
          <p:cNvSpPr/>
          <p:nvPr/>
        </p:nvSpPr>
        <p:spPr>
          <a:xfrm rot="5400000" flipH="1">
            <a:off x="6531308" y="2380632"/>
            <a:ext cx="3952860" cy="165926"/>
          </a:xfrm>
          <a:prstGeom prst="rect">
            <a:avLst/>
          </a:prstGeom>
        </p:spPr>
        <p:txBody>
          <a:bodyPr>
            <a:prstTxWarp prst="textPlain">
              <a:avLst/>
            </a:prstTxWarp>
          </a:bodyPr>
          <a:lstStyle/>
          <a:p>
            <a:pPr lvl="0" algn="ctr"/>
            <a:r>
              <a:rPr lang="en-IN" b="1" i="0" dirty="0">
                <a:ln>
                  <a:noFill/>
                </a:ln>
                <a:solidFill>
                  <a:srgbClr val="FFFCFC">
                    <a:alpha val="23210"/>
                  </a:srgbClr>
                </a:solidFill>
                <a:latin typeface="Cabin"/>
              </a:rPr>
              <a:t>-DISCLOSURE OF ACCPOUNTING POLICIES</a:t>
            </a:r>
          </a:p>
        </p:txBody>
      </p:sp>
      <p:pic>
        <p:nvPicPr>
          <p:cNvPr id="1028" name="Picture 4" descr="Accounting standards are written policy documents issued by an expert  accounting body, government or regulatory bodies… | Accounting, Accounting  principles, Finance">
            <a:extLst>
              <a:ext uri="{FF2B5EF4-FFF2-40B4-BE49-F238E27FC236}">
                <a16:creationId xmlns:a16="http://schemas.microsoft.com/office/drawing/2014/main" id="{A76E51CD-0569-1C33-382A-C5C50C5CF8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213" r="9213" b="25639"/>
          <a:stretch/>
        </p:blipFill>
        <p:spPr bwMode="auto">
          <a:xfrm>
            <a:off x="0" y="-43632"/>
            <a:ext cx="3793568" cy="518713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C6D483A9-F944-DFAB-6AC5-4ABC3CE99D98}"/>
              </a:ext>
            </a:extLst>
          </p:cNvPr>
          <p:cNvSpPr/>
          <p:nvPr/>
        </p:nvSpPr>
        <p:spPr>
          <a:xfrm>
            <a:off x="4070555" y="895964"/>
            <a:ext cx="3793568" cy="855407"/>
          </a:xfrm>
          <a:prstGeom prst="rect">
            <a:avLst/>
          </a:prstGeom>
          <a:solidFill>
            <a:schemeClr val="bg2">
              <a:lumMod val="50000"/>
            </a:schemeClr>
          </a:solidFill>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a:extLst>
              <a:ext uri="{FF2B5EF4-FFF2-40B4-BE49-F238E27FC236}">
                <a16:creationId xmlns:a16="http://schemas.microsoft.com/office/drawing/2014/main" id="{AF86D33A-BFBE-ED95-1BA6-C6412DE190C6}"/>
              </a:ext>
            </a:extLst>
          </p:cNvPr>
          <p:cNvSpPr/>
          <p:nvPr/>
        </p:nvSpPr>
        <p:spPr>
          <a:xfrm>
            <a:off x="4070555" y="2122229"/>
            <a:ext cx="3793568" cy="855407"/>
          </a:xfrm>
          <a:prstGeom prst="rect">
            <a:avLst/>
          </a:prstGeom>
          <a:solidFill>
            <a:schemeClr val="bg2">
              <a:lumMod val="75000"/>
            </a:schemeClr>
          </a:solidFill>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3">
            <a:extLst>
              <a:ext uri="{FF2B5EF4-FFF2-40B4-BE49-F238E27FC236}">
                <a16:creationId xmlns:a16="http://schemas.microsoft.com/office/drawing/2014/main" id="{FCBC5865-8AB6-6A4F-2890-64F667725130}"/>
              </a:ext>
            </a:extLst>
          </p:cNvPr>
          <p:cNvSpPr/>
          <p:nvPr/>
        </p:nvSpPr>
        <p:spPr>
          <a:xfrm>
            <a:off x="4070555" y="3348494"/>
            <a:ext cx="3793568" cy="855407"/>
          </a:xfrm>
          <a:prstGeom prst="rect">
            <a:avLst/>
          </a:prstGeom>
          <a:solidFill>
            <a:schemeClr val="bg2">
              <a:lumMod val="90000"/>
            </a:schemeClr>
          </a:solidFill>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5" name="Google Shape;345;p42"/>
          <p:cNvSpPr txBox="1">
            <a:spLocks noGrp="1"/>
          </p:cNvSpPr>
          <p:nvPr>
            <p:ph type="body" idx="1"/>
          </p:nvPr>
        </p:nvSpPr>
        <p:spPr>
          <a:xfrm>
            <a:off x="3967308" y="1217395"/>
            <a:ext cx="4117800" cy="2354749"/>
          </a:xfrm>
          <a:prstGeom prst="rect">
            <a:avLst/>
          </a:prstGeom>
        </p:spPr>
        <p:txBody>
          <a:bodyPr spcFirstLastPara="1" wrap="square" lIns="91425" tIns="91425" rIns="91425" bIns="91425" anchor="ctr" anchorCtr="0">
            <a:noAutofit/>
          </a:bodyPr>
          <a:lstStyle/>
          <a:p>
            <a:pPr lvl="0"/>
            <a:r>
              <a:rPr lang="en-US" altLang="en-US" sz="2400" b="1" dirty="0">
                <a:solidFill>
                  <a:schemeClr val="tx1"/>
                </a:solidFill>
                <a:latin typeface="Baskerville Old Face" pitchFamily="18" charset="0"/>
              </a:rPr>
              <a:t>Poor disclosures  . Very generic</a:t>
            </a:r>
          </a:p>
          <a:p>
            <a:pPr marL="347472" lvl="0" indent="-347472">
              <a:buClrTx/>
              <a:buSzPts val="2400"/>
              <a:buFont typeface="Arial" panose="020B0604020202020204" pitchFamily="34" charset="0"/>
              <a:buChar char="•"/>
            </a:pPr>
            <a:endParaRPr lang="en-US" sz="2400" b="1" kern="1200" dirty="0">
              <a:solidFill>
                <a:schemeClr val="tx1"/>
              </a:solidFill>
              <a:latin typeface="Book Antiqua" panose="02040602050305030304" pitchFamily="18" charset="0"/>
              <a:ea typeface="+mn-ea"/>
              <a:cs typeface="+mn-cs"/>
            </a:endParaRPr>
          </a:p>
          <a:p>
            <a:pPr marL="347472" lvl="0" indent="-347472">
              <a:buClrTx/>
              <a:buSzPts val="2400"/>
              <a:buFont typeface="Arial" panose="020B0604020202020204" pitchFamily="34" charset="0"/>
              <a:buChar char="•"/>
            </a:pPr>
            <a:endParaRPr sz="2400" b="1" kern="1200" dirty="0">
              <a:solidFill>
                <a:schemeClr val="tx1"/>
              </a:solidFill>
              <a:latin typeface="Book Antiqua" panose="02040602050305030304" pitchFamily="18" charset="0"/>
              <a:ea typeface="+mn-ea"/>
              <a:cs typeface="+mn-cs"/>
            </a:endParaRPr>
          </a:p>
          <a:p>
            <a:pPr lvl="0"/>
            <a:r>
              <a:rPr lang="en-US" altLang="en-US" sz="2400" b="1" dirty="0">
                <a:solidFill>
                  <a:schemeClr val="tx1"/>
                </a:solidFill>
                <a:latin typeface="Baskerville Old Face" pitchFamily="18" charset="0"/>
              </a:rPr>
              <a:t>SMC  aspect missing</a:t>
            </a:r>
          </a:p>
          <a:p>
            <a:pPr marL="457200" lvl="0" indent="-317500" algn="l" rtl="0">
              <a:spcBef>
                <a:spcPts val="0"/>
              </a:spcBef>
              <a:spcAft>
                <a:spcPts val="0"/>
              </a:spcAft>
              <a:buSzPts val="1400"/>
              <a:buChar char="○"/>
            </a:pPr>
            <a:endParaRPr lang="en" sz="2400" dirty="0">
              <a:solidFill>
                <a:schemeClr val="tx1"/>
              </a:solidFill>
              <a:latin typeface="Book Antiqua" panose="02040602050305030304" pitchFamily="18" charset="0"/>
            </a:endParaRPr>
          </a:p>
          <a:p>
            <a:pPr marL="457200" lvl="0" indent="-317500" algn="l" rtl="0">
              <a:spcBef>
                <a:spcPts val="0"/>
              </a:spcBef>
              <a:spcAft>
                <a:spcPts val="0"/>
              </a:spcAft>
              <a:buSzPts val="1400"/>
              <a:buChar char="○"/>
            </a:pPr>
            <a:endParaRPr lang="en" sz="2400" dirty="0">
              <a:solidFill>
                <a:schemeClr val="tx1"/>
              </a:solidFill>
              <a:latin typeface="Book Antiqua" panose="02040602050305030304" pitchFamily="18" charset="0"/>
            </a:endParaRPr>
          </a:p>
          <a:p>
            <a:pPr lvl="0"/>
            <a:r>
              <a:rPr lang="en-US" altLang="en-US" sz="2400" b="1" dirty="0">
                <a:solidFill>
                  <a:schemeClr val="tx1"/>
                </a:solidFill>
                <a:latin typeface="Baskerville Old Face" pitchFamily="18" charset="0"/>
              </a:rPr>
              <a:t>Sketchy One Pager</a:t>
            </a:r>
            <a:endParaRPr lang="en-US" sz="2400" dirty="0">
              <a:solidFill>
                <a:schemeClr val="tx1"/>
              </a:solidFill>
            </a:endParaRPr>
          </a:p>
        </p:txBody>
      </p:sp>
    </p:spTree>
    <p:extLst>
      <p:ext uri="{BB962C8B-B14F-4D97-AF65-F5344CB8AC3E}">
        <p14:creationId xmlns:p14="http://schemas.microsoft.com/office/powerpoint/2010/main" val="25722170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343"/>
        <p:cNvGrpSpPr/>
        <p:nvPr/>
      </p:nvGrpSpPr>
      <p:grpSpPr>
        <a:xfrm>
          <a:off x="0" y="0"/>
          <a:ext cx="0" cy="0"/>
          <a:chOff x="0" y="0"/>
          <a:chExt cx="0" cy="0"/>
        </a:xfrm>
      </p:grpSpPr>
      <p:sp>
        <p:nvSpPr>
          <p:cNvPr id="347" name="Google Shape;347;p42"/>
          <p:cNvSpPr txBox="1">
            <a:spLocks noGrp="1"/>
          </p:cNvSpPr>
          <p:nvPr>
            <p:ph type="subTitle" idx="3"/>
          </p:nvPr>
        </p:nvSpPr>
        <p:spPr>
          <a:xfrm rot="5400000" flipH="1">
            <a:off x="7689005"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JOMON K GEORGE</a:t>
            </a:r>
          </a:p>
        </p:txBody>
      </p:sp>
      <p:sp>
        <p:nvSpPr>
          <p:cNvPr id="350" name="Google Shape;350;p42"/>
          <p:cNvSpPr/>
          <p:nvPr/>
        </p:nvSpPr>
        <p:spPr>
          <a:xfrm rot="-5400000">
            <a:off x="6365382" y="2311806"/>
            <a:ext cx="3952860" cy="165926"/>
          </a:xfrm>
          <a:prstGeom prst="rect">
            <a:avLst/>
          </a:prstGeom>
        </p:spPr>
        <p:txBody>
          <a:bodyPr>
            <a:prstTxWarp prst="textPlain">
              <a:avLst/>
            </a:prstTxWarp>
          </a:bodyPr>
          <a:lstStyle/>
          <a:p>
            <a:pPr lvl="0" algn="ctr"/>
            <a:r>
              <a:rPr lang="en-US" b="1" i="0" dirty="0">
                <a:ln>
                  <a:noFill/>
                </a:ln>
                <a:solidFill>
                  <a:schemeClr val="lt1"/>
                </a:solidFill>
                <a:latin typeface="Cabin"/>
              </a:rPr>
              <a:t>DISCLOSURE OF ACCOUNTING POLICIES</a:t>
            </a:r>
            <a:endParaRPr b="1" i="0" dirty="0">
              <a:ln>
                <a:noFill/>
              </a:ln>
              <a:solidFill>
                <a:schemeClr val="lt1"/>
              </a:solidFill>
              <a:latin typeface="Cabin"/>
            </a:endParaRPr>
          </a:p>
        </p:txBody>
      </p:sp>
      <p:sp>
        <p:nvSpPr>
          <p:cNvPr id="351" name="Google Shape;351;p42"/>
          <p:cNvSpPr/>
          <p:nvPr/>
        </p:nvSpPr>
        <p:spPr>
          <a:xfrm rot="5400000" flipH="1">
            <a:off x="6531308" y="2380632"/>
            <a:ext cx="3952860" cy="165926"/>
          </a:xfrm>
          <a:prstGeom prst="rect">
            <a:avLst/>
          </a:prstGeom>
        </p:spPr>
        <p:txBody>
          <a:bodyPr>
            <a:prstTxWarp prst="textPlain">
              <a:avLst/>
            </a:prstTxWarp>
          </a:bodyPr>
          <a:lstStyle/>
          <a:p>
            <a:pPr lvl="0" algn="ctr"/>
            <a:r>
              <a:rPr lang="en-IN" b="1" i="0" dirty="0">
                <a:ln>
                  <a:noFill/>
                </a:ln>
                <a:solidFill>
                  <a:srgbClr val="FFFCFC">
                    <a:alpha val="23210"/>
                  </a:srgbClr>
                </a:solidFill>
                <a:latin typeface="Cabin"/>
              </a:rPr>
              <a:t>-DISCLOSURE OF ACCPOUNTING POLICIES</a:t>
            </a:r>
          </a:p>
        </p:txBody>
      </p:sp>
      <p:pic>
        <p:nvPicPr>
          <p:cNvPr id="1028" name="Picture 4" descr="Accounting standards are written policy documents issued by an expert  accounting body, government or regulatory bodies… | Accounting, Accounting  principles, Finance">
            <a:extLst>
              <a:ext uri="{FF2B5EF4-FFF2-40B4-BE49-F238E27FC236}">
                <a16:creationId xmlns:a16="http://schemas.microsoft.com/office/drawing/2014/main" id="{A76E51CD-0569-1C33-382A-C5C50C5CF8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213" r="9213" b="25639"/>
          <a:stretch/>
        </p:blipFill>
        <p:spPr bwMode="auto">
          <a:xfrm>
            <a:off x="0" y="-43632"/>
            <a:ext cx="3793568" cy="5187131"/>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4">
            <a:extLst>
              <a:ext uri="{FF2B5EF4-FFF2-40B4-BE49-F238E27FC236}">
                <a16:creationId xmlns:a16="http://schemas.microsoft.com/office/drawing/2014/main" id="{E7E5F9BB-002B-3BEA-22E1-102291057CA3}"/>
              </a:ext>
            </a:extLst>
          </p:cNvPr>
          <p:cNvSpPr txBox="1">
            <a:spLocks/>
          </p:cNvSpPr>
          <p:nvPr/>
        </p:nvSpPr>
        <p:spPr>
          <a:xfrm>
            <a:off x="4131280" y="595320"/>
            <a:ext cx="3955783" cy="3952860"/>
          </a:xfrm>
          <a:prstGeom prst="rect">
            <a:avLst/>
          </a:prstGeom>
          <a:noFill/>
          <a:ln>
            <a:noFill/>
          </a:ln>
        </p:spPr>
        <p:txBody>
          <a:bodyPr spcFirstLastPara="1" wrap="square" lIns="91425" tIns="91425" rIns="91425" bIns="91425" anchor="ctr" anchorCtr="0">
            <a:normAutofit fontScale="85000" lnSpcReduction="20000"/>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1pPr>
            <a:lvl2pPr marL="914400" marR="0" lvl="1" indent="-317500" algn="l" rtl="0">
              <a:lnSpc>
                <a:spcPct val="115000"/>
              </a:lnSpc>
              <a:spcBef>
                <a:spcPts val="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2pPr>
            <a:lvl3pPr marL="1371600" marR="0" lvl="2"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3pPr>
            <a:lvl4pPr marL="1828800" marR="0" lvl="3"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4pPr>
            <a:lvl5pPr marL="2286000" marR="0" lvl="4"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5pPr>
            <a:lvl6pPr marL="2743200" marR="0" lvl="5"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6pPr>
            <a:lvl7pPr marL="3200400" marR="0" lvl="6"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7pPr>
            <a:lvl8pPr marL="3657600" marR="0" lvl="7"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8pPr>
            <a:lvl9pPr marL="4114800" marR="0" lvl="8" indent="-317500" algn="l" rtl="0">
              <a:lnSpc>
                <a:spcPct val="115000"/>
              </a:lnSpc>
              <a:spcBef>
                <a:spcPts val="1600"/>
              </a:spcBef>
              <a:spcAft>
                <a:spcPts val="1600"/>
              </a:spcAft>
              <a:buClr>
                <a:schemeClr val="dk1"/>
              </a:buClr>
              <a:buSzPts val="1400"/>
              <a:buFont typeface="Cabin"/>
              <a:buChar char="■"/>
              <a:defRPr sz="1400" b="0" i="0" u="none" strike="noStrike" cap="none">
                <a:solidFill>
                  <a:srgbClr val="434343"/>
                </a:solidFill>
                <a:latin typeface="Cabin"/>
                <a:ea typeface="Cabin"/>
                <a:cs typeface="Cabin"/>
                <a:sym typeface="Cabin"/>
              </a:defRPr>
            </a:lvl9pPr>
          </a:lstStyle>
          <a:p>
            <a:pPr marL="0" indent="0">
              <a:lnSpc>
                <a:spcPct val="150000"/>
              </a:lnSpc>
              <a:buFont typeface="Cabin"/>
              <a:buNone/>
              <a:defRPr/>
            </a:pPr>
            <a:r>
              <a:rPr lang="en-US" altLang="en-US" sz="2800" b="1" dirty="0">
                <a:solidFill>
                  <a:srgbClr val="FF0000"/>
                </a:solidFill>
                <a:latin typeface="Book Antiqua" panose="02040602050305030304" pitchFamily="18" charset="0"/>
              </a:rPr>
              <a:t>No</a:t>
            </a:r>
            <a:r>
              <a:rPr lang="en-US" altLang="en-US" sz="2800" b="1" dirty="0">
                <a:solidFill>
                  <a:srgbClr val="333333"/>
                </a:solidFill>
                <a:latin typeface="Book Antiqua" panose="02040602050305030304" pitchFamily="18" charset="0"/>
              </a:rPr>
              <a:t> mention about :</a:t>
            </a:r>
          </a:p>
          <a:p>
            <a:pPr lvl="1">
              <a:lnSpc>
                <a:spcPct val="150000"/>
              </a:lnSpc>
              <a:buFont typeface="Arial" panose="020B0604020202020204" pitchFamily="34" charset="0"/>
              <a:buChar char="•"/>
              <a:defRPr/>
            </a:pPr>
            <a:r>
              <a:rPr lang="en-US" altLang="en-US" sz="2600" b="1" dirty="0">
                <a:solidFill>
                  <a:srgbClr val="333333"/>
                </a:solidFill>
                <a:latin typeface="Book Antiqua" panose="02040602050305030304" pitchFamily="18" charset="0"/>
              </a:rPr>
              <a:t>Employee Benefits</a:t>
            </a:r>
          </a:p>
          <a:p>
            <a:pPr lvl="1">
              <a:lnSpc>
                <a:spcPct val="150000"/>
              </a:lnSpc>
              <a:buFont typeface="Arial" panose="020B0604020202020204" pitchFamily="34" charset="0"/>
              <a:buChar char="•"/>
              <a:defRPr/>
            </a:pPr>
            <a:r>
              <a:rPr lang="en-US" altLang="en-US" sz="2600" b="1" dirty="0">
                <a:solidFill>
                  <a:srgbClr val="333333"/>
                </a:solidFill>
                <a:latin typeface="Book Antiqua" panose="02040602050305030304" pitchFamily="18" charset="0"/>
              </a:rPr>
              <a:t>Borrowing Costs</a:t>
            </a:r>
          </a:p>
          <a:p>
            <a:pPr lvl="1">
              <a:lnSpc>
                <a:spcPct val="150000"/>
              </a:lnSpc>
              <a:buFont typeface="Arial" panose="020B0604020202020204" pitchFamily="34" charset="0"/>
              <a:buChar char="•"/>
              <a:defRPr/>
            </a:pPr>
            <a:r>
              <a:rPr lang="en-US" altLang="en-US" sz="2600" b="1" dirty="0">
                <a:solidFill>
                  <a:srgbClr val="333333"/>
                </a:solidFill>
                <a:latin typeface="Book Antiqua" panose="02040602050305030304" pitchFamily="18" charset="0"/>
              </a:rPr>
              <a:t>Earnings per Share</a:t>
            </a:r>
          </a:p>
          <a:p>
            <a:pPr lvl="1">
              <a:lnSpc>
                <a:spcPct val="150000"/>
              </a:lnSpc>
              <a:buFont typeface="Arial" panose="020B0604020202020204" pitchFamily="34" charset="0"/>
              <a:buChar char="•"/>
              <a:defRPr/>
            </a:pPr>
            <a:r>
              <a:rPr lang="en-US" altLang="en-US" sz="2600" b="1" dirty="0">
                <a:solidFill>
                  <a:srgbClr val="333333"/>
                </a:solidFill>
                <a:latin typeface="Book Antiqua" panose="02040602050305030304" pitchFamily="18" charset="0"/>
              </a:rPr>
              <a:t>Deferred Taxation</a:t>
            </a:r>
          </a:p>
          <a:p>
            <a:pPr lvl="1">
              <a:lnSpc>
                <a:spcPct val="150000"/>
              </a:lnSpc>
              <a:buFont typeface="Arial" panose="020B0604020202020204" pitchFamily="34" charset="0"/>
              <a:buChar char="•"/>
              <a:defRPr/>
            </a:pPr>
            <a:r>
              <a:rPr lang="en-US" altLang="en-US" sz="2600" b="1" dirty="0">
                <a:solidFill>
                  <a:srgbClr val="333333"/>
                </a:solidFill>
                <a:latin typeface="Book Antiqua" panose="02040602050305030304" pitchFamily="18" charset="0"/>
              </a:rPr>
              <a:t>Impairment</a:t>
            </a:r>
          </a:p>
          <a:p>
            <a:pPr lvl="1">
              <a:lnSpc>
                <a:spcPct val="150000"/>
              </a:lnSpc>
              <a:buFont typeface="Arial" panose="020B0604020202020204" pitchFamily="34" charset="0"/>
              <a:buChar char="•"/>
              <a:defRPr/>
            </a:pPr>
            <a:r>
              <a:rPr lang="en-US" altLang="en-US" sz="2600" b="1" dirty="0">
                <a:solidFill>
                  <a:srgbClr val="333333"/>
                </a:solidFill>
                <a:latin typeface="Book Antiqua" panose="02040602050305030304" pitchFamily="18" charset="0"/>
              </a:rPr>
              <a:t>Provisions &amp; Contingent Liabilities</a:t>
            </a:r>
          </a:p>
        </p:txBody>
      </p:sp>
    </p:spTree>
    <p:extLst>
      <p:ext uri="{BB962C8B-B14F-4D97-AF65-F5344CB8AC3E}">
        <p14:creationId xmlns:p14="http://schemas.microsoft.com/office/powerpoint/2010/main" val="6184793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615"/>
        <p:cNvGrpSpPr/>
        <p:nvPr/>
      </p:nvGrpSpPr>
      <p:grpSpPr>
        <a:xfrm>
          <a:off x="0" y="0"/>
          <a:ext cx="0" cy="0"/>
          <a:chOff x="0" y="0"/>
          <a:chExt cx="0" cy="0"/>
        </a:xfrm>
      </p:grpSpPr>
      <p:sp>
        <p:nvSpPr>
          <p:cNvPr id="616" name="Google Shape;616;p54"/>
          <p:cNvSpPr txBox="1">
            <a:spLocks noGrp="1"/>
          </p:cNvSpPr>
          <p:nvPr>
            <p:ph type="title"/>
          </p:nvPr>
        </p:nvSpPr>
        <p:spPr>
          <a:xfrm>
            <a:off x="972992" y="3639300"/>
            <a:ext cx="4388159" cy="531900"/>
          </a:xfrm>
          <a:prstGeom prst="rect">
            <a:avLst/>
          </a:prstGeom>
        </p:spPr>
        <p:txBody>
          <a:bodyPr spcFirstLastPara="1" wrap="square" lIns="91425" tIns="91425" rIns="91425" bIns="91425" anchor="ctr" anchorCtr="0">
            <a:noAutofit/>
          </a:bodyPr>
          <a:lstStyle/>
          <a:p>
            <a:pPr marL="0" indent="0" algn="ctr">
              <a:lnSpc>
                <a:spcPct val="150000"/>
              </a:lnSpc>
              <a:buNone/>
              <a:defRPr/>
            </a:pPr>
            <a:r>
              <a:rPr lang="en-US" altLang="en-US" sz="2000" b="1" dirty="0">
                <a:solidFill>
                  <a:srgbClr val="C00000"/>
                </a:solidFill>
                <a:latin typeface="Book Antiqua" panose="02040602050305030304" pitchFamily="18" charset="0"/>
              </a:rPr>
              <a:t>Financial Charges </a:t>
            </a:r>
            <a:r>
              <a:rPr lang="en-US" altLang="en-US" sz="2000" b="1" dirty="0">
                <a:solidFill>
                  <a:srgbClr val="002060"/>
                </a:solidFill>
                <a:latin typeface="Book Antiqua" panose="02040602050305030304" pitchFamily="18" charset="0"/>
              </a:rPr>
              <a:t>are not normally included in cost.</a:t>
            </a:r>
          </a:p>
        </p:txBody>
      </p:sp>
      <p:sp>
        <p:nvSpPr>
          <p:cNvPr id="617" name="Google Shape;617;p54"/>
          <p:cNvSpPr txBox="1">
            <a:spLocks noGrp="1"/>
          </p:cNvSpPr>
          <p:nvPr>
            <p:ph type="subTitle" idx="1"/>
          </p:nvPr>
        </p:nvSpPr>
        <p:spPr>
          <a:xfrm>
            <a:off x="1008208" y="803787"/>
            <a:ext cx="4370551" cy="2362200"/>
          </a:xfrm>
          <a:prstGeom prst="rect">
            <a:avLst/>
          </a:prstGeom>
        </p:spPr>
        <p:txBody>
          <a:bodyPr spcFirstLastPara="1" wrap="square" lIns="91425" tIns="91425" rIns="91425" bIns="91425" anchor="ctr" anchorCtr="0">
            <a:noAutofit/>
          </a:bodyPr>
          <a:lstStyle/>
          <a:p>
            <a:pPr marL="0" indent="0" algn="ctr">
              <a:buNone/>
              <a:defRPr/>
            </a:pPr>
            <a:r>
              <a:rPr lang="en-US" altLang="en-US" sz="2400" b="1" dirty="0">
                <a:solidFill>
                  <a:srgbClr val="333333"/>
                </a:solidFill>
                <a:latin typeface="Book Antiqua" panose="02040602050305030304" pitchFamily="18" charset="0"/>
              </a:rPr>
              <a:t>Inventories  should be valued and stated at </a:t>
            </a:r>
            <a:r>
              <a:rPr lang="en-US" altLang="en-US" sz="2400" b="1" dirty="0">
                <a:solidFill>
                  <a:schemeClr val="bg1">
                    <a:lumMod val="25000"/>
                  </a:schemeClr>
                </a:solidFill>
                <a:latin typeface="Book Antiqua" panose="02040602050305030304" pitchFamily="18" charset="0"/>
              </a:rPr>
              <a:t>lower of Cost or NRV</a:t>
            </a:r>
            <a:r>
              <a:rPr lang="en-US" altLang="en-US" sz="2400" b="1" dirty="0">
                <a:solidFill>
                  <a:srgbClr val="333333"/>
                </a:solidFill>
                <a:latin typeface="Book Antiqua" panose="02040602050305030304" pitchFamily="18" charset="0"/>
              </a:rPr>
              <a:t>.</a:t>
            </a:r>
          </a:p>
        </p:txBody>
      </p:sp>
      <p:sp>
        <p:nvSpPr>
          <p:cNvPr id="620" name="Google Shape;620;p54"/>
          <p:cNvSpPr txBox="1">
            <a:spLocks noGrp="1"/>
          </p:cNvSpPr>
          <p:nvPr>
            <p:ph type="subTitle" idx="3"/>
          </p:nvPr>
        </p:nvSpPr>
        <p:spPr>
          <a:xfrm rot="-5400000">
            <a:off x="-1000050" y="2443500"/>
            <a:ext cx="26859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JOMON K GEORGE</a:t>
            </a:r>
            <a:endParaRPr dirty="0"/>
          </a:p>
        </p:txBody>
      </p:sp>
      <p:sp>
        <p:nvSpPr>
          <p:cNvPr id="621" name="Google Shape;621;p54"/>
          <p:cNvSpPr/>
          <p:nvPr/>
        </p:nvSpPr>
        <p:spPr>
          <a:xfrm rot="16200000">
            <a:off x="-1354345" y="2345253"/>
            <a:ext cx="3952860" cy="165926"/>
          </a:xfrm>
          <a:prstGeom prst="rect">
            <a:avLst/>
          </a:prstGeom>
        </p:spPr>
        <p:txBody>
          <a:bodyPr>
            <a:prstTxWarp prst="textPlain">
              <a:avLst/>
            </a:prstTxWarp>
          </a:bodyPr>
          <a:lstStyle/>
          <a:p>
            <a:pPr lvl="0" algn="ctr"/>
            <a:r>
              <a:rPr b="1" i="0" dirty="0">
                <a:ln>
                  <a:noFill/>
                </a:ln>
                <a:solidFill>
                  <a:schemeClr val="lt1"/>
                </a:solidFill>
                <a:latin typeface="Cabin"/>
              </a:rPr>
              <a:t>-</a:t>
            </a:r>
            <a:r>
              <a:rPr lang="en-US" b="1" i="0" dirty="0">
                <a:ln>
                  <a:noFill/>
                </a:ln>
                <a:solidFill>
                  <a:schemeClr val="lt1"/>
                </a:solidFill>
                <a:latin typeface="Cabin"/>
              </a:rPr>
              <a:t>VALUATION OF INVENTORIES</a:t>
            </a:r>
            <a:r>
              <a:rPr b="1" i="0" dirty="0">
                <a:ln>
                  <a:noFill/>
                </a:ln>
                <a:solidFill>
                  <a:schemeClr val="lt1"/>
                </a:solidFill>
                <a:latin typeface="Cabin"/>
              </a:rPr>
              <a:t>-</a:t>
            </a:r>
          </a:p>
        </p:txBody>
      </p:sp>
      <p:sp>
        <p:nvSpPr>
          <p:cNvPr id="622" name="Google Shape;622;p54"/>
          <p:cNvSpPr/>
          <p:nvPr/>
        </p:nvSpPr>
        <p:spPr>
          <a:xfrm rot="5400000" flipH="1">
            <a:off x="-1193960" y="2345253"/>
            <a:ext cx="3952860" cy="165926"/>
          </a:xfrm>
          <a:prstGeom prst="rect">
            <a:avLst/>
          </a:prstGeom>
        </p:spPr>
        <p:txBody>
          <a:bodyPr>
            <a:prstTxWarp prst="textPlain">
              <a:avLst/>
            </a:prstTxWarp>
          </a:bodyPr>
          <a:lstStyle/>
          <a:p>
            <a:pPr lvl="0" algn="ctr"/>
            <a:r>
              <a:rPr b="1" i="0" dirty="0">
                <a:ln>
                  <a:noFill/>
                </a:ln>
                <a:solidFill>
                  <a:srgbClr val="FFFCFC">
                    <a:alpha val="23210"/>
                  </a:srgbClr>
                </a:solidFill>
                <a:latin typeface="Cabin"/>
              </a:rPr>
              <a:t>-</a:t>
            </a:r>
            <a:r>
              <a:rPr lang="en-IN" b="1" i="0" dirty="0">
                <a:ln>
                  <a:noFill/>
                </a:ln>
                <a:solidFill>
                  <a:srgbClr val="FFFCFC">
                    <a:alpha val="23210"/>
                  </a:srgbClr>
                </a:solidFill>
                <a:latin typeface="Cabin"/>
              </a:rPr>
              <a:t>VALUATION OF INVENTORIES</a:t>
            </a:r>
            <a:r>
              <a:rPr b="1" i="0" dirty="0">
                <a:ln>
                  <a:noFill/>
                </a:ln>
                <a:solidFill>
                  <a:srgbClr val="FFFCFC">
                    <a:alpha val="23210"/>
                  </a:srgbClr>
                </a:solidFill>
                <a:latin typeface="Cabin"/>
              </a:rPr>
              <a:t>-</a:t>
            </a:r>
          </a:p>
        </p:txBody>
      </p:sp>
      <p:pic>
        <p:nvPicPr>
          <p:cNvPr id="7" name="Picture 6" descr="Graphical user interface, text&#10;&#10;Description automatically generated">
            <a:extLst>
              <a:ext uri="{FF2B5EF4-FFF2-40B4-BE49-F238E27FC236}">
                <a16:creationId xmlns:a16="http://schemas.microsoft.com/office/drawing/2014/main" id="{40F3531B-4FD4-A579-96E2-1767ED205702}"/>
              </a:ext>
            </a:extLst>
          </p:cNvPr>
          <p:cNvPicPr>
            <a:picLocks noChangeAspect="1"/>
          </p:cNvPicPr>
          <p:nvPr/>
        </p:nvPicPr>
        <p:blipFill rotWithShape="1">
          <a:blip r:embed="rId3"/>
          <a:srcRect l="14040" t="12013" r="53291" b="1535"/>
          <a:stretch/>
        </p:blipFill>
        <p:spPr>
          <a:xfrm>
            <a:off x="5521535" y="0"/>
            <a:ext cx="3622465" cy="5143500"/>
          </a:xfrm>
          <a:prstGeom prst="rect">
            <a:avLst/>
          </a:prstGeom>
        </p:spPr>
      </p:pic>
    </p:spTree>
    <p:extLst>
      <p:ext uri="{BB962C8B-B14F-4D97-AF65-F5344CB8AC3E}">
        <p14:creationId xmlns:p14="http://schemas.microsoft.com/office/powerpoint/2010/main" val="38802659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615"/>
        <p:cNvGrpSpPr/>
        <p:nvPr/>
      </p:nvGrpSpPr>
      <p:grpSpPr>
        <a:xfrm>
          <a:off x="0" y="0"/>
          <a:ext cx="0" cy="0"/>
          <a:chOff x="0" y="0"/>
          <a:chExt cx="0" cy="0"/>
        </a:xfrm>
      </p:grpSpPr>
      <p:sp>
        <p:nvSpPr>
          <p:cNvPr id="620" name="Google Shape;620;p54"/>
          <p:cNvSpPr txBox="1">
            <a:spLocks noGrp="1"/>
          </p:cNvSpPr>
          <p:nvPr>
            <p:ph type="subTitle" idx="3"/>
          </p:nvPr>
        </p:nvSpPr>
        <p:spPr>
          <a:xfrm rot="-5400000">
            <a:off x="-1000050" y="2443500"/>
            <a:ext cx="26859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JOMON K GEORGE</a:t>
            </a:r>
            <a:endParaRPr dirty="0"/>
          </a:p>
        </p:txBody>
      </p:sp>
      <p:sp>
        <p:nvSpPr>
          <p:cNvPr id="621" name="Google Shape;621;p54"/>
          <p:cNvSpPr/>
          <p:nvPr/>
        </p:nvSpPr>
        <p:spPr>
          <a:xfrm rot="16200000">
            <a:off x="-1354345" y="2345253"/>
            <a:ext cx="3952860" cy="165926"/>
          </a:xfrm>
          <a:prstGeom prst="rect">
            <a:avLst/>
          </a:prstGeom>
        </p:spPr>
        <p:txBody>
          <a:bodyPr>
            <a:prstTxWarp prst="textPlain">
              <a:avLst/>
            </a:prstTxWarp>
          </a:bodyPr>
          <a:lstStyle/>
          <a:p>
            <a:pPr lvl="0" algn="ctr"/>
            <a:r>
              <a:rPr b="1" i="0" dirty="0">
                <a:ln>
                  <a:noFill/>
                </a:ln>
                <a:solidFill>
                  <a:schemeClr val="lt1"/>
                </a:solidFill>
                <a:latin typeface="Cabin"/>
              </a:rPr>
              <a:t>-</a:t>
            </a:r>
            <a:r>
              <a:rPr lang="en-US" b="1" i="0" dirty="0">
                <a:ln>
                  <a:noFill/>
                </a:ln>
                <a:solidFill>
                  <a:schemeClr val="lt1"/>
                </a:solidFill>
                <a:latin typeface="Cabin"/>
              </a:rPr>
              <a:t>VALUATION OF INVENTORIES</a:t>
            </a:r>
            <a:r>
              <a:rPr b="1" i="0" dirty="0">
                <a:ln>
                  <a:noFill/>
                </a:ln>
                <a:solidFill>
                  <a:schemeClr val="lt1"/>
                </a:solidFill>
                <a:latin typeface="Cabin"/>
              </a:rPr>
              <a:t>-</a:t>
            </a:r>
          </a:p>
        </p:txBody>
      </p:sp>
      <p:sp>
        <p:nvSpPr>
          <p:cNvPr id="622" name="Google Shape;622;p54"/>
          <p:cNvSpPr/>
          <p:nvPr/>
        </p:nvSpPr>
        <p:spPr>
          <a:xfrm rot="5400000" flipH="1">
            <a:off x="-1193960" y="2345253"/>
            <a:ext cx="3952860" cy="165926"/>
          </a:xfrm>
          <a:prstGeom prst="rect">
            <a:avLst/>
          </a:prstGeom>
        </p:spPr>
        <p:txBody>
          <a:bodyPr>
            <a:prstTxWarp prst="textPlain">
              <a:avLst/>
            </a:prstTxWarp>
          </a:bodyPr>
          <a:lstStyle/>
          <a:p>
            <a:pPr lvl="0" algn="ctr"/>
            <a:r>
              <a:rPr b="1" i="0" dirty="0">
                <a:ln>
                  <a:noFill/>
                </a:ln>
                <a:solidFill>
                  <a:srgbClr val="FFFCFC">
                    <a:alpha val="23210"/>
                  </a:srgbClr>
                </a:solidFill>
                <a:latin typeface="Cabin"/>
              </a:rPr>
              <a:t>-</a:t>
            </a:r>
            <a:r>
              <a:rPr lang="en-IN" b="1" i="0" dirty="0">
                <a:ln>
                  <a:noFill/>
                </a:ln>
                <a:solidFill>
                  <a:srgbClr val="FFFCFC">
                    <a:alpha val="23210"/>
                  </a:srgbClr>
                </a:solidFill>
                <a:latin typeface="Cabin"/>
              </a:rPr>
              <a:t>VALUATION OF INVENTORIES</a:t>
            </a:r>
            <a:r>
              <a:rPr b="1" i="0" dirty="0">
                <a:ln>
                  <a:noFill/>
                </a:ln>
                <a:solidFill>
                  <a:srgbClr val="FFFCFC">
                    <a:alpha val="23210"/>
                  </a:srgbClr>
                </a:solidFill>
                <a:latin typeface="Cabin"/>
              </a:rPr>
              <a:t>-</a:t>
            </a:r>
          </a:p>
        </p:txBody>
      </p:sp>
      <p:pic>
        <p:nvPicPr>
          <p:cNvPr id="7" name="Picture 6" descr="Graphical user interface, text&#10;&#10;Description automatically generated">
            <a:extLst>
              <a:ext uri="{FF2B5EF4-FFF2-40B4-BE49-F238E27FC236}">
                <a16:creationId xmlns:a16="http://schemas.microsoft.com/office/drawing/2014/main" id="{40F3531B-4FD4-A579-96E2-1767ED205702}"/>
              </a:ext>
            </a:extLst>
          </p:cNvPr>
          <p:cNvPicPr>
            <a:picLocks noChangeAspect="1"/>
          </p:cNvPicPr>
          <p:nvPr/>
        </p:nvPicPr>
        <p:blipFill rotWithShape="1">
          <a:blip r:embed="rId3"/>
          <a:srcRect l="14040" t="12013" r="53291" b="1535"/>
          <a:stretch/>
        </p:blipFill>
        <p:spPr>
          <a:xfrm>
            <a:off x="5521535" y="0"/>
            <a:ext cx="3622465" cy="5143500"/>
          </a:xfrm>
          <a:prstGeom prst="rect">
            <a:avLst/>
          </a:prstGeom>
        </p:spPr>
      </p:pic>
      <p:sp>
        <p:nvSpPr>
          <p:cNvPr id="6" name="Google Shape;345;p42">
            <a:extLst>
              <a:ext uri="{FF2B5EF4-FFF2-40B4-BE49-F238E27FC236}">
                <a16:creationId xmlns:a16="http://schemas.microsoft.com/office/drawing/2014/main" id="{B1CD6F27-D3A4-0FD5-D965-40245B368D99}"/>
              </a:ext>
            </a:extLst>
          </p:cNvPr>
          <p:cNvSpPr txBox="1">
            <a:spLocks/>
          </p:cNvSpPr>
          <p:nvPr/>
        </p:nvSpPr>
        <p:spPr>
          <a:xfrm>
            <a:off x="1054392" y="1358700"/>
            <a:ext cx="4117800" cy="24261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1pPr>
            <a:lvl2pPr marL="914400" marR="0" lvl="1"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2pPr>
            <a:lvl3pPr marL="1371600" marR="0" lvl="2"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3pPr>
            <a:lvl4pPr marL="1828800" marR="0" lvl="3"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4pPr>
            <a:lvl5pPr marL="2286000" marR="0" lvl="4"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5pPr>
            <a:lvl6pPr marL="2743200" marR="0" lvl="5"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6pPr>
            <a:lvl7pPr marL="3200400" marR="0" lvl="6"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7pPr>
            <a:lvl8pPr marL="3657600" marR="0" lvl="7"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8pPr>
            <a:lvl9pPr marL="4114800" marR="0" lvl="8"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9pPr>
          </a:lstStyle>
          <a:p>
            <a:pPr marL="347472" indent="-347472">
              <a:buClrTx/>
              <a:buSzPts val="2400"/>
              <a:buFont typeface="Arial" panose="020B0604020202020204" pitchFamily="34" charset="0"/>
              <a:buChar char="•"/>
            </a:pPr>
            <a:r>
              <a:rPr lang="en-US" sz="2000" b="1" kern="1200" dirty="0" err="1">
                <a:latin typeface="Book Antiqua" panose="02040602050305030304" pitchFamily="18" charset="0"/>
                <a:ea typeface="+mn-ea"/>
                <a:cs typeface="+mn-cs"/>
              </a:rPr>
              <a:t>Recognises</a:t>
            </a:r>
            <a:r>
              <a:rPr lang="en-US" sz="2000" b="1" kern="1200" dirty="0">
                <a:latin typeface="Book Antiqua" panose="02040602050305030304" pitchFamily="18" charset="0"/>
                <a:ea typeface="+mn-ea"/>
                <a:cs typeface="+mn-cs"/>
              </a:rPr>
              <a:t> </a:t>
            </a:r>
            <a:r>
              <a:rPr lang="en-US" sz="2000" b="1" kern="1200" dirty="0">
                <a:solidFill>
                  <a:srgbClr val="C00000"/>
                </a:solidFill>
                <a:latin typeface="Book Antiqua" panose="02040602050305030304" pitchFamily="18" charset="0"/>
                <a:ea typeface="+mn-ea"/>
                <a:cs typeface="+mn-cs"/>
              </a:rPr>
              <a:t>Absorption Costing</a:t>
            </a:r>
            <a:r>
              <a:rPr lang="en-US" sz="2000" b="1" kern="1200" dirty="0">
                <a:latin typeface="Book Antiqua" panose="02040602050305030304" pitchFamily="18" charset="0"/>
                <a:ea typeface="+mn-ea"/>
                <a:cs typeface="+mn-cs"/>
              </a:rPr>
              <a:t> only</a:t>
            </a:r>
          </a:p>
          <a:p>
            <a:pPr marL="347472" indent="-347472">
              <a:buClrTx/>
              <a:buSzPts val="2400"/>
              <a:buFont typeface="Arial" panose="020B0604020202020204" pitchFamily="34" charset="0"/>
              <a:buChar char="•"/>
            </a:pPr>
            <a:endParaRPr lang="en-US" sz="2000" b="1" kern="1200" dirty="0">
              <a:latin typeface="Book Antiqua" panose="02040602050305030304" pitchFamily="18" charset="0"/>
              <a:ea typeface="+mn-ea"/>
              <a:cs typeface="+mn-cs"/>
            </a:endParaRPr>
          </a:p>
          <a:p>
            <a:pPr marL="347472" indent="-347472">
              <a:buClrTx/>
              <a:buSzPts val="2400"/>
              <a:buFont typeface="Arial" panose="020B0604020202020204" pitchFamily="34" charset="0"/>
              <a:buChar char="•"/>
            </a:pPr>
            <a:endParaRPr lang="en-US" sz="2000" b="1" kern="1200" dirty="0">
              <a:latin typeface="Book Antiqua" panose="02040602050305030304" pitchFamily="18" charset="0"/>
              <a:ea typeface="+mn-ea"/>
              <a:cs typeface="+mn-cs"/>
            </a:endParaRPr>
          </a:p>
          <a:p>
            <a:pPr marL="347472" indent="-347472">
              <a:buClrTx/>
              <a:buSzPts val="2400"/>
              <a:buFont typeface="Arial" panose="020B0604020202020204" pitchFamily="34" charset="0"/>
              <a:buChar char="•"/>
            </a:pPr>
            <a:r>
              <a:rPr lang="en-US" sz="2000" b="1" kern="1200" dirty="0">
                <a:latin typeface="Book Antiqua" panose="02040602050305030304" pitchFamily="18" charset="0"/>
                <a:ea typeface="+mn-ea"/>
                <a:cs typeface="+mn-cs"/>
              </a:rPr>
              <a:t>Cost Formula - </a:t>
            </a:r>
            <a:r>
              <a:rPr lang="en-US" sz="2000" b="1" kern="1200" dirty="0">
                <a:solidFill>
                  <a:srgbClr val="C00000"/>
                </a:solidFill>
                <a:latin typeface="Book Antiqua" panose="02040602050305030304" pitchFamily="18" charset="0"/>
                <a:ea typeface="+mn-ea"/>
                <a:cs typeface="+mn-cs"/>
              </a:rPr>
              <a:t>Only FIFO, WAC</a:t>
            </a:r>
            <a:r>
              <a:rPr lang="en-US" sz="2000" b="1" kern="1200" dirty="0">
                <a:latin typeface="Book Antiqua" panose="02040602050305030304" pitchFamily="18" charset="0"/>
                <a:ea typeface="+mn-ea"/>
                <a:cs typeface="+mn-cs"/>
              </a:rPr>
              <a:t>  allowed</a:t>
            </a:r>
          </a:p>
          <a:p>
            <a:pPr>
              <a:buSzPts val="1400"/>
              <a:buFont typeface="Cabin"/>
              <a:buChar char="○"/>
            </a:pPr>
            <a:endParaRPr lang="en-US" sz="2000" dirty="0">
              <a:latin typeface="Book Antiqua" panose="02040602050305030304" pitchFamily="18" charset="0"/>
            </a:endParaRPr>
          </a:p>
          <a:p>
            <a:pPr>
              <a:buSzPts val="1400"/>
              <a:buFont typeface="Cabin"/>
              <a:buChar char="○"/>
            </a:pPr>
            <a:endParaRPr lang="en-US" sz="2000" dirty="0">
              <a:latin typeface="Book Antiqua" panose="02040602050305030304" pitchFamily="18" charset="0"/>
            </a:endParaRPr>
          </a:p>
          <a:p>
            <a:pPr marL="347472" indent="-347472">
              <a:buClrTx/>
              <a:buSzPts val="2400"/>
              <a:buFont typeface="Arial" panose="020B0604020202020204" pitchFamily="34" charset="0"/>
              <a:buChar char="•"/>
            </a:pPr>
            <a:r>
              <a:rPr lang="en-US" sz="2000" b="1" dirty="0">
                <a:latin typeface="Book Antiqua" panose="02040602050305030304" pitchFamily="18" charset="0"/>
              </a:rPr>
              <a:t>Allows </a:t>
            </a:r>
            <a:r>
              <a:rPr lang="en-US" sz="2000" b="1" dirty="0">
                <a:solidFill>
                  <a:srgbClr val="C00000"/>
                </a:solidFill>
                <a:latin typeface="Book Antiqua" panose="02040602050305030304" pitchFamily="18" charset="0"/>
              </a:rPr>
              <a:t>exclusive method of  GST</a:t>
            </a:r>
            <a:r>
              <a:rPr lang="en-US" sz="2000" b="1" dirty="0">
                <a:latin typeface="Book Antiqua" panose="02040602050305030304" pitchFamily="18" charset="0"/>
              </a:rPr>
              <a:t> only</a:t>
            </a:r>
          </a:p>
        </p:txBody>
      </p:sp>
    </p:spTree>
    <p:extLst>
      <p:ext uri="{BB962C8B-B14F-4D97-AF65-F5344CB8AC3E}">
        <p14:creationId xmlns:p14="http://schemas.microsoft.com/office/powerpoint/2010/main" val="12946426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615"/>
        <p:cNvGrpSpPr/>
        <p:nvPr/>
      </p:nvGrpSpPr>
      <p:grpSpPr>
        <a:xfrm>
          <a:off x="0" y="0"/>
          <a:ext cx="0" cy="0"/>
          <a:chOff x="0" y="0"/>
          <a:chExt cx="0" cy="0"/>
        </a:xfrm>
      </p:grpSpPr>
      <p:sp>
        <p:nvSpPr>
          <p:cNvPr id="620" name="Google Shape;620;p54"/>
          <p:cNvSpPr txBox="1">
            <a:spLocks noGrp="1"/>
          </p:cNvSpPr>
          <p:nvPr>
            <p:ph type="subTitle" idx="3"/>
          </p:nvPr>
        </p:nvSpPr>
        <p:spPr>
          <a:xfrm rot="-5400000">
            <a:off x="-1000050" y="2443500"/>
            <a:ext cx="26859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JOMON K GEORGE</a:t>
            </a:r>
            <a:endParaRPr dirty="0"/>
          </a:p>
        </p:txBody>
      </p:sp>
      <p:sp>
        <p:nvSpPr>
          <p:cNvPr id="621" name="Google Shape;621;p54"/>
          <p:cNvSpPr/>
          <p:nvPr/>
        </p:nvSpPr>
        <p:spPr>
          <a:xfrm rot="16200000">
            <a:off x="-1354345" y="2345253"/>
            <a:ext cx="3952860" cy="165926"/>
          </a:xfrm>
          <a:prstGeom prst="rect">
            <a:avLst/>
          </a:prstGeom>
        </p:spPr>
        <p:txBody>
          <a:bodyPr>
            <a:prstTxWarp prst="textPlain">
              <a:avLst/>
            </a:prstTxWarp>
          </a:bodyPr>
          <a:lstStyle/>
          <a:p>
            <a:pPr lvl="0" algn="ctr"/>
            <a:r>
              <a:rPr b="1" i="0" dirty="0">
                <a:ln>
                  <a:noFill/>
                </a:ln>
                <a:solidFill>
                  <a:schemeClr val="lt1"/>
                </a:solidFill>
                <a:latin typeface="Cabin"/>
              </a:rPr>
              <a:t>-</a:t>
            </a:r>
            <a:r>
              <a:rPr lang="en-US" b="1" i="0" dirty="0">
                <a:ln>
                  <a:noFill/>
                </a:ln>
                <a:solidFill>
                  <a:schemeClr val="lt1"/>
                </a:solidFill>
                <a:latin typeface="Cabin"/>
              </a:rPr>
              <a:t>VALUATION OF INVENTORIES</a:t>
            </a:r>
            <a:r>
              <a:rPr b="1" i="0" dirty="0">
                <a:ln>
                  <a:noFill/>
                </a:ln>
                <a:solidFill>
                  <a:schemeClr val="lt1"/>
                </a:solidFill>
                <a:latin typeface="Cabin"/>
              </a:rPr>
              <a:t>-</a:t>
            </a:r>
          </a:p>
        </p:txBody>
      </p:sp>
      <p:sp>
        <p:nvSpPr>
          <p:cNvPr id="622" name="Google Shape;622;p54"/>
          <p:cNvSpPr/>
          <p:nvPr/>
        </p:nvSpPr>
        <p:spPr>
          <a:xfrm rot="5400000" flipH="1">
            <a:off x="-1193960" y="2345253"/>
            <a:ext cx="3952860" cy="165926"/>
          </a:xfrm>
          <a:prstGeom prst="rect">
            <a:avLst/>
          </a:prstGeom>
        </p:spPr>
        <p:txBody>
          <a:bodyPr>
            <a:prstTxWarp prst="textPlain">
              <a:avLst/>
            </a:prstTxWarp>
          </a:bodyPr>
          <a:lstStyle/>
          <a:p>
            <a:pPr lvl="0" algn="ctr"/>
            <a:r>
              <a:rPr b="1" i="0" dirty="0">
                <a:ln>
                  <a:noFill/>
                </a:ln>
                <a:solidFill>
                  <a:srgbClr val="FFFCFC">
                    <a:alpha val="23210"/>
                  </a:srgbClr>
                </a:solidFill>
                <a:latin typeface="Cabin"/>
              </a:rPr>
              <a:t>-</a:t>
            </a:r>
            <a:r>
              <a:rPr lang="en-IN" b="1" i="0" dirty="0">
                <a:ln>
                  <a:noFill/>
                </a:ln>
                <a:solidFill>
                  <a:srgbClr val="FFFCFC">
                    <a:alpha val="23210"/>
                  </a:srgbClr>
                </a:solidFill>
                <a:latin typeface="Cabin"/>
              </a:rPr>
              <a:t>VALUATION OF INVENTORIES</a:t>
            </a:r>
            <a:r>
              <a:rPr b="1" i="0" dirty="0">
                <a:ln>
                  <a:noFill/>
                </a:ln>
                <a:solidFill>
                  <a:srgbClr val="FFFCFC">
                    <a:alpha val="23210"/>
                  </a:srgbClr>
                </a:solidFill>
                <a:latin typeface="Cabin"/>
              </a:rPr>
              <a:t>-</a:t>
            </a:r>
          </a:p>
        </p:txBody>
      </p:sp>
      <p:pic>
        <p:nvPicPr>
          <p:cNvPr id="7" name="Picture 6" descr="Graphical user interface, text&#10;&#10;Description automatically generated">
            <a:extLst>
              <a:ext uri="{FF2B5EF4-FFF2-40B4-BE49-F238E27FC236}">
                <a16:creationId xmlns:a16="http://schemas.microsoft.com/office/drawing/2014/main" id="{40F3531B-4FD4-A579-96E2-1767ED205702}"/>
              </a:ext>
            </a:extLst>
          </p:cNvPr>
          <p:cNvPicPr>
            <a:picLocks noChangeAspect="1"/>
          </p:cNvPicPr>
          <p:nvPr/>
        </p:nvPicPr>
        <p:blipFill rotWithShape="1">
          <a:blip r:embed="rId3"/>
          <a:srcRect l="14040" t="12013" r="53291" b="1535"/>
          <a:stretch/>
        </p:blipFill>
        <p:spPr>
          <a:xfrm>
            <a:off x="5521535" y="0"/>
            <a:ext cx="3622465" cy="5143500"/>
          </a:xfrm>
          <a:prstGeom prst="rect">
            <a:avLst/>
          </a:prstGeom>
        </p:spPr>
      </p:pic>
      <p:sp>
        <p:nvSpPr>
          <p:cNvPr id="6" name="Content Placeholder 4">
            <a:extLst>
              <a:ext uri="{FF2B5EF4-FFF2-40B4-BE49-F238E27FC236}">
                <a16:creationId xmlns:a16="http://schemas.microsoft.com/office/drawing/2014/main" id="{DCBA8B02-BA7A-56EE-B571-F7F7B3B0EBF7}"/>
              </a:ext>
            </a:extLst>
          </p:cNvPr>
          <p:cNvSpPr txBox="1">
            <a:spLocks/>
          </p:cNvSpPr>
          <p:nvPr/>
        </p:nvSpPr>
        <p:spPr>
          <a:xfrm>
            <a:off x="1025819" y="117987"/>
            <a:ext cx="4086439" cy="4735652"/>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1pPr>
            <a:lvl2pPr marL="914400" marR="0" lvl="1"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2pPr>
            <a:lvl3pPr marL="1371600" marR="0" lvl="2"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3pPr>
            <a:lvl4pPr marL="1828800" marR="0" lvl="3"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4pPr>
            <a:lvl5pPr marL="2286000" marR="0" lvl="4"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5pPr>
            <a:lvl6pPr marL="2743200" marR="0" lvl="5"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6pPr>
            <a:lvl7pPr marL="3200400" marR="0" lvl="6"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7pPr>
            <a:lvl8pPr marL="3657600" marR="0" lvl="7"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8pPr>
            <a:lvl9pPr marL="4114800" marR="0" lvl="8"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9pPr>
          </a:lstStyle>
          <a:p>
            <a:pPr marL="0" indent="0" algn="ctr">
              <a:defRPr/>
            </a:pPr>
            <a:r>
              <a:rPr lang="en-US" sz="2775" b="1" u="sng" dirty="0">
                <a:solidFill>
                  <a:srgbClr val="333333"/>
                </a:solidFill>
                <a:latin typeface="Book Antiqua" panose="02040602050305030304" pitchFamily="18" charset="0"/>
              </a:rPr>
              <a:t>Changes in Classification :</a:t>
            </a:r>
          </a:p>
          <a:p>
            <a:pPr marL="0" indent="0" algn="ctr">
              <a:defRPr/>
            </a:pPr>
            <a:endParaRPr lang="en-US" sz="2775" b="1" u="sng" dirty="0">
              <a:solidFill>
                <a:srgbClr val="333333"/>
              </a:solidFill>
              <a:latin typeface="Book Antiqua" panose="02040602050305030304" pitchFamily="18" charset="0"/>
            </a:endParaRPr>
          </a:p>
          <a:p>
            <a:pPr marL="0" indent="0" algn="just">
              <a:defRPr/>
            </a:pPr>
            <a:endParaRPr lang="en-US" sz="150" b="1" dirty="0">
              <a:solidFill>
                <a:srgbClr val="333333"/>
              </a:solidFill>
              <a:latin typeface="Book Antiqua" panose="02040602050305030304" pitchFamily="18" charset="0"/>
            </a:endParaRPr>
          </a:p>
          <a:p>
            <a:pPr marL="642938" lvl="1" indent="-300038" algn="just">
              <a:buFont typeface="Wingdings" panose="05000000000000000000" pitchFamily="2" charset="2"/>
              <a:buChar char="ü"/>
              <a:defRPr/>
            </a:pPr>
            <a:r>
              <a:rPr lang="en-US" sz="2000" b="1" dirty="0">
                <a:solidFill>
                  <a:srgbClr val="333333"/>
                </a:solidFill>
                <a:latin typeface="Book Antiqua" panose="02040602050305030304" pitchFamily="18" charset="0"/>
              </a:rPr>
              <a:t>Raw materials and components</a:t>
            </a:r>
          </a:p>
          <a:p>
            <a:pPr marL="642938" lvl="1" indent="-300038" algn="just">
              <a:buFont typeface="Wingdings" panose="05000000000000000000" pitchFamily="2" charset="2"/>
              <a:buChar char="ü"/>
              <a:defRPr/>
            </a:pPr>
            <a:r>
              <a:rPr lang="en-US" sz="2000" b="1" dirty="0">
                <a:solidFill>
                  <a:srgbClr val="333333"/>
                </a:solidFill>
                <a:latin typeface="Book Antiqua" panose="02040602050305030304" pitchFamily="18" charset="0"/>
              </a:rPr>
              <a:t>Work-in-progress</a:t>
            </a:r>
          </a:p>
          <a:p>
            <a:pPr marL="642938" lvl="1" indent="-300038" algn="just">
              <a:buFont typeface="Wingdings" panose="05000000000000000000" pitchFamily="2" charset="2"/>
              <a:buChar char="ü"/>
              <a:defRPr/>
            </a:pPr>
            <a:r>
              <a:rPr lang="en-US" sz="2000" b="1" dirty="0">
                <a:solidFill>
                  <a:srgbClr val="333333"/>
                </a:solidFill>
                <a:latin typeface="Book Antiqua" panose="02040602050305030304" pitchFamily="18" charset="0"/>
              </a:rPr>
              <a:t>Finished goods</a:t>
            </a:r>
          </a:p>
          <a:p>
            <a:pPr marL="642938" lvl="1" indent="-300038" algn="just">
              <a:buFont typeface="Wingdings" panose="05000000000000000000" pitchFamily="2" charset="2"/>
              <a:buChar char="ü"/>
              <a:defRPr/>
            </a:pPr>
            <a:r>
              <a:rPr lang="en-US" sz="2000" b="1" dirty="0">
                <a:solidFill>
                  <a:srgbClr val="FF0000"/>
                </a:solidFill>
                <a:latin typeface="Book Antiqua" panose="02040602050305030304" pitchFamily="18" charset="0"/>
              </a:rPr>
              <a:t>Stock-in-trade (in respect of goods acquired for trading)</a:t>
            </a:r>
          </a:p>
          <a:p>
            <a:pPr marL="642938" lvl="1" indent="-300038" algn="just">
              <a:buFont typeface="Wingdings" panose="05000000000000000000" pitchFamily="2" charset="2"/>
              <a:buChar char="ü"/>
              <a:defRPr/>
            </a:pPr>
            <a:r>
              <a:rPr lang="en-US" sz="2000" b="1" dirty="0">
                <a:solidFill>
                  <a:srgbClr val="333333"/>
                </a:solidFill>
                <a:latin typeface="Book Antiqua" panose="02040602050305030304" pitchFamily="18" charset="0"/>
              </a:rPr>
              <a:t>Stores and spares</a:t>
            </a:r>
          </a:p>
          <a:p>
            <a:pPr marL="642938" lvl="1" indent="-300038" algn="just">
              <a:buFont typeface="Wingdings" panose="05000000000000000000" pitchFamily="2" charset="2"/>
              <a:buChar char="ü"/>
              <a:defRPr/>
            </a:pPr>
            <a:r>
              <a:rPr lang="en-US" sz="2000" b="1" dirty="0">
                <a:solidFill>
                  <a:srgbClr val="333333"/>
                </a:solidFill>
                <a:latin typeface="Book Antiqua" panose="02040602050305030304" pitchFamily="18" charset="0"/>
              </a:rPr>
              <a:t>Loose tools</a:t>
            </a:r>
          </a:p>
          <a:p>
            <a:pPr marL="642938" lvl="1" indent="-300038" algn="just">
              <a:buFont typeface="Wingdings" panose="05000000000000000000" pitchFamily="2" charset="2"/>
              <a:buChar char="ü"/>
              <a:defRPr/>
            </a:pPr>
            <a:r>
              <a:rPr lang="en-US" sz="2000" b="1" dirty="0">
                <a:solidFill>
                  <a:srgbClr val="FF0000"/>
                </a:solidFill>
                <a:latin typeface="Book Antiqua" panose="02040602050305030304" pitchFamily="18" charset="0"/>
              </a:rPr>
              <a:t>Others (specify nature).</a:t>
            </a:r>
          </a:p>
        </p:txBody>
      </p:sp>
    </p:spTree>
    <p:extLst>
      <p:ext uri="{BB962C8B-B14F-4D97-AF65-F5344CB8AC3E}">
        <p14:creationId xmlns:p14="http://schemas.microsoft.com/office/powerpoint/2010/main" val="1903114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343"/>
        <p:cNvGrpSpPr/>
        <p:nvPr/>
      </p:nvGrpSpPr>
      <p:grpSpPr>
        <a:xfrm>
          <a:off x="0" y="0"/>
          <a:ext cx="0" cy="0"/>
          <a:chOff x="0" y="0"/>
          <a:chExt cx="0" cy="0"/>
        </a:xfrm>
      </p:grpSpPr>
      <p:sp>
        <p:nvSpPr>
          <p:cNvPr id="347" name="Google Shape;347;p42"/>
          <p:cNvSpPr txBox="1">
            <a:spLocks noGrp="1"/>
          </p:cNvSpPr>
          <p:nvPr>
            <p:ph type="subTitle" idx="3"/>
          </p:nvPr>
        </p:nvSpPr>
        <p:spPr>
          <a:xfrm rot="5400000" flipH="1">
            <a:off x="7689005"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JOMON K GEORGE</a:t>
            </a:r>
          </a:p>
        </p:txBody>
      </p:sp>
      <p:sp>
        <p:nvSpPr>
          <p:cNvPr id="350" name="Google Shape;350;p42"/>
          <p:cNvSpPr/>
          <p:nvPr/>
        </p:nvSpPr>
        <p:spPr>
          <a:xfrm rot="-5400000">
            <a:off x="6365382" y="2311806"/>
            <a:ext cx="3952860" cy="165926"/>
          </a:xfrm>
          <a:prstGeom prst="rect">
            <a:avLst/>
          </a:prstGeom>
        </p:spPr>
        <p:txBody>
          <a:bodyPr>
            <a:prstTxWarp prst="textPlain">
              <a:avLst/>
            </a:prstTxWarp>
          </a:bodyPr>
          <a:lstStyle/>
          <a:p>
            <a:pPr lvl="0" algn="ctr"/>
            <a:r>
              <a:rPr lang="en-US" b="1" i="0" dirty="0">
                <a:ln>
                  <a:noFill/>
                </a:ln>
                <a:solidFill>
                  <a:schemeClr val="lt1"/>
                </a:solidFill>
                <a:latin typeface="Cabin"/>
              </a:rPr>
              <a:t>CASH FLOW STATEMENTS</a:t>
            </a:r>
            <a:endParaRPr b="1" i="0" dirty="0">
              <a:ln>
                <a:noFill/>
              </a:ln>
              <a:solidFill>
                <a:schemeClr val="lt1"/>
              </a:solidFill>
              <a:latin typeface="Cabin"/>
            </a:endParaRPr>
          </a:p>
        </p:txBody>
      </p:sp>
      <p:sp>
        <p:nvSpPr>
          <p:cNvPr id="351" name="Google Shape;351;p42"/>
          <p:cNvSpPr/>
          <p:nvPr/>
        </p:nvSpPr>
        <p:spPr>
          <a:xfrm rot="5400000" flipH="1">
            <a:off x="6531308" y="2380632"/>
            <a:ext cx="3952860" cy="165926"/>
          </a:xfrm>
          <a:prstGeom prst="rect">
            <a:avLst/>
          </a:prstGeom>
        </p:spPr>
        <p:txBody>
          <a:bodyPr>
            <a:prstTxWarp prst="textPlain">
              <a:avLst/>
            </a:prstTxWarp>
          </a:bodyPr>
          <a:lstStyle/>
          <a:p>
            <a:pPr lvl="0" algn="ctr"/>
            <a:r>
              <a:rPr lang="en-IN" b="1" i="0" dirty="0">
                <a:ln>
                  <a:noFill/>
                </a:ln>
                <a:solidFill>
                  <a:srgbClr val="FFFCFC">
                    <a:alpha val="23210"/>
                  </a:srgbClr>
                </a:solidFill>
                <a:latin typeface="Cabin"/>
              </a:rPr>
              <a:t>-CASH FLOW STATEMENTS</a:t>
            </a:r>
          </a:p>
        </p:txBody>
      </p:sp>
      <p:sp>
        <p:nvSpPr>
          <p:cNvPr id="4" name="Content Placeholder 4">
            <a:extLst>
              <a:ext uri="{FF2B5EF4-FFF2-40B4-BE49-F238E27FC236}">
                <a16:creationId xmlns:a16="http://schemas.microsoft.com/office/drawing/2014/main" id="{E7E5F9BB-002B-3BEA-22E1-102291057CA3}"/>
              </a:ext>
            </a:extLst>
          </p:cNvPr>
          <p:cNvSpPr txBox="1">
            <a:spLocks/>
          </p:cNvSpPr>
          <p:nvPr/>
        </p:nvSpPr>
        <p:spPr>
          <a:xfrm>
            <a:off x="4131280" y="595320"/>
            <a:ext cx="3955783" cy="3952860"/>
          </a:xfrm>
          <a:prstGeom prst="rect">
            <a:avLst/>
          </a:prstGeom>
          <a:noFill/>
          <a:ln>
            <a:noFill/>
          </a:ln>
        </p:spPr>
        <p:txBody>
          <a:bodyPr spcFirstLastPara="1" wrap="square" lIns="91425" tIns="91425" rIns="91425" bIns="91425" anchor="ctr" anchorCtr="0">
            <a:normAutofit fontScale="77500" lnSpcReduction="20000"/>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1pPr>
            <a:lvl2pPr marL="914400" marR="0" lvl="1" indent="-317500" algn="l" rtl="0">
              <a:lnSpc>
                <a:spcPct val="115000"/>
              </a:lnSpc>
              <a:spcBef>
                <a:spcPts val="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2pPr>
            <a:lvl3pPr marL="1371600" marR="0" lvl="2"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3pPr>
            <a:lvl4pPr marL="1828800" marR="0" lvl="3"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4pPr>
            <a:lvl5pPr marL="2286000" marR="0" lvl="4"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5pPr>
            <a:lvl6pPr marL="2743200" marR="0" lvl="5"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6pPr>
            <a:lvl7pPr marL="3200400" marR="0" lvl="6"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7pPr>
            <a:lvl8pPr marL="3657600" marR="0" lvl="7"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8pPr>
            <a:lvl9pPr marL="4114800" marR="0" lvl="8" indent="-317500" algn="l" rtl="0">
              <a:lnSpc>
                <a:spcPct val="115000"/>
              </a:lnSpc>
              <a:spcBef>
                <a:spcPts val="1600"/>
              </a:spcBef>
              <a:spcAft>
                <a:spcPts val="1600"/>
              </a:spcAft>
              <a:buClr>
                <a:schemeClr val="dk1"/>
              </a:buClr>
              <a:buSzPts val="1400"/>
              <a:buFont typeface="Cabin"/>
              <a:buChar char="■"/>
              <a:defRPr sz="1400" b="0" i="0" u="none" strike="noStrike" cap="none">
                <a:solidFill>
                  <a:srgbClr val="434343"/>
                </a:solidFill>
                <a:latin typeface="Cabin"/>
                <a:ea typeface="Cabin"/>
                <a:cs typeface="Cabin"/>
                <a:sym typeface="Cabin"/>
              </a:defRPr>
            </a:lvl9pPr>
          </a:lstStyle>
          <a:p>
            <a:pPr>
              <a:lnSpc>
                <a:spcPct val="150000"/>
              </a:lnSpc>
              <a:buFont typeface="Arial" panose="020B0604020202020204" pitchFamily="34" charset="0"/>
              <a:buChar char="•"/>
              <a:defRPr/>
            </a:pPr>
            <a:r>
              <a:rPr lang="en-US" altLang="en-US" sz="2600" b="1" dirty="0">
                <a:solidFill>
                  <a:schemeClr val="bg1">
                    <a:lumMod val="50000"/>
                  </a:schemeClr>
                </a:solidFill>
                <a:latin typeface="Book Antiqua" panose="02040602050305030304" pitchFamily="18" charset="0"/>
              </a:rPr>
              <a:t>All companies except Small, Dormant &amp; OPCs</a:t>
            </a:r>
            <a:r>
              <a:rPr lang="en-US" altLang="en-US" sz="2600" b="1" dirty="0">
                <a:solidFill>
                  <a:srgbClr val="333333"/>
                </a:solidFill>
                <a:latin typeface="Book Antiqua" panose="02040602050305030304" pitchFamily="18" charset="0"/>
              </a:rPr>
              <a:t> have to prepare Cash Flow Statements - Section 2(40)</a:t>
            </a:r>
          </a:p>
          <a:p>
            <a:pPr>
              <a:lnSpc>
                <a:spcPct val="150000"/>
              </a:lnSpc>
              <a:buFont typeface="Arial" panose="020B0604020202020204" pitchFamily="34" charset="0"/>
              <a:buChar char="•"/>
              <a:defRPr/>
            </a:pPr>
            <a:endParaRPr lang="en-US" altLang="en-US" sz="2600" b="1" dirty="0">
              <a:solidFill>
                <a:srgbClr val="333333"/>
              </a:solidFill>
              <a:latin typeface="Book Antiqua" panose="02040602050305030304" pitchFamily="18" charset="0"/>
            </a:endParaRPr>
          </a:p>
          <a:p>
            <a:pPr>
              <a:lnSpc>
                <a:spcPct val="150000"/>
              </a:lnSpc>
              <a:buFont typeface="Arial" panose="020B0604020202020204" pitchFamily="34" charset="0"/>
              <a:buChar char="•"/>
              <a:defRPr/>
            </a:pPr>
            <a:r>
              <a:rPr lang="en-US" altLang="en-US" sz="2600" b="1" dirty="0">
                <a:solidFill>
                  <a:schemeClr val="bg1">
                    <a:lumMod val="50000"/>
                  </a:schemeClr>
                </a:solidFill>
                <a:latin typeface="Book Antiqua" panose="02040602050305030304" pitchFamily="18" charset="0"/>
              </a:rPr>
              <a:t>Not</a:t>
            </a:r>
            <a:r>
              <a:rPr lang="en-US" altLang="en-US" sz="2600" b="1" dirty="0">
                <a:solidFill>
                  <a:srgbClr val="333333"/>
                </a:solidFill>
                <a:latin typeface="Book Antiqua" panose="02040602050305030304" pitchFamily="18" charset="0"/>
              </a:rPr>
              <a:t> prepared in many applicable cases</a:t>
            </a:r>
          </a:p>
          <a:p>
            <a:pPr>
              <a:lnSpc>
                <a:spcPct val="150000"/>
              </a:lnSpc>
              <a:buFont typeface="Arial" panose="020B0604020202020204" pitchFamily="34" charset="0"/>
              <a:buChar char="•"/>
              <a:defRPr/>
            </a:pPr>
            <a:endParaRPr lang="en-US" altLang="en-US" sz="2600" b="1" dirty="0">
              <a:solidFill>
                <a:srgbClr val="333333"/>
              </a:solidFill>
              <a:latin typeface="Book Antiqua" panose="02040602050305030304" pitchFamily="18" charset="0"/>
            </a:endParaRPr>
          </a:p>
          <a:p>
            <a:pPr>
              <a:lnSpc>
                <a:spcPct val="150000"/>
              </a:lnSpc>
              <a:buFont typeface="Arial" panose="020B0604020202020204" pitchFamily="34" charset="0"/>
              <a:buChar char="•"/>
              <a:defRPr/>
            </a:pPr>
            <a:r>
              <a:rPr lang="en-US" altLang="en-US" sz="2600" b="1" dirty="0">
                <a:solidFill>
                  <a:srgbClr val="333333"/>
                </a:solidFill>
                <a:latin typeface="Book Antiqua" panose="02040602050305030304" pitchFamily="18" charset="0"/>
              </a:rPr>
              <a:t>Wrong classifications</a:t>
            </a:r>
          </a:p>
        </p:txBody>
      </p:sp>
      <p:pic>
        <p:nvPicPr>
          <p:cNvPr id="3" name="Picture 2" descr="Graphical user interface, text&#10;&#10;Description automatically generated">
            <a:extLst>
              <a:ext uri="{FF2B5EF4-FFF2-40B4-BE49-F238E27FC236}">
                <a16:creationId xmlns:a16="http://schemas.microsoft.com/office/drawing/2014/main" id="{AB70933B-61D7-7B0B-856E-1ED52E069EA2}"/>
              </a:ext>
            </a:extLst>
          </p:cNvPr>
          <p:cNvPicPr>
            <a:picLocks noChangeAspect="1"/>
          </p:cNvPicPr>
          <p:nvPr/>
        </p:nvPicPr>
        <p:blipFill rotWithShape="1">
          <a:blip r:embed="rId3"/>
          <a:srcRect l="12796" t="16220" r="52150" b="1415"/>
          <a:stretch/>
        </p:blipFill>
        <p:spPr>
          <a:xfrm>
            <a:off x="0" y="0"/>
            <a:ext cx="4079760" cy="5143500"/>
          </a:xfrm>
          <a:prstGeom prst="rect">
            <a:avLst/>
          </a:prstGeom>
        </p:spPr>
      </p:pic>
    </p:spTree>
    <p:extLst>
      <p:ext uri="{BB962C8B-B14F-4D97-AF65-F5344CB8AC3E}">
        <p14:creationId xmlns:p14="http://schemas.microsoft.com/office/powerpoint/2010/main" val="42081326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sp>
        <p:nvSpPr>
          <p:cNvPr id="620" name="Google Shape;620;p54"/>
          <p:cNvSpPr txBox="1">
            <a:spLocks noGrp="1"/>
          </p:cNvSpPr>
          <p:nvPr>
            <p:ph type="subTitle" idx="3"/>
          </p:nvPr>
        </p:nvSpPr>
        <p:spPr>
          <a:xfrm rot="-5400000">
            <a:off x="-944843" y="2388293"/>
            <a:ext cx="2634895" cy="29701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JOMON K GEORGE</a:t>
            </a:r>
            <a:endParaRPr dirty="0"/>
          </a:p>
        </p:txBody>
      </p:sp>
      <p:sp>
        <p:nvSpPr>
          <p:cNvPr id="621" name="Google Shape;621;p54"/>
          <p:cNvSpPr/>
          <p:nvPr/>
        </p:nvSpPr>
        <p:spPr>
          <a:xfrm rot="16200000">
            <a:off x="-1957768" y="2496055"/>
            <a:ext cx="5153331" cy="161220"/>
          </a:xfrm>
          <a:prstGeom prst="rect">
            <a:avLst/>
          </a:prstGeom>
        </p:spPr>
        <p:txBody>
          <a:bodyPr>
            <a:prstTxWarp prst="textPlain">
              <a:avLst/>
            </a:prstTxWarp>
          </a:bodyPr>
          <a:lstStyle/>
          <a:p>
            <a:pPr lvl="0" algn="ctr"/>
            <a:r>
              <a:rPr b="1" i="0" dirty="0">
                <a:ln>
                  <a:noFill/>
                </a:ln>
                <a:solidFill>
                  <a:schemeClr val="lt1"/>
                </a:solidFill>
                <a:latin typeface="Cabin"/>
              </a:rPr>
              <a:t>-</a:t>
            </a:r>
            <a:r>
              <a:rPr lang="en-US" b="1" i="0" dirty="0">
                <a:ln>
                  <a:noFill/>
                </a:ln>
                <a:solidFill>
                  <a:schemeClr val="lt1"/>
                </a:solidFill>
                <a:latin typeface="Cabin"/>
              </a:rPr>
              <a:t>CONTINGENCIES AND EVENTS OCCURING AFTER  BALANCE SHEET</a:t>
            </a:r>
            <a:r>
              <a:rPr b="1" i="0" dirty="0">
                <a:ln>
                  <a:noFill/>
                </a:ln>
                <a:solidFill>
                  <a:schemeClr val="lt1"/>
                </a:solidFill>
                <a:latin typeface="Cabin"/>
              </a:rPr>
              <a:t>-</a:t>
            </a:r>
          </a:p>
        </p:txBody>
      </p:sp>
      <p:sp>
        <p:nvSpPr>
          <p:cNvPr id="622" name="Google Shape;622;p54"/>
          <p:cNvSpPr/>
          <p:nvPr/>
        </p:nvSpPr>
        <p:spPr>
          <a:xfrm rot="5400000" flipH="1">
            <a:off x="-1749692" y="2459025"/>
            <a:ext cx="5143501" cy="245107"/>
          </a:xfrm>
          <a:prstGeom prst="rect">
            <a:avLst/>
          </a:prstGeom>
        </p:spPr>
        <p:txBody>
          <a:bodyPr>
            <a:prstTxWarp prst="textPlain">
              <a:avLst/>
            </a:prstTxWarp>
          </a:bodyPr>
          <a:lstStyle/>
          <a:p>
            <a:pPr lvl="0" algn="ctr"/>
            <a:r>
              <a:rPr lang="en-IN" b="1" i="0" dirty="0">
                <a:ln>
                  <a:noFill/>
                </a:ln>
                <a:solidFill>
                  <a:srgbClr val="FFFCFC">
                    <a:alpha val="23210"/>
                  </a:srgbClr>
                </a:solidFill>
                <a:latin typeface="Cabin"/>
              </a:rPr>
              <a:t>-</a:t>
            </a:r>
            <a:r>
              <a:rPr lang="en-US" b="1" i="0" dirty="0">
                <a:ln>
                  <a:noFill/>
                </a:ln>
                <a:solidFill>
                  <a:srgbClr val="FFFCFC">
                    <a:alpha val="23210"/>
                  </a:srgbClr>
                </a:solidFill>
                <a:latin typeface="Cabin"/>
              </a:rPr>
              <a:t>CONTINGENCIES AND EVENTS OCCURING AFTER  BALANCE SHEET</a:t>
            </a:r>
            <a:r>
              <a:rPr b="1" i="0" dirty="0">
                <a:ln>
                  <a:noFill/>
                </a:ln>
                <a:solidFill>
                  <a:srgbClr val="FFFCFC">
                    <a:alpha val="23210"/>
                  </a:srgbClr>
                </a:solidFill>
                <a:latin typeface="Cabin"/>
              </a:rPr>
              <a:t>-</a:t>
            </a:r>
          </a:p>
        </p:txBody>
      </p:sp>
      <p:sp>
        <p:nvSpPr>
          <p:cNvPr id="6" name="Google Shape;345;p42">
            <a:extLst>
              <a:ext uri="{FF2B5EF4-FFF2-40B4-BE49-F238E27FC236}">
                <a16:creationId xmlns:a16="http://schemas.microsoft.com/office/drawing/2014/main" id="{B1CD6F27-D3A4-0FD5-D965-40245B368D99}"/>
              </a:ext>
            </a:extLst>
          </p:cNvPr>
          <p:cNvSpPr txBox="1">
            <a:spLocks/>
          </p:cNvSpPr>
          <p:nvPr/>
        </p:nvSpPr>
        <p:spPr>
          <a:xfrm>
            <a:off x="1039125" y="197260"/>
            <a:ext cx="4133068" cy="474898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1pPr>
            <a:lvl2pPr marL="914400" marR="0" lvl="1"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2pPr>
            <a:lvl3pPr marL="1371600" marR="0" lvl="2"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3pPr>
            <a:lvl4pPr marL="1828800" marR="0" lvl="3"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4pPr>
            <a:lvl5pPr marL="2286000" marR="0" lvl="4"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5pPr>
            <a:lvl6pPr marL="2743200" marR="0" lvl="5"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6pPr>
            <a:lvl7pPr marL="3200400" marR="0" lvl="6"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7pPr>
            <a:lvl8pPr marL="3657600" marR="0" lvl="7"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8pPr>
            <a:lvl9pPr marL="4114800" marR="0" lvl="8" indent="-317500" algn="ctr" rtl="0">
              <a:lnSpc>
                <a:spcPct val="100000"/>
              </a:lnSpc>
              <a:spcBef>
                <a:spcPts val="0"/>
              </a:spcBef>
              <a:spcAft>
                <a:spcPts val="0"/>
              </a:spcAft>
              <a:buClr>
                <a:schemeClr val="dk1"/>
              </a:buClr>
              <a:buSzPts val="3000"/>
              <a:buFont typeface="Cabin"/>
              <a:buNone/>
              <a:defRPr sz="3000" b="0" i="0" u="none" strike="noStrike" cap="none">
                <a:solidFill>
                  <a:schemeClr val="dk1"/>
                </a:solidFill>
                <a:latin typeface="Cabin"/>
                <a:ea typeface="Cabin"/>
                <a:cs typeface="Cabin"/>
                <a:sym typeface="Cabin"/>
              </a:defRPr>
            </a:lvl9pPr>
          </a:lstStyle>
          <a:p>
            <a:pPr marL="347472" indent="-347472">
              <a:buClrTx/>
              <a:buSzPts val="2400"/>
              <a:buFont typeface="Arial" panose="020B0604020202020204" pitchFamily="34" charset="0"/>
              <a:buChar char="•"/>
            </a:pPr>
            <a:r>
              <a:rPr lang="en-US" sz="2200" b="1" kern="1200" dirty="0">
                <a:solidFill>
                  <a:schemeClr val="tx1"/>
                </a:solidFill>
                <a:latin typeface="Book Antiqua" panose="02040602050305030304" pitchFamily="18" charset="0"/>
                <a:ea typeface="+mn-ea"/>
                <a:cs typeface="+mn-cs"/>
              </a:rPr>
              <a:t>All Contingencies to be disclosed</a:t>
            </a:r>
          </a:p>
          <a:p>
            <a:pPr marL="347472" indent="-347472">
              <a:buClrTx/>
              <a:buSzPts val="2400"/>
              <a:buFont typeface="Arial" panose="020B0604020202020204" pitchFamily="34" charset="0"/>
              <a:buChar char="•"/>
            </a:pPr>
            <a:endParaRPr lang="en-US" sz="2200" b="1" kern="1200" dirty="0">
              <a:latin typeface="Book Antiqua" panose="02040602050305030304" pitchFamily="18" charset="0"/>
              <a:ea typeface="+mn-ea"/>
              <a:cs typeface="+mn-cs"/>
            </a:endParaRPr>
          </a:p>
          <a:p>
            <a:pPr marL="347472" indent="-347472">
              <a:buClrTx/>
              <a:buSzPts val="2400"/>
              <a:buFont typeface="Arial" panose="020B0604020202020204" pitchFamily="34" charset="0"/>
              <a:buChar char="•"/>
            </a:pPr>
            <a:endParaRPr lang="en-US" sz="2200" b="1" kern="1200" dirty="0">
              <a:latin typeface="Book Antiqua" panose="02040602050305030304" pitchFamily="18" charset="0"/>
              <a:ea typeface="+mn-ea"/>
              <a:cs typeface="+mn-cs"/>
            </a:endParaRPr>
          </a:p>
          <a:p>
            <a:pPr marL="347472" indent="-347472">
              <a:buClrTx/>
              <a:buSzPts val="2400"/>
              <a:buFont typeface="Arial" panose="020B0604020202020204" pitchFamily="34" charset="0"/>
              <a:buChar char="•"/>
            </a:pPr>
            <a:endParaRPr lang="en-US" sz="2200" b="1" kern="1200" dirty="0">
              <a:latin typeface="Book Antiqua" panose="02040602050305030304" pitchFamily="18" charset="0"/>
              <a:ea typeface="+mn-ea"/>
              <a:cs typeface="+mn-cs"/>
            </a:endParaRPr>
          </a:p>
          <a:p>
            <a:pPr marL="347472" indent="-347472">
              <a:buClrTx/>
              <a:buSzPts val="2400"/>
              <a:buFont typeface="Arial" panose="020B0604020202020204" pitchFamily="34" charset="0"/>
              <a:buChar char="•"/>
            </a:pPr>
            <a:r>
              <a:rPr lang="en-US" sz="2200" b="1" kern="1200" dirty="0">
                <a:latin typeface="Book Antiqua" panose="02040602050305030304" pitchFamily="18" charset="0"/>
                <a:ea typeface="+mn-ea"/>
                <a:cs typeface="+mn-cs"/>
              </a:rPr>
              <a:t>Adjusting Events</a:t>
            </a:r>
            <a:r>
              <a:rPr lang="en-US" sz="2200" b="1" kern="1200" dirty="0">
                <a:solidFill>
                  <a:schemeClr val="bg1">
                    <a:lumMod val="25000"/>
                  </a:schemeClr>
                </a:solidFill>
                <a:latin typeface="Book Antiqua" panose="02040602050305030304" pitchFamily="18" charset="0"/>
                <a:ea typeface="+mn-ea"/>
                <a:cs typeface="+mn-cs"/>
              </a:rPr>
              <a:t> Occurring after the BS date </a:t>
            </a:r>
            <a:r>
              <a:rPr lang="en-US" sz="2200" b="1" kern="1200" dirty="0">
                <a:latin typeface="Book Antiqua" panose="02040602050305030304" pitchFamily="18" charset="0"/>
                <a:ea typeface="+mn-ea"/>
                <a:cs typeface="+mn-cs"/>
              </a:rPr>
              <a:t>to be recognized</a:t>
            </a:r>
            <a:endParaRPr lang="en-US" sz="2200" dirty="0">
              <a:latin typeface="Book Antiqua" panose="02040602050305030304" pitchFamily="18" charset="0"/>
            </a:endParaRPr>
          </a:p>
        </p:txBody>
      </p:sp>
      <p:pic>
        <p:nvPicPr>
          <p:cNvPr id="3" name="Picture 2" descr="Graphical user interface, text&#10;&#10;Description automatically generated">
            <a:extLst>
              <a:ext uri="{FF2B5EF4-FFF2-40B4-BE49-F238E27FC236}">
                <a16:creationId xmlns:a16="http://schemas.microsoft.com/office/drawing/2014/main" id="{2178E618-B916-B061-8AEF-5D9B9D59B557}"/>
              </a:ext>
            </a:extLst>
          </p:cNvPr>
          <p:cNvPicPr>
            <a:picLocks noChangeAspect="1"/>
          </p:cNvPicPr>
          <p:nvPr/>
        </p:nvPicPr>
        <p:blipFill rotWithShape="1">
          <a:blip r:embed="rId3"/>
          <a:srcRect l="13657" t="12041" r="53010" b="2216"/>
          <a:stretch/>
        </p:blipFill>
        <p:spPr>
          <a:xfrm>
            <a:off x="5417297" y="0"/>
            <a:ext cx="3726703" cy="5143500"/>
          </a:xfrm>
          <a:prstGeom prst="rect">
            <a:avLst/>
          </a:prstGeom>
        </p:spPr>
      </p:pic>
    </p:spTree>
    <p:extLst>
      <p:ext uri="{BB962C8B-B14F-4D97-AF65-F5344CB8AC3E}">
        <p14:creationId xmlns:p14="http://schemas.microsoft.com/office/powerpoint/2010/main" val="4767549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sp>
        <p:nvSpPr>
          <p:cNvPr id="620" name="Google Shape;620;p54"/>
          <p:cNvSpPr txBox="1">
            <a:spLocks noGrp="1"/>
          </p:cNvSpPr>
          <p:nvPr>
            <p:ph type="subTitle" idx="3"/>
          </p:nvPr>
        </p:nvSpPr>
        <p:spPr>
          <a:xfrm rot="-5400000">
            <a:off x="-944843" y="2388293"/>
            <a:ext cx="2634895" cy="29701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JOMON K GEORGE</a:t>
            </a:r>
            <a:endParaRPr dirty="0"/>
          </a:p>
        </p:txBody>
      </p:sp>
      <p:sp>
        <p:nvSpPr>
          <p:cNvPr id="621" name="Google Shape;621;p54"/>
          <p:cNvSpPr/>
          <p:nvPr/>
        </p:nvSpPr>
        <p:spPr>
          <a:xfrm rot="16200000">
            <a:off x="-1957768" y="2496055"/>
            <a:ext cx="5153331" cy="161220"/>
          </a:xfrm>
          <a:prstGeom prst="rect">
            <a:avLst/>
          </a:prstGeom>
        </p:spPr>
        <p:txBody>
          <a:bodyPr>
            <a:prstTxWarp prst="textPlain">
              <a:avLst/>
            </a:prstTxWarp>
          </a:bodyPr>
          <a:lstStyle/>
          <a:p>
            <a:pPr lvl="0" algn="ctr"/>
            <a:r>
              <a:rPr b="1" i="0" dirty="0">
                <a:ln>
                  <a:noFill/>
                </a:ln>
                <a:solidFill>
                  <a:schemeClr val="lt1"/>
                </a:solidFill>
                <a:latin typeface="Cabin"/>
              </a:rPr>
              <a:t>-</a:t>
            </a:r>
            <a:r>
              <a:rPr lang="en-US" b="1" i="0" dirty="0">
                <a:ln>
                  <a:noFill/>
                </a:ln>
                <a:solidFill>
                  <a:schemeClr val="lt1"/>
                </a:solidFill>
                <a:latin typeface="Cabin"/>
              </a:rPr>
              <a:t>CONTINGENCIES AND EVENTS OCCURING AFTER  BALANCE SHEET</a:t>
            </a:r>
            <a:r>
              <a:rPr b="1" i="0" dirty="0">
                <a:ln>
                  <a:noFill/>
                </a:ln>
                <a:solidFill>
                  <a:schemeClr val="lt1"/>
                </a:solidFill>
                <a:latin typeface="Cabin"/>
              </a:rPr>
              <a:t>-</a:t>
            </a:r>
          </a:p>
        </p:txBody>
      </p:sp>
      <p:sp>
        <p:nvSpPr>
          <p:cNvPr id="622" name="Google Shape;622;p54"/>
          <p:cNvSpPr/>
          <p:nvPr/>
        </p:nvSpPr>
        <p:spPr>
          <a:xfrm rot="5400000" flipH="1">
            <a:off x="-1749692" y="2459025"/>
            <a:ext cx="5143501" cy="245107"/>
          </a:xfrm>
          <a:prstGeom prst="rect">
            <a:avLst/>
          </a:prstGeom>
        </p:spPr>
        <p:txBody>
          <a:bodyPr>
            <a:prstTxWarp prst="textPlain">
              <a:avLst/>
            </a:prstTxWarp>
          </a:bodyPr>
          <a:lstStyle/>
          <a:p>
            <a:pPr lvl="0" algn="ctr"/>
            <a:r>
              <a:rPr lang="en-IN" b="1" i="0" dirty="0">
                <a:ln>
                  <a:noFill/>
                </a:ln>
                <a:solidFill>
                  <a:srgbClr val="FFFCFC">
                    <a:alpha val="23210"/>
                  </a:srgbClr>
                </a:solidFill>
                <a:latin typeface="Cabin"/>
              </a:rPr>
              <a:t>-</a:t>
            </a:r>
            <a:r>
              <a:rPr lang="en-US" b="1" i="0" dirty="0">
                <a:ln>
                  <a:noFill/>
                </a:ln>
                <a:solidFill>
                  <a:srgbClr val="FFFCFC">
                    <a:alpha val="23210"/>
                  </a:srgbClr>
                </a:solidFill>
                <a:latin typeface="Cabin"/>
              </a:rPr>
              <a:t>CONTINGENCIES AND EVENTS OCCURING AFTER  BALANCE SHEET</a:t>
            </a:r>
            <a:r>
              <a:rPr b="1" i="0" dirty="0">
                <a:ln>
                  <a:noFill/>
                </a:ln>
                <a:solidFill>
                  <a:srgbClr val="FFFCFC">
                    <a:alpha val="23210"/>
                  </a:srgbClr>
                </a:solidFill>
                <a:latin typeface="Cabin"/>
              </a:rPr>
              <a:t>-</a:t>
            </a:r>
          </a:p>
        </p:txBody>
      </p:sp>
      <p:pic>
        <p:nvPicPr>
          <p:cNvPr id="3" name="Picture 2" descr="Graphical user interface, text&#10;&#10;Description automatically generated">
            <a:extLst>
              <a:ext uri="{FF2B5EF4-FFF2-40B4-BE49-F238E27FC236}">
                <a16:creationId xmlns:a16="http://schemas.microsoft.com/office/drawing/2014/main" id="{2178E618-B916-B061-8AEF-5D9B9D59B557}"/>
              </a:ext>
            </a:extLst>
          </p:cNvPr>
          <p:cNvPicPr>
            <a:picLocks noChangeAspect="1"/>
          </p:cNvPicPr>
          <p:nvPr/>
        </p:nvPicPr>
        <p:blipFill rotWithShape="1">
          <a:blip r:embed="rId3"/>
          <a:srcRect l="13657" t="12041" r="53010" b="2216"/>
          <a:stretch/>
        </p:blipFill>
        <p:spPr>
          <a:xfrm>
            <a:off x="5417297" y="0"/>
            <a:ext cx="3726703" cy="5143500"/>
          </a:xfrm>
          <a:prstGeom prst="rect">
            <a:avLst/>
          </a:prstGeom>
        </p:spPr>
      </p:pic>
      <p:sp>
        <p:nvSpPr>
          <p:cNvPr id="2" name="Content Placeholder 4">
            <a:extLst>
              <a:ext uri="{FF2B5EF4-FFF2-40B4-BE49-F238E27FC236}">
                <a16:creationId xmlns:a16="http://schemas.microsoft.com/office/drawing/2014/main" id="{2D702332-B0C7-626C-C3E4-287296218EF6}"/>
              </a:ext>
            </a:extLst>
          </p:cNvPr>
          <p:cNvSpPr txBox="1">
            <a:spLocks/>
          </p:cNvSpPr>
          <p:nvPr/>
        </p:nvSpPr>
        <p:spPr>
          <a:xfrm>
            <a:off x="944612" y="9826"/>
            <a:ext cx="4294288" cy="5133673"/>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RPr/>
            </a:defPPr>
            <a:lvl1pPr marL="347472" indent="-347472">
              <a:buClrTx/>
              <a:buSzPts val="2400"/>
              <a:buFont typeface="Arial" panose="020B0604020202020204" pitchFamily="34" charset="0"/>
              <a:buChar char="•"/>
              <a:defRPr sz="2200" b="1" kern="1200">
                <a:solidFill>
                  <a:schemeClr val="bg1">
                    <a:lumMod val="50000"/>
                  </a:schemeClr>
                </a:solidFill>
                <a:latin typeface="Book Antiqua" panose="02040602050305030304" pitchFamily="18" charset="0"/>
                <a:ea typeface="+mn-ea"/>
                <a:cs typeface="+mn-cs"/>
              </a:defRPr>
            </a:lvl1pPr>
            <a:lvl2pPr marL="914400" indent="-317500" algn="ctr">
              <a:buClr>
                <a:schemeClr val="dk1"/>
              </a:buClr>
              <a:buSzPts val="3000"/>
              <a:buFont typeface="Cabin"/>
              <a:buNone/>
              <a:defRPr sz="3000">
                <a:solidFill>
                  <a:schemeClr val="dk1"/>
                </a:solidFill>
                <a:latin typeface="Cabin"/>
                <a:ea typeface="Cabin"/>
                <a:cs typeface="Cabin"/>
              </a:defRPr>
            </a:lvl2pPr>
            <a:lvl3pPr marL="1371600" indent="-317500" algn="ctr">
              <a:buClr>
                <a:schemeClr val="dk1"/>
              </a:buClr>
              <a:buSzPts val="3000"/>
              <a:buFont typeface="Cabin"/>
              <a:buNone/>
              <a:defRPr sz="3000">
                <a:solidFill>
                  <a:schemeClr val="dk1"/>
                </a:solidFill>
                <a:latin typeface="Cabin"/>
                <a:ea typeface="Cabin"/>
                <a:cs typeface="Cabin"/>
              </a:defRPr>
            </a:lvl3pPr>
            <a:lvl4pPr marL="1828800" indent="-317500" algn="ctr">
              <a:buClr>
                <a:schemeClr val="dk1"/>
              </a:buClr>
              <a:buSzPts val="3000"/>
              <a:buFont typeface="Cabin"/>
              <a:buNone/>
              <a:defRPr sz="3000">
                <a:solidFill>
                  <a:schemeClr val="dk1"/>
                </a:solidFill>
                <a:latin typeface="Cabin"/>
                <a:ea typeface="Cabin"/>
                <a:cs typeface="Cabin"/>
              </a:defRPr>
            </a:lvl4pPr>
            <a:lvl5pPr marL="2286000" indent="-317500" algn="ctr">
              <a:buClr>
                <a:schemeClr val="dk1"/>
              </a:buClr>
              <a:buSzPts val="3000"/>
              <a:buFont typeface="Cabin"/>
              <a:buNone/>
              <a:defRPr sz="3000">
                <a:solidFill>
                  <a:schemeClr val="dk1"/>
                </a:solidFill>
                <a:latin typeface="Cabin"/>
                <a:ea typeface="Cabin"/>
                <a:cs typeface="Cabin"/>
              </a:defRPr>
            </a:lvl5pPr>
            <a:lvl6pPr marL="2743200" indent="-317500" algn="ctr">
              <a:buClr>
                <a:schemeClr val="dk1"/>
              </a:buClr>
              <a:buSzPts val="3000"/>
              <a:buFont typeface="Cabin"/>
              <a:buNone/>
              <a:defRPr sz="3000">
                <a:solidFill>
                  <a:schemeClr val="dk1"/>
                </a:solidFill>
                <a:latin typeface="Cabin"/>
                <a:ea typeface="Cabin"/>
                <a:cs typeface="Cabin"/>
              </a:defRPr>
            </a:lvl6pPr>
            <a:lvl7pPr marL="3200400" indent="-317500" algn="ctr">
              <a:buClr>
                <a:schemeClr val="dk1"/>
              </a:buClr>
              <a:buSzPts val="3000"/>
              <a:buFont typeface="Cabin"/>
              <a:buNone/>
              <a:defRPr sz="3000">
                <a:solidFill>
                  <a:schemeClr val="dk1"/>
                </a:solidFill>
                <a:latin typeface="Cabin"/>
                <a:ea typeface="Cabin"/>
                <a:cs typeface="Cabin"/>
              </a:defRPr>
            </a:lvl7pPr>
            <a:lvl8pPr marL="3657600" indent="-317500" algn="ctr">
              <a:buClr>
                <a:schemeClr val="dk1"/>
              </a:buClr>
              <a:buSzPts val="3000"/>
              <a:buFont typeface="Cabin"/>
              <a:buNone/>
              <a:defRPr sz="3000">
                <a:solidFill>
                  <a:schemeClr val="dk1"/>
                </a:solidFill>
                <a:latin typeface="Cabin"/>
                <a:ea typeface="Cabin"/>
                <a:cs typeface="Cabin"/>
              </a:defRPr>
            </a:lvl8pPr>
            <a:lvl9pPr marL="4114800" indent="-317500" algn="ctr">
              <a:buClr>
                <a:schemeClr val="dk1"/>
              </a:buClr>
              <a:buSzPts val="3000"/>
              <a:buFont typeface="Cabin"/>
              <a:buNone/>
              <a:defRPr sz="3000">
                <a:solidFill>
                  <a:schemeClr val="dk1"/>
                </a:solidFill>
                <a:latin typeface="Cabin"/>
                <a:ea typeface="Cabin"/>
                <a:cs typeface="Cabin"/>
              </a:defRPr>
            </a:lvl9pPr>
          </a:lstStyle>
          <a:p>
            <a:pPr marL="0" indent="0" algn="ctr">
              <a:buNone/>
            </a:pPr>
            <a:r>
              <a:rPr lang="en-US" dirty="0"/>
              <a:t>Change in treatment of dividend declared after balance sheet date but before the date financial statements are approved</a:t>
            </a:r>
          </a:p>
          <a:p>
            <a:pPr marL="0" indent="0" algn="ctr">
              <a:buNone/>
            </a:pPr>
            <a:endParaRPr lang="en-US" dirty="0"/>
          </a:p>
          <a:p>
            <a:pPr>
              <a:buClr>
                <a:schemeClr val="bg1">
                  <a:lumMod val="25000"/>
                </a:schemeClr>
              </a:buClr>
              <a:buFont typeface="Wingdings" panose="05000000000000000000" pitchFamily="2" charset="2"/>
              <a:buChar char="ü"/>
            </a:pPr>
            <a:endParaRPr lang="en-US" dirty="0"/>
          </a:p>
          <a:p>
            <a:pPr marL="1054100" lvl="1" indent="-457200" algn="l">
              <a:buClr>
                <a:schemeClr val="bg1">
                  <a:lumMod val="25000"/>
                </a:schemeClr>
              </a:buClr>
              <a:buFont typeface="Wingdings" panose="05000000000000000000" pitchFamily="2" charset="2"/>
              <a:buChar char="ü"/>
            </a:pPr>
            <a:r>
              <a:rPr lang="en-US" sz="2000" dirty="0">
                <a:latin typeface="Book Antiqua" panose="02040602050305030304" pitchFamily="18" charset="0"/>
              </a:rPr>
              <a:t>Not to be treated as a liability.</a:t>
            </a:r>
          </a:p>
          <a:p>
            <a:pPr marL="1054100" lvl="1" indent="-457200" algn="l">
              <a:buClr>
                <a:schemeClr val="bg1">
                  <a:lumMod val="25000"/>
                </a:schemeClr>
              </a:buClr>
              <a:buFont typeface="Wingdings" panose="05000000000000000000" pitchFamily="2" charset="2"/>
              <a:buChar char="ü"/>
            </a:pPr>
            <a:endParaRPr lang="en-US" sz="2000" dirty="0">
              <a:latin typeface="Book Antiqua" panose="02040602050305030304" pitchFamily="18" charset="0"/>
            </a:endParaRPr>
          </a:p>
          <a:p>
            <a:pPr marL="1054100" lvl="1" indent="-457200" algn="l">
              <a:buClr>
                <a:schemeClr val="bg1">
                  <a:lumMod val="25000"/>
                </a:schemeClr>
              </a:buClr>
              <a:buFont typeface="Wingdings" panose="05000000000000000000" pitchFamily="2" charset="2"/>
              <a:buChar char="ü"/>
            </a:pPr>
            <a:r>
              <a:rPr lang="en-US" sz="2000" dirty="0">
                <a:latin typeface="Book Antiqua" panose="02040602050305030304" pitchFamily="18" charset="0"/>
              </a:rPr>
              <a:t>However,  disclosure in the notes is to be made.</a:t>
            </a:r>
          </a:p>
        </p:txBody>
      </p:sp>
    </p:spTree>
    <p:extLst>
      <p:ext uri="{BB962C8B-B14F-4D97-AF65-F5344CB8AC3E}">
        <p14:creationId xmlns:p14="http://schemas.microsoft.com/office/powerpoint/2010/main" val="14056847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7" name="Google Shape;347;p42"/>
          <p:cNvSpPr txBox="1">
            <a:spLocks noGrp="1"/>
          </p:cNvSpPr>
          <p:nvPr>
            <p:ph type="subTitle" idx="3"/>
          </p:nvPr>
        </p:nvSpPr>
        <p:spPr>
          <a:xfrm rot="5400000" flipH="1">
            <a:off x="7689005"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JOMON K GEORGE</a:t>
            </a:r>
          </a:p>
        </p:txBody>
      </p:sp>
      <p:sp>
        <p:nvSpPr>
          <p:cNvPr id="350" name="Google Shape;350;p42"/>
          <p:cNvSpPr/>
          <p:nvPr/>
        </p:nvSpPr>
        <p:spPr>
          <a:xfrm rot="-5400000">
            <a:off x="5699091" y="2387969"/>
            <a:ext cx="5143501" cy="367559"/>
          </a:xfrm>
          <a:prstGeom prst="rect">
            <a:avLst/>
          </a:prstGeom>
        </p:spPr>
        <p:txBody>
          <a:bodyPr>
            <a:prstTxWarp prst="textPlain">
              <a:avLst/>
            </a:prstTxWarp>
          </a:bodyPr>
          <a:lstStyle/>
          <a:p>
            <a:pPr algn="ctr"/>
            <a:r>
              <a:rPr lang="en-US" altLang="en-US" sz="1400" b="1" dirty="0">
                <a:solidFill>
                  <a:schemeClr val="bg1"/>
                </a:solidFill>
                <a:latin typeface="Calibri" panose="020F0502020204030204" pitchFamily="34" charset="0"/>
                <a:cs typeface="Calibri" panose="020F0502020204030204" pitchFamily="34" charset="0"/>
              </a:rPr>
              <a:t>Net Profit or Loss for the Period, Prior Period Items and Changes in Accounting Policies</a:t>
            </a:r>
          </a:p>
        </p:txBody>
      </p:sp>
      <p:sp>
        <p:nvSpPr>
          <p:cNvPr id="351" name="Google Shape;351;p42"/>
          <p:cNvSpPr/>
          <p:nvPr/>
        </p:nvSpPr>
        <p:spPr>
          <a:xfrm rot="5400000" flipH="1">
            <a:off x="5981790" y="2442985"/>
            <a:ext cx="5143499" cy="257530"/>
          </a:xfrm>
          <a:prstGeom prst="rect">
            <a:avLst/>
          </a:prstGeom>
        </p:spPr>
        <p:txBody>
          <a:bodyPr>
            <a:prstTxWarp prst="textPlain">
              <a:avLst/>
            </a:prstTxWarp>
          </a:bodyPr>
          <a:lstStyle/>
          <a:p>
            <a:pPr lvl="0" algn="ctr"/>
            <a:r>
              <a:rPr lang="en-IN" b="1" i="0" dirty="0">
                <a:ln>
                  <a:noFill/>
                </a:ln>
                <a:solidFill>
                  <a:srgbClr val="FFFCFC">
                    <a:alpha val="23210"/>
                  </a:srgbClr>
                </a:solidFill>
                <a:latin typeface="Cabin"/>
              </a:rPr>
              <a:t>-</a:t>
            </a:r>
            <a:r>
              <a:rPr lang="en-US" b="1" i="0" dirty="0">
                <a:ln>
                  <a:noFill/>
                </a:ln>
                <a:solidFill>
                  <a:srgbClr val="FFFCFC">
                    <a:alpha val="23210"/>
                  </a:srgbClr>
                </a:solidFill>
                <a:latin typeface="Cabin"/>
              </a:rPr>
              <a:t>Net Profit or Loss for the Period, Prior Period Items and Changes in Accounting Policies</a:t>
            </a:r>
          </a:p>
          <a:p>
            <a:pPr lvl="0" algn="ctr"/>
            <a:endParaRPr lang="en-IN" b="1" i="0" dirty="0">
              <a:ln>
                <a:noFill/>
              </a:ln>
              <a:solidFill>
                <a:srgbClr val="FFFCFC">
                  <a:alpha val="23210"/>
                </a:srgbClr>
              </a:solidFill>
              <a:latin typeface="Cabin"/>
            </a:endParaRPr>
          </a:p>
        </p:txBody>
      </p:sp>
      <p:sp>
        <p:nvSpPr>
          <p:cNvPr id="4" name="Content Placeholder 4">
            <a:extLst>
              <a:ext uri="{FF2B5EF4-FFF2-40B4-BE49-F238E27FC236}">
                <a16:creationId xmlns:a16="http://schemas.microsoft.com/office/drawing/2014/main" id="{E7E5F9BB-002B-3BEA-22E1-102291057CA3}"/>
              </a:ext>
            </a:extLst>
          </p:cNvPr>
          <p:cNvSpPr txBox="1">
            <a:spLocks/>
          </p:cNvSpPr>
          <p:nvPr/>
        </p:nvSpPr>
        <p:spPr>
          <a:xfrm>
            <a:off x="4131280" y="611504"/>
            <a:ext cx="3955783" cy="3952860"/>
          </a:xfrm>
          <a:prstGeom prst="rect">
            <a:avLst/>
          </a:prstGeom>
          <a:noFill/>
          <a:ln>
            <a:noFill/>
          </a:ln>
        </p:spPr>
        <p:txBody>
          <a:bodyPr spcFirstLastPara="1" wrap="square" lIns="91425" tIns="91425" rIns="91425" bIns="91425" anchor="ctr" anchorCtr="0">
            <a:normAutofit fontScale="77500" lnSpcReduction="20000"/>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1pPr>
            <a:lvl2pPr marL="914400" marR="0" lvl="1" indent="-317500" algn="l" rtl="0">
              <a:lnSpc>
                <a:spcPct val="115000"/>
              </a:lnSpc>
              <a:spcBef>
                <a:spcPts val="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2pPr>
            <a:lvl3pPr marL="1371600" marR="0" lvl="2"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3pPr>
            <a:lvl4pPr marL="1828800" marR="0" lvl="3"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4pPr>
            <a:lvl5pPr marL="2286000" marR="0" lvl="4"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5pPr>
            <a:lvl6pPr marL="2743200" marR="0" lvl="5"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6pPr>
            <a:lvl7pPr marL="3200400" marR="0" lvl="6"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7pPr>
            <a:lvl8pPr marL="3657600" marR="0" lvl="7"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8pPr>
            <a:lvl9pPr marL="4114800" marR="0" lvl="8" indent="-317500" algn="l" rtl="0">
              <a:lnSpc>
                <a:spcPct val="115000"/>
              </a:lnSpc>
              <a:spcBef>
                <a:spcPts val="1600"/>
              </a:spcBef>
              <a:spcAft>
                <a:spcPts val="1600"/>
              </a:spcAft>
              <a:buClr>
                <a:schemeClr val="dk1"/>
              </a:buClr>
              <a:buSzPts val="1400"/>
              <a:buFont typeface="Cabin"/>
              <a:buChar char="■"/>
              <a:defRPr sz="1400" b="0" i="0" u="none" strike="noStrike" cap="none">
                <a:solidFill>
                  <a:srgbClr val="434343"/>
                </a:solidFill>
                <a:latin typeface="Cabin"/>
                <a:ea typeface="Cabin"/>
                <a:cs typeface="Cabin"/>
                <a:sym typeface="Cabin"/>
              </a:defRPr>
            </a:lvl9pPr>
          </a:lstStyle>
          <a:p>
            <a:pPr>
              <a:lnSpc>
                <a:spcPct val="150000"/>
              </a:lnSpc>
              <a:buFont typeface="Arial" panose="020B0604020202020204" pitchFamily="34" charset="0"/>
              <a:buChar char="•"/>
              <a:defRPr/>
            </a:pPr>
            <a:r>
              <a:rPr lang="en-US" altLang="en-US" sz="2600" b="1" dirty="0">
                <a:solidFill>
                  <a:schemeClr val="tx1"/>
                </a:solidFill>
                <a:latin typeface="Book Antiqua" panose="02040602050305030304" pitchFamily="18" charset="0"/>
              </a:rPr>
              <a:t>Extraordinary Items </a:t>
            </a:r>
          </a:p>
          <a:p>
            <a:pPr>
              <a:lnSpc>
                <a:spcPct val="150000"/>
              </a:lnSpc>
              <a:buFont typeface="Arial" panose="020B0604020202020204" pitchFamily="34" charset="0"/>
              <a:buChar char="•"/>
              <a:defRPr/>
            </a:pPr>
            <a:endParaRPr lang="en-US" altLang="en-US" sz="2600" b="1" dirty="0">
              <a:solidFill>
                <a:schemeClr val="tx1"/>
              </a:solidFill>
              <a:latin typeface="Book Antiqua" panose="02040602050305030304" pitchFamily="18" charset="0"/>
            </a:endParaRPr>
          </a:p>
          <a:p>
            <a:pPr>
              <a:lnSpc>
                <a:spcPct val="150000"/>
              </a:lnSpc>
              <a:buFont typeface="Arial" panose="020B0604020202020204" pitchFamily="34" charset="0"/>
              <a:buChar char="•"/>
              <a:defRPr/>
            </a:pPr>
            <a:r>
              <a:rPr lang="en-US" altLang="en-US" sz="2600" b="1" dirty="0">
                <a:solidFill>
                  <a:schemeClr val="tx1"/>
                </a:solidFill>
                <a:latin typeface="Book Antiqua" panose="02040602050305030304" pitchFamily="18" charset="0"/>
              </a:rPr>
              <a:t>Prior Period Items</a:t>
            </a:r>
          </a:p>
          <a:p>
            <a:pPr>
              <a:lnSpc>
                <a:spcPct val="150000"/>
              </a:lnSpc>
              <a:buFont typeface="Arial" panose="020B0604020202020204" pitchFamily="34" charset="0"/>
              <a:buChar char="•"/>
              <a:defRPr/>
            </a:pPr>
            <a:endParaRPr lang="en-US" altLang="en-US" sz="2600" b="1" dirty="0">
              <a:solidFill>
                <a:schemeClr val="tx1"/>
              </a:solidFill>
              <a:latin typeface="Book Antiqua" panose="02040602050305030304" pitchFamily="18" charset="0"/>
            </a:endParaRPr>
          </a:p>
          <a:p>
            <a:pPr>
              <a:lnSpc>
                <a:spcPct val="150000"/>
              </a:lnSpc>
              <a:buFont typeface="Arial" panose="020B0604020202020204" pitchFamily="34" charset="0"/>
              <a:buChar char="•"/>
              <a:defRPr/>
            </a:pPr>
            <a:r>
              <a:rPr lang="en-US" altLang="en-US" sz="2600" b="1" dirty="0">
                <a:solidFill>
                  <a:schemeClr val="tx1"/>
                </a:solidFill>
                <a:latin typeface="Book Antiqua" panose="02040602050305030304" pitchFamily="18" charset="0"/>
              </a:rPr>
              <a:t>Changes in Accounting Estimates </a:t>
            </a:r>
          </a:p>
          <a:p>
            <a:pPr>
              <a:lnSpc>
                <a:spcPct val="150000"/>
              </a:lnSpc>
              <a:buFont typeface="Arial" panose="020B0604020202020204" pitchFamily="34" charset="0"/>
              <a:buChar char="•"/>
              <a:defRPr/>
            </a:pPr>
            <a:endParaRPr lang="en-US" altLang="en-US" sz="2600" b="1" dirty="0">
              <a:solidFill>
                <a:schemeClr val="tx1"/>
              </a:solidFill>
              <a:latin typeface="Book Antiqua" panose="02040602050305030304" pitchFamily="18" charset="0"/>
            </a:endParaRPr>
          </a:p>
          <a:p>
            <a:pPr>
              <a:lnSpc>
                <a:spcPct val="150000"/>
              </a:lnSpc>
              <a:buFont typeface="Arial" panose="020B0604020202020204" pitchFamily="34" charset="0"/>
              <a:buChar char="•"/>
              <a:defRPr/>
            </a:pPr>
            <a:r>
              <a:rPr lang="en-US" altLang="en-US" sz="2600" b="1" dirty="0">
                <a:solidFill>
                  <a:schemeClr val="tx1"/>
                </a:solidFill>
                <a:latin typeface="Book Antiqua" panose="02040602050305030304" pitchFamily="18" charset="0"/>
              </a:rPr>
              <a:t>Changes in Accounting Policies </a:t>
            </a:r>
          </a:p>
        </p:txBody>
      </p:sp>
      <p:pic>
        <p:nvPicPr>
          <p:cNvPr id="3" name="Picture 2">
            <a:extLst>
              <a:ext uri="{FF2B5EF4-FFF2-40B4-BE49-F238E27FC236}">
                <a16:creationId xmlns:a16="http://schemas.microsoft.com/office/drawing/2014/main" id="{D71F2B31-4AA3-4415-0176-6261CEB1DB0B}"/>
              </a:ext>
            </a:extLst>
          </p:cNvPr>
          <p:cNvPicPr>
            <a:picLocks noChangeAspect="1"/>
          </p:cNvPicPr>
          <p:nvPr/>
        </p:nvPicPr>
        <p:blipFill rotWithShape="1">
          <a:blip r:embed="rId3">
            <a:alphaModFix amt="85000"/>
          </a:blip>
          <a:srcRect l="11559" t="13345" r="52301" b="3294"/>
          <a:stretch/>
        </p:blipFill>
        <p:spPr>
          <a:xfrm>
            <a:off x="0" y="0"/>
            <a:ext cx="4155917" cy="5143500"/>
          </a:xfrm>
          <a:prstGeom prst="rect">
            <a:avLst/>
          </a:prstGeom>
        </p:spPr>
      </p:pic>
      <p:sp>
        <p:nvSpPr>
          <p:cNvPr id="8" name="TextBox 7">
            <a:extLst>
              <a:ext uri="{FF2B5EF4-FFF2-40B4-BE49-F238E27FC236}">
                <a16:creationId xmlns:a16="http://schemas.microsoft.com/office/drawing/2014/main" id="{8A9ADA88-9945-0E92-CD5E-6D0DC3FF0C31}"/>
              </a:ext>
            </a:extLst>
          </p:cNvPr>
          <p:cNvSpPr txBox="1"/>
          <p:nvPr/>
        </p:nvSpPr>
        <p:spPr>
          <a:xfrm>
            <a:off x="367557" y="463480"/>
            <a:ext cx="3396166" cy="4216539"/>
          </a:xfrm>
          <a:prstGeom prst="rect">
            <a:avLst/>
          </a:prstGeom>
          <a:noFill/>
          <a:ln w="76200">
            <a:solidFill>
              <a:schemeClr val="bg1"/>
            </a:solidFill>
          </a:ln>
        </p:spPr>
        <p:txBody>
          <a:bodyPr wrap="square" rtlCol="0">
            <a:spAutoFit/>
          </a:bodyPr>
          <a:lstStyle/>
          <a:p>
            <a:pPr algn="ctr"/>
            <a:endParaRPr lang="en-US" sz="3200" b="1" dirty="0">
              <a:solidFill>
                <a:schemeClr val="bg1"/>
              </a:solidFill>
              <a:latin typeface="Calibri" panose="020F0502020204030204" pitchFamily="34" charset="0"/>
              <a:cs typeface="Calibri" panose="020F0502020204030204" pitchFamily="34" charset="0"/>
            </a:endParaRPr>
          </a:p>
          <a:p>
            <a:pPr algn="ctr"/>
            <a:r>
              <a:rPr lang="en-US" sz="3200" b="1" dirty="0">
                <a:solidFill>
                  <a:schemeClr val="bg1"/>
                </a:solidFill>
                <a:latin typeface="Calibri" panose="020F0502020204030204" pitchFamily="34" charset="0"/>
                <a:cs typeface="Calibri" panose="020F0502020204030204" pitchFamily="34" charset="0"/>
              </a:rPr>
              <a:t>AS-5</a:t>
            </a:r>
          </a:p>
          <a:p>
            <a:pPr algn="ctr"/>
            <a:r>
              <a:rPr lang="en-US" altLang="en-US" sz="3200" b="1" dirty="0">
                <a:solidFill>
                  <a:schemeClr val="bg1"/>
                </a:solidFill>
                <a:latin typeface="Calibri" panose="020F0502020204030204" pitchFamily="34" charset="0"/>
                <a:cs typeface="Calibri" panose="020F0502020204030204" pitchFamily="34" charset="0"/>
              </a:rPr>
              <a:t>Net Profit or Loss for the Period, Prior Period Items and Changes in Accounting Policies</a:t>
            </a:r>
          </a:p>
          <a:p>
            <a:endParaRPr lang="en-IN" sz="1200" dirty="0">
              <a:solidFill>
                <a:schemeClr val="bg1"/>
              </a:solidFill>
            </a:endParaRPr>
          </a:p>
        </p:txBody>
      </p:sp>
    </p:spTree>
    <p:extLst>
      <p:ext uri="{BB962C8B-B14F-4D97-AF65-F5344CB8AC3E}">
        <p14:creationId xmlns:p14="http://schemas.microsoft.com/office/powerpoint/2010/main" val="31914846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sp>
        <p:nvSpPr>
          <p:cNvPr id="620" name="Google Shape;620;p54"/>
          <p:cNvSpPr txBox="1">
            <a:spLocks noGrp="1"/>
          </p:cNvSpPr>
          <p:nvPr>
            <p:ph type="subTitle" idx="3"/>
          </p:nvPr>
        </p:nvSpPr>
        <p:spPr>
          <a:xfrm rot="-5400000">
            <a:off x="-944843" y="2388293"/>
            <a:ext cx="2634895" cy="29701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JOMON K GEORGE</a:t>
            </a:r>
            <a:endParaRPr dirty="0"/>
          </a:p>
        </p:txBody>
      </p:sp>
      <p:sp>
        <p:nvSpPr>
          <p:cNvPr id="621" name="Google Shape;621;p54"/>
          <p:cNvSpPr/>
          <p:nvPr/>
        </p:nvSpPr>
        <p:spPr>
          <a:xfrm rot="16200000">
            <a:off x="-1035925" y="2189209"/>
            <a:ext cx="3309645" cy="161217"/>
          </a:xfrm>
          <a:prstGeom prst="rect">
            <a:avLst/>
          </a:prstGeom>
        </p:spPr>
        <p:txBody>
          <a:bodyPr>
            <a:prstTxWarp prst="textPlain">
              <a:avLst/>
            </a:prstTxWarp>
          </a:bodyPr>
          <a:lstStyle/>
          <a:p>
            <a:pPr lvl="0" algn="ctr"/>
            <a:r>
              <a:rPr b="1" i="0" dirty="0">
                <a:ln>
                  <a:noFill/>
                </a:ln>
                <a:solidFill>
                  <a:schemeClr val="lt1"/>
                </a:solidFill>
                <a:latin typeface="Cabin"/>
              </a:rPr>
              <a:t>-</a:t>
            </a:r>
            <a:r>
              <a:rPr lang="en-US" b="1" i="0" dirty="0">
                <a:ln>
                  <a:noFill/>
                </a:ln>
                <a:solidFill>
                  <a:schemeClr val="lt1"/>
                </a:solidFill>
                <a:latin typeface="Cabin"/>
              </a:rPr>
              <a:t>AS 6 &amp; AS 8</a:t>
            </a:r>
            <a:r>
              <a:rPr b="1" i="0" dirty="0">
                <a:ln>
                  <a:noFill/>
                </a:ln>
                <a:solidFill>
                  <a:schemeClr val="lt1"/>
                </a:solidFill>
                <a:latin typeface="Cabin"/>
              </a:rPr>
              <a:t>-</a:t>
            </a:r>
          </a:p>
        </p:txBody>
      </p:sp>
      <p:sp>
        <p:nvSpPr>
          <p:cNvPr id="622" name="Google Shape;622;p54"/>
          <p:cNvSpPr/>
          <p:nvPr/>
        </p:nvSpPr>
        <p:spPr>
          <a:xfrm rot="5400000" flipH="1">
            <a:off x="-874709" y="2189208"/>
            <a:ext cx="3309646" cy="161218"/>
          </a:xfrm>
          <a:prstGeom prst="rect">
            <a:avLst/>
          </a:prstGeom>
        </p:spPr>
        <p:txBody>
          <a:bodyPr>
            <a:prstTxWarp prst="textPlain">
              <a:avLst/>
            </a:prstTxWarp>
          </a:bodyPr>
          <a:lstStyle/>
          <a:p>
            <a:pPr lvl="0" algn="ctr"/>
            <a:r>
              <a:rPr lang="en-IN" b="1" i="0" dirty="0">
                <a:ln>
                  <a:noFill/>
                </a:ln>
                <a:solidFill>
                  <a:srgbClr val="FFFCFC">
                    <a:alpha val="23210"/>
                  </a:srgbClr>
                </a:solidFill>
                <a:latin typeface="Cabin"/>
              </a:rPr>
              <a:t>-</a:t>
            </a:r>
            <a:r>
              <a:rPr lang="en-US" b="1" i="0" dirty="0">
                <a:ln>
                  <a:noFill/>
                </a:ln>
                <a:solidFill>
                  <a:srgbClr val="FFFCFC">
                    <a:alpha val="23210"/>
                  </a:srgbClr>
                </a:solidFill>
                <a:latin typeface="Cabin"/>
              </a:rPr>
              <a:t>AS 6 &amp; AS 8</a:t>
            </a:r>
            <a:r>
              <a:rPr b="1" i="0" dirty="0">
                <a:ln>
                  <a:noFill/>
                </a:ln>
                <a:solidFill>
                  <a:srgbClr val="FFFCFC">
                    <a:alpha val="23210"/>
                  </a:srgbClr>
                </a:solidFill>
                <a:latin typeface="Cabin"/>
              </a:rPr>
              <a:t>-</a:t>
            </a:r>
          </a:p>
        </p:txBody>
      </p:sp>
      <p:sp>
        <p:nvSpPr>
          <p:cNvPr id="2" name="Content Placeholder 4">
            <a:extLst>
              <a:ext uri="{FF2B5EF4-FFF2-40B4-BE49-F238E27FC236}">
                <a16:creationId xmlns:a16="http://schemas.microsoft.com/office/drawing/2014/main" id="{2D702332-B0C7-626C-C3E4-287296218EF6}"/>
              </a:ext>
            </a:extLst>
          </p:cNvPr>
          <p:cNvSpPr txBox="1">
            <a:spLocks/>
          </p:cNvSpPr>
          <p:nvPr/>
        </p:nvSpPr>
        <p:spPr>
          <a:xfrm>
            <a:off x="1011998" y="369650"/>
            <a:ext cx="3663595" cy="433429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RPr/>
            </a:defPPr>
            <a:lvl1pPr marL="347472" indent="-347472">
              <a:buClrTx/>
              <a:buSzPts val="2400"/>
              <a:buFont typeface="Arial" panose="020B0604020202020204" pitchFamily="34" charset="0"/>
              <a:buChar char="•"/>
              <a:defRPr sz="2200" b="1" kern="1200">
                <a:solidFill>
                  <a:schemeClr val="bg1">
                    <a:lumMod val="50000"/>
                  </a:schemeClr>
                </a:solidFill>
                <a:latin typeface="Book Antiqua" panose="02040602050305030304" pitchFamily="18" charset="0"/>
                <a:ea typeface="+mn-ea"/>
                <a:cs typeface="+mn-cs"/>
              </a:defRPr>
            </a:lvl1pPr>
            <a:lvl2pPr marL="914400" indent="-317500" algn="ctr">
              <a:buClr>
                <a:schemeClr val="dk1"/>
              </a:buClr>
              <a:buSzPts val="3000"/>
              <a:buFont typeface="Cabin"/>
              <a:buNone/>
              <a:defRPr sz="3000">
                <a:solidFill>
                  <a:schemeClr val="dk1"/>
                </a:solidFill>
                <a:latin typeface="Cabin"/>
                <a:ea typeface="Cabin"/>
                <a:cs typeface="Cabin"/>
              </a:defRPr>
            </a:lvl2pPr>
            <a:lvl3pPr marL="1371600" indent="-317500" algn="ctr">
              <a:buClr>
                <a:schemeClr val="dk1"/>
              </a:buClr>
              <a:buSzPts val="3000"/>
              <a:buFont typeface="Cabin"/>
              <a:buNone/>
              <a:defRPr sz="3000">
                <a:solidFill>
                  <a:schemeClr val="dk1"/>
                </a:solidFill>
                <a:latin typeface="Cabin"/>
                <a:ea typeface="Cabin"/>
                <a:cs typeface="Cabin"/>
              </a:defRPr>
            </a:lvl3pPr>
            <a:lvl4pPr marL="1828800" indent="-317500" algn="ctr">
              <a:buClr>
                <a:schemeClr val="dk1"/>
              </a:buClr>
              <a:buSzPts val="3000"/>
              <a:buFont typeface="Cabin"/>
              <a:buNone/>
              <a:defRPr sz="3000">
                <a:solidFill>
                  <a:schemeClr val="dk1"/>
                </a:solidFill>
                <a:latin typeface="Cabin"/>
                <a:ea typeface="Cabin"/>
                <a:cs typeface="Cabin"/>
              </a:defRPr>
            </a:lvl4pPr>
            <a:lvl5pPr marL="2286000" indent="-317500" algn="ctr">
              <a:buClr>
                <a:schemeClr val="dk1"/>
              </a:buClr>
              <a:buSzPts val="3000"/>
              <a:buFont typeface="Cabin"/>
              <a:buNone/>
              <a:defRPr sz="3000">
                <a:solidFill>
                  <a:schemeClr val="dk1"/>
                </a:solidFill>
                <a:latin typeface="Cabin"/>
                <a:ea typeface="Cabin"/>
                <a:cs typeface="Cabin"/>
              </a:defRPr>
            </a:lvl5pPr>
            <a:lvl6pPr marL="2743200" indent="-317500" algn="ctr">
              <a:buClr>
                <a:schemeClr val="dk1"/>
              </a:buClr>
              <a:buSzPts val="3000"/>
              <a:buFont typeface="Cabin"/>
              <a:buNone/>
              <a:defRPr sz="3000">
                <a:solidFill>
                  <a:schemeClr val="dk1"/>
                </a:solidFill>
                <a:latin typeface="Cabin"/>
                <a:ea typeface="Cabin"/>
                <a:cs typeface="Cabin"/>
              </a:defRPr>
            </a:lvl6pPr>
            <a:lvl7pPr marL="3200400" indent="-317500" algn="ctr">
              <a:buClr>
                <a:schemeClr val="dk1"/>
              </a:buClr>
              <a:buSzPts val="3000"/>
              <a:buFont typeface="Cabin"/>
              <a:buNone/>
              <a:defRPr sz="3000">
                <a:solidFill>
                  <a:schemeClr val="dk1"/>
                </a:solidFill>
                <a:latin typeface="Cabin"/>
                <a:ea typeface="Cabin"/>
                <a:cs typeface="Cabin"/>
              </a:defRPr>
            </a:lvl7pPr>
            <a:lvl8pPr marL="3657600" indent="-317500" algn="ctr">
              <a:buClr>
                <a:schemeClr val="dk1"/>
              </a:buClr>
              <a:buSzPts val="3000"/>
              <a:buFont typeface="Cabin"/>
              <a:buNone/>
              <a:defRPr sz="3000">
                <a:solidFill>
                  <a:schemeClr val="dk1"/>
                </a:solidFill>
                <a:latin typeface="Cabin"/>
                <a:ea typeface="Cabin"/>
                <a:cs typeface="Cabin"/>
              </a:defRPr>
            </a:lvl8pPr>
            <a:lvl9pPr marL="4114800" indent="-317500" algn="ctr">
              <a:buClr>
                <a:schemeClr val="dk1"/>
              </a:buClr>
              <a:buSzPts val="3000"/>
              <a:buFont typeface="Cabin"/>
              <a:buNone/>
              <a:defRPr sz="3000">
                <a:solidFill>
                  <a:schemeClr val="dk1"/>
                </a:solidFill>
                <a:latin typeface="Cabin"/>
                <a:ea typeface="Cabin"/>
                <a:cs typeface="Cabin"/>
              </a:defRPr>
            </a:lvl9pPr>
          </a:lstStyle>
          <a:p>
            <a:pPr marL="0" indent="0" algn="ctr">
              <a:buNone/>
            </a:pPr>
            <a:r>
              <a:rPr lang="en-US" sz="2000" dirty="0"/>
              <a:t>Withdrawn Fully.</a:t>
            </a:r>
            <a:endParaRPr lang="en-US" sz="2000" dirty="0">
              <a:latin typeface="Book Antiqua" panose="02040602050305030304" pitchFamily="18" charset="0"/>
            </a:endParaRPr>
          </a:p>
        </p:txBody>
      </p:sp>
      <p:pic>
        <p:nvPicPr>
          <p:cNvPr id="4" name="Picture 3">
            <a:extLst>
              <a:ext uri="{FF2B5EF4-FFF2-40B4-BE49-F238E27FC236}">
                <a16:creationId xmlns:a16="http://schemas.microsoft.com/office/drawing/2014/main" id="{7F7AB79F-48AB-D62C-55A8-208FB2CEF66D}"/>
              </a:ext>
            </a:extLst>
          </p:cNvPr>
          <p:cNvPicPr>
            <a:picLocks noChangeAspect="1"/>
          </p:cNvPicPr>
          <p:nvPr/>
        </p:nvPicPr>
        <p:blipFill rotWithShape="1">
          <a:blip r:embed="rId3">
            <a:alphaModFix amt="85000"/>
          </a:blip>
          <a:srcRect l="11559" t="13345" r="52301" b="3294"/>
          <a:stretch/>
        </p:blipFill>
        <p:spPr>
          <a:xfrm>
            <a:off x="4988083" y="9829"/>
            <a:ext cx="4155917" cy="5143500"/>
          </a:xfrm>
          <a:prstGeom prst="rect">
            <a:avLst/>
          </a:prstGeom>
        </p:spPr>
      </p:pic>
      <p:sp>
        <p:nvSpPr>
          <p:cNvPr id="5" name="TextBox 4">
            <a:extLst>
              <a:ext uri="{FF2B5EF4-FFF2-40B4-BE49-F238E27FC236}">
                <a16:creationId xmlns:a16="http://schemas.microsoft.com/office/drawing/2014/main" id="{9F433C77-2DEE-20E3-7052-1788AE5B215D}"/>
              </a:ext>
            </a:extLst>
          </p:cNvPr>
          <p:cNvSpPr txBox="1"/>
          <p:nvPr/>
        </p:nvSpPr>
        <p:spPr>
          <a:xfrm>
            <a:off x="5367958" y="544400"/>
            <a:ext cx="3396166" cy="4031873"/>
          </a:xfrm>
          <a:prstGeom prst="rect">
            <a:avLst/>
          </a:prstGeom>
          <a:noFill/>
          <a:ln w="76200">
            <a:solidFill>
              <a:schemeClr val="bg1"/>
            </a:solidFill>
          </a:ln>
        </p:spPr>
        <p:txBody>
          <a:bodyPr wrap="square" rtlCol="0">
            <a:spAutoFit/>
          </a:bodyPr>
          <a:lstStyle/>
          <a:p>
            <a:pPr algn="ctr"/>
            <a:endParaRPr lang="en-US" sz="3200" b="1" dirty="0">
              <a:solidFill>
                <a:schemeClr val="bg1"/>
              </a:solidFill>
              <a:latin typeface="Calibri" panose="020F0502020204030204" pitchFamily="34" charset="0"/>
              <a:cs typeface="Calibri" panose="020F0502020204030204" pitchFamily="34" charset="0"/>
            </a:endParaRPr>
          </a:p>
          <a:p>
            <a:pPr algn="ctr"/>
            <a:r>
              <a:rPr lang="en-US" sz="3200" b="1" dirty="0">
                <a:solidFill>
                  <a:schemeClr val="bg1"/>
                </a:solidFill>
                <a:latin typeface="Calibri" panose="020F0502020204030204" pitchFamily="34" charset="0"/>
                <a:cs typeface="Calibri" panose="020F0502020204030204" pitchFamily="34" charset="0"/>
              </a:rPr>
              <a:t>AS-6</a:t>
            </a:r>
          </a:p>
          <a:p>
            <a:pPr algn="ctr"/>
            <a:r>
              <a:rPr lang="en-US" altLang="en-US" sz="3200" b="1" dirty="0">
                <a:solidFill>
                  <a:schemeClr val="bg1"/>
                </a:solidFill>
                <a:latin typeface="Calibri" panose="020F0502020204030204" pitchFamily="34" charset="0"/>
                <a:cs typeface="Calibri" panose="020F0502020204030204" pitchFamily="34" charset="0"/>
              </a:rPr>
              <a:t>Depreciation </a:t>
            </a:r>
          </a:p>
          <a:p>
            <a:pPr algn="ctr"/>
            <a:endParaRPr lang="en-US" altLang="en-US" sz="3200" b="1" dirty="0">
              <a:solidFill>
                <a:schemeClr val="bg1"/>
              </a:solidFill>
              <a:latin typeface="Calibri" panose="020F0502020204030204" pitchFamily="34" charset="0"/>
              <a:cs typeface="Calibri" panose="020F0502020204030204" pitchFamily="34" charset="0"/>
            </a:endParaRPr>
          </a:p>
          <a:p>
            <a:pPr algn="ctr"/>
            <a:r>
              <a:rPr lang="en-US" altLang="en-US" sz="3200" b="1" dirty="0">
                <a:solidFill>
                  <a:schemeClr val="bg1"/>
                </a:solidFill>
                <a:latin typeface="Calibri" panose="020F0502020204030204" pitchFamily="34" charset="0"/>
                <a:cs typeface="Calibri" panose="020F0502020204030204" pitchFamily="34" charset="0"/>
              </a:rPr>
              <a:t>AS-8 </a:t>
            </a:r>
          </a:p>
          <a:p>
            <a:pPr algn="ctr"/>
            <a:r>
              <a:rPr lang="en-US" altLang="en-US" sz="3200" b="1" dirty="0">
                <a:solidFill>
                  <a:schemeClr val="bg1"/>
                </a:solidFill>
                <a:latin typeface="Calibri" panose="020F0502020204030204" pitchFamily="34" charset="0"/>
                <a:cs typeface="Calibri" panose="020F0502020204030204" pitchFamily="34" charset="0"/>
              </a:rPr>
              <a:t>Accounting for Research and Development</a:t>
            </a:r>
            <a:endParaRPr lang="en-IN" sz="1200" dirty="0">
              <a:solidFill>
                <a:schemeClr val="bg1"/>
              </a:solidFill>
            </a:endParaRPr>
          </a:p>
        </p:txBody>
      </p:sp>
    </p:spTree>
    <p:extLst>
      <p:ext uri="{BB962C8B-B14F-4D97-AF65-F5344CB8AC3E}">
        <p14:creationId xmlns:p14="http://schemas.microsoft.com/office/powerpoint/2010/main" val="21255606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7" name="Google Shape;347;p42"/>
          <p:cNvSpPr txBox="1">
            <a:spLocks noGrp="1"/>
          </p:cNvSpPr>
          <p:nvPr>
            <p:ph type="subTitle" idx="3"/>
          </p:nvPr>
        </p:nvSpPr>
        <p:spPr>
          <a:xfrm rot="5400000" flipH="1">
            <a:off x="7826376"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JOMON K GEORGE</a:t>
            </a:r>
          </a:p>
        </p:txBody>
      </p:sp>
      <p:sp>
        <p:nvSpPr>
          <p:cNvPr id="350" name="Google Shape;350;p42"/>
          <p:cNvSpPr/>
          <p:nvPr/>
        </p:nvSpPr>
        <p:spPr>
          <a:xfrm rot="-5400000">
            <a:off x="6591679" y="2374217"/>
            <a:ext cx="3652999" cy="127573"/>
          </a:xfrm>
          <a:prstGeom prst="rect">
            <a:avLst/>
          </a:prstGeom>
        </p:spPr>
        <p:txBody>
          <a:bodyPr>
            <a:prstTxWarp prst="textPlain">
              <a:avLst/>
            </a:prstTxWarp>
          </a:bodyPr>
          <a:lstStyle/>
          <a:p>
            <a:pPr algn="ctr"/>
            <a:r>
              <a:rPr lang="en-US" altLang="en-US" sz="1400" b="1" dirty="0">
                <a:solidFill>
                  <a:schemeClr val="bg1"/>
                </a:solidFill>
                <a:latin typeface="Calibri" panose="020F0502020204030204" pitchFamily="34" charset="0"/>
                <a:cs typeface="Calibri" panose="020F0502020204030204" pitchFamily="34" charset="0"/>
              </a:rPr>
              <a:t>CONSTRUCTION CONTRACTS</a:t>
            </a:r>
          </a:p>
        </p:txBody>
      </p:sp>
      <p:sp>
        <p:nvSpPr>
          <p:cNvPr id="351" name="Google Shape;351;p42"/>
          <p:cNvSpPr/>
          <p:nvPr/>
        </p:nvSpPr>
        <p:spPr>
          <a:xfrm rot="5400000" flipH="1">
            <a:off x="6633739" y="2402538"/>
            <a:ext cx="3709643" cy="127572"/>
          </a:xfrm>
          <a:prstGeom prst="rect">
            <a:avLst/>
          </a:prstGeom>
        </p:spPr>
        <p:txBody>
          <a:bodyPr>
            <a:prstTxWarp prst="textPlain">
              <a:avLst/>
            </a:prstTxWarp>
          </a:bodyPr>
          <a:lstStyle/>
          <a:p>
            <a:pPr lvl="0" algn="ctr"/>
            <a:r>
              <a:rPr lang="en-IN" b="1" i="0" dirty="0">
                <a:ln>
                  <a:noFill/>
                </a:ln>
                <a:solidFill>
                  <a:srgbClr val="FFFCFC">
                    <a:alpha val="23210"/>
                  </a:srgbClr>
                </a:solidFill>
                <a:latin typeface="Cabin"/>
              </a:rPr>
              <a:t>CONSTRUCTION CONTRACTS</a:t>
            </a:r>
          </a:p>
        </p:txBody>
      </p:sp>
      <p:sp>
        <p:nvSpPr>
          <p:cNvPr id="4" name="Content Placeholder 4">
            <a:extLst>
              <a:ext uri="{FF2B5EF4-FFF2-40B4-BE49-F238E27FC236}">
                <a16:creationId xmlns:a16="http://schemas.microsoft.com/office/drawing/2014/main" id="{E7E5F9BB-002B-3BEA-22E1-102291057CA3}"/>
              </a:ext>
            </a:extLst>
          </p:cNvPr>
          <p:cNvSpPr txBox="1">
            <a:spLocks/>
          </p:cNvSpPr>
          <p:nvPr/>
        </p:nvSpPr>
        <p:spPr>
          <a:xfrm>
            <a:off x="4131280" y="611504"/>
            <a:ext cx="3955783" cy="395286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1pPr>
            <a:lvl2pPr marL="914400" marR="0" lvl="1" indent="-317500" algn="l" rtl="0">
              <a:lnSpc>
                <a:spcPct val="115000"/>
              </a:lnSpc>
              <a:spcBef>
                <a:spcPts val="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2pPr>
            <a:lvl3pPr marL="1371600" marR="0" lvl="2"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3pPr>
            <a:lvl4pPr marL="1828800" marR="0" lvl="3"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4pPr>
            <a:lvl5pPr marL="2286000" marR="0" lvl="4"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5pPr>
            <a:lvl6pPr marL="2743200" marR="0" lvl="5"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6pPr>
            <a:lvl7pPr marL="3200400" marR="0" lvl="6"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7pPr>
            <a:lvl8pPr marL="3657600" marR="0" lvl="7"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8pPr>
            <a:lvl9pPr marL="4114800" marR="0" lvl="8" indent="-317500" algn="l" rtl="0">
              <a:lnSpc>
                <a:spcPct val="115000"/>
              </a:lnSpc>
              <a:spcBef>
                <a:spcPts val="1600"/>
              </a:spcBef>
              <a:spcAft>
                <a:spcPts val="1600"/>
              </a:spcAft>
              <a:buClr>
                <a:schemeClr val="dk1"/>
              </a:buClr>
              <a:buSzPts val="1400"/>
              <a:buFont typeface="Cabin"/>
              <a:buChar char="■"/>
              <a:defRPr sz="1400" b="0" i="0" u="none" strike="noStrike" cap="none">
                <a:solidFill>
                  <a:srgbClr val="434343"/>
                </a:solidFill>
                <a:latin typeface="Cabin"/>
                <a:ea typeface="Cabin"/>
                <a:cs typeface="Cabin"/>
                <a:sym typeface="Cabin"/>
              </a:defRPr>
            </a:lvl9pPr>
          </a:lstStyle>
          <a:p>
            <a:pPr marL="139700" indent="0" algn="ctr">
              <a:lnSpc>
                <a:spcPct val="150000"/>
              </a:lnSpc>
              <a:buNone/>
              <a:defRPr/>
            </a:pPr>
            <a:r>
              <a:rPr lang="en-US" altLang="en-US" sz="2600" b="1" dirty="0" err="1">
                <a:solidFill>
                  <a:schemeClr val="tx1"/>
                </a:solidFill>
                <a:latin typeface="Book Antiqua" panose="02040602050305030304" pitchFamily="18" charset="0"/>
              </a:rPr>
              <a:t>Recognises</a:t>
            </a:r>
            <a:r>
              <a:rPr lang="en-US" altLang="en-US" sz="2600" b="1" dirty="0">
                <a:solidFill>
                  <a:schemeClr val="tx1"/>
                </a:solidFill>
                <a:latin typeface="Book Antiqua" panose="02040602050305030304" pitchFamily="18" charset="0"/>
              </a:rPr>
              <a:t> </a:t>
            </a:r>
            <a:r>
              <a:rPr lang="en-US" altLang="en-US" sz="2600" b="1" dirty="0">
                <a:solidFill>
                  <a:schemeClr val="bg1">
                    <a:lumMod val="25000"/>
                  </a:schemeClr>
                </a:solidFill>
                <a:latin typeface="Book Antiqua" panose="02040602050305030304" pitchFamily="18" charset="0"/>
              </a:rPr>
              <a:t>“Percentage of Completion”  </a:t>
            </a:r>
            <a:r>
              <a:rPr lang="en-US" altLang="en-US" sz="2600" b="1" dirty="0">
                <a:solidFill>
                  <a:schemeClr val="tx1"/>
                </a:solidFill>
                <a:latin typeface="Book Antiqua" panose="02040602050305030304" pitchFamily="18" charset="0"/>
              </a:rPr>
              <a:t>method only.</a:t>
            </a:r>
          </a:p>
          <a:p>
            <a:pPr>
              <a:lnSpc>
                <a:spcPct val="150000"/>
              </a:lnSpc>
              <a:defRPr/>
            </a:pPr>
            <a:endParaRPr lang="en-US" altLang="en-US" sz="2600" b="1" dirty="0">
              <a:solidFill>
                <a:schemeClr val="tx1"/>
              </a:solidFill>
              <a:latin typeface="Book Antiqua" panose="02040602050305030304" pitchFamily="18" charset="0"/>
            </a:endParaRPr>
          </a:p>
        </p:txBody>
      </p:sp>
      <p:pic>
        <p:nvPicPr>
          <p:cNvPr id="3" name="Picture 2">
            <a:extLst>
              <a:ext uri="{FF2B5EF4-FFF2-40B4-BE49-F238E27FC236}">
                <a16:creationId xmlns:a16="http://schemas.microsoft.com/office/drawing/2014/main" id="{D71F2B31-4AA3-4415-0176-6261CEB1DB0B}"/>
              </a:ext>
            </a:extLst>
          </p:cNvPr>
          <p:cNvPicPr>
            <a:picLocks noChangeAspect="1"/>
          </p:cNvPicPr>
          <p:nvPr/>
        </p:nvPicPr>
        <p:blipFill rotWithShape="1">
          <a:blip r:embed="rId3">
            <a:alphaModFix amt="85000"/>
          </a:blip>
          <a:srcRect l="11559" t="13345" r="52301" b="3294"/>
          <a:stretch/>
        </p:blipFill>
        <p:spPr>
          <a:xfrm>
            <a:off x="0" y="0"/>
            <a:ext cx="4155917" cy="5143500"/>
          </a:xfrm>
          <a:prstGeom prst="rect">
            <a:avLst/>
          </a:prstGeom>
        </p:spPr>
      </p:pic>
      <p:sp>
        <p:nvSpPr>
          <p:cNvPr id="8" name="TextBox 7">
            <a:extLst>
              <a:ext uri="{FF2B5EF4-FFF2-40B4-BE49-F238E27FC236}">
                <a16:creationId xmlns:a16="http://schemas.microsoft.com/office/drawing/2014/main" id="{8A9ADA88-9945-0E92-CD5E-6D0DC3FF0C31}"/>
              </a:ext>
            </a:extLst>
          </p:cNvPr>
          <p:cNvSpPr txBox="1"/>
          <p:nvPr/>
        </p:nvSpPr>
        <p:spPr>
          <a:xfrm>
            <a:off x="367557" y="463480"/>
            <a:ext cx="3396166" cy="4401205"/>
          </a:xfrm>
          <a:prstGeom prst="rect">
            <a:avLst/>
          </a:prstGeom>
          <a:noFill/>
          <a:ln w="76200">
            <a:solidFill>
              <a:schemeClr val="bg1"/>
            </a:solidFill>
          </a:ln>
        </p:spPr>
        <p:txBody>
          <a:bodyPr wrap="square" rtlCol="0">
            <a:spAutoFit/>
          </a:bodyPr>
          <a:lstStyle/>
          <a:p>
            <a:pPr algn="ctr"/>
            <a:endParaRPr lang="en-US" sz="3200" b="1" dirty="0">
              <a:solidFill>
                <a:schemeClr val="bg1"/>
              </a:solidFill>
              <a:latin typeface="Calibri" panose="020F0502020204030204" pitchFamily="34" charset="0"/>
              <a:cs typeface="Calibri" panose="020F0502020204030204" pitchFamily="34" charset="0"/>
            </a:endParaRPr>
          </a:p>
          <a:p>
            <a:pPr algn="ctr"/>
            <a:r>
              <a:rPr lang="en-US" sz="3600" b="1" dirty="0">
                <a:solidFill>
                  <a:schemeClr val="bg1"/>
                </a:solidFill>
                <a:latin typeface="Calibri" panose="020F0502020204030204" pitchFamily="34" charset="0"/>
                <a:cs typeface="Calibri" panose="020F0502020204030204" pitchFamily="34" charset="0"/>
              </a:rPr>
              <a:t>AS-7</a:t>
            </a:r>
          </a:p>
          <a:p>
            <a:pPr algn="ctr"/>
            <a:endParaRPr lang="en-US" sz="3200" b="1" dirty="0">
              <a:solidFill>
                <a:schemeClr val="bg1"/>
              </a:solidFill>
              <a:latin typeface="Calibri" panose="020F0502020204030204" pitchFamily="34" charset="0"/>
              <a:cs typeface="Calibri" panose="020F0502020204030204" pitchFamily="34" charset="0"/>
            </a:endParaRPr>
          </a:p>
          <a:p>
            <a:pPr algn="ctr"/>
            <a:r>
              <a:rPr lang="en-US" altLang="en-US" sz="3600" b="1" dirty="0">
                <a:solidFill>
                  <a:schemeClr val="bg1"/>
                </a:solidFill>
                <a:latin typeface="Calibri" panose="020F0502020204030204" pitchFamily="34" charset="0"/>
                <a:cs typeface="Calibri" panose="020F0502020204030204" pitchFamily="34" charset="0"/>
              </a:rPr>
              <a:t>Construction Contracts</a:t>
            </a:r>
            <a:endParaRPr lang="en-US" sz="3600" b="1" dirty="0">
              <a:solidFill>
                <a:schemeClr val="bg1"/>
              </a:solidFill>
              <a:latin typeface="Calibri" panose="020F0502020204030204" pitchFamily="34" charset="0"/>
              <a:cs typeface="Calibri" panose="020F0502020204030204" pitchFamily="34" charset="0"/>
            </a:endParaRPr>
          </a:p>
          <a:p>
            <a:pPr algn="ctr"/>
            <a:endParaRPr lang="en-US" sz="3200" b="1" dirty="0">
              <a:solidFill>
                <a:schemeClr val="bg1"/>
              </a:solidFill>
              <a:latin typeface="Calibri" panose="020F0502020204030204" pitchFamily="34" charset="0"/>
              <a:cs typeface="Calibri" panose="020F0502020204030204" pitchFamily="34" charset="0"/>
            </a:endParaRPr>
          </a:p>
          <a:p>
            <a:pPr algn="ctr"/>
            <a:endParaRPr lang="en-US" sz="3200" b="1" dirty="0">
              <a:solidFill>
                <a:schemeClr val="bg1"/>
              </a:solidFill>
              <a:latin typeface="Calibri" panose="020F0502020204030204" pitchFamily="34" charset="0"/>
              <a:cs typeface="Calibri" panose="020F0502020204030204" pitchFamily="34" charset="0"/>
            </a:endParaRPr>
          </a:p>
          <a:p>
            <a:pPr algn="ctr"/>
            <a:endParaRPr lang="en-US" sz="3200" b="1" dirty="0">
              <a:solidFill>
                <a:schemeClr val="bg1"/>
              </a:solidFill>
              <a:latin typeface="Calibri" panose="020F0502020204030204" pitchFamily="34" charset="0"/>
              <a:cs typeface="Calibri" panose="020F0502020204030204" pitchFamily="34" charset="0"/>
            </a:endParaRPr>
          </a:p>
          <a:p>
            <a:pPr algn="ctr"/>
            <a:endParaRPr lang="en-IN" sz="1200" dirty="0">
              <a:solidFill>
                <a:schemeClr val="bg1"/>
              </a:solidFill>
            </a:endParaRPr>
          </a:p>
        </p:txBody>
      </p:sp>
    </p:spTree>
    <p:extLst>
      <p:ext uri="{BB962C8B-B14F-4D97-AF65-F5344CB8AC3E}">
        <p14:creationId xmlns:p14="http://schemas.microsoft.com/office/powerpoint/2010/main" val="16776519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sp>
        <p:nvSpPr>
          <p:cNvPr id="620" name="Google Shape;620;p54"/>
          <p:cNvSpPr txBox="1">
            <a:spLocks noGrp="1"/>
          </p:cNvSpPr>
          <p:nvPr>
            <p:ph type="subTitle" idx="3"/>
          </p:nvPr>
        </p:nvSpPr>
        <p:spPr>
          <a:xfrm rot="-5400000">
            <a:off x="-944843" y="2388293"/>
            <a:ext cx="2634895" cy="29701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JOMON K GEORGE</a:t>
            </a:r>
            <a:endParaRPr dirty="0"/>
          </a:p>
        </p:txBody>
      </p:sp>
      <p:sp>
        <p:nvSpPr>
          <p:cNvPr id="621" name="Google Shape;621;p54"/>
          <p:cNvSpPr/>
          <p:nvPr/>
        </p:nvSpPr>
        <p:spPr>
          <a:xfrm rot="16200000">
            <a:off x="-1035925" y="2189209"/>
            <a:ext cx="3309645" cy="161217"/>
          </a:xfrm>
          <a:prstGeom prst="rect">
            <a:avLst/>
          </a:prstGeom>
        </p:spPr>
        <p:txBody>
          <a:bodyPr>
            <a:prstTxWarp prst="textPlain">
              <a:avLst/>
            </a:prstTxWarp>
          </a:bodyPr>
          <a:lstStyle/>
          <a:p>
            <a:pPr lvl="0" algn="ctr"/>
            <a:r>
              <a:rPr lang="en-US" b="1" dirty="0">
                <a:solidFill>
                  <a:schemeClr val="lt1"/>
                </a:solidFill>
                <a:latin typeface="Cabin"/>
              </a:rPr>
              <a:t>REVENUE RECOGNITION</a:t>
            </a:r>
            <a:r>
              <a:rPr b="1" i="0" dirty="0">
                <a:ln>
                  <a:noFill/>
                </a:ln>
                <a:solidFill>
                  <a:schemeClr val="lt1"/>
                </a:solidFill>
                <a:latin typeface="Cabin"/>
              </a:rPr>
              <a:t>-</a:t>
            </a:r>
          </a:p>
        </p:txBody>
      </p:sp>
      <p:sp>
        <p:nvSpPr>
          <p:cNvPr id="622" name="Google Shape;622;p54"/>
          <p:cNvSpPr/>
          <p:nvPr/>
        </p:nvSpPr>
        <p:spPr>
          <a:xfrm rot="5400000" flipH="1">
            <a:off x="-874709" y="2189208"/>
            <a:ext cx="3309646" cy="161218"/>
          </a:xfrm>
          <a:prstGeom prst="rect">
            <a:avLst/>
          </a:prstGeom>
        </p:spPr>
        <p:txBody>
          <a:bodyPr>
            <a:prstTxWarp prst="textPlain">
              <a:avLst/>
            </a:prstTxWarp>
          </a:bodyPr>
          <a:lstStyle/>
          <a:p>
            <a:pPr lvl="0" algn="ctr"/>
            <a:r>
              <a:rPr lang="en-IN" b="1" i="0" dirty="0">
                <a:ln>
                  <a:noFill/>
                </a:ln>
                <a:solidFill>
                  <a:srgbClr val="FFFCFC">
                    <a:alpha val="23210"/>
                  </a:srgbClr>
                </a:solidFill>
                <a:latin typeface="Cabin"/>
              </a:rPr>
              <a:t>-</a:t>
            </a:r>
            <a:r>
              <a:rPr lang="en-US" b="1" i="0" dirty="0">
                <a:ln>
                  <a:noFill/>
                </a:ln>
                <a:solidFill>
                  <a:srgbClr val="FFFCFC">
                    <a:alpha val="23210"/>
                  </a:srgbClr>
                </a:solidFill>
                <a:latin typeface="Cabin"/>
              </a:rPr>
              <a:t>REVENUE RECOGNITION</a:t>
            </a:r>
            <a:endParaRPr b="1" i="0" dirty="0">
              <a:ln>
                <a:noFill/>
              </a:ln>
              <a:solidFill>
                <a:srgbClr val="FFFCFC">
                  <a:alpha val="23210"/>
                </a:srgbClr>
              </a:solidFill>
              <a:latin typeface="Cabin"/>
            </a:endParaRPr>
          </a:p>
        </p:txBody>
      </p:sp>
      <p:sp>
        <p:nvSpPr>
          <p:cNvPr id="2" name="Content Placeholder 4">
            <a:extLst>
              <a:ext uri="{FF2B5EF4-FFF2-40B4-BE49-F238E27FC236}">
                <a16:creationId xmlns:a16="http://schemas.microsoft.com/office/drawing/2014/main" id="{2D702332-B0C7-626C-C3E4-287296218EF6}"/>
              </a:ext>
            </a:extLst>
          </p:cNvPr>
          <p:cNvSpPr txBox="1">
            <a:spLocks/>
          </p:cNvSpPr>
          <p:nvPr/>
        </p:nvSpPr>
        <p:spPr>
          <a:xfrm>
            <a:off x="1079381" y="356478"/>
            <a:ext cx="3663595" cy="349776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RPr/>
            </a:defPPr>
            <a:lvl1pPr marL="347472" indent="-347472">
              <a:buClrTx/>
              <a:buSzPts val="2400"/>
              <a:buFont typeface="Arial" panose="020B0604020202020204" pitchFamily="34" charset="0"/>
              <a:buChar char="•"/>
              <a:defRPr sz="2200" b="1" kern="1200">
                <a:solidFill>
                  <a:schemeClr val="bg1">
                    <a:lumMod val="50000"/>
                  </a:schemeClr>
                </a:solidFill>
                <a:latin typeface="Book Antiqua" panose="02040602050305030304" pitchFamily="18" charset="0"/>
                <a:ea typeface="+mn-ea"/>
                <a:cs typeface="+mn-cs"/>
              </a:defRPr>
            </a:lvl1pPr>
            <a:lvl2pPr marL="914400" indent="-317500" algn="ctr">
              <a:buClr>
                <a:schemeClr val="dk1"/>
              </a:buClr>
              <a:buSzPts val="3000"/>
              <a:buFont typeface="Cabin"/>
              <a:buNone/>
              <a:defRPr sz="3000">
                <a:solidFill>
                  <a:schemeClr val="dk1"/>
                </a:solidFill>
                <a:latin typeface="Cabin"/>
                <a:ea typeface="Cabin"/>
                <a:cs typeface="Cabin"/>
              </a:defRPr>
            </a:lvl2pPr>
            <a:lvl3pPr marL="1371600" indent="-317500" algn="ctr">
              <a:buClr>
                <a:schemeClr val="dk1"/>
              </a:buClr>
              <a:buSzPts val="3000"/>
              <a:buFont typeface="Cabin"/>
              <a:buNone/>
              <a:defRPr sz="3000">
                <a:solidFill>
                  <a:schemeClr val="dk1"/>
                </a:solidFill>
                <a:latin typeface="Cabin"/>
                <a:ea typeface="Cabin"/>
                <a:cs typeface="Cabin"/>
              </a:defRPr>
            </a:lvl3pPr>
            <a:lvl4pPr marL="1828800" indent="-317500" algn="ctr">
              <a:buClr>
                <a:schemeClr val="dk1"/>
              </a:buClr>
              <a:buSzPts val="3000"/>
              <a:buFont typeface="Cabin"/>
              <a:buNone/>
              <a:defRPr sz="3000">
                <a:solidFill>
                  <a:schemeClr val="dk1"/>
                </a:solidFill>
                <a:latin typeface="Cabin"/>
                <a:ea typeface="Cabin"/>
                <a:cs typeface="Cabin"/>
              </a:defRPr>
            </a:lvl4pPr>
            <a:lvl5pPr marL="2286000" indent="-317500" algn="ctr">
              <a:buClr>
                <a:schemeClr val="dk1"/>
              </a:buClr>
              <a:buSzPts val="3000"/>
              <a:buFont typeface="Cabin"/>
              <a:buNone/>
              <a:defRPr sz="3000">
                <a:solidFill>
                  <a:schemeClr val="dk1"/>
                </a:solidFill>
                <a:latin typeface="Cabin"/>
                <a:ea typeface="Cabin"/>
                <a:cs typeface="Cabin"/>
              </a:defRPr>
            </a:lvl5pPr>
            <a:lvl6pPr marL="2743200" indent="-317500" algn="ctr">
              <a:buClr>
                <a:schemeClr val="dk1"/>
              </a:buClr>
              <a:buSzPts val="3000"/>
              <a:buFont typeface="Cabin"/>
              <a:buNone/>
              <a:defRPr sz="3000">
                <a:solidFill>
                  <a:schemeClr val="dk1"/>
                </a:solidFill>
                <a:latin typeface="Cabin"/>
                <a:ea typeface="Cabin"/>
                <a:cs typeface="Cabin"/>
              </a:defRPr>
            </a:lvl6pPr>
            <a:lvl7pPr marL="3200400" indent="-317500" algn="ctr">
              <a:buClr>
                <a:schemeClr val="dk1"/>
              </a:buClr>
              <a:buSzPts val="3000"/>
              <a:buFont typeface="Cabin"/>
              <a:buNone/>
              <a:defRPr sz="3000">
                <a:solidFill>
                  <a:schemeClr val="dk1"/>
                </a:solidFill>
                <a:latin typeface="Cabin"/>
                <a:ea typeface="Cabin"/>
                <a:cs typeface="Cabin"/>
              </a:defRPr>
            </a:lvl7pPr>
            <a:lvl8pPr marL="3657600" indent="-317500" algn="ctr">
              <a:buClr>
                <a:schemeClr val="dk1"/>
              </a:buClr>
              <a:buSzPts val="3000"/>
              <a:buFont typeface="Cabin"/>
              <a:buNone/>
              <a:defRPr sz="3000">
                <a:solidFill>
                  <a:schemeClr val="dk1"/>
                </a:solidFill>
                <a:latin typeface="Cabin"/>
                <a:ea typeface="Cabin"/>
                <a:cs typeface="Cabin"/>
              </a:defRPr>
            </a:lvl8pPr>
            <a:lvl9pPr marL="4114800" indent="-317500" algn="ctr">
              <a:buClr>
                <a:schemeClr val="dk1"/>
              </a:buClr>
              <a:buSzPts val="3000"/>
              <a:buFont typeface="Cabin"/>
              <a:buNone/>
              <a:defRPr sz="3000">
                <a:solidFill>
                  <a:schemeClr val="dk1"/>
                </a:solidFill>
                <a:latin typeface="Cabin"/>
                <a:ea typeface="Cabin"/>
                <a:cs typeface="Cabin"/>
              </a:defRPr>
            </a:lvl9pPr>
          </a:lstStyle>
          <a:p>
            <a:pPr marL="0" indent="0" algn="just" rtl="0" eaLnBrk="1" latinLnBrk="0" hangingPunct="1">
              <a:lnSpc>
                <a:spcPct val="120000"/>
              </a:lnSpc>
              <a:spcBef>
                <a:spcPts val="750"/>
              </a:spcBef>
              <a:spcAft>
                <a:spcPts val="0"/>
              </a:spcAft>
              <a:buNone/>
            </a:pPr>
            <a:r>
              <a:rPr lang="en-US" sz="3200" b="1" u="sng" kern="1200" dirty="0">
                <a:solidFill>
                  <a:schemeClr val="bg1">
                    <a:lumMod val="25000"/>
                  </a:schemeClr>
                </a:solidFill>
                <a:effectLst/>
              </a:rPr>
              <a:t>Revenue From</a:t>
            </a:r>
            <a:r>
              <a:rPr lang="en-US" sz="2800" b="1" u="sng" kern="1200" dirty="0">
                <a:solidFill>
                  <a:schemeClr val="bg1">
                    <a:lumMod val="25000"/>
                  </a:schemeClr>
                </a:solidFill>
                <a:effectLst/>
              </a:rPr>
              <a:t>:</a:t>
            </a:r>
            <a:r>
              <a:rPr lang="en-US" sz="2800" b="1" kern="1200" dirty="0">
                <a:solidFill>
                  <a:srgbClr val="333333"/>
                </a:solidFill>
                <a:effectLst/>
              </a:rPr>
              <a:t> </a:t>
            </a:r>
            <a:endParaRPr lang="en-IN" sz="1800" dirty="0">
              <a:effectLst/>
            </a:endParaRPr>
          </a:p>
          <a:p>
            <a:pPr marL="768096" indent="-347472" algn="l" rtl="0" eaLnBrk="1" latinLnBrk="0" hangingPunct="1">
              <a:lnSpc>
                <a:spcPct val="120000"/>
              </a:lnSpc>
              <a:spcBef>
                <a:spcPts val="750"/>
              </a:spcBef>
              <a:spcAft>
                <a:spcPts val="0"/>
              </a:spcAft>
              <a:buFont typeface="Wingdings" panose="05000000000000000000" pitchFamily="2" charset="2"/>
              <a:buChar char="Ø"/>
            </a:pPr>
            <a:r>
              <a:rPr lang="en-US" sz="2400" b="1" kern="1200" dirty="0">
                <a:solidFill>
                  <a:srgbClr val="333333"/>
                </a:solidFill>
                <a:effectLst/>
              </a:rPr>
              <a:t>Sales </a:t>
            </a:r>
            <a:endParaRPr lang="en-IN" sz="1800" dirty="0">
              <a:effectLst/>
            </a:endParaRPr>
          </a:p>
          <a:p>
            <a:pPr marL="768096" indent="-347472" algn="l" rtl="0" eaLnBrk="1" latinLnBrk="0" hangingPunct="1">
              <a:lnSpc>
                <a:spcPct val="120000"/>
              </a:lnSpc>
              <a:spcBef>
                <a:spcPts val="750"/>
              </a:spcBef>
              <a:spcAft>
                <a:spcPts val="0"/>
              </a:spcAft>
              <a:buFont typeface="Wingdings" panose="05000000000000000000" pitchFamily="2" charset="2"/>
              <a:buChar char="Ø"/>
            </a:pPr>
            <a:r>
              <a:rPr lang="en-US" sz="2400" b="1" kern="1200" dirty="0">
                <a:solidFill>
                  <a:srgbClr val="333333"/>
                </a:solidFill>
                <a:effectLst/>
              </a:rPr>
              <a:t>Services</a:t>
            </a:r>
            <a:endParaRPr lang="en-IN" sz="1800" dirty="0">
              <a:effectLst/>
            </a:endParaRPr>
          </a:p>
          <a:p>
            <a:pPr marL="768096" indent="-347472" algn="l" rtl="0" eaLnBrk="1" latinLnBrk="0" hangingPunct="1">
              <a:lnSpc>
                <a:spcPct val="120000"/>
              </a:lnSpc>
              <a:spcBef>
                <a:spcPts val="750"/>
              </a:spcBef>
              <a:spcAft>
                <a:spcPts val="0"/>
              </a:spcAft>
              <a:buFont typeface="Wingdings" panose="05000000000000000000" pitchFamily="2" charset="2"/>
              <a:buChar char="Ø"/>
            </a:pPr>
            <a:r>
              <a:rPr lang="en-US" sz="2400" b="1" kern="1200" dirty="0">
                <a:solidFill>
                  <a:srgbClr val="333333"/>
                </a:solidFill>
                <a:effectLst/>
              </a:rPr>
              <a:t>Interest </a:t>
            </a:r>
            <a:endParaRPr lang="en-IN" sz="1800" dirty="0">
              <a:effectLst/>
            </a:endParaRPr>
          </a:p>
          <a:p>
            <a:pPr marL="768096" indent="-347472" algn="l" rtl="0" eaLnBrk="1" latinLnBrk="0" hangingPunct="1">
              <a:lnSpc>
                <a:spcPct val="120000"/>
              </a:lnSpc>
              <a:spcBef>
                <a:spcPts val="750"/>
              </a:spcBef>
              <a:spcAft>
                <a:spcPts val="0"/>
              </a:spcAft>
              <a:buFont typeface="Wingdings" panose="05000000000000000000" pitchFamily="2" charset="2"/>
              <a:buChar char="Ø"/>
            </a:pPr>
            <a:r>
              <a:rPr lang="en-US" sz="2400" b="1" kern="1200" dirty="0">
                <a:solidFill>
                  <a:srgbClr val="333333"/>
                </a:solidFill>
                <a:effectLst/>
              </a:rPr>
              <a:t>Royalty</a:t>
            </a:r>
            <a:endParaRPr lang="en-IN" sz="1800" dirty="0">
              <a:effectLst/>
            </a:endParaRPr>
          </a:p>
          <a:p>
            <a:pPr marL="768096" indent="-347472" algn="l" rtl="0" eaLnBrk="1" latinLnBrk="0" hangingPunct="1">
              <a:lnSpc>
                <a:spcPct val="120000"/>
              </a:lnSpc>
              <a:spcBef>
                <a:spcPts val="750"/>
              </a:spcBef>
              <a:spcAft>
                <a:spcPts val="0"/>
              </a:spcAft>
              <a:buFont typeface="Wingdings" panose="05000000000000000000" pitchFamily="2" charset="2"/>
              <a:buChar char="Ø"/>
            </a:pPr>
            <a:r>
              <a:rPr lang="en-US" sz="2400" b="1" kern="1200" dirty="0">
                <a:solidFill>
                  <a:srgbClr val="333333"/>
                </a:solidFill>
                <a:effectLst/>
              </a:rPr>
              <a:t>Dividend</a:t>
            </a:r>
            <a:endParaRPr lang="en-IN" sz="1800" dirty="0">
              <a:effectLst/>
            </a:endParaRPr>
          </a:p>
        </p:txBody>
      </p:sp>
      <p:pic>
        <p:nvPicPr>
          <p:cNvPr id="4" name="Picture 3">
            <a:extLst>
              <a:ext uri="{FF2B5EF4-FFF2-40B4-BE49-F238E27FC236}">
                <a16:creationId xmlns:a16="http://schemas.microsoft.com/office/drawing/2014/main" id="{7F7AB79F-48AB-D62C-55A8-208FB2CEF66D}"/>
              </a:ext>
            </a:extLst>
          </p:cNvPr>
          <p:cNvPicPr>
            <a:picLocks noChangeAspect="1"/>
          </p:cNvPicPr>
          <p:nvPr/>
        </p:nvPicPr>
        <p:blipFill rotWithShape="1">
          <a:blip r:embed="rId3">
            <a:alphaModFix amt="85000"/>
          </a:blip>
          <a:srcRect l="11559" t="13345" r="52301" b="3294"/>
          <a:stretch/>
        </p:blipFill>
        <p:spPr>
          <a:xfrm>
            <a:off x="4988083" y="9829"/>
            <a:ext cx="4155917" cy="5143500"/>
          </a:xfrm>
          <a:prstGeom prst="rect">
            <a:avLst/>
          </a:prstGeom>
        </p:spPr>
      </p:pic>
      <p:sp>
        <p:nvSpPr>
          <p:cNvPr id="5" name="TextBox 4">
            <a:extLst>
              <a:ext uri="{FF2B5EF4-FFF2-40B4-BE49-F238E27FC236}">
                <a16:creationId xmlns:a16="http://schemas.microsoft.com/office/drawing/2014/main" id="{9F433C77-2DEE-20E3-7052-1788AE5B215D}"/>
              </a:ext>
            </a:extLst>
          </p:cNvPr>
          <p:cNvSpPr txBox="1"/>
          <p:nvPr/>
        </p:nvSpPr>
        <p:spPr>
          <a:xfrm>
            <a:off x="5367958" y="544400"/>
            <a:ext cx="3396166" cy="4031873"/>
          </a:xfrm>
          <a:prstGeom prst="rect">
            <a:avLst/>
          </a:prstGeom>
          <a:noFill/>
          <a:ln w="76200">
            <a:solidFill>
              <a:schemeClr val="bg1"/>
            </a:solidFill>
          </a:ln>
        </p:spPr>
        <p:txBody>
          <a:bodyPr wrap="square" rtlCol="0">
            <a:spAutoFit/>
          </a:bodyPr>
          <a:lstStyle/>
          <a:p>
            <a:pPr algn="ctr"/>
            <a:endParaRPr lang="en-US" sz="3200" b="1" dirty="0">
              <a:solidFill>
                <a:schemeClr val="bg1"/>
              </a:solidFill>
              <a:latin typeface="Calibri" panose="020F0502020204030204" pitchFamily="34" charset="0"/>
              <a:cs typeface="Calibri" panose="020F0502020204030204" pitchFamily="34" charset="0"/>
            </a:endParaRPr>
          </a:p>
          <a:p>
            <a:pPr algn="ctr"/>
            <a:r>
              <a:rPr lang="en-US" sz="4000" b="1" dirty="0">
                <a:solidFill>
                  <a:schemeClr val="bg1"/>
                </a:solidFill>
                <a:latin typeface="Calibri" panose="020F0502020204030204" pitchFamily="34" charset="0"/>
                <a:cs typeface="Calibri" panose="020F0502020204030204" pitchFamily="34" charset="0"/>
              </a:rPr>
              <a:t>AS-9</a:t>
            </a:r>
          </a:p>
          <a:p>
            <a:pPr algn="ctr"/>
            <a:endParaRPr lang="en-US" sz="4000" b="1" dirty="0">
              <a:solidFill>
                <a:schemeClr val="bg1"/>
              </a:solidFill>
              <a:latin typeface="Calibri" panose="020F0502020204030204" pitchFamily="34" charset="0"/>
              <a:cs typeface="Calibri" panose="020F0502020204030204" pitchFamily="34" charset="0"/>
            </a:endParaRPr>
          </a:p>
          <a:p>
            <a:pPr algn="ctr"/>
            <a:r>
              <a:rPr lang="en-US" altLang="en-US" sz="4000" b="1" dirty="0">
                <a:solidFill>
                  <a:schemeClr val="bg1"/>
                </a:solidFill>
                <a:latin typeface="Calibri" panose="020F0502020204030204" pitchFamily="34" charset="0"/>
                <a:cs typeface="Calibri" panose="020F0502020204030204" pitchFamily="34" charset="0"/>
              </a:rPr>
              <a:t>Revenue Recognition</a:t>
            </a:r>
          </a:p>
          <a:p>
            <a:pPr algn="ctr"/>
            <a:endParaRPr lang="en-US" altLang="en-US" sz="3200" b="1" dirty="0">
              <a:solidFill>
                <a:schemeClr val="bg1"/>
              </a:solidFill>
              <a:latin typeface="Calibri" panose="020F0502020204030204" pitchFamily="34" charset="0"/>
              <a:cs typeface="Calibri" panose="020F0502020204030204" pitchFamily="34" charset="0"/>
            </a:endParaRPr>
          </a:p>
          <a:p>
            <a:pPr algn="ctr"/>
            <a:endParaRPr lang="en-US" altLang="en-US" sz="3200" b="1" dirty="0">
              <a:solidFill>
                <a:schemeClr val="bg1"/>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55F06245-B241-A7AE-9605-BB48B76E4F3D}"/>
              </a:ext>
            </a:extLst>
          </p:cNvPr>
          <p:cNvSpPr txBox="1"/>
          <p:nvPr/>
        </p:nvSpPr>
        <p:spPr>
          <a:xfrm>
            <a:off x="1012673" y="4218214"/>
            <a:ext cx="3528826" cy="861774"/>
          </a:xfrm>
          <a:prstGeom prst="rect">
            <a:avLst/>
          </a:prstGeom>
          <a:noFill/>
        </p:spPr>
        <p:txBody>
          <a:bodyPr wrap="square" rtlCol="0">
            <a:spAutoFit/>
          </a:bodyPr>
          <a:lstStyle/>
          <a:p>
            <a:pPr algn="ctr"/>
            <a:r>
              <a:rPr lang="en-US" altLang="en-US" sz="1800" b="1" dirty="0">
                <a:solidFill>
                  <a:schemeClr val="bg1">
                    <a:lumMod val="50000"/>
                  </a:schemeClr>
                </a:solidFill>
                <a:latin typeface="Book Antiqua" panose="02040602050305030304" pitchFamily="18" charset="0"/>
              </a:rPr>
              <a:t>AS  7 &amp; AS  9 are mutually exclusive</a:t>
            </a:r>
          </a:p>
          <a:p>
            <a:endParaRPr lang="en-IN" dirty="0"/>
          </a:p>
        </p:txBody>
      </p:sp>
    </p:spTree>
    <p:extLst>
      <p:ext uri="{BB962C8B-B14F-4D97-AF65-F5344CB8AC3E}">
        <p14:creationId xmlns:p14="http://schemas.microsoft.com/office/powerpoint/2010/main" val="39247811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7" name="Google Shape;347;p42"/>
          <p:cNvSpPr txBox="1">
            <a:spLocks noGrp="1"/>
          </p:cNvSpPr>
          <p:nvPr>
            <p:ph type="subTitle" idx="3"/>
          </p:nvPr>
        </p:nvSpPr>
        <p:spPr>
          <a:xfrm rot="5400000" flipH="1">
            <a:off x="7826376"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JOMON K GEORGE</a:t>
            </a:r>
          </a:p>
        </p:txBody>
      </p:sp>
      <p:sp>
        <p:nvSpPr>
          <p:cNvPr id="350" name="Google Shape;350;p42"/>
          <p:cNvSpPr/>
          <p:nvPr/>
        </p:nvSpPr>
        <p:spPr>
          <a:xfrm rot="-5400000">
            <a:off x="6591679" y="2373579"/>
            <a:ext cx="3652999" cy="128849"/>
          </a:xfrm>
          <a:prstGeom prst="rect">
            <a:avLst/>
          </a:prstGeom>
        </p:spPr>
        <p:txBody>
          <a:bodyPr>
            <a:prstTxWarp prst="textPlain">
              <a:avLst/>
            </a:prstTxWarp>
          </a:bodyPr>
          <a:lstStyle/>
          <a:p>
            <a:pPr algn="ctr"/>
            <a:r>
              <a:rPr lang="en-US" altLang="en-US" sz="1400" b="1" dirty="0">
                <a:solidFill>
                  <a:schemeClr val="bg1"/>
                </a:solidFill>
                <a:latin typeface="Calibri" panose="020F0502020204030204" pitchFamily="34" charset="0"/>
                <a:cs typeface="Calibri" panose="020F0502020204030204" pitchFamily="34" charset="0"/>
              </a:rPr>
              <a:t>PROPERTY, PLANT AND EQUIPMENT</a:t>
            </a:r>
          </a:p>
        </p:txBody>
      </p:sp>
      <p:sp>
        <p:nvSpPr>
          <p:cNvPr id="351" name="Google Shape;351;p42"/>
          <p:cNvSpPr/>
          <p:nvPr/>
        </p:nvSpPr>
        <p:spPr>
          <a:xfrm rot="5400000" flipH="1">
            <a:off x="6633739" y="2402538"/>
            <a:ext cx="3709643" cy="127572"/>
          </a:xfrm>
          <a:prstGeom prst="rect">
            <a:avLst/>
          </a:prstGeom>
        </p:spPr>
        <p:txBody>
          <a:bodyPr>
            <a:prstTxWarp prst="textPlain">
              <a:avLst/>
            </a:prstTxWarp>
          </a:bodyPr>
          <a:lstStyle/>
          <a:p>
            <a:pPr lvl="0" algn="ctr"/>
            <a:r>
              <a:rPr lang="en-IN" b="1" i="0" dirty="0">
                <a:ln>
                  <a:noFill/>
                </a:ln>
                <a:solidFill>
                  <a:srgbClr val="FFFCFC">
                    <a:alpha val="23210"/>
                  </a:srgbClr>
                </a:solidFill>
                <a:latin typeface="Cabin"/>
              </a:rPr>
              <a:t>PROPERTY, PLANT AND EQUIPMENT</a:t>
            </a:r>
          </a:p>
        </p:txBody>
      </p:sp>
      <p:sp>
        <p:nvSpPr>
          <p:cNvPr id="4" name="Content Placeholder 4">
            <a:extLst>
              <a:ext uri="{FF2B5EF4-FFF2-40B4-BE49-F238E27FC236}">
                <a16:creationId xmlns:a16="http://schemas.microsoft.com/office/drawing/2014/main" id="{E7E5F9BB-002B-3BEA-22E1-102291057CA3}"/>
              </a:ext>
            </a:extLst>
          </p:cNvPr>
          <p:cNvSpPr txBox="1">
            <a:spLocks/>
          </p:cNvSpPr>
          <p:nvPr/>
        </p:nvSpPr>
        <p:spPr>
          <a:xfrm>
            <a:off x="4131280" y="611504"/>
            <a:ext cx="3955783" cy="3952860"/>
          </a:xfrm>
          <a:prstGeom prst="rect">
            <a:avLst/>
          </a:prstGeom>
          <a:noFill/>
          <a:ln>
            <a:noFill/>
          </a:ln>
        </p:spPr>
        <p:txBody>
          <a:bodyPr spcFirstLastPara="1" wrap="square" lIns="91425" tIns="91425" rIns="91425" bIns="91425" anchor="ctr" anchorCtr="0">
            <a:normAutofit fontScale="70000" lnSpcReduction="20000"/>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1pPr>
            <a:lvl2pPr marL="914400" marR="0" lvl="1" indent="-317500" algn="l" rtl="0">
              <a:lnSpc>
                <a:spcPct val="115000"/>
              </a:lnSpc>
              <a:spcBef>
                <a:spcPts val="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2pPr>
            <a:lvl3pPr marL="1371600" marR="0" lvl="2"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3pPr>
            <a:lvl4pPr marL="1828800" marR="0" lvl="3"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4pPr>
            <a:lvl5pPr marL="2286000" marR="0" lvl="4"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5pPr>
            <a:lvl6pPr marL="2743200" marR="0" lvl="5"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6pPr>
            <a:lvl7pPr marL="3200400" marR="0" lvl="6"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7pPr>
            <a:lvl8pPr marL="3657600" marR="0" lvl="7"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8pPr>
            <a:lvl9pPr marL="4114800" marR="0" lvl="8" indent="-317500" algn="l" rtl="0">
              <a:lnSpc>
                <a:spcPct val="115000"/>
              </a:lnSpc>
              <a:spcBef>
                <a:spcPts val="1600"/>
              </a:spcBef>
              <a:spcAft>
                <a:spcPts val="1600"/>
              </a:spcAft>
              <a:buClr>
                <a:schemeClr val="dk1"/>
              </a:buClr>
              <a:buSzPts val="1400"/>
              <a:buFont typeface="Cabin"/>
              <a:buChar char="■"/>
              <a:defRPr sz="1400" b="0" i="0" u="none" strike="noStrike" cap="none">
                <a:solidFill>
                  <a:srgbClr val="434343"/>
                </a:solidFill>
                <a:latin typeface="Cabin"/>
                <a:ea typeface="Cabin"/>
                <a:cs typeface="Cabin"/>
                <a:sym typeface="Cabin"/>
              </a:defRPr>
            </a:lvl9pPr>
          </a:lstStyle>
          <a:p>
            <a:pPr marL="139700" indent="0" algn="ctr">
              <a:lnSpc>
                <a:spcPct val="150000"/>
              </a:lnSpc>
              <a:buNone/>
              <a:defRPr/>
            </a:pPr>
            <a:r>
              <a:rPr lang="en-US" altLang="en-US" sz="2600" b="1" dirty="0">
                <a:solidFill>
                  <a:schemeClr val="tx1"/>
                </a:solidFill>
                <a:latin typeface="Book Antiqua" panose="02040602050305030304" pitchFamily="18" charset="0"/>
              </a:rPr>
              <a:t>Name of Accounting Standard changed from </a:t>
            </a:r>
            <a:r>
              <a:rPr lang="en-US" altLang="en-US" sz="2600" b="1" dirty="0">
                <a:solidFill>
                  <a:schemeClr val="bg1">
                    <a:lumMod val="25000"/>
                  </a:schemeClr>
                </a:solidFill>
                <a:latin typeface="Book Antiqua" panose="02040602050305030304" pitchFamily="18" charset="0"/>
              </a:rPr>
              <a:t>Fixed Assets to Property, Plant and Equipment</a:t>
            </a:r>
          </a:p>
          <a:p>
            <a:pPr marL="139700" indent="0" algn="ctr">
              <a:lnSpc>
                <a:spcPct val="150000"/>
              </a:lnSpc>
              <a:buNone/>
              <a:defRPr/>
            </a:pPr>
            <a:endParaRPr lang="en-US" altLang="en-US" sz="2600" b="1" dirty="0">
              <a:solidFill>
                <a:schemeClr val="tx1"/>
              </a:solidFill>
              <a:latin typeface="Book Antiqua" panose="02040602050305030304" pitchFamily="18" charset="0"/>
            </a:endParaRPr>
          </a:p>
          <a:p>
            <a:pPr marL="139700" indent="0" algn="ctr">
              <a:lnSpc>
                <a:spcPct val="150000"/>
              </a:lnSpc>
              <a:buNone/>
              <a:defRPr/>
            </a:pPr>
            <a:endParaRPr lang="en-US" altLang="en-US" sz="2600" b="1" dirty="0">
              <a:solidFill>
                <a:schemeClr val="tx1"/>
              </a:solidFill>
              <a:latin typeface="Book Antiqua" panose="02040602050305030304" pitchFamily="18" charset="0"/>
            </a:endParaRPr>
          </a:p>
          <a:p>
            <a:pPr marL="139700" indent="0" algn="ctr">
              <a:lnSpc>
                <a:spcPct val="150000"/>
              </a:lnSpc>
              <a:buNone/>
              <a:defRPr/>
            </a:pPr>
            <a:r>
              <a:rPr lang="en-US" altLang="en-US" sz="2600" b="1" dirty="0">
                <a:solidFill>
                  <a:schemeClr val="tx1"/>
                </a:solidFill>
                <a:latin typeface="Book Antiqua" panose="02040602050305030304" pitchFamily="18" charset="0"/>
              </a:rPr>
              <a:t>Accounting Standard 6 : </a:t>
            </a:r>
            <a:r>
              <a:rPr lang="en-US" altLang="en-US" sz="2600" b="1" dirty="0">
                <a:solidFill>
                  <a:schemeClr val="bg1">
                    <a:lumMod val="25000"/>
                  </a:schemeClr>
                </a:solidFill>
                <a:latin typeface="Book Antiqua" panose="02040602050305030304" pitchFamily="18" charset="0"/>
              </a:rPr>
              <a:t>Depreciation Accounting merged </a:t>
            </a:r>
            <a:r>
              <a:rPr lang="en-US" altLang="en-US" sz="2600" b="1" dirty="0">
                <a:solidFill>
                  <a:schemeClr val="tx1"/>
                </a:solidFill>
                <a:latin typeface="Book Antiqua" panose="02040602050305030304" pitchFamily="18" charset="0"/>
              </a:rPr>
              <a:t>with Accounting Standard 10 : Property, Plant and Equipment. </a:t>
            </a:r>
          </a:p>
          <a:p>
            <a:pPr>
              <a:lnSpc>
                <a:spcPct val="150000"/>
              </a:lnSpc>
              <a:defRPr/>
            </a:pPr>
            <a:endParaRPr lang="en-US" altLang="en-US" sz="2600" b="1" dirty="0">
              <a:solidFill>
                <a:schemeClr val="tx1"/>
              </a:solidFill>
              <a:latin typeface="Book Antiqua" panose="02040602050305030304" pitchFamily="18" charset="0"/>
            </a:endParaRPr>
          </a:p>
        </p:txBody>
      </p:sp>
      <p:pic>
        <p:nvPicPr>
          <p:cNvPr id="3" name="Picture 2">
            <a:extLst>
              <a:ext uri="{FF2B5EF4-FFF2-40B4-BE49-F238E27FC236}">
                <a16:creationId xmlns:a16="http://schemas.microsoft.com/office/drawing/2014/main" id="{D71F2B31-4AA3-4415-0176-6261CEB1DB0B}"/>
              </a:ext>
            </a:extLst>
          </p:cNvPr>
          <p:cNvPicPr>
            <a:picLocks noChangeAspect="1"/>
          </p:cNvPicPr>
          <p:nvPr/>
        </p:nvPicPr>
        <p:blipFill rotWithShape="1">
          <a:blip r:embed="rId3">
            <a:alphaModFix amt="85000"/>
          </a:blip>
          <a:srcRect l="11559" t="13345" r="52301" b="3294"/>
          <a:stretch/>
        </p:blipFill>
        <p:spPr>
          <a:xfrm>
            <a:off x="0" y="0"/>
            <a:ext cx="4155917" cy="5143500"/>
          </a:xfrm>
          <a:prstGeom prst="rect">
            <a:avLst/>
          </a:prstGeom>
        </p:spPr>
      </p:pic>
      <p:sp>
        <p:nvSpPr>
          <p:cNvPr id="8" name="TextBox 7">
            <a:extLst>
              <a:ext uri="{FF2B5EF4-FFF2-40B4-BE49-F238E27FC236}">
                <a16:creationId xmlns:a16="http://schemas.microsoft.com/office/drawing/2014/main" id="{8A9ADA88-9945-0E92-CD5E-6D0DC3FF0C31}"/>
              </a:ext>
            </a:extLst>
          </p:cNvPr>
          <p:cNvSpPr txBox="1"/>
          <p:nvPr/>
        </p:nvSpPr>
        <p:spPr>
          <a:xfrm>
            <a:off x="367557" y="463480"/>
            <a:ext cx="3396166" cy="4401205"/>
          </a:xfrm>
          <a:prstGeom prst="rect">
            <a:avLst/>
          </a:prstGeom>
          <a:noFill/>
          <a:ln w="76200">
            <a:solidFill>
              <a:schemeClr val="bg1"/>
            </a:solidFill>
          </a:ln>
        </p:spPr>
        <p:txBody>
          <a:bodyPr wrap="square" rtlCol="0">
            <a:spAutoFit/>
          </a:bodyPr>
          <a:lstStyle/>
          <a:p>
            <a:pPr algn="ctr"/>
            <a:endParaRPr lang="en-US" sz="3200" b="1" dirty="0">
              <a:solidFill>
                <a:schemeClr val="bg1"/>
              </a:solidFill>
              <a:latin typeface="Calibri" panose="020F0502020204030204" pitchFamily="34" charset="0"/>
              <a:cs typeface="Calibri" panose="020F0502020204030204" pitchFamily="34" charset="0"/>
            </a:endParaRPr>
          </a:p>
          <a:p>
            <a:pPr algn="ctr"/>
            <a:r>
              <a:rPr lang="en-US" sz="3600" b="1" dirty="0">
                <a:solidFill>
                  <a:schemeClr val="bg1"/>
                </a:solidFill>
                <a:latin typeface="Calibri" panose="020F0502020204030204" pitchFamily="34" charset="0"/>
                <a:cs typeface="Calibri" panose="020F0502020204030204" pitchFamily="34" charset="0"/>
              </a:rPr>
              <a:t>AS-10</a:t>
            </a:r>
          </a:p>
          <a:p>
            <a:pPr algn="ctr"/>
            <a:endParaRPr lang="en-US" sz="3200" b="1" dirty="0">
              <a:solidFill>
                <a:schemeClr val="bg1"/>
              </a:solidFill>
              <a:latin typeface="Calibri" panose="020F0502020204030204" pitchFamily="34" charset="0"/>
              <a:cs typeface="Calibri" panose="020F0502020204030204" pitchFamily="34" charset="0"/>
            </a:endParaRPr>
          </a:p>
          <a:p>
            <a:pPr algn="ctr"/>
            <a:r>
              <a:rPr lang="en-US" sz="3600" b="1" dirty="0">
                <a:solidFill>
                  <a:schemeClr val="bg1"/>
                </a:solidFill>
                <a:latin typeface="Calibri" panose="020F0502020204030204" pitchFamily="34" charset="0"/>
                <a:cs typeface="Calibri" panose="020F0502020204030204" pitchFamily="34" charset="0"/>
              </a:rPr>
              <a:t>Property, Plant and Equipment</a:t>
            </a:r>
          </a:p>
          <a:p>
            <a:pPr algn="ctr"/>
            <a:endParaRPr lang="en-US" sz="3200" b="1" dirty="0">
              <a:solidFill>
                <a:schemeClr val="bg1"/>
              </a:solidFill>
              <a:latin typeface="Calibri" panose="020F0502020204030204" pitchFamily="34" charset="0"/>
              <a:cs typeface="Calibri" panose="020F0502020204030204" pitchFamily="34" charset="0"/>
            </a:endParaRPr>
          </a:p>
          <a:p>
            <a:pPr algn="ctr"/>
            <a:endParaRPr lang="en-US" sz="3200" b="1" dirty="0">
              <a:solidFill>
                <a:schemeClr val="bg1"/>
              </a:solidFill>
              <a:latin typeface="Calibri" panose="020F0502020204030204" pitchFamily="34" charset="0"/>
              <a:cs typeface="Calibri" panose="020F0502020204030204" pitchFamily="34" charset="0"/>
            </a:endParaRPr>
          </a:p>
          <a:p>
            <a:pPr algn="ctr"/>
            <a:endParaRPr lang="en-US" sz="3200" b="1" dirty="0">
              <a:solidFill>
                <a:schemeClr val="bg1"/>
              </a:solidFill>
              <a:latin typeface="Calibri" panose="020F0502020204030204" pitchFamily="34" charset="0"/>
              <a:cs typeface="Calibri" panose="020F0502020204030204" pitchFamily="34" charset="0"/>
            </a:endParaRPr>
          </a:p>
          <a:p>
            <a:pPr algn="ctr"/>
            <a:endParaRPr lang="en-IN" sz="1200" dirty="0">
              <a:solidFill>
                <a:schemeClr val="bg1"/>
              </a:solidFill>
            </a:endParaRPr>
          </a:p>
        </p:txBody>
      </p:sp>
    </p:spTree>
    <p:extLst>
      <p:ext uri="{BB962C8B-B14F-4D97-AF65-F5344CB8AC3E}">
        <p14:creationId xmlns:p14="http://schemas.microsoft.com/office/powerpoint/2010/main" val="26708824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7" name="Google Shape;347;p42"/>
          <p:cNvSpPr txBox="1">
            <a:spLocks noGrp="1"/>
          </p:cNvSpPr>
          <p:nvPr>
            <p:ph type="subTitle" idx="3"/>
          </p:nvPr>
        </p:nvSpPr>
        <p:spPr>
          <a:xfrm rot="5400000" flipH="1">
            <a:off x="7826376"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JOMON K GEORGE</a:t>
            </a:r>
          </a:p>
        </p:txBody>
      </p:sp>
      <p:sp>
        <p:nvSpPr>
          <p:cNvPr id="350" name="Google Shape;350;p42"/>
          <p:cNvSpPr/>
          <p:nvPr/>
        </p:nvSpPr>
        <p:spPr>
          <a:xfrm rot="-5400000">
            <a:off x="6591679" y="2373579"/>
            <a:ext cx="3652999" cy="128849"/>
          </a:xfrm>
          <a:prstGeom prst="rect">
            <a:avLst/>
          </a:prstGeom>
        </p:spPr>
        <p:txBody>
          <a:bodyPr>
            <a:prstTxWarp prst="textPlain">
              <a:avLst/>
            </a:prstTxWarp>
          </a:bodyPr>
          <a:lstStyle/>
          <a:p>
            <a:pPr algn="ctr"/>
            <a:r>
              <a:rPr lang="en-US" altLang="en-US" sz="1400" b="1" dirty="0">
                <a:solidFill>
                  <a:schemeClr val="bg1"/>
                </a:solidFill>
                <a:latin typeface="Calibri" panose="020F0502020204030204" pitchFamily="34" charset="0"/>
                <a:cs typeface="Calibri" panose="020F0502020204030204" pitchFamily="34" charset="0"/>
              </a:rPr>
              <a:t>PROPERTY, PLANT AND EQUIPMENT</a:t>
            </a:r>
          </a:p>
        </p:txBody>
      </p:sp>
      <p:sp>
        <p:nvSpPr>
          <p:cNvPr id="351" name="Google Shape;351;p42"/>
          <p:cNvSpPr/>
          <p:nvPr/>
        </p:nvSpPr>
        <p:spPr>
          <a:xfrm rot="5400000" flipH="1">
            <a:off x="6633739" y="2402538"/>
            <a:ext cx="3709643" cy="127572"/>
          </a:xfrm>
          <a:prstGeom prst="rect">
            <a:avLst/>
          </a:prstGeom>
        </p:spPr>
        <p:txBody>
          <a:bodyPr>
            <a:prstTxWarp prst="textPlain">
              <a:avLst/>
            </a:prstTxWarp>
          </a:bodyPr>
          <a:lstStyle/>
          <a:p>
            <a:pPr lvl="0" algn="ctr"/>
            <a:r>
              <a:rPr lang="en-IN" b="1" i="0" dirty="0">
                <a:ln>
                  <a:noFill/>
                </a:ln>
                <a:solidFill>
                  <a:srgbClr val="FFFCFC">
                    <a:alpha val="23210"/>
                  </a:srgbClr>
                </a:solidFill>
                <a:latin typeface="Cabin"/>
              </a:rPr>
              <a:t>PROPERTY, PLANT AND EQUIPMENT</a:t>
            </a:r>
          </a:p>
        </p:txBody>
      </p:sp>
      <p:sp>
        <p:nvSpPr>
          <p:cNvPr id="4" name="Content Placeholder 4">
            <a:extLst>
              <a:ext uri="{FF2B5EF4-FFF2-40B4-BE49-F238E27FC236}">
                <a16:creationId xmlns:a16="http://schemas.microsoft.com/office/drawing/2014/main" id="{E7E5F9BB-002B-3BEA-22E1-102291057CA3}"/>
              </a:ext>
            </a:extLst>
          </p:cNvPr>
          <p:cNvSpPr txBox="1">
            <a:spLocks/>
          </p:cNvSpPr>
          <p:nvPr/>
        </p:nvSpPr>
        <p:spPr>
          <a:xfrm>
            <a:off x="4462395" y="451637"/>
            <a:ext cx="3955783" cy="4240226"/>
          </a:xfrm>
          <a:prstGeom prst="rect">
            <a:avLst/>
          </a:prstGeom>
          <a:noFill/>
          <a:ln>
            <a:noFill/>
          </a:ln>
        </p:spPr>
        <p:txBody>
          <a:bodyPr spcFirstLastPara="1" wrap="square" lIns="91425" tIns="91425" rIns="91425" bIns="91425" anchor="ctr" anchorCtr="0">
            <a:normAutofit fontScale="70000" lnSpcReduction="20000"/>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1pPr>
            <a:lvl2pPr marL="914400" marR="0" lvl="1" indent="-317500" algn="l" rtl="0">
              <a:lnSpc>
                <a:spcPct val="115000"/>
              </a:lnSpc>
              <a:spcBef>
                <a:spcPts val="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2pPr>
            <a:lvl3pPr marL="1371600" marR="0" lvl="2"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3pPr>
            <a:lvl4pPr marL="1828800" marR="0" lvl="3"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4pPr>
            <a:lvl5pPr marL="2286000" marR="0" lvl="4"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5pPr>
            <a:lvl6pPr marL="2743200" marR="0" lvl="5"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6pPr>
            <a:lvl7pPr marL="3200400" marR="0" lvl="6"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7pPr>
            <a:lvl8pPr marL="3657600" marR="0" lvl="7"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8pPr>
            <a:lvl9pPr marL="4114800" marR="0" lvl="8" indent="-317500" algn="l" rtl="0">
              <a:lnSpc>
                <a:spcPct val="115000"/>
              </a:lnSpc>
              <a:spcBef>
                <a:spcPts val="1600"/>
              </a:spcBef>
              <a:spcAft>
                <a:spcPts val="1600"/>
              </a:spcAft>
              <a:buClr>
                <a:schemeClr val="dk1"/>
              </a:buClr>
              <a:buSzPts val="1400"/>
              <a:buFont typeface="Cabin"/>
              <a:buChar char="■"/>
              <a:defRPr sz="1400" b="0" i="0" u="none" strike="noStrike" cap="none">
                <a:solidFill>
                  <a:srgbClr val="434343"/>
                </a:solidFill>
                <a:latin typeface="Cabin"/>
                <a:ea typeface="Cabin"/>
                <a:cs typeface="Cabin"/>
                <a:sym typeface="Cabin"/>
              </a:defRPr>
            </a:lvl9pPr>
          </a:lstStyle>
          <a:p>
            <a:pPr marL="139700" indent="0">
              <a:lnSpc>
                <a:spcPct val="150000"/>
              </a:lnSpc>
              <a:buNone/>
              <a:defRPr/>
            </a:pPr>
            <a:r>
              <a:rPr lang="en-US" altLang="en-US" sz="2900" b="1" u="sng" dirty="0">
                <a:solidFill>
                  <a:schemeClr val="bg1">
                    <a:lumMod val="25000"/>
                  </a:schemeClr>
                </a:solidFill>
                <a:latin typeface="Book Antiqua" panose="02040602050305030304" pitchFamily="18" charset="0"/>
              </a:rPr>
              <a:t>Para 32 and 34 : Model for Subsequent Revaluation</a:t>
            </a:r>
          </a:p>
          <a:p>
            <a:pPr marL="139700" indent="0" algn="ctr">
              <a:lnSpc>
                <a:spcPct val="150000"/>
              </a:lnSpc>
              <a:buNone/>
              <a:defRPr/>
            </a:pPr>
            <a:endParaRPr lang="en-US" altLang="en-US" sz="2600" b="1" dirty="0">
              <a:solidFill>
                <a:schemeClr val="tx1"/>
              </a:solidFill>
              <a:latin typeface="Book Antiqua" panose="02040602050305030304" pitchFamily="18" charset="0"/>
            </a:endParaRPr>
          </a:p>
          <a:p>
            <a:pPr>
              <a:lnSpc>
                <a:spcPct val="150000"/>
              </a:lnSpc>
              <a:defRPr/>
            </a:pPr>
            <a:r>
              <a:rPr lang="en-US" altLang="en-US" sz="2600" b="1" dirty="0">
                <a:solidFill>
                  <a:schemeClr val="tx1"/>
                </a:solidFill>
                <a:latin typeface="Book Antiqua" panose="02040602050305030304" pitchFamily="18" charset="0"/>
              </a:rPr>
              <a:t>Revaluations should be made with sufficient regularity</a:t>
            </a:r>
          </a:p>
          <a:p>
            <a:pPr>
              <a:lnSpc>
                <a:spcPct val="150000"/>
              </a:lnSpc>
              <a:defRPr/>
            </a:pPr>
            <a:endParaRPr lang="en-US" altLang="en-US" sz="2600" b="1" dirty="0">
              <a:solidFill>
                <a:schemeClr val="tx1"/>
              </a:solidFill>
              <a:latin typeface="Book Antiqua" panose="02040602050305030304" pitchFamily="18" charset="0"/>
            </a:endParaRPr>
          </a:p>
          <a:p>
            <a:pPr>
              <a:lnSpc>
                <a:spcPct val="150000"/>
              </a:lnSpc>
              <a:defRPr/>
            </a:pPr>
            <a:r>
              <a:rPr lang="en-US" altLang="en-US" sz="2600" b="1" dirty="0">
                <a:solidFill>
                  <a:schemeClr val="tx1"/>
                </a:solidFill>
                <a:latin typeface="Book Antiqua" panose="02040602050305030304" pitchFamily="18" charset="0"/>
              </a:rPr>
              <a:t>Entire class to be revalued and revaluation not on ad hoc basis (earlier permitted by AS 10)</a:t>
            </a:r>
          </a:p>
          <a:p>
            <a:pPr>
              <a:lnSpc>
                <a:spcPct val="150000"/>
              </a:lnSpc>
              <a:defRPr/>
            </a:pPr>
            <a:endParaRPr lang="en-US" altLang="en-US" sz="2600" b="1" dirty="0">
              <a:solidFill>
                <a:schemeClr val="tx1"/>
              </a:solidFill>
              <a:latin typeface="Book Antiqua" panose="02040602050305030304" pitchFamily="18" charset="0"/>
            </a:endParaRPr>
          </a:p>
        </p:txBody>
      </p:sp>
      <p:pic>
        <p:nvPicPr>
          <p:cNvPr id="3" name="Picture 2">
            <a:extLst>
              <a:ext uri="{FF2B5EF4-FFF2-40B4-BE49-F238E27FC236}">
                <a16:creationId xmlns:a16="http://schemas.microsoft.com/office/drawing/2014/main" id="{D71F2B31-4AA3-4415-0176-6261CEB1DB0B}"/>
              </a:ext>
            </a:extLst>
          </p:cNvPr>
          <p:cNvPicPr>
            <a:picLocks noChangeAspect="1"/>
          </p:cNvPicPr>
          <p:nvPr/>
        </p:nvPicPr>
        <p:blipFill rotWithShape="1">
          <a:blip r:embed="rId3">
            <a:alphaModFix amt="85000"/>
          </a:blip>
          <a:srcRect l="11559" t="13345" r="52301" b="3294"/>
          <a:stretch/>
        </p:blipFill>
        <p:spPr>
          <a:xfrm>
            <a:off x="0" y="0"/>
            <a:ext cx="4155917" cy="5143500"/>
          </a:xfrm>
          <a:prstGeom prst="rect">
            <a:avLst/>
          </a:prstGeom>
        </p:spPr>
      </p:pic>
      <p:sp>
        <p:nvSpPr>
          <p:cNvPr id="8" name="TextBox 7">
            <a:extLst>
              <a:ext uri="{FF2B5EF4-FFF2-40B4-BE49-F238E27FC236}">
                <a16:creationId xmlns:a16="http://schemas.microsoft.com/office/drawing/2014/main" id="{8A9ADA88-9945-0E92-CD5E-6D0DC3FF0C31}"/>
              </a:ext>
            </a:extLst>
          </p:cNvPr>
          <p:cNvSpPr txBox="1"/>
          <p:nvPr/>
        </p:nvSpPr>
        <p:spPr>
          <a:xfrm>
            <a:off x="367557" y="463480"/>
            <a:ext cx="3396166" cy="4401205"/>
          </a:xfrm>
          <a:prstGeom prst="rect">
            <a:avLst/>
          </a:prstGeom>
          <a:noFill/>
          <a:ln w="76200">
            <a:solidFill>
              <a:schemeClr val="bg1"/>
            </a:solidFill>
          </a:ln>
        </p:spPr>
        <p:txBody>
          <a:bodyPr wrap="square" rtlCol="0">
            <a:spAutoFit/>
          </a:bodyPr>
          <a:lstStyle/>
          <a:p>
            <a:pPr algn="ctr"/>
            <a:endParaRPr lang="en-US" sz="3200" b="1" dirty="0">
              <a:solidFill>
                <a:schemeClr val="bg1"/>
              </a:solidFill>
              <a:latin typeface="Calibri" panose="020F0502020204030204" pitchFamily="34" charset="0"/>
              <a:cs typeface="Calibri" panose="020F0502020204030204" pitchFamily="34" charset="0"/>
            </a:endParaRPr>
          </a:p>
          <a:p>
            <a:pPr algn="ctr"/>
            <a:r>
              <a:rPr lang="en-US" sz="3600" b="1" dirty="0">
                <a:solidFill>
                  <a:schemeClr val="bg1"/>
                </a:solidFill>
                <a:latin typeface="Calibri" panose="020F0502020204030204" pitchFamily="34" charset="0"/>
                <a:cs typeface="Calibri" panose="020F0502020204030204" pitchFamily="34" charset="0"/>
              </a:rPr>
              <a:t>AS-10</a:t>
            </a:r>
          </a:p>
          <a:p>
            <a:pPr algn="ctr"/>
            <a:endParaRPr lang="en-US" sz="3200" b="1" dirty="0">
              <a:solidFill>
                <a:schemeClr val="bg1"/>
              </a:solidFill>
              <a:latin typeface="Calibri" panose="020F0502020204030204" pitchFamily="34" charset="0"/>
              <a:cs typeface="Calibri" panose="020F0502020204030204" pitchFamily="34" charset="0"/>
            </a:endParaRPr>
          </a:p>
          <a:p>
            <a:pPr algn="ctr"/>
            <a:r>
              <a:rPr lang="en-US" sz="3600" b="1" dirty="0">
                <a:solidFill>
                  <a:schemeClr val="bg1"/>
                </a:solidFill>
                <a:latin typeface="Calibri" panose="020F0502020204030204" pitchFamily="34" charset="0"/>
                <a:cs typeface="Calibri" panose="020F0502020204030204" pitchFamily="34" charset="0"/>
              </a:rPr>
              <a:t>Property, Plant and Equipment</a:t>
            </a:r>
          </a:p>
          <a:p>
            <a:pPr algn="ctr"/>
            <a:endParaRPr lang="en-US" sz="3200" b="1" dirty="0">
              <a:solidFill>
                <a:schemeClr val="bg1"/>
              </a:solidFill>
              <a:latin typeface="Calibri" panose="020F0502020204030204" pitchFamily="34" charset="0"/>
              <a:cs typeface="Calibri" panose="020F0502020204030204" pitchFamily="34" charset="0"/>
            </a:endParaRPr>
          </a:p>
          <a:p>
            <a:pPr algn="ctr"/>
            <a:endParaRPr lang="en-US" sz="3200" b="1" dirty="0">
              <a:solidFill>
                <a:schemeClr val="bg1"/>
              </a:solidFill>
              <a:latin typeface="Calibri" panose="020F0502020204030204" pitchFamily="34" charset="0"/>
              <a:cs typeface="Calibri" panose="020F0502020204030204" pitchFamily="34" charset="0"/>
            </a:endParaRPr>
          </a:p>
          <a:p>
            <a:pPr algn="ctr"/>
            <a:endParaRPr lang="en-US" sz="3200" b="1" dirty="0">
              <a:solidFill>
                <a:schemeClr val="bg1"/>
              </a:solidFill>
              <a:latin typeface="Calibri" panose="020F0502020204030204" pitchFamily="34" charset="0"/>
              <a:cs typeface="Calibri" panose="020F0502020204030204" pitchFamily="34" charset="0"/>
            </a:endParaRPr>
          </a:p>
          <a:p>
            <a:pPr algn="ctr"/>
            <a:endParaRPr lang="en-IN" sz="1200" dirty="0">
              <a:solidFill>
                <a:schemeClr val="bg1"/>
              </a:solidFill>
            </a:endParaRPr>
          </a:p>
        </p:txBody>
      </p:sp>
    </p:spTree>
    <p:extLst>
      <p:ext uri="{BB962C8B-B14F-4D97-AF65-F5344CB8AC3E}">
        <p14:creationId xmlns:p14="http://schemas.microsoft.com/office/powerpoint/2010/main" val="10522304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sp>
        <p:nvSpPr>
          <p:cNvPr id="620" name="Google Shape;620;p54"/>
          <p:cNvSpPr txBox="1">
            <a:spLocks noGrp="1"/>
          </p:cNvSpPr>
          <p:nvPr>
            <p:ph type="subTitle" idx="3"/>
          </p:nvPr>
        </p:nvSpPr>
        <p:spPr>
          <a:xfrm rot="-5400000">
            <a:off x="-944843" y="2388293"/>
            <a:ext cx="2634895" cy="29701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JOMON K GEORGE</a:t>
            </a:r>
            <a:endParaRPr dirty="0"/>
          </a:p>
        </p:txBody>
      </p:sp>
      <p:sp>
        <p:nvSpPr>
          <p:cNvPr id="621" name="Google Shape;621;p54"/>
          <p:cNvSpPr/>
          <p:nvPr/>
        </p:nvSpPr>
        <p:spPr>
          <a:xfrm rot="16200000">
            <a:off x="-1035925" y="2189209"/>
            <a:ext cx="3309645" cy="161217"/>
          </a:xfrm>
          <a:prstGeom prst="rect">
            <a:avLst/>
          </a:prstGeom>
        </p:spPr>
        <p:txBody>
          <a:bodyPr>
            <a:prstTxWarp prst="textPlain">
              <a:avLst/>
            </a:prstTxWarp>
          </a:bodyPr>
          <a:lstStyle/>
          <a:p>
            <a:pPr lvl="0" algn="ctr"/>
            <a:r>
              <a:rPr lang="en-US" b="1" dirty="0">
                <a:solidFill>
                  <a:schemeClr val="lt1"/>
                </a:solidFill>
                <a:latin typeface="Cabin"/>
              </a:rPr>
              <a:t>ACCOUNTING FOR INVESTMENTS</a:t>
            </a:r>
            <a:r>
              <a:rPr b="1" i="0" dirty="0">
                <a:ln>
                  <a:noFill/>
                </a:ln>
                <a:solidFill>
                  <a:schemeClr val="lt1"/>
                </a:solidFill>
                <a:latin typeface="Cabin"/>
              </a:rPr>
              <a:t>-</a:t>
            </a:r>
          </a:p>
        </p:txBody>
      </p:sp>
      <p:sp>
        <p:nvSpPr>
          <p:cNvPr id="622" name="Google Shape;622;p54"/>
          <p:cNvSpPr/>
          <p:nvPr/>
        </p:nvSpPr>
        <p:spPr>
          <a:xfrm rot="5400000" flipH="1">
            <a:off x="-874709" y="2189208"/>
            <a:ext cx="3309646" cy="161218"/>
          </a:xfrm>
          <a:prstGeom prst="rect">
            <a:avLst/>
          </a:prstGeom>
        </p:spPr>
        <p:txBody>
          <a:bodyPr>
            <a:prstTxWarp prst="textPlain">
              <a:avLst/>
            </a:prstTxWarp>
          </a:bodyPr>
          <a:lstStyle/>
          <a:p>
            <a:pPr lvl="0" algn="ctr"/>
            <a:r>
              <a:rPr lang="en-IN" b="1" i="0" dirty="0">
                <a:ln>
                  <a:noFill/>
                </a:ln>
                <a:solidFill>
                  <a:srgbClr val="FFFCFC">
                    <a:alpha val="23210"/>
                  </a:srgbClr>
                </a:solidFill>
                <a:latin typeface="Cabin"/>
              </a:rPr>
              <a:t>ACCOUNTING FOR INVESTMENTS</a:t>
            </a:r>
            <a:endParaRPr b="1" i="0" dirty="0">
              <a:ln>
                <a:noFill/>
              </a:ln>
              <a:solidFill>
                <a:srgbClr val="FFFCFC">
                  <a:alpha val="23210"/>
                </a:srgbClr>
              </a:solidFill>
              <a:latin typeface="Cabin"/>
            </a:endParaRPr>
          </a:p>
        </p:txBody>
      </p:sp>
      <p:sp>
        <p:nvSpPr>
          <p:cNvPr id="2" name="Content Placeholder 4">
            <a:extLst>
              <a:ext uri="{FF2B5EF4-FFF2-40B4-BE49-F238E27FC236}">
                <a16:creationId xmlns:a16="http://schemas.microsoft.com/office/drawing/2014/main" id="{2D702332-B0C7-626C-C3E4-287296218EF6}"/>
              </a:ext>
            </a:extLst>
          </p:cNvPr>
          <p:cNvSpPr txBox="1">
            <a:spLocks/>
          </p:cNvSpPr>
          <p:nvPr/>
        </p:nvSpPr>
        <p:spPr>
          <a:xfrm>
            <a:off x="1037992" y="356478"/>
            <a:ext cx="3663595" cy="432071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RPr/>
            </a:defPPr>
            <a:lvl1pPr marL="347472" indent="-347472">
              <a:buClrTx/>
              <a:buSzPts val="2400"/>
              <a:buFont typeface="Arial" panose="020B0604020202020204" pitchFamily="34" charset="0"/>
              <a:buChar char="•"/>
              <a:defRPr sz="2200" b="1" kern="1200">
                <a:solidFill>
                  <a:schemeClr val="bg1">
                    <a:lumMod val="50000"/>
                  </a:schemeClr>
                </a:solidFill>
                <a:latin typeface="Book Antiqua" panose="02040602050305030304" pitchFamily="18" charset="0"/>
                <a:ea typeface="+mn-ea"/>
                <a:cs typeface="+mn-cs"/>
              </a:defRPr>
            </a:lvl1pPr>
            <a:lvl2pPr marL="914400" indent="-317500" algn="ctr">
              <a:buClr>
                <a:schemeClr val="dk1"/>
              </a:buClr>
              <a:buSzPts val="3000"/>
              <a:buFont typeface="Cabin"/>
              <a:buNone/>
              <a:defRPr sz="3000">
                <a:solidFill>
                  <a:schemeClr val="dk1"/>
                </a:solidFill>
                <a:latin typeface="Cabin"/>
                <a:ea typeface="Cabin"/>
                <a:cs typeface="Cabin"/>
              </a:defRPr>
            </a:lvl2pPr>
            <a:lvl3pPr marL="1371600" indent="-317500" algn="ctr">
              <a:buClr>
                <a:schemeClr val="dk1"/>
              </a:buClr>
              <a:buSzPts val="3000"/>
              <a:buFont typeface="Cabin"/>
              <a:buNone/>
              <a:defRPr sz="3000">
                <a:solidFill>
                  <a:schemeClr val="dk1"/>
                </a:solidFill>
                <a:latin typeface="Cabin"/>
                <a:ea typeface="Cabin"/>
                <a:cs typeface="Cabin"/>
              </a:defRPr>
            </a:lvl3pPr>
            <a:lvl4pPr marL="1828800" indent="-317500" algn="ctr">
              <a:buClr>
                <a:schemeClr val="dk1"/>
              </a:buClr>
              <a:buSzPts val="3000"/>
              <a:buFont typeface="Cabin"/>
              <a:buNone/>
              <a:defRPr sz="3000">
                <a:solidFill>
                  <a:schemeClr val="dk1"/>
                </a:solidFill>
                <a:latin typeface="Cabin"/>
                <a:ea typeface="Cabin"/>
                <a:cs typeface="Cabin"/>
              </a:defRPr>
            </a:lvl4pPr>
            <a:lvl5pPr marL="2286000" indent="-317500" algn="ctr">
              <a:buClr>
                <a:schemeClr val="dk1"/>
              </a:buClr>
              <a:buSzPts val="3000"/>
              <a:buFont typeface="Cabin"/>
              <a:buNone/>
              <a:defRPr sz="3000">
                <a:solidFill>
                  <a:schemeClr val="dk1"/>
                </a:solidFill>
                <a:latin typeface="Cabin"/>
                <a:ea typeface="Cabin"/>
                <a:cs typeface="Cabin"/>
              </a:defRPr>
            </a:lvl5pPr>
            <a:lvl6pPr marL="2743200" indent="-317500" algn="ctr">
              <a:buClr>
                <a:schemeClr val="dk1"/>
              </a:buClr>
              <a:buSzPts val="3000"/>
              <a:buFont typeface="Cabin"/>
              <a:buNone/>
              <a:defRPr sz="3000">
                <a:solidFill>
                  <a:schemeClr val="dk1"/>
                </a:solidFill>
                <a:latin typeface="Cabin"/>
                <a:ea typeface="Cabin"/>
                <a:cs typeface="Cabin"/>
              </a:defRPr>
            </a:lvl6pPr>
            <a:lvl7pPr marL="3200400" indent="-317500" algn="ctr">
              <a:buClr>
                <a:schemeClr val="dk1"/>
              </a:buClr>
              <a:buSzPts val="3000"/>
              <a:buFont typeface="Cabin"/>
              <a:buNone/>
              <a:defRPr sz="3000">
                <a:solidFill>
                  <a:schemeClr val="dk1"/>
                </a:solidFill>
                <a:latin typeface="Cabin"/>
                <a:ea typeface="Cabin"/>
                <a:cs typeface="Cabin"/>
              </a:defRPr>
            </a:lvl7pPr>
            <a:lvl8pPr marL="3657600" indent="-317500" algn="ctr">
              <a:buClr>
                <a:schemeClr val="dk1"/>
              </a:buClr>
              <a:buSzPts val="3000"/>
              <a:buFont typeface="Cabin"/>
              <a:buNone/>
              <a:defRPr sz="3000">
                <a:solidFill>
                  <a:schemeClr val="dk1"/>
                </a:solidFill>
                <a:latin typeface="Cabin"/>
                <a:ea typeface="Cabin"/>
                <a:cs typeface="Cabin"/>
              </a:defRPr>
            </a:lvl8pPr>
            <a:lvl9pPr marL="4114800" indent="-317500" algn="ctr">
              <a:buClr>
                <a:schemeClr val="dk1"/>
              </a:buClr>
              <a:buSzPts val="3000"/>
              <a:buFont typeface="Cabin"/>
              <a:buNone/>
              <a:defRPr sz="3000">
                <a:solidFill>
                  <a:schemeClr val="dk1"/>
                </a:solidFill>
                <a:latin typeface="Cabin"/>
                <a:ea typeface="Cabin"/>
                <a:cs typeface="Cabin"/>
              </a:defRPr>
            </a:lvl9pPr>
          </a:lstStyle>
          <a:p>
            <a:pPr marL="0" indent="0" algn="ctr" rtl="0" eaLnBrk="1" latinLnBrk="0" hangingPunct="1">
              <a:lnSpc>
                <a:spcPct val="120000"/>
              </a:lnSpc>
              <a:spcBef>
                <a:spcPts val="750"/>
              </a:spcBef>
              <a:spcAft>
                <a:spcPts val="0"/>
              </a:spcAft>
              <a:buNone/>
            </a:pPr>
            <a:r>
              <a:rPr lang="en-US" sz="2000" b="1" kern="1200" dirty="0">
                <a:solidFill>
                  <a:schemeClr val="tx2">
                    <a:lumMod val="25000"/>
                  </a:schemeClr>
                </a:solidFill>
                <a:effectLst/>
              </a:rPr>
              <a:t>Only </a:t>
            </a:r>
            <a:r>
              <a:rPr lang="en-US" sz="2000" b="1" kern="1200" dirty="0">
                <a:solidFill>
                  <a:schemeClr val="bg1">
                    <a:lumMod val="25000"/>
                  </a:schemeClr>
                </a:solidFill>
                <a:effectLst/>
              </a:rPr>
              <a:t>cost model </a:t>
            </a:r>
            <a:r>
              <a:rPr lang="en-US" sz="2000" b="1" kern="1200" dirty="0">
                <a:solidFill>
                  <a:schemeClr val="tx2">
                    <a:lumMod val="25000"/>
                  </a:schemeClr>
                </a:solidFill>
                <a:effectLst/>
              </a:rPr>
              <a:t>to be applied for Investment Property </a:t>
            </a:r>
          </a:p>
          <a:p>
            <a:pPr marL="0" indent="0" algn="ctr" rtl="0" eaLnBrk="1" latinLnBrk="0" hangingPunct="1">
              <a:lnSpc>
                <a:spcPct val="120000"/>
              </a:lnSpc>
              <a:spcBef>
                <a:spcPts val="750"/>
              </a:spcBef>
              <a:spcAft>
                <a:spcPts val="0"/>
              </a:spcAft>
              <a:buNone/>
            </a:pPr>
            <a:endParaRPr lang="en-US" sz="2000" b="1" kern="1200" dirty="0">
              <a:solidFill>
                <a:schemeClr val="tx2">
                  <a:lumMod val="25000"/>
                </a:schemeClr>
              </a:solidFill>
              <a:effectLst/>
            </a:endParaRPr>
          </a:p>
          <a:p>
            <a:pPr marL="0" indent="0" algn="ctr" rtl="0" eaLnBrk="1" latinLnBrk="0" hangingPunct="1">
              <a:lnSpc>
                <a:spcPct val="120000"/>
              </a:lnSpc>
              <a:spcBef>
                <a:spcPts val="750"/>
              </a:spcBef>
              <a:spcAft>
                <a:spcPts val="0"/>
              </a:spcAft>
              <a:buNone/>
            </a:pPr>
            <a:r>
              <a:rPr lang="en-US" sz="2000" b="1" kern="1200" dirty="0">
                <a:solidFill>
                  <a:schemeClr val="tx2">
                    <a:lumMod val="25000"/>
                  </a:schemeClr>
                </a:solidFill>
                <a:effectLst/>
              </a:rPr>
              <a:t>(land and building other than related to operations) </a:t>
            </a:r>
          </a:p>
          <a:p>
            <a:pPr marL="0" indent="0" algn="ctr" rtl="0" eaLnBrk="1" latinLnBrk="0" hangingPunct="1">
              <a:lnSpc>
                <a:spcPct val="120000"/>
              </a:lnSpc>
              <a:spcBef>
                <a:spcPts val="750"/>
              </a:spcBef>
              <a:spcAft>
                <a:spcPts val="0"/>
              </a:spcAft>
              <a:buNone/>
            </a:pPr>
            <a:endParaRPr lang="en-US" sz="2000" b="1" kern="1200" dirty="0">
              <a:solidFill>
                <a:schemeClr val="tx2">
                  <a:lumMod val="25000"/>
                </a:schemeClr>
              </a:solidFill>
              <a:effectLst/>
            </a:endParaRPr>
          </a:p>
          <a:p>
            <a:pPr marL="0" indent="0" algn="ctr" rtl="0" eaLnBrk="1" latinLnBrk="0" hangingPunct="1">
              <a:lnSpc>
                <a:spcPct val="120000"/>
              </a:lnSpc>
              <a:spcBef>
                <a:spcPts val="750"/>
              </a:spcBef>
              <a:spcAft>
                <a:spcPts val="0"/>
              </a:spcAft>
              <a:buNone/>
            </a:pPr>
            <a:r>
              <a:rPr lang="en-US" sz="2000" b="1" kern="1200" dirty="0">
                <a:solidFill>
                  <a:schemeClr val="tx2">
                    <a:lumMod val="25000"/>
                  </a:schemeClr>
                </a:solidFill>
                <a:effectLst/>
              </a:rPr>
              <a:t>(Para  20)</a:t>
            </a:r>
          </a:p>
          <a:p>
            <a:pPr marL="768096" indent="-347472" algn="l" rtl="0" eaLnBrk="1" latinLnBrk="0" hangingPunct="1">
              <a:lnSpc>
                <a:spcPct val="120000"/>
              </a:lnSpc>
              <a:spcBef>
                <a:spcPts val="750"/>
              </a:spcBef>
              <a:spcAft>
                <a:spcPts val="0"/>
              </a:spcAft>
              <a:buFont typeface="Wingdings" panose="05000000000000000000" pitchFamily="2" charset="2"/>
              <a:buChar char="Ø"/>
            </a:pPr>
            <a:endParaRPr lang="en-IN" sz="900" dirty="0">
              <a:effectLst/>
            </a:endParaRPr>
          </a:p>
        </p:txBody>
      </p:sp>
      <p:pic>
        <p:nvPicPr>
          <p:cNvPr id="4" name="Picture 3">
            <a:extLst>
              <a:ext uri="{FF2B5EF4-FFF2-40B4-BE49-F238E27FC236}">
                <a16:creationId xmlns:a16="http://schemas.microsoft.com/office/drawing/2014/main" id="{7F7AB79F-48AB-D62C-55A8-208FB2CEF66D}"/>
              </a:ext>
            </a:extLst>
          </p:cNvPr>
          <p:cNvPicPr>
            <a:picLocks noChangeAspect="1"/>
          </p:cNvPicPr>
          <p:nvPr/>
        </p:nvPicPr>
        <p:blipFill rotWithShape="1">
          <a:blip r:embed="rId3">
            <a:alphaModFix amt="85000"/>
          </a:blip>
          <a:srcRect l="11559" t="13345" r="52301" b="3294"/>
          <a:stretch/>
        </p:blipFill>
        <p:spPr>
          <a:xfrm>
            <a:off x="4988083" y="9829"/>
            <a:ext cx="4155917" cy="5143500"/>
          </a:xfrm>
          <a:prstGeom prst="rect">
            <a:avLst/>
          </a:prstGeom>
        </p:spPr>
      </p:pic>
      <p:sp>
        <p:nvSpPr>
          <p:cNvPr id="5" name="TextBox 4">
            <a:extLst>
              <a:ext uri="{FF2B5EF4-FFF2-40B4-BE49-F238E27FC236}">
                <a16:creationId xmlns:a16="http://schemas.microsoft.com/office/drawing/2014/main" id="{9F433C77-2DEE-20E3-7052-1788AE5B215D}"/>
              </a:ext>
            </a:extLst>
          </p:cNvPr>
          <p:cNvSpPr txBox="1"/>
          <p:nvPr/>
        </p:nvSpPr>
        <p:spPr>
          <a:xfrm>
            <a:off x="5367958" y="544400"/>
            <a:ext cx="3396166" cy="4031873"/>
          </a:xfrm>
          <a:prstGeom prst="rect">
            <a:avLst/>
          </a:prstGeom>
          <a:noFill/>
          <a:ln w="76200">
            <a:solidFill>
              <a:schemeClr val="bg1"/>
            </a:solidFill>
          </a:ln>
        </p:spPr>
        <p:txBody>
          <a:bodyPr wrap="square" rtlCol="0">
            <a:spAutoFit/>
          </a:bodyPr>
          <a:lstStyle/>
          <a:p>
            <a:pPr algn="ctr"/>
            <a:endParaRPr lang="en-US" sz="3200" b="1" dirty="0">
              <a:solidFill>
                <a:schemeClr val="bg1"/>
              </a:solidFill>
              <a:latin typeface="Calibri" panose="020F0502020204030204" pitchFamily="34" charset="0"/>
              <a:cs typeface="Calibri" panose="020F0502020204030204" pitchFamily="34" charset="0"/>
            </a:endParaRPr>
          </a:p>
          <a:p>
            <a:pPr algn="ctr"/>
            <a:r>
              <a:rPr lang="en-US" sz="4000" b="1" dirty="0">
                <a:solidFill>
                  <a:schemeClr val="bg1"/>
                </a:solidFill>
                <a:latin typeface="Calibri" panose="020F0502020204030204" pitchFamily="34" charset="0"/>
                <a:cs typeface="Calibri" panose="020F0502020204030204" pitchFamily="34" charset="0"/>
              </a:rPr>
              <a:t>AS-13</a:t>
            </a:r>
          </a:p>
          <a:p>
            <a:pPr algn="ctr"/>
            <a:endParaRPr lang="en-US" sz="4000" b="1" dirty="0">
              <a:solidFill>
                <a:schemeClr val="bg1"/>
              </a:solidFill>
              <a:latin typeface="Calibri" panose="020F0502020204030204" pitchFamily="34" charset="0"/>
              <a:cs typeface="Calibri" panose="020F0502020204030204" pitchFamily="34" charset="0"/>
            </a:endParaRPr>
          </a:p>
          <a:p>
            <a:pPr algn="ctr"/>
            <a:r>
              <a:rPr lang="en-US" altLang="en-US" sz="4000" b="1" dirty="0">
                <a:solidFill>
                  <a:schemeClr val="bg1"/>
                </a:solidFill>
                <a:latin typeface="Calibri" panose="020F0502020204030204" pitchFamily="34" charset="0"/>
                <a:cs typeface="Calibri" panose="020F0502020204030204" pitchFamily="34" charset="0"/>
              </a:rPr>
              <a:t>Accounting for Investments</a:t>
            </a:r>
          </a:p>
          <a:p>
            <a:pPr algn="ctr"/>
            <a:endParaRPr lang="en-US" altLang="en-US" sz="3200" b="1" dirty="0">
              <a:solidFill>
                <a:schemeClr val="bg1"/>
              </a:solidFill>
              <a:latin typeface="Calibri" panose="020F0502020204030204" pitchFamily="34" charset="0"/>
              <a:cs typeface="Calibri" panose="020F0502020204030204" pitchFamily="34" charset="0"/>
            </a:endParaRPr>
          </a:p>
          <a:p>
            <a:pPr algn="ctr"/>
            <a:endParaRPr lang="en-US" altLang="en-US" sz="32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933349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7" name="Google Shape;347;p42"/>
          <p:cNvSpPr txBox="1">
            <a:spLocks noGrp="1"/>
          </p:cNvSpPr>
          <p:nvPr>
            <p:ph type="subTitle" idx="3"/>
          </p:nvPr>
        </p:nvSpPr>
        <p:spPr>
          <a:xfrm rot="5400000" flipH="1">
            <a:off x="7826376"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latin typeface="Book Antiqua" panose="02040602050305030304" pitchFamily="18" charset="0"/>
              </a:rPr>
              <a:t>JOMON K GEORGE</a:t>
            </a:r>
          </a:p>
        </p:txBody>
      </p:sp>
      <p:sp>
        <p:nvSpPr>
          <p:cNvPr id="350" name="Google Shape;350;p42"/>
          <p:cNvSpPr/>
          <p:nvPr/>
        </p:nvSpPr>
        <p:spPr>
          <a:xfrm rot="-5400000">
            <a:off x="6591679" y="2373579"/>
            <a:ext cx="3652999" cy="128849"/>
          </a:xfrm>
          <a:prstGeom prst="rect">
            <a:avLst/>
          </a:prstGeom>
        </p:spPr>
        <p:txBody>
          <a:bodyPr>
            <a:prstTxWarp prst="textPlain">
              <a:avLst/>
            </a:prstTxWarp>
          </a:bodyPr>
          <a:lstStyle/>
          <a:p>
            <a:pPr algn="ctr"/>
            <a:r>
              <a:rPr lang="en-US" altLang="en-US" sz="1400" b="1" dirty="0">
                <a:solidFill>
                  <a:schemeClr val="bg1"/>
                </a:solidFill>
                <a:latin typeface="Calibri" panose="020F0502020204030204" pitchFamily="34" charset="0"/>
                <a:cs typeface="Calibri" panose="020F0502020204030204" pitchFamily="34" charset="0"/>
              </a:rPr>
              <a:t>CONSOLIDATED FINANCIAL STATEMENTS</a:t>
            </a:r>
          </a:p>
        </p:txBody>
      </p:sp>
      <p:sp>
        <p:nvSpPr>
          <p:cNvPr id="351" name="Google Shape;351;p42"/>
          <p:cNvSpPr/>
          <p:nvPr/>
        </p:nvSpPr>
        <p:spPr>
          <a:xfrm rot="5400000" flipH="1">
            <a:off x="6633739" y="2402538"/>
            <a:ext cx="3709643" cy="127572"/>
          </a:xfrm>
          <a:prstGeom prst="rect">
            <a:avLst/>
          </a:prstGeom>
        </p:spPr>
        <p:txBody>
          <a:bodyPr>
            <a:prstTxWarp prst="textPlain">
              <a:avLst/>
            </a:prstTxWarp>
          </a:bodyPr>
          <a:lstStyle/>
          <a:p>
            <a:pPr lvl="0" algn="ctr"/>
            <a:r>
              <a:rPr lang="en-IN" b="1" i="0" dirty="0">
                <a:ln>
                  <a:noFill/>
                </a:ln>
                <a:solidFill>
                  <a:srgbClr val="FFFCFC">
                    <a:alpha val="23210"/>
                  </a:srgbClr>
                </a:solidFill>
                <a:latin typeface="Cabin"/>
              </a:rPr>
              <a:t>CONSOLIDATED FINANCIAL STATEMENTS</a:t>
            </a:r>
          </a:p>
        </p:txBody>
      </p:sp>
      <p:sp>
        <p:nvSpPr>
          <p:cNvPr id="4" name="Content Placeholder 4">
            <a:extLst>
              <a:ext uri="{FF2B5EF4-FFF2-40B4-BE49-F238E27FC236}">
                <a16:creationId xmlns:a16="http://schemas.microsoft.com/office/drawing/2014/main" id="{E7E5F9BB-002B-3BEA-22E1-102291057CA3}"/>
              </a:ext>
            </a:extLst>
          </p:cNvPr>
          <p:cNvSpPr txBox="1">
            <a:spLocks/>
          </p:cNvSpPr>
          <p:nvPr/>
        </p:nvSpPr>
        <p:spPr>
          <a:xfrm>
            <a:off x="4131280" y="56644"/>
            <a:ext cx="4026165" cy="5086856"/>
          </a:xfrm>
          <a:prstGeom prst="rect">
            <a:avLst/>
          </a:prstGeom>
          <a:noFill/>
          <a:ln>
            <a:noFill/>
          </a:ln>
        </p:spPr>
        <p:txBody>
          <a:bodyPr spcFirstLastPara="1" wrap="square" lIns="91425" tIns="91425" rIns="91425" bIns="91425" anchor="ctr" anchorCtr="0">
            <a:normAutofit fontScale="55000" lnSpcReduction="20000"/>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1pPr>
            <a:lvl2pPr marL="914400" marR="0" lvl="1" indent="-317500" algn="l" rtl="0">
              <a:lnSpc>
                <a:spcPct val="115000"/>
              </a:lnSpc>
              <a:spcBef>
                <a:spcPts val="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2pPr>
            <a:lvl3pPr marL="1371600" marR="0" lvl="2"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3pPr>
            <a:lvl4pPr marL="1828800" marR="0" lvl="3"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4pPr>
            <a:lvl5pPr marL="2286000" marR="0" lvl="4"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5pPr>
            <a:lvl6pPr marL="2743200" marR="0" lvl="5"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6pPr>
            <a:lvl7pPr marL="3200400" marR="0" lvl="6"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7pPr>
            <a:lvl8pPr marL="3657600" marR="0" lvl="7" indent="-317500" algn="l" rtl="0">
              <a:lnSpc>
                <a:spcPct val="115000"/>
              </a:lnSpc>
              <a:spcBef>
                <a:spcPts val="1600"/>
              </a:spcBef>
              <a:spcAft>
                <a:spcPts val="0"/>
              </a:spcAft>
              <a:buClr>
                <a:schemeClr val="dk1"/>
              </a:buClr>
              <a:buSzPts val="1400"/>
              <a:buFont typeface="Cabin"/>
              <a:buChar char="○"/>
              <a:defRPr sz="1400" b="0" i="0" u="none" strike="noStrike" cap="none">
                <a:solidFill>
                  <a:srgbClr val="434343"/>
                </a:solidFill>
                <a:latin typeface="Cabin"/>
                <a:ea typeface="Cabin"/>
                <a:cs typeface="Cabin"/>
                <a:sym typeface="Cabin"/>
              </a:defRPr>
            </a:lvl8pPr>
            <a:lvl9pPr marL="4114800" marR="0" lvl="8" indent="-317500" algn="l" rtl="0">
              <a:lnSpc>
                <a:spcPct val="115000"/>
              </a:lnSpc>
              <a:spcBef>
                <a:spcPts val="1600"/>
              </a:spcBef>
              <a:spcAft>
                <a:spcPts val="1600"/>
              </a:spcAft>
              <a:buClr>
                <a:schemeClr val="dk1"/>
              </a:buClr>
              <a:buSzPts val="1400"/>
              <a:buFont typeface="Cabin"/>
              <a:buChar char="■"/>
              <a:defRPr sz="1400" b="0" i="0" u="none" strike="noStrike" cap="none">
                <a:solidFill>
                  <a:srgbClr val="434343"/>
                </a:solidFill>
                <a:latin typeface="Cabin"/>
                <a:ea typeface="Cabin"/>
                <a:cs typeface="Cabin"/>
                <a:sym typeface="Cabin"/>
              </a:defRPr>
            </a:lvl9pPr>
          </a:lstStyle>
          <a:p>
            <a:pPr marL="139700" indent="0" algn="ctr">
              <a:lnSpc>
                <a:spcPct val="150000"/>
              </a:lnSpc>
              <a:buNone/>
              <a:defRPr/>
            </a:pPr>
            <a:r>
              <a:rPr lang="en-US" altLang="en-US" sz="2900" b="1" dirty="0">
                <a:solidFill>
                  <a:schemeClr val="bg1">
                    <a:lumMod val="25000"/>
                  </a:schemeClr>
                </a:solidFill>
                <a:latin typeface="Book Antiqua" panose="02040602050305030304" pitchFamily="18" charset="0"/>
              </a:rPr>
              <a:t>Para  9: Change in the scope of the consolidated financial statements to make consolidation mandatory in the absence of subsidiary company</a:t>
            </a:r>
          </a:p>
          <a:p>
            <a:pPr marL="139700" indent="0" algn="ctr">
              <a:lnSpc>
                <a:spcPct val="150000"/>
              </a:lnSpc>
              <a:buNone/>
              <a:defRPr/>
            </a:pPr>
            <a:endParaRPr lang="en-US" altLang="en-US" sz="2600" b="1" dirty="0">
              <a:solidFill>
                <a:schemeClr val="tx1"/>
              </a:solidFill>
              <a:latin typeface="Book Antiqua" panose="02040602050305030304" pitchFamily="18" charset="0"/>
            </a:endParaRPr>
          </a:p>
          <a:p>
            <a:pPr>
              <a:lnSpc>
                <a:spcPct val="150000"/>
              </a:lnSpc>
              <a:buFont typeface="Wingdings" panose="05000000000000000000" pitchFamily="2" charset="2"/>
              <a:buChar char="ü"/>
              <a:defRPr/>
            </a:pPr>
            <a:r>
              <a:rPr lang="en-US" altLang="en-US" sz="2600" b="1" dirty="0">
                <a:solidFill>
                  <a:schemeClr val="tx1"/>
                </a:solidFill>
                <a:latin typeface="Book Antiqua" panose="02040602050305030304" pitchFamily="18" charset="0"/>
              </a:rPr>
              <a:t>Amendment in accordance with Companies Act, 2013 which require the consolidation of Associate/ JV even if subsidiary is not there.</a:t>
            </a:r>
          </a:p>
          <a:p>
            <a:pPr>
              <a:lnSpc>
                <a:spcPct val="150000"/>
              </a:lnSpc>
              <a:buFont typeface="Wingdings" panose="05000000000000000000" pitchFamily="2" charset="2"/>
              <a:buChar char="ü"/>
              <a:defRPr/>
            </a:pPr>
            <a:endParaRPr lang="en-US" altLang="en-US" sz="2600" b="1" dirty="0">
              <a:solidFill>
                <a:schemeClr val="tx1"/>
              </a:solidFill>
              <a:latin typeface="Book Antiqua" panose="02040602050305030304" pitchFamily="18" charset="0"/>
            </a:endParaRPr>
          </a:p>
          <a:p>
            <a:pPr>
              <a:lnSpc>
                <a:spcPct val="150000"/>
              </a:lnSpc>
              <a:buFont typeface="Wingdings" panose="05000000000000000000" pitchFamily="2" charset="2"/>
              <a:buChar char="ü"/>
              <a:defRPr/>
            </a:pPr>
            <a:r>
              <a:rPr lang="en-US" altLang="en-US" sz="2600" b="1" dirty="0">
                <a:solidFill>
                  <a:schemeClr val="tx1"/>
                </a:solidFill>
                <a:latin typeface="Book Antiqua" panose="02040602050305030304" pitchFamily="18" charset="0"/>
              </a:rPr>
              <a:t>Consolidation to be done in accordance with AS 23 : Accounting for Associates in Consolidated Financial Statements &amp; Accounting Standard (AS) 27:Financial Reporting of Interests in Joint Ventures.</a:t>
            </a:r>
          </a:p>
        </p:txBody>
      </p:sp>
      <p:pic>
        <p:nvPicPr>
          <p:cNvPr id="3" name="Picture 2">
            <a:extLst>
              <a:ext uri="{FF2B5EF4-FFF2-40B4-BE49-F238E27FC236}">
                <a16:creationId xmlns:a16="http://schemas.microsoft.com/office/drawing/2014/main" id="{D71F2B31-4AA3-4415-0176-6261CEB1DB0B}"/>
              </a:ext>
            </a:extLst>
          </p:cNvPr>
          <p:cNvPicPr>
            <a:picLocks noChangeAspect="1"/>
          </p:cNvPicPr>
          <p:nvPr/>
        </p:nvPicPr>
        <p:blipFill rotWithShape="1">
          <a:blip r:embed="rId3">
            <a:alphaModFix amt="85000"/>
          </a:blip>
          <a:srcRect l="11559" t="13345" r="52301" b="3294"/>
          <a:stretch/>
        </p:blipFill>
        <p:spPr>
          <a:xfrm>
            <a:off x="0" y="0"/>
            <a:ext cx="4155917" cy="5143500"/>
          </a:xfrm>
          <a:prstGeom prst="rect">
            <a:avLst/>
          </a:prstGeom>
        </p:spPr>
      </p:pic>
      <p:sp>
        <p:nvSpPr>
          <p:cNvPr id="8" name="TextBox 7">
            <a:extLst>
              <a:ext uri="{FF2B5EF4-FFF2-40B4-BE49-F238E27FC236}">
                <a16:creationId xmlns:a16="http://schemas.microsoft.com/office/drawing/2014/main" id="{8A9ADA88-9945-0E92-CD5E-6D0DC3FF0C31}"/>
              </a:ext>
            </a:extLst>
          </p:cNvPr>
          <p:cNvSpPr txBox="1"/>
          <p:nvPr/>
        </p:nvSpPr>
        <p:spPr>
          <a:xfrm>
            <a:off x="367557" y="463480"/>
            <a:ext cx="3396166" cy="4462760"/>
          </a:xfrm>
          <a:prstGeom prst="rect">
            <a:avLst/>
          </a:prstGeom>
          <a:noFill/>
          <a:ln w="76200">
            <a:solidFill>
              <a:schemeClr val="bg1"/>
            </a:solidFill>
          </a:ln>
        </p:spPr>
        <p:txBody>
          <a:bodyPr wrap="square" rtlCol="0">
            <a:spAutoFit/>
          </a:bodyPr>
          <a:lstStyle/>
          <a:p>
            <a:pPr algn="ctr"/>
            <a:endParaRPr lang="en-US" sz="3200" b="1" dirty="0">
              <a:solidFill>
                <a:schemeClr val="bg1"/>
              </a:solidFill>
              <a:latin typeface="Calibri" panose="020F0502020204030204" pitchFamily="34" charset="0"/>
              <a:cs typeface="Calibri" panose="020F0502020204030204" pitchFamily="34" charset="0"/>
            </a:endParaRPr>
          </a:p>
          <a:p>
            <a:pPr algn="ctr"/>
            <a:r>
              <a:rPr lang="en-US" sz="3600" b="1" dirty="0">
                <a:solidFill>
                  <a:schemeClr val="bg1"/>
                </a:solidFill>
                <a:latin typeface="Calibri" panose="020F0502020204030204" pitchFamily="34" charset="0"/>
                <a:cs typeface="Calibri" panose="020F0502020204030204" pitchFamily="34" charset="0"/>
              </a:rPr>
              <a:t>AS-21</a:t>
            </a:r>
          </a:p>
          <a:p>
            <a:pPr algn="ctr"/>
            <a:endParaRPr lang="en-US" sz="3200" b="1" dirty="0">
              <a:solidFill>
                <a:schemeClr val="bg1"/>
              </a:solidFill>
              <a:latin typeface="Calibri" panose="020F0502020204030204" pitchFamily="34" charset="0"/>
              <a:cs typeface="Calibri" panose="020F0502020204030204" pitchFamily="34" charset="0"/>
            </a:endParaRPr>
          </a:p>
          <a:p>
            <a:pPr algn="ctr"/>
            <a:r>
              <a:rPr lang="en-US" sz="3600" b="1" dirty="0">
                <a:solidFill>
                  <a:schemeClr val="bg1"/>
                </a:solidFill>
                <a:latin typeface="Calibri" panose="020F0502020204030204" pitchFamily="34" charset="0"/>
                <a:cs typeface="Calibri" panose="020F0502020204030204" pitchFamily="34" charset="0"/>
              </a:rPr>
              <a:t>Consolidated Financial Statements</a:t>
            </a:r>
            <a:endParaRPr lang="en-US" sz="3200" b="1" dirty="0">
              <a:solidFill>
                <a:schemeClr val="bg1"/>
              </a:solidFill>
              <a:latin typeface="Calibri" panose="020F0502020204030204" pitchFamily="34" charset="0"/>
              <a:cs typeface="Calibri" panose="020F0502020204030204" pitchFamily="34" charset="0"/>
            </a:endParaRPr>
          </a:p>
          <a:p>
            <a:pPr algn="ctr"/>
            <a:endParaRPr lang="en-US" sz="3200" b="1" dirty="0">
              <a:solidFill>
                <a:schemeClr val="bg1"/>
              </a:solidFill>
              <a:latin typeface="Calibri" panose="020F0502020204030204" pitchFamily="34" charset="0"/>
              <a:cs typeface="Calibri" panose="020F0502020204030204" pitchFamily="34" charset="0"/>
            </a:endParaRPr>
          </a:p>
          <a:p>
            <a:pPr algn="ctr"/>
            <a:endParaRPr lang="en-US" sz="3200" b="1" dirty="0">
              <a:solidFill>
                <a:schemeClr val="bg1"/>
              </a:solidFill>
              <a:latin typeface="Calibri" panose="020F0502020204030204" pitchFamily="34" charset="0"/>
              <a:cs typeface="Calibri" panose="020F0502020204030204" pitchFamily="34" charset="0"/>
            </a:endParaRPr>
          </a:p>
          <a:p>
            <a:pPr algn="ctr"/>
            <a:endParaRPr lang="en-IN" sz="1200" dirty="0">
              <a:solidFill>
                <a:schemeClr val="bg1"/>
              </a:solidFill>
            </a:endParaRPr>
          </a:p>
        </p:txBody>
      </p:sp>
    </p:spTree>
    <p:extLst>
      <p:ext uri="{BB962C8B-B14F-4D97-AF65-F5344CB8AC3E}">
        <p14:creationId xmlns:p14="http://schemas.microsoft.com/office/powerpoint/2010/main" val="33510480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sp>
        <p:nvSpPr>
          <p:cNvPr id="620" name="Google Shape;620;p54"/>
          <p:cNvSpPr txBox="1">
            <a:spLocks noGrp="1"/>
          </p:cNvSpPr>
          <p:nvPr>
            <p:ph type="subTitle" idx="3"/>
          </p:nvPr>
        </p:nvSpPr>
        <p:spPr>
          <a:xfrm rot="-5400000">
            <a:off x="-1082407" y="2388294"/>
            <a:ext cx="2634895" cy="29701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JOMON K GEORGE</a:t>
            </a:r>
            <a:endParaRPr dirty="0"/>
          </a:p>
        </p:txBody>
      </p:sp>
      <p:sp>
        <p:nvSpPr>
          <p:cNvPr id="621" name="Google Shape;621;p54"/>
          <p:cNvSpPr/>
          <p:nvPr/>
        </p:nvSpPr>
        <p:spPr>
          <a:xfrm rot="16200000">
            <a:off x="-1114928" y="2327658"/>
            <a:ext cx="3722336" cy="297008"/>
          </a:xfrm>
          <a:prstGeom prst="rect">
            <a:avLst/>
          </a:prstGeom>
        </p:spPr>
        <p:txBody>
          <a:bodyPr>
            <a:prstTxWarp prst="textPlain">
              <a:avLst/>
            </a:prstTxWarp>
          </a:bodyPr>
          <a:lstStyle/>
          <a:p>
            <a:pPr lvl="0" algn="ctr"/>
            <a:r>
              <a:rPr lang="en-US" b="1" dirty="0">
                <a:solidFill>
                  <a:schemeClr val="lt1"/>
                </a:solidFill>
                <a:latin typeface="Cabin"/>
              </a:rPr>
              <a:t>PROVISIONS, CONTINGENT  LIABILITIES/ ASSETS</a:t>
            </a:r>
          </a:p>
          <a:p>
            <a:pPr lvl="0" algn="ctr"/>
            <a:r>
              <a:rPr b="1" i="0" dirty="0">
                <a:ln>
                  <a:noFill/>
                </a:ln>
                <a:solidFill>
                  <a:schemeClr val="lt1"/>
                </a:solidFill>
                <a:latin typeface="Cabin"/>
              </a:rPr>
              <a:t>-</a:t>
            </a:r>
          </a:p>
        </p:txBody>
      </p:sp>
      <p:sp>
        <p:nvSpPr>
          <p:cNvPr id="622" name="Google Shape;622;p54"/>
          <p:cNvSpPr/>
          <p:nvPr/>
        </p:nvSpPr>
        <p:spPr>
          <a:xfrm rot="5400000" flipH="1">
            <a:off x="-1060923" y="2375422"/>
            <a:ext cx="3722336" cy="201480"/>
          </a:xfrm>
          <a:prstGeom prst="rect">
            <a:avLst/>
          </a:prstGeom>
        </p:spPr>
        <p:txBody>
          <a:bodyPr>
            <a:prstTxWarp prst="textPlain">
              <a:avLst/>
            </a:prstTxWarp>
          </a:bodyPr>
          <a:lstStyle/>
          <a:p>
            <a:pPr lvl="0" algn="ctr"/>
            <a:r>
              <a:rPr lang="en-IN" b="1" i="0" dirty="0">
                <a:ln>
                  <a:noFill/>
                </a:ln>
                <a:solidFill>
                  <a:srgbClr val="FFFCFC">
                    <a:alpha val="23210"/>
                  </a:srgbClr>
                </a:solidFill>
                <a:latin typeface="Cabin"/>
              </a:rPr>
              <a:t>PROVISIONS, CONTINGENT  LIABILITIES/ ASSETS</a:t>
            </a:r>
          </a:p>
        </p:txBody>
      </p:sp>
      <p:sp>
        <p:nvSpPr>
          <p:cNvPr id="2" name="Content Placeholder 4">
            <a:extLst>
              <a:ext uri="{FF2B5EF4-FFF2-40B4-BE49-F238E27FC236}">
                <a16:creationId xmlns:a16="http://schemas.microsoft.com/office/drawing/2014/main" id="{2D702332-B0C7-626C-C3E4-287296218EF6}"/>
              </a:ext>
            </a:extLst>
          </p:cNvPr>
          <p:cNvSpPr txBox="1">
            <a:spLocks/>
          </p:cNvSpPr>
          <p:nvPr/>
        </p:nvSpPr>
        <p:spPr>
          <a:xfrm>
            <a:off x="1037992" y="105196"/>
            <a:ext cx="3663595" cy="4952326"/>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RPr/>
            </a:defPPr>
            <a:lvl1pPr marL="347472" indent="-347472">
              <a:buClrTx/>
              <a:buSzPts val="2400"/>
              <a:buFont typeface="Arial" panose="020B0604020202020204" pitchFamily="34" charset="0"/>
              <a:buChar char="•"/>
              <a:defRPr sz="2200" b="1" kern="1200">
                <a:solidFill>
                  <a:schemeClr val="bg1">
                    <a:lumMod val="50000"/>
                  </a:schemeClr>
                </a:solidFill>
                <a:latin typeface="Book Antiqua" panose="02040602050305030304" pitchFamily="18" charset="0"/>
                <a:ea typeface="+mn-ea"/>
                <a:cs typeface="+mn-cs"/>
              </a:defRPr>
            </a:lvl1pPr>
            <a:lvl2pPr marL="914400" indent="-317500" algn="ctr">
              <a:buClr>
                <a:schemeClr val="dk1"/>
              </a:buClr>
              <a:buSzPts val="3000"/>
              <a:buFont typeface="Cabin"/>
              <a:buNone/>
              <a:defRPr sz="3000">
                <a:solidFill>
                  <a:schemeClr val="dk1"/>
                </a:solidFill>
                <a:latin typeface="Cabin"/>
                <a:ea typeface="Cabin"/>
                <a:cs typeface="Cabin"/>
              </a:defRPr>
            </a:lvl2pPr>
            <a:lvl3pPr marL="1371600" indent="-317500" algn="ctr">
              <a:buClr>
                <a:schemeClr val="dk1"/>
              </a:buClr>
              <a:buSzPts val="3000"/>
              <a:buFont typeface="Cabin"/>
              <a:buNone/>
              <a:defRPr sz="3000">
                <a:solidFill>
                  <a:schemeClr val="dk1"/>
                </a:solidFill>
                <a:latin typeface="Cabin"/>
                <a:ea typeface="Cabin"/>
                <a:cs typeface="Cabin"/>
              </a:defRPr>
            </a:lvl3pPr>
            <a:lvl4pPr marL="1828800" indent="-317500" algn="ctr">
              <a:buClr>
                <a:schemeClr val="dk1"/>
              </a:buClr>
              <a:buSzPts val="3000"/>
              <a:buFont typeface="Cabin"/>
              <a:buNone/>
              <a:defRPr sz="3000">
                <a:solidFill>
                  <a:schemeClr val="dk1"/>
                </a:solidFill>
                <a:latin typeface="Cabin"/>
                <a:ea typeface="Cabin"/>
                <a:cs typeface="Cabin"/>
              </a:defRPr>
            </a:lvl4pPr>
            <a:lvl5pPr marL="2286000" indent="-317500" algn="ctr">
              <a:buClr>
                <a:schemeClr val="dk1"/>
              </a:buClr>
              <a:buSzPts val="3000"/>
              <a:buFont typeface="Cabin"/>
              <a:buNone/>
              <a:defRPr sz="3000">
                <a:solidFill>
                  <a:schemeClr val="dk1"/>
                </a:solidFill>
                <a:latin typeface="Cabin"/>
                <a:ea typeface="Cabin"/>
                <a:cs typeface="Cabin"/>
              </a:defRPr>
            </a:lvl5pPr>
            <a:lvl6pPr marL="2743200" indent="-317500" algn="ctr">
              <a:buClr>
                <a:schemeClr val="dk1"/>
              </a:buClr>
              <a:buSzPts val="3000"/>
              <a:buFont typeface="Cabin"/>
              <a:buNone/>
              <a:defRPr sz="3000">
                <a:solidFill>
                  <a:schemeClr val="dk1"/>
                </a:solidFill>
                <a:latin typeface="Cabin"/>
                <a:ea typeface="Cabin"/>
                <a:cs typeface="Cabin"/>
              </a:defRPr>
            </a:lvl6pPr>
            <a:lvl7pPr marL="3200400" indent="-317500" algn="ctr">
              <a:buClr>
                <a:schemeClr val="dk1"/>
              </a:buClr>
              <a:buSzPts val="3000"/>
              <a:buFont typeface="Cabin"/>
              <a:buNone/>
              <a:defRPr sz="3000">
                <a:solidFill>
                  <a:schemeClr val="dk1"/>
                </a:solidFill>
                <a:latin typeface="Cabin"/>
                <a:ea typeface="Cabin"/>
                <a:cs typeface="Cabin"/>
              </a:defRPr>
            </a:lvl7pPr>
            <a:lvl8pPr marL="3657600" indent="-317500" algn="ctr">
              <a:buClr>
                <a:schemeClr val="dk1"/>
              </a:buClr>
              <a:buSzPts val="3000"/>
              <a:buFont typeface="Cabin"/>
              <a:buNone/>
              <a:defRPr sz="3000">
                <a:solidFill>
                  <a:schemeClr val="dk1"/>
                </a:solidFill>
                <a:latin typeface="Cabin"/>
                <a:ea typeface="Cabin"/>
                <a:cs typeface="Cabin"/>
              </a:defRPr>
            </a:lvl8pPr>
            <a:lvl9pPr marL="4114800" indent="-317500" algn="ctr">
              <a:buClr>
                <a:schemeClr val="dk1"/>
              </a:buClr>
              <a:buSzPts val="3000"/>
              <a:buFont typeface="Cabin"/>
              <a:buNone/>
              <a:defRPr sz="3000">
                <a:solidFill>
                  <a:schemeClr val="dk1"/>
                </a:solidFill>
                <a:latin typeface="Cabin"/>
                <a:ea typeface="Cabin"/>
                <a:cs typeface="Cabin"/>
              </a:defRPr>
            </a:lvl9pPr>
          </a:lstStyle>
          <a:p>
            <a:pPr marL="0" indent="0" algn="ctr" rtl="0" eaLnBrk="1" latinLnBrk="0" hangingPunct="1">
              <a:lnSpc>
                <a:spcPct val="120000"/>
              </a:lnSpc>
              <a:spcBef>
                <a:spcPts val="750"/>
              </a:spcBef>
              <a:spcAft>
                <a:spcPts val="0"/>
              </a:spcAft>
              <a:buNone/>
            </a:pPr>
            <a:r>
              <a:rPr lang="en-US" sz="1600" b="1" kern="1200" dirty="0">
                <a:solidFill>
                  <a:schemeClr val="bg1">
                    <a:lumMod val="25000"/>
                  </a:schemeClr>
                </a:solidFill>
                <a:effectLst/>
              </a:rPr>
              <a:t>Discounting of Provisions permitted in case of decommissioning, restoration etc.</a:t>
            </a:r>
          </a:p>
          <a:p>
            <a:pPr marL="0" indent="0" algn="ctr" rtl="0" eaLnBrk="1" latinLnBrk="0" hangingPunct="1">
              <a:lnSpc>
                <a:spcPct val="120000"/>
              </a:lnSpc>
              <a:spcBef>
                <a:spcPts val="750"/>
              </a:spcBef>
              <a:spcAft>
                <a:spcPts val="0"/>
              </a:spcAft>
              <a:buNone/>
            </a:pPr>
            <a:endParaRPr lang="en-US" sz="1600" b="1" kern="1200" dirty="0">
              <a:solidFill>
                <a:schemeClr val="tx2">
                  <a:lumMod val="25000"/>
                </a:schemeClr>
              </a:solidFill>
              <a:effectLst/>
            </a:endParaRPr>
          </a:p>
          <a:p>
            <a:pPr rtl="0" eaLnBrk="1" latinLnBrk="0" hangingPunct="1">
              <a:lnSpc>
                <a:spcPct val="120000"/>
              </a:lnSpc>
              <a:spcBef>
                <a:spcPts val="750"/>
              </a:spcBef>
              <a:spcAft>
                <a:spcPts val="0"/>
              </a:spcAft>
              <a:buFont typeface="Wingdings" panose="05000000000000000000" pitchFamily="2" charset="2"/>
              <a:buChar char="ü"/>
            </a:pPr>
            <a:r>
              <a:rPr lang="en-US" sz="1400" b="1" kern="1200" dirty="0">
                <a:solidFill>
                  <a:schemeClr val="tx2">
                    <a:lumMod val="25000"/>
                  </a:schemeClr>
                </a:solidFill>
                <a:effectLst/>
              </a:rPr>
              <a:t>Earlier discounting of provisioning was not permitted.</a:t>
            </a:r>
          </a:p>
          <a:p>
            <a:pPr rtl="0" eaLnBrk="1" latinLnBrk="0" hangingPunct="1">
              <a:lnSpc>
                <a:spcPct val="120000"/>
              </a:lnSpc>
              <a:spcBef>
                <a:spcPts val="750"/>
              </a:spcBef>
              <a:spcAft>
                <a:spcPts val="0"/>
              </a:spcAft>
              <a:buFont typeface="Wingdings" panose="05000000000000000000" pitchFamily="2" charset="2"/>
              <a:buChar char="ü"/>
            </a:pPr>
            <a:endParaRPr lang="en-US" sz="1400" b="1" kern="1200" dirty="0">
              <a:solidFill>
                <a:schemeClr val="tx2">
                  <a:lumMod val="25000"/>
                </a:schemeClr>
              </a:solidFill>
              <a:effectLst/>
            </a:endParaRPr>
          </a:p>
          <a:p>
            <a:pPr rtl="0" eaLnBrk="1" latinLnBrk="0" hangingPunct="1">
              <a:lnSpc>
                <a:spcPct val="120000"/>
              </a:lnSpc>
              <a:spcBef>
                <a:spcPts val="750"/>
              </a:spcBef>
              <a:spcAft>
                <a:spcPts val="0"/>
              </a:spcAft>
              <a:buFont typeface="Wingdings" panose="05000000000000000000" pitchFamily="2" charset="2"/>
              <a:buChar char="ü"/>
            </a:pPr>
            <a:r>
              <a:rPr lang="en-US" sz="1400" b="1" kern="1200" dirty="0">
                <a:solidFill>
                  <a:schemeClr val="tx2">
                    <a:lumMod val="25000"/>
                  </a:schemeClr>
                </a:solidFill>
                <a:effectLst/>
              </a:rPr>
              <a:t>The discount rate (or rates) should be a pre-tax rate (or rates) that reflect(s) current market assessments of the time value of money and the risks specific to the liability. The discount rate(s) should not reflect risks for which future cash flow estimates have been adjusted.</a:t>
            </a:r>
          </a:p>
          <a:p>
            <a:pPr marL="768096" indent="-347472" algn="l" rtl="0" eaLnBrk="1" latinLnBrk="0" hangingPunct="1">
              <a:lnSpc>
                <a:spcPct val="120000"/>
              </a:lnSpc>
              <a:spcBef>
                <a:spcPts val="750"/>
              </a:spcBef>
              <a:spcAft>
                <a:spcPts val="0"/>
              </a:spcAft>
              <a:buFont typeface="Wingdings" panose="05000000000000000000" pitchFamily="2" charset="2"/>
              <a:buChar char="Ø"/>
            </a:pPr>
            <a:endParaRPr lang="en-IN" sz="400" dirty="0">
              <a:effectLst/>
            </a:endParaRPr>
          </a:p>
        </p:txBody>
      </p:sp>
      <p:pic>
        <p:nvPicPr>
          <p:cNvPr id="4" name="Picture 3">
            <a:extLst>
              <a:ext uri="{FF2B5EF4-FFF2-40B4-BE49-F238E27FC236}">
                <a16:creationId xmlns:a16="http://schemas.microsoft.com/office/drawing/2014/main" id="{7F7AB79F-48AB-D62C-55A8-208FB2CEF66D}"/>
              </a:ext>
            </a:extLst>
          </p:cNvPr>
          <p:cNvPicPr>
            <a:picLocks noChangeAspect="1"/>
          </p:cNvPicPr>
          <p:nvPr/>
        </p:nvPicPr>
        <p:blipFill rotWithShape="1">
          <a:blip r:embed="rId3">
            <a:alphaModFix amt="85000"/>
          </a:blip>
          <a:srcRect l="11559" t="13345" r="52301" b="3294"/>
          <a:stretch/>
        </p:blipFill>
        <p:spPr>
          <a:xfrm>
            <a:off x="4988083" y="9829"/>
            <a:ext cx="4155917" cy="5143500"/>
          </a:xfrm>
          <a:prstGeom prst="rect">
            <a:avLst/>
          </a:prstGeom>
        </p:spPr>
      </p:pic>
      <p:sp>
        <p:nvSpPr>
          <p:cNvPr id="5" name="TextBox 4">
            <a:extLst>
              <a:ext uri="{FF2B5EF4-FFF2-40B4-BE49-F238E27FC236}">
                <a16:creationId xmlns:a16="http://schemas.microsoft.com/office/drawing/2014/main" id="{9F433C77-2DEE-20E3-7052-1788AE5B215D}"/>
              </a:ext>
            </a:extLst>
          </p:cNvPr>
          <p:cNvSpPr txBox="1"/>
          <p:nvPr/>
        </p:nvSpPr>
        <p:spPr>
          <a:xfrm>
            <a:off x="5367958" y="544400"/>
            <a:ext cx="3396166" cy="4278094"/>
          </a:xfrm>
          <a:prstGeom prst="rect">
            <a:avLst/>
          </a:prstGeom>
          <a:noFill/>
          <a:ln w="76200">
            <a:solidFill>
              <a:schemeClr val="bg1"/>
            </a:solidFill>
          </a:ln>
        </p:spPr>
        <p:txBody>
          <a:bodyPr wrap="square" rtlCol="0">
            <a:spAutoFit/>
          </a:bodyPr>
          <a:lstStyle/>
          <a:p>
            <a:pPr algn="ctr"/>
            <a:endParaRPr lang="en-US" sz="3200" b="1" dirty="0">
              <a:solidFill>
                <a:schemeClr val="bg1"/>
              </a:solidFill>
              <a:latin typeface="Calibri" panose="020F0502020204030204" pitchFamily="34" charset="0"/>
              <a:cs typeface="Calibri" panose="020F0502020204030204" pitchFamily="34" charset="0"/>
            </a:endParaRPr>
          </a:p>
          <a:p>
            <a:pPr algn="ctr"/>
            <a:r>
              <a:rPr lang="en-US" sz="4000" b="1" dirty="0">
                <a:solidFill>
                  <a:schemeClr val="bg1"/>
                </a:solidFill>
                <a:latin typeface="Calibri" panose="020F0502020204030204" pitchFamily="34" charset="0"/>
                <a:cs typeface="Calibri" panose="020F0502020204030204" pitchFamily="34" charset="0"/>
              </a:rPr>
              <a:t>AS-29</a:t>
            </a:r>
          </a:p>
          <a:p>
            <a:pPr algn="ctr"/>
            <a:endParaRPr lang="en-US" sz="4000" b="1" dirty="0">
              <a:solidFill>
                <a:schemeClr val="bg1"/>
              </a:solidFill>
              <a:latin typeface="Calibri" panose="020F0502020204030204" pitchFamily="34" charset="0"/>
              <a:cs typeface="Calibri" panose="020F0502020204030204" pitchFamily="34" charset="0"/>
            </a:endParaRPr>
          </a:p>
          <a:p>
            <a:pPr algn="ctr"/>
            <a:r>
              <a:rPr lang="en-US" altLang="en-US" sz="4000" b="1" dirty="0">
                <a:solidFill>
                  <a:schemeClr val="bg1"/>
                </a:solidFill>
                <a:latin typeface="Calibri" panose="020F0502020204030204" pitchFamily="34" charset="0"/>
                <a:cs typeface="Calibri" panose="020F0502020204030204" pitchFamily="34" charset="0"/>
              </a:rPr>
              <a:t>Provisions, Contingent  Liabilities/ Assets</a:t>
            </a:r>
            <a:endParaRPr lang="en-US" altLang="en-US" sz="32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838358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lumMod val="20000"/>
            <a:lumOff val="80000"/>
          </a:schemeClr>
        </a:solidFill>
        <a:effectLst/>
      </p:bgPr>
    </p:bg>
    <p:spTree>
      <p:nvGrpSpPr>
        <p:cNvPr id="1" name="Shape 293"/>
        <p:cNvGrpSpPr/>
        <p:nvPr/>
      </p:nvGrpSpPr>
      <p:grpSpPr>
        <a:xfrm>
          <a:off x="0" y="0"/>
          <a:ext cx="0" cy="0"/>
          <a:chOff x="0" y="0"/>
          <a:chExt cx="0" cy="0"/>
        </a:xfrm>
      </p:grpSpPr>
      <p:sp>
        <p:nvSpPr>
          <p:cNvPr id="299" name="Google Shape;299;p38"/>
          <p:cNvSpPr txBox="1">
            <a:spLocks noGrp="1"/>
          </p:cNvSpPr>
          <p:nvPr>
            <p:ph type="subTitle" idx="1"/>
          </p:nvPr>
        </p:nvSpPr>
        <p:spPr>
          <a:xfrm rot="5400000" flipH="1">
            <a:off x="7689005"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000" dirty="0">
                <a:solidFill>
                  <a:srgbClr val="FF0000"/>
                </a:solidFill>
              </a:rPr>
              <a:t>JOMON K GEORGE</a:t>
            </a:r>
            <a:endParaRPr sz="2000" dirty="0">
              <a:solidFill>
                <a:srgbClr val="FF0000"/>
              </a:solidFill>
            </a:endParaRPr>
          </a:p>
        </p:txBody>
      </p:sp>
      <p:pic>
        <p:nvPicPr>
          <p:cNvPr id="4" name="Picture Placeholder 5" descr="vase, pink flowers, bowl">
            <a:extLst>
              <a:ext uri="{FF2B5EF4-FFF2-40B4-BE49-F238E27FC236}">
                <a16:creationId xmlns:a16="http://schemas.microsoft.com/office/drawing/2014/main" id="{B4D6387F-35E4-FE28-47B7-FB921B37D11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22351"/>
          <a:stretch/>
        </p:blipFill>
        <p:spPr>
          <a:xfrm>
            <a:off x="511723" y="197973"/>
            <a:ext cx="8170582" cy="4504794"/>
          </a:xfrm>
          <a:prstGeom prst="rect">
            <a:avLst/>
          </a:prstGeom>
          <a:solidFill>
            <a:schemeClr val="bg2">
              <a:lumMod val="90000"/>
            </a:schemeClr>
          </a:solidFill>
          <a:effectLst>
            <a:softEdge rad="63500"/>
          </a:effectLst>
        </p:spPr>
      </p:pic>
      <p:sp>
        <p:nvSpPr>
          <p:cNvPr id="5" name="TextBox 4">
            <a:extLst>
              <a:ext uri="{FF2B5EF4-FFF2-40B4-BE49-F238E27FC236}">
                <a16:creationId xmlns:a16="http://schemas.microsoft.com/office/drawing/2014/main" id="{8578A3E2-E058-E5A6-9E19-5810BE4DB146}"/>
              </a:ext>
            </a:extLst>
          </p:cNvPr>
          <p:cNvSpPr txBox="1"/>
          <p:nvPr/>
        </p:nvSpPr>
        <p:spPr>
          <a:xfrm>
            <a:off x="5093117" y="4116261"/>
            <a:ext cx="3209533" cy="707886"/>
          </a:xfrm>
          <a:prstGeom prst="rect">
            <a:avLst/>
          </a:prstGeom>
          <a:noFill/>
        </p:spPr>
        <p:txBody>
          <a:bodyPr wrap="none" rtlCol="0">
            <a:spAutoFit/>
          </a:bodyPr>
          <a:lstStyle/>
          <a:p>
            <a:pPr algn="just"/>
            <a:r>
              <a:rPr lang="en-IN" sz="4000" dirty="0">
                <a:latin typeface="Book Antiqua" panose="02040602050305030304" pitchFamily="18" charset="0"/>
              </a:rPr>
              <a:t>Thank You…</a:t>
            </a:r>
          </a:p>
        </p:txBody>
      </p:sp>
    </p:spTree>
  </p:cSld>
  <p:clrMapOvr>
    <a:masterClrMapping/>
  </p:clrMapOvr>
</p:sld>
</file>

<file path=ppt/theme/theme1.xml><?xml version="1.0" encoding="utf-8"?>
<a:theme xmlns:a="http://schemas.openxmlformats.org/drawingml/2006/main" name="Human Resource Development Pitch Deck by Slidesgo">
  <a:themeElements>
    <a:clrScheme name="Simple Light">
      <a:dk1>
        <a:srgbClr val="353535"/>
      </a:dk1>
      <a:lt1>
        <a:srgbClr val="FFFCFC"/>
      </a:lt1>
      <a:dk2>
        <a:srgbClr val="E0DBD7"/>
      </a:dk2>
      <a:lt2>
        <a:srgbClr val="EEEEEE"/>
      </a:lt2>
      <a:accent1>
        <a:srgbClr val="FFFFFF"/>
      </a:accent1>
      <a:accent2>
        <a:srgbClr val="FFFFFF"/>
      </a:accent2>
      <a:accent3>
        <a:srgbClr val="FFFFFF"/>
      </a:accent3>
      <a:accent4>
        <a:srgbClr val="FFFFFF"/>
      </a:accent4>
      <a:accent5>
        <a:srgbClr val="FFFFFF"/>
      </a:accent5>
      <a:accent6>
        <a:srgbClr val="FFFFFF"/>
      </a:accent6>
      <a:hlink>
        <a:srgbClr val="35353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1622</TotalTime>
  <Words>1282</Words>
  <Application>Microsoft Office PowerPoint</Application>
  <PresentationFormat>On-screen Show (16:9)</PresentationFormat>
  <Paragraphs>257</Paragraphs>
  <Slides>31</Slides>
  <Notes>31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Arial</vt:lpstr>
      <vt:lpstr>Baskerville Old Face</vt:lpstr>
      <vt:lpstr>Book Antiqua</vt:lpstr>
      <vt:lpstr>Cabin</vt:lpstr>
      <vt:lpstr>Calibri</vt:lpstr>
      <vt:lpstr>Cantata One</vt:lpstr>
      <vt:lpstr>Felix Titling</vt:lpstr>
      <vt:lpstr>Wingdings</vt:lpstr>
      <vt:lpstr>Human Resource Development Pitch Deck by Slidesgo</vt:lpstr>
      <vt:lpstr>ACCOUTING STANDARDS  AN UPDATE</vt:lpstr>
      <vt:lpstr>ASB  and its  Evolution</vt:lpstr>
      <vt:lpstr>SECTION 133  (CHAPTER IX) </vt:lpstr>
      <vt:lpstr>Section 143 (Chapter X)  </vt:lpstr>
      <vt:lpstr>Small &amp; Medium Company</vt:lpstr>
      <vt:lpstr>PowerPoint Presentation</vt:lpstr>
      <vt:lpstr>The New Regime </vt:lpstr>
      <vt:lpstr>APPLICABILITY OF ACCOUNTING STANDARDS</vt:lpstr>
      <vt:lpstr>APPLICABILITY OF ACCOUNTING STANDARDS</vt:lpstr>
      <vt:lpstr>APPLICABILITY OF ACCOUNTING STANDARDS</vt:lpstr>
      <vt:lpstr>APPLICABILITY OF ACCOUNTING STANDARDS</vt:lpstr>
      <vt:lpstr>APPLICABILITY OF ACCOUNTING STANDARDS</vt:lpstr>
      <vt:lpstr>PowerPoint Presentation</vt:lpstr>
      <vt:lpstr>PowerPoint Presentation</vt:lpstr>
      <vt:lpstr>PowerPoint Presentation</vt:lpstr>
      <vt:lpstr>Financial Charges are not normally included in cost.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ACCOUTING STANDARDS  AN UPDATE</dc:title>
  <dc:creator>Jomon K George</dc:creator>
  <cp:lastModifiedBy>Jomon K George</cp:lastModifiedBy>
  <cp:revision>59</cp:revision>
  <dcterms:modified xsi:type="dcterms:W3CDTF">2025-09-13T06:39:22Z</dcterms:modified>
</cp:coreProperties>
</file>