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803"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80" r:id="rId23"/>
    <p:sldId id="276" r:id="rId24"/>
  </p:sldIdLst>
  <p:sldSz cx="14630400" cy="8229600"/>
  <p:notesSz cx="8229600" cy="14630400"/>
  <p:embeddedFontLst>
    <p:embeddedFont>
      <p:font typeface="Calibri" pitchFamily="34" charset="0"/>
      <p:regular r:id="rId26"/>
      <p:bold r:id="rId27"/>
      <p:italic r:id="rId28"/>
      <p:boldItalic r:id="rId29"/>
    </p:embeddedFont>
    <p:embeddedFont>
      <p:font typeface="Patrick Hand" charset="0"/>
      <p:regular r:id="rId30"/>
    </p:embeddedFont>
    <p:embeddedFont>
      <p:font typeface="Candara"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79" d="100"/>
          <a:sy n="79" d="100"/>
        </p:scale>
        <p:origin x="-66" y="948"/>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BF68638D-AA3B-47F3-AD21-A7A3D785EFB1}" type="datetimeFigureOut">
              <a:rPr lang="en-IN" smtClean="0"/>
              <a:t>16-03-2025</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7CCCC44C-25B6-4047-B31E-E7C0E05A5349}" type="slidenum">
              <a:rPr lang="en-IN" smtClean="0"/>
              <a:t>‹#›</a:t>
            </a:fld>
            <a:endParaRPr lang="en-IN"/>
          </a:p>
        </p:txBody>
      </p:sp>
    </p:spTree>
    <p:extLst>
      <p:ext uri="{BB962C8B-B14F-4D97-AF65-F5344CB8AC3E}">
        <p14:creationId xmlns:p14="http://schemas.microsoft.com/office/powerpoint/2010/main" val="3337732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365760" y="274320"/>
            <a:ext cx="13913510" cy="7242048"/>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grpSp>
        <p:nvGrpSpPr>
          <p:cNvPr id="7" name="Group 9"/>
          <p:cNvGrpSpPr>
            <a:grpSpLocks noChangeAspect="1"/>
          </p:cNvGrpSpPr>
          <p:nvPr/>
        </p:nvGrpSpPr>
        <p:grpSpPr bwMode="hidden">
          <a:xfrm>
            <a:off x="338664" y="6424756"/>
            <a:ext cx="13957402" cy="1597896"/>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1097280" y="1920240"/>
            <a:ext cx="12435840" cy="2136130"/>
          </a:xfrm>
        </p:spPr>
        <p:txBody>
          <a:bodyPr anchor="b">
            <a:normAutofit/>
          </a:bodyPr>
          <a:lstStyle>
            <a:lvl1pPr>
              <a:defRPr sz="63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94560" y="4267201"/>
            <a:ext cx="10241280" cy="1767840"/>
          </a:xfrm>
        </p:spPr>
        <p:txBody>
          <a:bodyPr>
            <a:normAutofit/>
          </a:bodyPr>
          <a:lstStyle>
            <a:lvl1pPr marL="0" indent="0" algn="ctr">
              <a:buNone/>
              <a:defRPr sz="2900">
                <a:solidFill>
                  <a:srgbClr val="FFFFFF"/>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65760" y="274320"/>
            <a:ext cx="13913510" cy="568391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9" name="Freeform 14"/>
          <p:cNvSpPr>
            <a:spLocks/>
          </p:cNvSpPr>
          <p:nvPr/>
        </p:nvSpPr>
        <p:spPr bwMode="hidden">
          <a:xfrm>
            <a:off x="9675902" y="5044311"/>
            <a:ext cx="4602286" cy="856831"/>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130622" tIns="65311" rIns="130622" bIns="65311" numCol="1" anchor="t" anchorCtr="0" compatLnSpc="1">
            <a:prstTxWarp prst="textNoShape">
              <a:avLst/>
            </a:prstTxWarp>
          </a:bodyPr>
          <a:lstStyle/>
          <a:p>
            <a:endParaRPr lang="en-US"/>
          </a:p>
        </p:txBody>
      </p:sp>
      <p:sp>
        <p:nvSpPr>
          <p:cNvPr id="10" name="Freeform 18"/>
          <p:cNvSpPr>
            <a:spLocks/>
          </p:cNvSpPr>
          <p:nvPr/>
        </p:nvSpPr>
        <p:spPr bwMode="hidden">
          <a:xfrm>
            <a:off x="4190913" y="4890348"/>
            <a:ext cx="8871224" cy="102016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130622" tIns="65311" rIns="130622" bIns="65311" numCol="1" anchor="t" anchorCtr="0" compatLnSpc="1">
            <a:prstTxWarp prst="textNoShape">
              <a:avLst/>
            </a:prstTxWarp>
          </a:bodyPr>
          <a:lstStyle/>
          <a:p>
            <a:endParaRPr lang="en-US"/>
          </a:p>
        </p:txBody>
      </p:sp>
      <p:sp>
        <p:nvSpPr>
          <p:cNvPr id="11" name="Freeform 22"/>
          <p:cNvSpPr>
            <a:spLocks/>
          </p:cNvSpPr>
          <p:nvPr/>
        </p:nvSpPr>
        <p:spPr bwMode="hidden">
          <a:xfrm>
            <a:off x="4525965" y="4905075"/>
            <a:ext cx="8748768" cy="929126"/>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130622" tIns="65311" rIns="130622" bIns="65311" numCol="1" anchor="t" anchorCtr="0" compatLnSpc="1">
            <a:prstTxWarp prst="textNoShape">
              <a:avLst/>
            </a:prstTxWarp>
          </a:bodyPr>
          <a:lstStyle/>
          <a:p>
            <a:endParaRPr lang="en-US"/>
          </a:p>
        </p:txBody>
      </p:sp>
      <p:sp>
        <p:nvSpPr>
          <p:cNvPr id="12" name="Freeform 26"/>
          <p:cNvSpPr>
            <a:spLocks/>
          </p:cNvSpPr>
          <p:nvPr/>
        </p:nvSpPr>
        <p:spPr bwMode="hidden">
          <a:xfrm>
            <a:off x="8975182" y="4889009"/>
            <a:ext cx="5292800" cy="78185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130622" tIns="65311" rIns="130622" bIns="65311" numCol="1" anchor="t" anchorCtr="0" compatLnSpc="1">
            <a:prstTxWarp prst="textNoShape">
              <a:avLst/>
            </a:prstTxWarp>
          </a:bodyPr>
          <a:lstStyle/>
          <a:p>
            <a:endParaRPr lang="en-US"/>
          </a:p>
        </p:txBody>
      </p:sp>
      <p:sp useBgFill="1">
        <p:nvSpPr>
          <p:cNvPr id="13" name="Freeform 10"/>
          <p:cNvSpPr>
            <a:spLocks/>
          </p:cNvSpPr>
          <p:nvPr/>
        </p:nvSpPr>
        <p:spPr bwMode="hidden">
          <a:xfrm>
            <a:off x="338664" y="4870266"/>
            <a:ext cx="13957402" cy="1595849"/>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130622" tIns="65311" rIns="130622" bIns="65311" numCol="1" anchor="t" anchorCtr="0" compatLnSpc="1">
            <a:prstTxWarp prst="textNoShape">
              <a:avLst/>
            </a:prstTxWarp>
          </a:bodyPr>
          <a:lstStyle/>
          <a:p>
            <a:endParaRPr lang="en-US"/>
          </a:p>
        </p:txBody>
      </p:sp>
      <p:sp>
        <p:nvSpPr>
          <p:cNvPr id="2" name="Title 1"/>
          <p:cNvSpPr>
            <a:spLocks noGrp="1"/>
          </p:cNvSpPr>
          <p:nvPr>
            <p:ph type="title"/>
          </p:nvPr>
        </p:nvSpPr>
        <p:spPr>
          <a:xfrm>
            <a:off x="1104051" y="2956272"/>
            <a:ext cx="12435840" cy="1828800"/>
          </a:xfrm>
        </p:spPr>
        <p:txBody>
          <a:bodyPr anchor="t">
            <a:normAutofit/>
          </a:bodyPr>
          <a:lstStyle>
            <a:lvl1pPr algn="ctr">
              <a:defRPr sz="63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87784" y="1724938"/>
            <a:ext cx="10268374" cy="1127761"/>
          </a:xfrm>
        </p:spPr>
        <p:txBody>
          <a:bodyPr anchor="b">
            <a:normAutofit/>
          </a:bodyPr>
          <a:lstStyle>
            <a:lvl1pPr marL="0" indent="0" algn="ctr">
              <a:buNone/>
              <a:defRPr sz="2900">
                <a:solidFill>
                  <a:srgbClr val="FFFFFF"/>
                </a:solidFill>
              </a:defRPr>
            </a:lvl1pPr>
            <a:lvl2pPr marL="653110" indent="0">
              <a:buNone/>
              <a:defRPr sz="2600">
                <a:solidFill>
                  <a:schemeClr val="tx1">
                    <a:tint val="75000"/>
                  </a:schemeClr>
                </a:solidFill>
              </a:defRPr>
            </a:lvl2pPr>
            <a:lvl3pPr marL="1306220" indent="0">
              <a:buNone/>
              <a:defRPr sz="2300">
                <a:solidFill>
                  <a:schemeClr val="tx1">
                    <a:tint val="75000"/>
                  </a:schemeClr>
                </a:solidFill>
              </a:defRPr>
            </a:lvl3pPr>
            <a:lvl4pPr marL="1959331" indent="0">
              <a:buNone/>
              <a:defRPr sz="2000">
                <a:solidFill>
                  <a:schemeClr val="tx1">
                    <a:tint val="75000"/>
                  </a:schemeClr>
                </a:solidFill>
              </a:defRPr>
            </a:lvl4pPr>
            <a:lvl5pPr marL="2612441" indent="0">
              <a:buNone/>
              <a:defRPr sz="2000">
                <a:solidFill>
                  <a:schemeClr val="tx1">
                    <a:tint val="75000"/>
                  </a:schemeClr>
                </a:solidFill>
              </a:defRPr>
            </a:lvl5pPr>
            <a:lvl6pPr marL="3265551" indent="0">
              <a:buNone/>
              <a:defRPr sz="2000">
                <a:solidFill>
                  <a:schemeClr val="tx1">
                    <a:tint val="75000"/>
                  </a:schemeClr>
                </a:solidFill>
              </a:defRPr>
            </a:lvl6pPr>
            <a:lvl7pPr marL="3918661" indent="0">
              <a:buNone/>
              <a:defRPr sz="2000">
                <a:solidFill>
                  <a:schemeClr val="tx1">
                    <a:tint val="75000"/>
                  </a:schemeClr>
                </a:solidFill>
              </a:defRPr>
            </a:lvl7pPr>
            <a:lvl8pPr marL="4571771" indent="0">
              <a:buNone/>
              <a:defRPr sz="2000">
                <a:solidFill>
                  <a:schemeClr val="tx1">
                    <a:tint val="75000"/>
                  </a:schemeClr>
                </a:solidFill>
              </a:defRPr>
            </a:lvl8pPr>
            <a:lvl9pPr marL="5224882"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1082648" y="3215030"/>
            <a:ext cx="6115507" cy="41367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7432243" y="3215030"/>
            <a:ext cx="6115507" cy="41367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82650" y="3213737"/>
            <a:ext cx="6115507" cy="767714"/>
          </a:xfrm>
        </p:spPr>
        <p:txBody>
          <a:bodyPr anchor="ctr"/>
          <a:lstStyle>
            <a:lvl1pPr marL="0" indent="0" algn="ctr">
              <a:buNone/>
              <a:defRPr sz="3400" b="0">
                <a:solidFill>
                  <a:schemeClr val="tx2"/>
                </a:solidFill>
                <a:latin typeface="+mj-lt"/>
              </a:defRPr>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1083732" y="4114800"/>
            <a:ext cx="6112088" cy="3236596"/>
          </a:xfrm>
        </p:spPr>
        <p:txBody>
          <a:bodyPr/>
          <a:lstStyle>
            <a:lvl1pPr>
              <a:defRPr sz="2900"/>
            </a:lvl1pPr>
            <a:lvl2pPr>
              <a:defRPr sz="2600"/>
            </a:lvl2pPr>
            <a:lvl3pPr>
              <a:defRPr sz="2300"/>
            </a:lvl3pPr>
            <a:lvl4pPr>
              <a:defRPr sz="2000"/>
            </a:lvl4pPr>
            <a:lvl5pPr>
              <a:defRPr sz="20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437120" y="3213736"/>
            <a:ext cx="6115507" cy="767714"/>
          </a:xfrm>
        </p:spPr>
        <p:txBody>
          <a:bodyPr anchor="ctr"/>
          <a:lstStyle>
            <a:lvl1pPr marL="0" indent="0" algn="ctr">
              <a:buNone/>
              <a:defRPr sz="3400" b="0" i="0">
                <a:solidFill>
                  <a:schemeClr val="tx2"/>
                </a:solidFill>
                <a:latin typeface="+mj-lt"/>
              </a:defRPr>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0" y="4114800"/>
            <a:ext cx="6115507" cy="3236596"/>
          </a:xfrm>
        </p:spPr>
        <p:txBody>
          <a:bodyPr/>
          <a:lstStyle>
            <a:lvl1pPr>
              <a:defRPr sz="2900"/>
            </a:lvl1pPr>
            <a:lvl2pPr>
              <a:defRPr sz="2600"/>
            </a:lvl2pPr>
            <a:lvl3pPr>
              <a:defRPr sz="2300"/>
            </a:lvl3pPr>
            <a:lvl4pPr>
              <a:defRPr sz="2000"/>
            </a:lvl4pPr>
            <a:lvl5pPr>
              <a:defRPr sz="20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3/16/2025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3/16/2025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365760" y="274320"/>
            <a:ext cx="13913510" cy="1711757"/>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grpSp>
        <p:nvGrpSpPr>
          <p:cNvPr id="6" name="Group 5"/>
          <p:cNvGrpSpPr>
            <a:grpSpLocks noChangeAspect="1"/>
          </p:cNvGrpSpPr>
          <p:nvPr/>
        </p:nvGrpSpPr>
        <p:grpSpPr bwMode="hidden">
          <a:xfrm>
            <a:off x="338664" y="857029"/>
            <a:ext cx="13957402" cy="1595849"/>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714818-984F-4759-BF72-A33BDC1963BD}" type="datetime1">
              <a:rPr lang="en-US" smtClean="0"/>
              <a:pPr/>
              <a:t>3/16/2025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365760" y="274320"/>
            <a:ext cx="13913510" cy="1711757"/>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1463040" y="4297681"/>
            <a:ext cx="5364480" cy="2286001"/>
          </a:xfrm>
        </p:spPr>
        <p:txBody>
          <a:bodyPr anchor="t">
            <a:normAutofit/>
          </a:bodyPr>
          <a:lstStyle>
            <a:lvl1pPr marL="0" indent="0">
              <a:spcBef>
                <a:spcPts val="0"/>
              </a:spcBef>
              <a:spcAft>
                <a:spcPts val="857"/>
              </a:spcAft>
              <a:buNone/>
              <a:defRPr sz="2600">
                <a:solidFill>
                  <a:schemeClr val="tx2"/>
                </a:solidFill>
              </a:defRPr>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smtClean="0"/>
              <a:t>Click to edit Master text styles</a:t>
            </a:r>
          </a:p>
        </p:txBody>
      </p:sp>
      <p:grpSp>
        <p:nvGrpSpPr>
          <p:cNvPr id="2" name="Group 23"/>
          <p:cNvGrpSpPr>
            <a:grpSpLocks noChangeAspect="1"/>
          </p:cNvGrpSpPr>
          <p:nvPr/>
        </p:nvGrpSpPr>
        <p:grpSpPr bwMode="hidden">
          <a:xfrm>
            <a:off x="338664" y="857029"/>
            <a:ext cx="13957402" cy="1597896"/>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1463040" y="2743200"/>
            <a:ext cx="5364480" cy="1503274"/>
          </a:xfrm>
        </p:spPr>
        <p:txBody>
          <a:bodyPr anchor="b">
            <a:noAutofit/>
          </a:bodyPr>
          <a:lstStyle>
            <a:lvl1pPr algn="l">
              <a:defRPr sz="46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443139" y="2194560"/>
            <a:ext cx="6246522" cy="4572000"/>
          </a:xfrm>
        </p:spPr>
        <p:txBody>
          <a:bodyPr anchor="ctr"/>
          <a:lstStyle>
            <a:lvl1pPr>
              <a:buClr>
                <a:schemeClr val="bg1"/>
              </a:buClr>
              <a:defRPr sz="3100">
                <a:solidFill>
                  <a:schemeClr val="tx2"/>
                </a:solidFill>
              </a:defRPr>
            </a:lvl1pPr>
            <a:lvl2pPr>
              <a:buClr>
                <a:schemeClr val="bg1"/>
              </a:buClr>
              <a:defRPr sz="2900">
                <a:solidFill>
                  <a:schemeClr val="tx2"/>
                </a:solidFill>
              </a:defRPr>
            </a:lvl2pPr>
            <a:lvl3pPr>
              <a:buClr>
                <a:schemeClr val="bg1"/>
              </a:buClr>
              <a:defRPr sz="2600">
                <a:solidFill>
                  <a:schemeClr val="tx2"/>
                </a:solidFill>
              </a:defRPr>
            </a:lvl3pPr>
            <a:lvl4pPr>
              <a:buClr>
                <a:schemeClr val="bg1"/>
              </a:buClr>
              <a:defRPr sz="2300">
                <a:solidFill>
                  <a:schemeClr val="tx2"/>
                </a:solidFill>
              </a:defRPr>
            </a:lvl4pPr>
            <a:lvl5pPr>
              <a:buClr>
                <a:schemeClr val="bg1"/>
              </a:buClr>
              <a:defRPr sz="2300">
                <a:solidFill>
                  <a:schemeClr val="tx2"/>
                </a:solidFill>
              </a:defRPr>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65760" y="274320"/>
            <a:ext cx="13913510" cy="7242048"/>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grpSp>
        <p:nvGrpSpPr>
          <p:cNvPr id="9" name="Group 8"/>
          <p:cNvGrpSpPr>
            <a:grpSpLocks noChangeAspect="1"/>
          </p:cNvGrpSpPr>
          <p:nvPr/>
        </p:nvGrpSpPr>
        <p:grpSpPr bwMode="hidden">
          <a:xfrm>
            <a:off x="338664" y="6424756"/>
            <a:ext cx="13957402" cy="1597896"/>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7798649" y="406400"/>
            <a:ext cx="6100232" cy="2915921"/>
          </a:xfrm>
        </p:spPr>
        <p:txBody>
          <a:bodyPr anchor="b">
            <a:normAutofit/>
          </a:bodyPr>
          <a:lstStyle>
            <a:lvl1pPr algn="l">
              <a:defRPr sz="40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7789334" y="3342640"/>
            <a:ext cx="6109547" cy="2905760"/>
          </a:xfrm>
        </p:spPr>
        <p:txBody>
          <a:bodyPr>
            <a:normAutofit/>
          </a:bodyPr>
          <a:lstStyle>
            <a:lvl1pPr marL="0" indent="0">
              <a:buNone/>
              <a:defRPr sz="2600">
                <a:solidFill>
                  <a:srgbClr val="FFFFFF"/>
                </a:solidFill>
              </a:defRPr>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1341120" y="1645920"/>
            <a:ext cx="5705856" cy="3511296"/>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4600">
                <a:solidFill>
                  <a:schemeClr val="bg1"/>
                </a:solidFill>
              </a:defRPr>
            </a:lvl1pPr>
            <a:lvl2pPr marL="653110" indent="0">
              <a:buNone/>
              <a:defRPr sz="4000"/>
            </a:lvl2pPr>
            <a:lvl3pPr marL="1306220" indent="0">
              <a:buNone/>
              <a:defRPr sz="3400"/>
            </a:lvl3pPr>
            <a:lvl4pPr marL="1959331" indent="0">
              <a:buNone/>
              <a:defRPr sz="2900"/>
            </a:lvl4pPr>
            <a:lvl5pPr marL="2612441" indent="0">
              <a:buNone/>
              <a:defRPr sz="2900"/>
            </a:lvl5pPr>
            <a:lvl6pPr marL="3265551" indent="0">
              <a:buNone/>
              <a:defRPr sz="2900"/>
            </a:lvl6pPr>
            <a:lvl7pPr marL="3918661" indent="0">
              <a:buNone/>
              <a:defRPr sz="2900"/>
            </a:lvl7pPr>
            <a:lvl8pPr marL="4571771" indent="0">
              <a:buNone/>
              <a:defRPr sz="2900"/>
            </a:lvl8pPr>
            <a:lvl9pPr marL="5224882" indent="0">
              <a:buNone/>
              <a:defRPr sz="2900"/>
            </a:lvl9pPr>
          </a:lstStyle>
          <a:p>
            <a:r>
              <a:rPr lang="en-US" smtClean="0"/>
              <a:t>Click icon to add picture</a:t>
            </a:r>
            <a:endParaRPr 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365760" y="274320"/>
            <a:ext cx="13913510" cy="1711757"/>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338664" y="857029"/>
            <a:ext cx="13957402" cy="1597896"/>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10607040" y="1737360"/>
            <a:ext cx="3291840" cy="5384800"/>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31520" y="1737360"/>
            <a:ext cx="9631680" cy="5384801"/>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9 master">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10 master">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11 master">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12 master">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13 master">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14 master">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15 master">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16 master">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lide 17 master">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lide 18 mast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Slide 19 master">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lide 20 master">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Slide 21 master">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65760" y="274320"/>
            <a:ext cx="13913510" cy="2962656"/>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grpSp>
        <p:nvGrpSpPr>
          <p:cNvPr id="8" name="Group 15"/>
          <p:cNvGrpSpPr>
            <a:grpSpLocks noChangeAspect="1"/>
          </p:cNvGrpSpPr>
          <p:nvPr/>
        </p:nvGrpSpPr>
        <p:grpSpPr bwMode="hidden">
          <a:xfrm>
            <a:off x="338664" y="2015315"/>
            <a:ext cx="13957402" cy="1595849"/>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731520" y="405993"/>
            <a:ext cx="13167360" cy="1503274"/>
          </a:xfrm>
          <a:prstGeom prst="rect">
            <a:avLst/>
          </a:prstGeom>
        </p:spPr>
        <p:txBody>
          <a:bodyPr vert="horz" lIns="130622" tIns="65311" rIns="130622" bIns="65311"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8261875" y="7500197"/>
            <a:ext cx="6058704" cy="438150"/>
          </a:xfrm>
          <a:prstGeom prst="rect">
            <a:avLst/>
          </a:prstGeom>
        </p:spPr>
        <p:txBody>
          <a:bodyPr vert="horz" lIns="130622" tIns="65311" rIns="130622" bIns="65311" rtlCol="0" anchor="ctr"/>
          <a:lstStyle>
            <a:lvl1pPr algn="r">
              <a:defRPr sz="1400">
                <a:solidFill>
                  <a:schemeClr val="tx2"/>
                </a:solidFill>
              </a:defRPr>
            </a:lvl1pPr>
          </a:lstStyle>
          <a:p>
            <a:fld id="{9D1D110F-3F4E-48D9-B8AA-5D0E825AFDBA}" type="datetime1">
              <a:rPr lang="en-US" smtClean="0"/>
              <a:pPr/>
              <a:t>3/16/2025</a:t>
            </a:fld>
            <a:endParaRPr lang="en-US"/>
          </a:p>
        </p:txBody>
      </p:sp>
      <p:sp>
        <p:nvSpPr>
          <p:cNvPr id="5" name="Footer Placeholder 4"/>
          <p:cNvSpPr>
            <a:spLocks noGrp="1"/>
          </p:cNvSpPr>
          <p:nvPr>
            <p:ph type="ftr" sz="quarter" idx="3"/>
          </p:nvPr>
        </p:nvSpPr>
        <p:spPr>
          <a:xfrm>
            <a:off x="309821" y="7500197"/>
            <a:ext cx="6058706" cy="438150"/>
          </a:xfrm>
          <a:prstGeom prst="rect">
            <a:avLst/>
          </a:prstGeom>
        </p:spPr>
        <p:txBody>
          <a:bodyPr vert="horz" lIns="130622" tIns="65311" rIns="130622" bIns="65311" rtlCol="0" anchor="ctr"/>
          <a:lstStyle>
            <a:lvl1pPr algn="l">
              <a:defRPr sz="1400">
                <a:solidFill>
                  <a:schemeClr val="tx2"/>
                </a:solidFill>
              </a:defRPr>
            </a:lvl1pPr>
          </a:lstStyle>
          <a:p>
            <a:endParaRPr lang="en-US" dirty="0"/>
          </a:p>
        </p:txBody>
      </p:sp>
      <p:sp>
        <p:nvSpPr>
          <p:cNvPr id="6" name="Slide Number Placeholder 5"/>
          <p:cNvSpPr>
            <a:spLocks noGrp="1"/>
          </p:cNvSpPr>
          <p:nvPr>
            <p:ph type="sldNum" sz="quarter" idx="4"/>
          </p:nvPr>
        </p:nvSpPr>
        <p:spPr>
          <a:xfrm>
            <a:off x="6385741" y="7500196"/>
            <a:ext cx="1858922" cy="438150"/>
          </a:xfrm>
          <a:prstGeom prst="rect">
            <a:avLst/>
          </a:prstGeom>
        </p:spPr>
        <p:txBody>
          <a:bodyPr vert="horz" lIns="130622" tIns="65311" rIns="130622" bIns="65311" rtlCol="0" anchor="ctr"/>
          <a:lstStyle>
            <a:lvl1pPr algn="ctr">
              <a:defRPr sz="14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1395308" y="3210561"/>
            <a:ext cx="11853333" cy="4140835"/>
          </a:xfrm>
          <a:prstGeom prst="rect">
            <a:avLst/>
          </a:prstGeom>
        </p:spPr>
        <p:txBody>
          <a:bodyPr vert="horz" lIns="130622" tIns="65311" rIns="130622" bIns="653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 id="2147483822" r:id="rId19"/>
    <p:sldLayoutId id="2147483823" r:id="rId20"/>
    <p:sldLayoutId id="2147483824" r:id="rId21"/>
    <p:sldLayoutId id="2147483825" r:id="rId22"/>
    <p:sldLayoutId id="2147483826" r:id="rId23"/>
    <p:sldLayoutId id="2147483827" r:id="rId24"/>
    <p:sldLayoutId id="2147483828" r:id="rId25"/>
    <p:sldLayoutId id="2147483829" r:id="rId26"/>
    <p:sldLayoutId id="2147483830" r:id="rId27"/>
    <p:sldLayoutId id="2147483831" r:id="rId28"/>
    <p:sldLayoutId id="2147483832" r:id="rId29"/>
    <p:sldLayoutId id="2147483833" r:id="rId30"/>
    <p:sldLayoutId id="2147483834" r:id="rId31"/>
    <p:sldLayoutId id="2147483835" r:id="rId32"/>
  </p:sldLayoutIdLst>
  <p:hf sldNum="0" hdr="0" ftr="0" dt="0"/>
  <p:txStyles>
    <p:titleStyle>
      <a:lvl1pPr algn="ctr" defTabSz="1306220" rtl="0" eaLnBrk="1" latinLnBrk="0" hangingPunct="1">
        <a:spcBef>
          <a:spcPct val="0"/>
        </a:spcBef>
        <a:buNone/>
        <a:defRPr sz="63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91866" indent="-391866" algn="l" defTabSz="1306220" rtl="0" eaLnBrk="1" latinLnBrk="0" hangingPunct="1">
        <a:spcBef>
          <a:spcPct val="20000"/>
        </a:spcBef>
        <a:buClr>
          <a:schemeClr val="accent1"/>
        </a:buClr>
        <a:buSzPct val="100000"/>
        <a:buFont typeface="Symbol" pitchFamily="18" charset="2"/>
        <a:buChar char=""/>
        <a:defRPr sz="3400" kern="1200">
          <a:solidFill>
            <a:schemeClr val="tx2"/>
          </a:solidFill>
          <a:latin typeface="+mn-lt"/>
          <a:ea typeface="+mn-ea"/>
          <a:cs typeface="+mn-cs"/>
        </a:defRPr>
      </a:lvl1pPr>
      <a:lvl2pPr marL="823192" indent="-391866" algn="l" defTabSz="1306220" rtl="0" eaLnBrk="1" latinLnBrk="0" hangingPunct="1">
        <a:spcBef>
          <a:spcPct val="20000"/>
        </a:spcBef>
        <a:buClr>
          <a:schemeClr val="accent1"/>
        </a:buClr>
        <a:buSzPct val="100000"/>
        <a:buFont typeface="Symbol" pitchFamily="18" charset="2"/>
        <a:buChar char=""/>
        <a:defRPr sz="3100" kern="1200">
          <a:solidFill>
            <a:schemeClr val="tx2"/>
          </a:solidFill>
          <a:latin typeface="+mn-lt"/>
          <a:ea typeface="+mn-ea"/>
          <a:cs typeface="+mn-cs"/>
        </a:defRPr>
      </a:lvl2pPr>
      <a:lvl3pPr marL="1222315" indent="-326555" algn="l" defTabSz="1306220" rtl="0" eaLnBrk="1" latinLnBrk="0" hangingPunct="1">
        <a:spcBef>
          <a:spcPct val="20000"/>
        </a:spcBef>
        <a:buClr>
          <a:schemeClr val="accent1"/>
        </a:buClr>
        <a:buSzPct val="100000"/>
        <a:buFont typeface="Symbol" pitchFamily="18" charset="2"/>
        <a:buChar char=""/>
        <a:defRPr sz="2900" kern="1200">
          <a:solidFill>
            <a:schemeClr val="tx2"/>
          </a:solidFill>
          <a:latin typeface="+mn-lt"/>
          <a:ea typeface="+mn-ea"/>
          <a:cs typeface="+mn-cs"/>
        </a:defRPr>
      </a:lvl3pPr>
      <a:lvl4pPr marL="1632776" indent="-326555" algn="l" defTabSz="1306220" rtl="0" eaLnBrk="1" latinLnBrk="0" hangingPunct="1">
        <a:spcBef>
          <a:spcPct val="20000"/>
        </a:spcBef>
        <a:buClr>
          <a:schemeClr val="accent1"/>
        </a:buClr>
        <a:buSzPct val="100000"/>
        <a:buFont typeface="Symbol" pitchFamily="18" charset="2"/>
        <a:buChar char=""/>
        <a:defRPr sz="2600" kern="1200">
          <a:solidFill>
            <a:schemeClr val="tx2"/>
          </a:solidFill>
          <a:latin typeface="+mn-lt"/>
          <a:ea typeface="+mn-ea"/>
          <a:cs typeface="+mn-cs"/>
        </a:defRPr>
      </a:lvl4pPr>
      <a:lvl5pPr marL="2089953" indent="-326555" algn="l" defTabSz="1306220" rtl="0"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5pPr>
      <a:lvl6pPr marL="2547130" indent="-326555" algn="l" defTabSz="1306220" rtl="0" eaLnBrk="1" latinLnBrk="0" hangingPunct="1">
        <a:spcBef>
          <a:spcPts val="549"/>
        </a:spcBef>
        <a:buClr>
          <a:schemeClr val="accent1"/>
        </a:buClr>
        <a:buFont typeface="Symbol" pitchFamily="18" charset="2"/>
        <a:buChar char="*"/>
        <a:defRPr sz="2000" kern="1200">
          <a:solidFill>
            <a:schemeClr val="tx2"/>
          </a:solidFill>
          <a:latin typeface="+mn-lt"/>
          <a:ea typeface="+mn-ea"/>
          <a:cs typeface="+mn-cs"/>
        </a:defRPr>
      </a:lvl6pPr>
      <a:lvl7pPr marL="3004307" indent="-326555" algn="l" defTabSz="1306220" rtl="0" eaLnBrk="1" latinLnBrk="0" hangingPunct="1">
        <a:spcBef>
          <a:spcPts val="549"/>
        </a:spcBef>
        <a:buClr>
          <a:schemeClr val="accent1"/>
        </a:buClr>
        <a:buFont typeface="Symbol" pitchFamily="18" charset="2"/>
        <a:buChar char="*"/>
        <a:defRPr sz="2000" kern="1200">
          <a:solidFill>
            <a:schemeClr val="tx2"/>
          </a:solidFill>
          <a:latin typeface="+mn-lt"/>
          <a:ea typeface="+mn-ea"/>
          <a:cs typeface="+mn-cs"/>
        </a:defRPr>
      </a:lvl7pPr>
      <a:lvl8pPr marL="3461484" indent="-326555" algn="l" defTabSz="1306220" rtl="0" eaLnBrk="1" latinLnBrk="0" hangingPunct="1">
        <a:spcBef>
          <a:spcPts val="549"/>
        </a:spcBef>
        <a:buClr>
          <a:schemeClr val="accent1"/>
        </a:buClr>
        <a:buFont typeface="Symbol" pitchFamily="18" charset="2"/>
        <a:buChar char="*"/>
        <a:defRPr sz="2000" kern="1200">
          <a:solidFill>
            <a:schemeClr val="tx2"/>
          </a:solidFill>
          <a:latin typeface="+mn-lt"/>
          <a:ea typeface="+mn-ea"/>
          <a:cs typeface="+mn-cs"/>
        </a:defRPr>
      </a:lvl8pPr>
      <a:lvl9pPr marL="3918661" indent="-326555" algn="l" defTabSz="1306220" rtl="0" eaLnBrk="1" latinLnBrk="0" hangingPunct="1">
        <a:spcBef>
          <a:spcPts val="549"/>
        </a:spcBef>
        <a:buClr>
          <a:schemeClr val="accent1"/>
        </a:buClr>
        <a:buFont typeface="Symbol" pitchFamily="18" charset="2"/>
        <a:buChar char="*"/>
        <a:defRPr sz="2000" kern="1200">
          <a:solidFill>
            <a:schemeClr val="tx2"/>
          </a:solidFill>
          <a:latin typeface="+mn-lt"/>
          <a:ea typeface="+mn-ea"/>
          <a:cs typeface="+mn-cs"/>
        </a:defRPr>
      </a:lvl9pPr>
    </p:bodyStyle>
    <p:other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hyperlink" Target="https://web.lawcrux.com/newversion/web/Assets/data5t/gt/gtcgst/CGST_BILL_17_SEC_50.htm" TargetMode="External"/><Relationship Id="rId3" Type="http://schemas.openxmlformats.org/officeDocument/2006/relationships/hyperlink" Target="https://web.lawcrux.com/newversion/web/Assets/data5t/gt/gtcgst/CGST_BILL_17_SEC_73.htm" TargetMode="External"/><Relationship Id="rId7" Type="http://schemas.openxmlformats.org/officeDocument/2006/relationships/hyperlink" Target="https://web.lawcrux.com/newversion/web/Assets/data5t/gt/ctntnr/gtnoti_cgst24_21.htm"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hyperlink" Target="https://web.lawcrux.com/newversion/web/Assets/data5t/gt/gtcgst/CGST_BILL_17_SEC_113.htm" TargetMode="External"/><Relationship Id="rId5" Type="http://schemas.openxmlformats.org/officeDocument/2006/relationships/hyperlink" Target="https://web.lawcrux.com/newversion/web/Assets/data5t/gt/gtcgst/CGST_BILL_17_SEC_107.htm" TargetMode="External"/><Relationship Id="rId4" Type="http://schemas.openxmlformats.org/officeDocument/2006/relationships/hyperlink" Target="https://web.lawcrux.com/newversion/web/Assets/data5t/gt/gtcgst/CGST_BILL_17_SEC_108.htm"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eb.lawcrux.com/newversion/web/Assets/data5t/gt/gtcgst/CGST_BILL_17_SEC_118.htm" TargetMode="External"/><Relationship Id="rId3" Type="http://schemas.openxmlformats.org/officeDocument/2006/relationships/hyperlink" Target="https://web.lawcrux.com/newversion/web/Assets/data5t/gt/gtcgst/CGST_BILL_17_SEC_74.htm" TargetMode="External"/><Relationship Id="rId7" Type="http://schemas.openxmlformats.org/officeDocument/2006/relationships/hyperlink" Target="https://web.lawcrux.com/newversion/web/Assets/data5t/gt/gtcgst/CGST_BILL_17_SEC_117.htm"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hyperlink" Target="https://web.lawcrux.com/newversion/web/Assets/data5t/gt/gtcgst/CGST_BILL_17_SEC_112.htm" TargetMode="External"/><Relationship Id="rId5" Type="http://schemas.openxmlformats.org/officeDocument/2006/relationships/hyperlink" Target="https://web.lawcrux.com/newversion/web/Assets/data5t/gt/gtcgst/CGST_BILL_17_SEC_107.htm" TargetMode="External"/><Relationship Id="rId4" Type="http://schemas.openxmlformats.org/officeDocument/2006/relationships/hyperlink" Target="https://web.lawcrux.com/newversion/web/Assets/data5t/gt/gtcgst/CGST_BILL_17_SEC_75.htm" TargetMode="External"/><Relationship Id="rId9" Type="http://schemas.openxmlformats.org/officeDocument/2006/relationships/hyperlink" Target="https://web.lawcrux.com/newversion/web/Assets/data5t/gt/gtcgst/CGST_BILL_17_SEC_108.ht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eb.lawcrux.com/newversion/web/Assets/data5t/gt/gtcgst/CGST_BILL_17_SEC_107.htm"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hyperlink" Target="https://web.lawcrux.com/newversion/web/Assets/data5t/gt/gtcgst/CGST_BILL_17_SEC_112.ht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966073" y="2665809"/>
            <a:ext cx="12698254" cy="1380173"/>
          </a:xfrm>
          <a:prstGeom prst="rect">
            <a:avLst/>
          </a:prstGeom>
          <a:noFill/>
          <a:ln/>
        </p:spPr>
        <p:txBody>
          <a:bodyPr wrap="squar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GST WAIVER SCHEME UNDER SECTION 128A OF CGST ACT, 2017</a:t>
            </a:r>
            <a:endParaRPr lang="en-US" sz="4300" dirty="0"/>
          </a:p>
        </p:txBody>
      </p:sp>
      <p:sp>
        <p:nvSpPr>
          <p:cNvPr id="3" name="Text 1"/>
          <p:cNvSpPr/>
          <p:nvPr/>
        </p:nvSpPr>
        <p:spPr>
          <a:xfrm>
            <a:off x="966073" y="4459962"/>
            <a:ext cx="3454837" cy="344924"/>
          </a:xfrm>
          <a:prstGeom prst="rect">
            <a:avLst/>
          </a:prstGeom>
          <a:noFill/>
          <a:ln/>
        </p:spPr>
        <p:txBody>
          <a:bodyPr wrap="none" lIns="0" tIns="0" rIns="0" bIns="0" rtlCol="0" anchor="t"/>
          <a:lstStyle/>
          <a:p>
            <a:pPr marL="0" indent="0" algn="l">
              <a:lnSpc>
                <a:spcPts val="2700"/>
              </a:lnSpc>
              <a:buNone/>
            </a:pPr>
            <a:r>
              <a:rPr lang="en-US" sz="2150" dirty="0">
                <a:solidFill>
                  <a:srgbClr val="383838"/>
                </a:solidFill>
                <a:latin typeface="Patrick Hand" pitchFamily="34" charset="0"/>
                <a:ea typeface="Patrick Hand" pitchFamily="34" charset="-122"/>
                <a:cs typeface="Patrick Hand" pitchFamily="34" charset="-120"/>
              </a:rPr>
              <a:t>Effective from 1st November 2024</a:t>
            </a:r>
            <a:endParaRPr lang="en-US" sz="2150" dirty="0"/>
          </a:p>
        </p:txBody>
      </p:sp>
      <p:sp>
        <p:nvSpPr>
          <p:cNvPr id="4" name="Text 2"/>
          <p:cNvSpPr/>
          <p:nvPr/>
        </p:nvSpPr>
        <p:spPr>
          <a:xfrm>
            <a:off x="966073" y="5218867"/>
            <a:ext cx="5853946" cy="344924"/>
          </a:xfrm>
          <a:prstGeom prst="rect">
            <a:avLst/>
          </a:prstGeom>
          <a:noFill/>
          <a:ln/>
        </p:spPr>
        <p:txBody>
          <a:bodyPr wrap="none" lIns="0" tIns="0" rIns="0" bIns="0" rtlCol="0" anchor="t"/>
          <a:lstStyle/>
          <a:p>
            <a:pPr marL="0" indent="0" algn="l">
              <a:lnSpc>
                <a:spcPts val="2700"/>
              </a:lnSpc>
              <a:buNone/>
            </a:pPr>
            <a:r>
              <a:rPr lang="en-US" sz="2150" dirty="0">
                <a:solidFill>
                  <a:srgbClr val="383838"/>
                </a:solidFill>
                <a:latin typeface="Patrick Hand" pitchFamily="34" charset="0"/>
                <a:ea typeface="Patrick Hand" pitchFamily="34" charset="-122"/>
                <a:cs typeface="Patrick Hand" pitchFamily="34" charset="-120"/>
              </a:rPr>
              <a:t>Prepared by: </a:t>
            </a:r>
            <a:r>
              <a:rPr lang="en-US" sz="2150" b="1" dirty="0">
                <a:solidFill>
                  <a:srgbClr val="383838"/>
                </a:solidFill>
                <a:latin typeface="Patrick Hand" pitchFamily="34" charset="0"/>
                <a:ea typeface="Patrick Hand" pitchFamily="34" charset="-122"/>
                <a:cs typeface="Patrick Hand" pitchFamily="34" charset="-120"/>
              </a:rPr>
              <a:t>CA SUDHEESH T S</a:t>
            </a:r>
            <a:r>
              <a:rPr lang="en-US" sz="2150" dirty="0">
                <a:solidFill>
                  <a:srgbClr val="383838"/>
                </a:solidFill>
                <a:latin typeface="Patrick Hand" pitchFamily="34" charset="0"/>
                <a:ea typeface="Patrick Hand" pitchFamily="34" charset="-122"/>
                <a:cs typeface="Patrick Hand" pitchFamily="34" charset="-120"/>
              </a:rPr>
              <a:t>, PARTNER SGS &amp; COMPANY</a:t>
            </a:r>
            <a:endParaRPr lang="en-US" sz="215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966073" y="1707118"/>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Background</a:t>
            </a:r>
            <a:endParaRPr lang="en-US" sz="4300" dirty="0"/>
          </a:p>
        </p:txBody>
      </p:sp>
      <p:sp>
        <p:nvSpPr>
          <p:cNvPr id="3" name="Text 1"/>
          <p:cNvSpPr/>
          <p:nvPr/>
        </p:nvSpPr>
        <p:spPr>
          <a:xfrm>
            <a:off x="966073" y="2949178"/>
            <a:ext cx="12698254" cy="882968"/>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Section 128A was introduced in the GST framework to address compliance challenges faced by taxpayers during the early years of implementation.</a:t>
            </a:r>
            <a:endParaRPr lang="en-US" sz="2150" dirty="0"/>
          </a:p>
        </p:txBody>
      </p:sp>
      <p:sp>
        <p:nvSpPr>
          <p:cNvPr id="4" name="Text 2"/>
          <p:cNvSpPr/>
          <p:nvPr/>
        </p:nvSpPr>
        <p:spPr>
          <a:xfrm>
            <a:off x="966073" y="3928705"/>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Introduced by finance ACT No 2</a:t>
            </a:r>
            <a:endParaRPr lang="en-US" sz="2150" dirty="0"/>
          </a:p>
        </p:txBody>
      </p:sp>
      <p:sp>
        <p:nvSpPr>
          <p:cNvPr id="5" name="Text 3"/>
          <p:cNvSpPr/>
          <p:nvPr/>
        </p:nvSpPr>
        <p:spPr>
          <a:xfrm>
            <a:off x="966073" y="4466749"/>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Implemented through Notification No. 17/2024 – Central Tax, effective 1st November 2024.</a:t>
            </a:r>
            <a:endParaRPr lang="en-US" sz="2150" dirty="0"/>
          </a:p>
        </p:txBody>
      </p:sp>
      <p:sp>
        <p:nvSpPr>
          <p:cNvPr id="6" name="Text 4"/>
          <p:cNvSpPr/>
          <p:nvPr/>
        </p:nvSpPr>
        <p:spPr>
          <a:xfrm>
            <a:off x="966073" y="5004792"/>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Not 20/2024 – Prescribed procedures by rule 164</a:t>
            </a:r>
            <a:endParaRPr lang="en-US" sz="2150" dirty="0"/>
          </a:p>
        </p:txBody>
      </p:sp>
      <p:sp>
        <p:nvSpPr>
          <p:cNvPr id="7" name="Text 5"/>
          <p:cNvSpPr/>
          <p:nvPr/>
        </p:nvSpPr>
        <p:spPr>
          <a:xfrm>
            <a:off x="966073" y="5542836"/>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Not 21/2024 – Prescribed last date to pay tax</a:t>
            </a:r>
            <a:endParaRPr lang="en-US" sz="2150" dirty="0"/>
          </a:p>
        </p:txBody>
      </p:sp>
      <p:sp>
        <p:nvSpPr>
          <p:cNvPr id="8" name="Text 6"/>
          <p:cNvSpPr/>
          <p:nvPr/>
        </p:nvSpPr>
        <p:spPr>
          <a:xfrm>
            <a:off x="966073" y="6080879"/>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CIRCULAR NO 238/32/2024 given clarifications</a:t>
            </a:r>
            <a:endParaRPr lang="en-US" sz="215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73562" y="686991"/>
            <a:ext cx="6289358" cy="624007"/>
          </a:xfrm>
          <a:prstGeom prst="rect">
            <a:avLst/>
          </a:prstGeom>
          <a:noFill/>
          <a:ln/>
        </p:spPr>
        <p:txBody>
          <a:bodyPr wrap="none" lIns="0" tIns="0" rIns="0" bIns="0" rtlCol="0" anchor="t"/>
          <a:lstStyle/>
          <a:p>
            <a:pPr marL="0" indent="0" algn="l">
              <a:lnSpc>
                <a:spcPts val="4900"/>
              </a:lnSpc>
              <a:buNone/>
            </a:pPr>
            <a:r>
              <a:rPr lang="en-US" sz="3900" dirty="0">
                <a:solidFill>
                  <a:srgbClr val="383838"/>
                </a:solidFill>
                <a:latin typeface="Patrick Hand" pitchFamily="34" charset="0"/>
                <a:ea typeface="Patrick Hand" pitchFamily="34" charset="-122"/>
                <a:cs typeface="Patrick Hand" pitchFamily="34" charset="-120"/>
              </a:rPr>
              <a:t>Key Provisions Under Section 128A</a:t>
            </a:r>
            <a:endParaRPr lang="en-US" sz="3900" dirty="0"/>
          </a:p>
        </p:txBody>
      </p:sp>
      <p:sp>
        <p:nvSpPr>
          <p:cNvPr id="3" name="Text 1"/>
          <p:cNvSpPr/>
          <p:nvPr/>
        </p:nvSpPr>
        <p:spPr>
          <a:xfrm>
            <a:off x="873562" y="1810107"/>
            <a:ext cx="12883277" cy="798433"/>
          </a:xfrm>
          <a:prstGeom prst="rect">
            <a:avLst/>
          </a:prstGeom>
          <a:noFill/>
          <a:ln/>
        </p:spPr>
        <p:txBody>
          <a:bodyPr wrap="square" lIns="0" tIns="0" rIns="0" bIns="0" rtlCol="0" anchor="t"/>
          <a:lstStyle/>
          <a:p>
            <a:pPr marL="0" indent="0" algn="l">
              <a:lnSpc>
                <a:spcPts val="3100"/>
              </a:lnSpc>
              <a:buNone/>
            </a:pPr>
            <a:r>
              <a:rPr lang="en-US" sz="1950" dirty="0">
                <a:solidFill>
                  <a:srgbClr val="383838"/>
                </a:solidFill>
                <a:latin typeface="Patrick Hand" pitchFamily="34" charset="0"/>
                <a:ea typeface="Patrick Hand" pitchFamily="34" charset="-122"/>
                <a:cs typeface="Patrick Hand" pitchFamily="34" charset="-120"/>
              </a:rPr>
              <a:t>(1) Notwithstanding anything to the contrary contained in this Act, where any amount of tax is payable by a person chargeable with tax in accordance with,-</a:t>
            </a:r>
            <a:endParaRPr lang="en-US" sz="1950" dirty="0"/>
          </a:p>
        </p:txBody>
      </p:sp>
      <p:sp>
        <p:nvSpPr>
          <p:cNvPr id="4" name="Text 2"/>
          <p:cNvSpPr/>
          <p:nvPr/>
        </p:nvSpPr>
        <p:spPr>
          <a:xfrm>
            <a:off x="873562" y="2889290"/>
            <a:ext cx="12883277" cy="798433"/>
          </a:xfrm>
          <a:prstGeom prst="rect">
            <a:avLst/>
          </a:prstGeom>
          <a:noFill/>
          <a:ln/>
        </p:spPr>
        <p:txBody>
          <a:bodyPr wrap="square" lIns="0" tIns="0" rIns="0" bIns="0" rtlCol="0" anchor="t"/>
          <a:lstStyle/>
          <a:p>
            <a:pPr marL="342900" indent="-342900" algn="l">
              <a:lnSpc>
                <a:spcPts val="3100"/>
              </a:lnSpc>
              <a:buSzPct val="100000"/>
              <a:buChar char="•"/>
            </a:pPr>
            <a:r>
              <a:rPr lang="en-US" sz="1950" dirty="0">
                <a:solidFill>
                  <a:srgbClr val="383838"/>
                </a:solidFill>
                <a:latin typeface="Patrick Hand" pitchFamily="34" charset="0"/>
                <a:ea typeface="Patrick Hand" pitchFamily="34" charset="-122"/>
                <a:cs typeface="Patrick Hand" pitchFamily="34" charset="-120"/>
              </a:rPr>
              <a:t>(a) a notice issued under sub-section (1) of </a:t>
            </a:r>
            <a:r>
              <a:rPr lang="en-US" sz="1950" u="sng" dirty="0">
                <a:solidFill>
                  <a:srgbClr val="666666"/>
                </a:solidFill>
                <a:latin typeface="Patrick Hand" pitchFamily="34" charset="0"/>
                <a:ea typeface="Patrick Hand" pitchFamily="34" charset="-122"/>
                <a:cs typeface="Patrick Hand" pitchFamily="34" charset="-120"/>
                <a:hlinkClick r:id="rId3">
                  <a:extLst>
                    <a:ext uri="{A12FA001-AC4F-418D-AE19-62706E023703}">
                      <ahyp:hlinkClr xmlns="" xmlns:ahyp="http://schemas.microsoft.com/office/drawing/2018/hyperlinkcolor" val="tx"/>
                    </a:ext>
                  </a:extLst>
                </a:hlinkClick>
              </a:rPr>
              <a:t>section 73</a:t>
            </a:r>
            <a:r>
              <a:rPr lang="en-US" sz="1950" dirty="0">
                <a:solidFill>
                  <a:srgbClr val="383838"/>
                </a:solidFill>
                <a:latin typeface="Patrick Hand" pitchFamily="34" charset="0"/>
                <a:ea typeface="Patrick Hand" pitchFamily="34" charset="-122"/>
                <a:cs typeface="Patrick Hand" pitchFamily="34" charset="-120"/>
              </a:rPr>
              <a:t> or a statement issued under sub-section (3) of </a:t>
            </a:r>
            <a:r>
              <a:rPr lang="en-US" sz="1950" u="sng" dirty="0">
                <a:solidFill>
                  <a:srgbClr val="666666"/>
                </a:solidFill>
                <a:latin typeface="Patrick Hand" pitchFamily="34" charset="0"/>
                <a:ea typeface="Patrick Hand" pitchFamily="34" charset="-122"/>
                <a:cs typeface="Patrick Hand" pitchFamily="34" charset="-120"/>
                <a:hlinkClick r:id="rId3">
                  <a:extLst>
                    <a:ext uri="{A12FA001-AC4F-418D-AE19-62706E023703}">
                      <ahyp:hlinkClr xmlns="" xmlns:ahyp="http://schemas.microsoft.com/office/drawing/2018/hyperlinkcolor" val="tx"/>
                    </a:ext>
                  </a:extLst>
                </a:hlinkClick>
              </a:rPr>
              <a:t>section 73</a:t>
            </a:r>
            <a:r>
              <a:rPr lang="en-US" sz="1950" dirty="0">
                <a:solidFill>
                  <a:srgbClr val="383838"/>
                </a:solidFill>
                <a:latin typeface="Patrick Hand" pitchFamily="34" charset="0"/>
                <a:ea typeface="Patrick Hand" pitchFamily="34" charset="-122"/>
                <a:cs typeface="Patrick Hand" pitchFamily="34" charset="-120"/>
              </a:rPr>
              <a:t>, and where no order under sub-section (9) of </a:t>
            </a:r>
            <a:r>
              <a:rPr lang="en-US" sz="1950" u="sng" dirty="0">
                <a:solidFill>
                  <a:srgbClr val="666666"/>
                </a:solidFill>
                <a:latin typeface="Patrick Hand" pitchFamily="34" charset="0"/>
                <a:ea typeface="Patrick Hand" pitchFamily="34" charset="-122"/>
                <a:cs typeface="Patrick Hand" pitchFamily="34" charset="-120"/>
                <a:hlinkClick r:id="rId3">
                  <a:extLst>
                    <a:ext uri="{A12FA001-AC4F-418D-AE19-62706E023703}">
                      <ahyp:hlinkClr xmlns="" xmlns:ahyp="http://schemas.microsoft.com/office/drawing/2018/hyperlinkcolor" val="tx"/>
                    </a:ext>
                  </a:extLst>
                </a:hlinkClick>
              </a:rPr>
              <a:t>section 73</a:t>
            </a:r>
            <a:r>
              <a:rPr lang="en-US" sz="1950" dirty="0">
                <a:solidFill>
                  <a:srgbClr val="383838"/>
                </a:solidFill>
                <a:latin typeface="Patrick Hand" pitchFamily="34" charset="0"/>
                <a:ea typeface="Patrick Hand" pitchFamily="34" charset="-122"/>
                <a:cs typeface="Patrick Hand" pitchFamily="34" charset="-120"/>
              </a:rPr>
              <a:t> has been issued; or</a:t>
            </a:r>
            <a:endParaRPr lang="en-US" sz="1950" dirty="0"/>
          </a:p>
        </p:txBody>
      </p:sp>
      <p:sp>
        <p:nvSpPr>
          <p:cNvPr id="5" name="Text 3"/>
          <p:cNvSpPr/>
          <p:nvPr/>
        </p:nvSpPr>
        <p:spPr>
          <a:xfrm>
            <a:off x="873562" y="3774996"/>
            <a:ext cx="12883277" cy="798433"/>
          </a:xfrm>
          <a:prstGeom prst="rect">
            <a:avLst/>
          </a:prstGeom>
          <a:noFill/>
          <a:ln/>
        </p:spPr>
        <p:txBody>
          <a:bodyPr wrap="square" lIns="0" tIns="0" rIns="0" bIns="0" rtlCol="0" anchor="t"/>
          <a:lstStyle/>
          <a:p>
            <a:pPr marL="342900" indent="-342900" algn="l">
              <a:lnSpc>
                <a:spcPts val="3100"/>
              </a:lnSpc>
              <a:buSzPct val="100000"/>
              <a:buChar char="•"/>
            </a:pPr>
            <a:r>
              <a:rPr lang="en-US" sz="1950" dirty="0">
                <a:solidFill>
                  <a:srgbClr val="383838"/>
                </a:solidFill>
                <a:latin typeface="Patrick Hand" pitchFamily="34" charset="0"/>
                <a:ea typeface="Patrick Hand" pitchFamily="34" charset="-122"/>
                <a:cs typeface="Patrick Hand" pitchFamily="34" charset="-120"/>
              </a:rPr>
              <a:t>(b) an order passed under sub-section (9) of </a:t>
            </a:r>
            <a:r>
              <a:rPr lang="en-US" sz="1950" u="sng" dirty="0">
                <a:solidFill>
                  <a:srgbClr val="666666"/>
                </a:solidFill>
                <a:latin typeface="Patrick Hand" pitchFamily="34" charset="0"/>
                <a:ea typeface="Patrick Hand" pitchFamily="34" charset="-122"/>
                <a:cs typeface="Patrick Hand" pitchFamily="34" charset="-120"/>
                <a:hlinkClick r:id="rId3">
                  <a:extLst>
                    <a:ext uri="{A12FA001-AC4F-418D-AE19-62706E023703}">
                      <ahyp:hlinkClr xmlns="" xmlns:ahyp="http://schemas.microsoft.com/office/drawing/2018/hyperlinkcolor" val="tx"/>
                    </a:ext>
                  </a:extLst>
                </a:hlinkClick>
              </a:rPr>
              <a:t>section 73</a:t>
            </a:r>
            <a:r>
              <a:rPr lang="en-US" sz="1950" dirty="0">
                <a:solidFill>
                  <a:srgbClr val="383838"/>
                </a:solidFill>
                <a:latin typeface="Patrick Hand" pitchFamily="34" charset="0"/>
                <a:ea typeface="Patrick Hand" pitchFamily="34" charset="-122"/>
                <a:cs typeface="Patrick Hand" pitchFamily="34" charset="-120"/>
              </a:rPr>
              <a:t>, and where no order under sub-section (11) of section 107 or sub-section (1) of </a:t>
            </a:r>
            <a:r>
              <a:rPr lang="en-US" sz="1950" u="sng" dirty="0">
                <a:solidFill>
                  <a:srgbClr val="666666"/>
                </a:solidFill>
                <a:latin typeface="Patrick Hand" pitchFamily="34" charset="0"/>
                <a:ea typeface="Patrick Hand" pitchFamily="34" charset="-122"/>
                <a:cs typeface="Patrick Hand" pitchFamily="34" charset="-120"/>
                <a:hlinkClick r:id="rId4">
                  <a:extLst>
                    <a:ext uri="{A12FA001-AC4F-418D-AE19-62706E023703}">
                      <ahyp:hlinkClr xmlns="" xmlns:ahyp="http://schemas.microsoft.com/office/drawing/2018/hyperlinkcolor" val="tx"/>
                    </a:ext>
                  </a:extLst>
                </a:hlinkClick>
              </a:rPr>
              <a:t>section 108</a:t>
            </a:r>
            <a:r>
              <a:rPr lang="en-US" sz="1950" dirty="0">
                <a:solidFill>
                  <a:srgbClr val="383838"/>
                </a:solidFill>
                <a:latin typeface="Patrick Hand" pitchFamily="34" charset="0"/>
                <a:ea typeface="Patrick Hand" pitchFamily="34" charset="-122"/>
                <a:cs typeface="Patrick Hand" pitchFamily="34" charset="-120"/>
              </a:rPr>
              <a:t> has been passed; or</a:t>
            </a:r>
            <a:endParaRPr lang="en-US" sz="1950" dirty="0"/>
          </a:p>
        </p:txBody>
      </p:sp>
      <p:sp>
        <p:nvSpPr>
          <p:cNvPr id="6" name="Text 4"/>
          <p:cNvSpPr/>
          <p:nvPr/>
        </p:nvSpPr>
        <p:spPr>
          <a:xfrm>
            <a:off x="873562" y="4660702"/>
            <a:ext cx="12883277" cy="798433"/>
          </a:xfrm>
          <a:prstGeom prst="rect">
            <a:avLst/>
          </a:prstGeom>
          <a:noFill/>
          <a:ln/>
        </p:spPr>
        <p:txBody>
          <a:bodyPr wrap="square" lIns="0" tIns="0" rIns="0" bIns="0" rtlCol="0" anchor="t"/>
          <a:lstStyle/>
          <a:p>
            <a:pPr marL="342900" indent="-342900" algn="l">
              <a:lnSpc>
                <a:spcPts val="3100"/>
              </a:lnSpc>
              <a:buSzPct val="100000"/>
              <a:buChar char="•"/>
            </a:pPr>
            <a:r>
              <a:rPr lang="en-US" sz="1950" dirty="0">
                <a:solidFill>
                  <a:srgbClr val="383838"/>
                </a:solidFill>
                <a:latin typeface="Patrick Hand" pitchFamily="34" charset="0"/>
                <a:ea typeface="Patrick Hand" pitchFamily="34" charset="-122"/>
                <a:cs typeface="Patrick Hand" pitchFamily="34" charset="-120"/>
              </a:rPr>
              <a:t>(c) an order passed under sub-section (11) of </a:t>
            </a:r>
            <a:r>
              <a:rPr lang="en-US" sz="1950" u="sng" dirty="0">
                <a:solidFill>
                  <a:srgbClr val="666666"/>
                </a:solidFill>
                <a:latin typeface="Patrick Hand" pitchFamily="34" charset="0"/>
                <a:ea typeface="Patrick Hand" pitchFamily="34" charset="-122"/>
                <a:cs typeface="Patrick Hand" pitchFamily="34" charset="-120"/>
                <a:hlinkClick r:id="rId5">
                  <a:extLst>
                    <a:ext uri="{A12FA001-AC4F-418D-AE19-62706E023703}">
                      <ahyp:hlinkClr xmlns="" xmlns:ahyp="http://schemas.microsoft.com/office/drawing/2018/hyperlinkcolor" val="tx"/>
                    </a:ext>
                  </a:extLst>
                </a:hlinkClick>
              </a:rPr>
              <a:t>section 107</a:t>
            </a:r>
            <a:r>
              <a:rPr lang="en-US" sz="1950" dirty="0">
                <a:solidFill>
                  <a:srgbClr val="383838"/>
                </a:solidFill>
                <a:latin typeface="Patrick Hand" pitchFamily="34" charset="0"/>
                <a:ea typeface="Patrick Hand" pitchFamily="34" charset="-122"/>
                <a:cs typeface="Patrick Hand" pitchFamily="34" charset="-120"/>
              </a:rPr>
              <a:t> or sub-section (1) of </a:t>
            </a:r>
            <a:r>
              <a:rPr lang="en-US" sz="1950" u="sng" dirty="0">
                <a:solidFill>
                  <a:srgbClr val="666666"/>
                </a:solidFill>
                <a:latin typeface="Patrick Hand" pitchFamily="34" charset="0"/>
                <a:ea typeface="Patrick Hand" pitchFamily="34" charset="-122"/>
                <a:cs typeface="Patrick Hand" pitchFamily="34" charset="-120"/>
                <a:hlinkClick r:id="rId4">
                  <a:extLst>
                    <a:ext uri="{A12FA001-AC4F-418D-AE19-62706E023703}">
                      <ahyp:hlinkClr xmlns="" xmlns:ahyp="http://schemas.microsoft.com/office/drawing/2018/hyperlinkcolor" val="tx"/>
                    </a:ext>
                  </a:extLst>
                </a:hlinkClick>
              </a:rPr>
              <a:t>section 108</a:t>
            </a:r>
            <a:r>
              <a:rPr lang="en-US" sz="1950" dirty="0">
                <a:solidFill>
                  <a:srgbClr val="383838"/>
                </a:solidFill>
                <a:latin typeface="Patrick Hand" pitchFamily="34" charset="0"/>
                <a:ea typeface="Patrick Hand" pitchFamily="34" charset="-122"/>
                <a:cs typeface="Patrick Hand" pitchFamily="34" charset="-120"/>
              </a:rPr>
              <a:t>, and where no order under sub-section (1) of </a:t>
            </a:r>
            <a:r>
              <a:rPr lang="en-US" sz="1950" u="sng" dirty="0">
                <a:solidFill>
                  <a:srgbClr val="666666"/>
                </a:solidFill>
                <a:latin typeface="Patrick Hand" pitchFamily="34" charset="0"/>
                <a:ea typeface="Patrick Hand" pitchFamily="34" charset="-122"/>
                <a:cs typeface="Patrick Hand" pitchFamily="34" charset="-120"/>
                <a:hlinkClick r:id="rId6">
                  <a:extLst>
                    <a:ext uri="{A12FA001-AC4F-418D-AE19-62706E023703}">
                      <ahyp:hlinkClr xmlns="" xmlns:ahyp="http://schemas.microsoft.com/office/drawing/2018/hyperlinkcolor" val="tx"/>
                    </a:ext>
                  </a:extLst>
                </a:hlinkClick>
              </a:rPr>
              <a:t>section 113</a:t>
            </a:r>
            <a:r>
              <a:rPr lang="en-US" sz="1950" dirty="0">
                <a:solidFill>
                  <a:srgbClr val="383838"/>
                </a:solidFill>
                <a:latin typeface="Patrick Hand" pitchFamily="34" charset="0"/>
                <a:ea typeface="Patrick Hand" pitchFamily="34" charset="-122"/>
                <a:cs typeface="Patrick Hand" pitchFamily="34" charset="-120"/>
              </a:rPr>
              <a:t> has been passed,</a:t>
            </a:r>
            <a:endParaRPr lang="en-US" sz="1950" dirty="0"/>
          </a:p>
        </p:txBody>
      </p:sp>
      <p:sp>
        <p:nvSpPr>
          <p:cNvPr id="7" name="Text 5"/>
          <p:cNvSpPr/>
          <p:nvPr/>
        </p:nvSpPr>
        <p:spPr>
          <a:xfrm>
            <a:off x="873562" y="5546408"/>
            <a:ext cx="12883277" cy="1996083"/>
          </a:xfrm>
          <a:prstGeom prst="rect">
            <a:avLst/>
          </a:prstGeom>
          <a:noFill/>
          <a:ln/>
        </p:spPr>
        <p:txBody>
          <a:bodyPr wrap="square" lIns="0" tIns="0" rIns="0" bIns="0" rtlCol="0" anchor="t"/>
          <a:lstStyle/>
          <a:p>
            <a:pPr marL="342900" indent="-342900" algn="l">
              <a:lnSpc>
                <a:spcPts val="3100"/>
              </a:lnSpc>
              <a:buSzPct val="100000"/>
              <a:buChar char="•"/>
            </a:pPr>
            <a:r>
              <a:rPr lang="en-US" sz="1950" dirty="0">
                <a:solidFill>
                  <a:srgbClr val="383838"/>
                </a:solidFill>
                <a:latin typeface="Patrick Hand" pitchFamily="34" charset="0"/>
                <a:ea typeface="Patrick Hand" pitchFamily="34" charset="-122"/>
                <a:cs typeface="Patrick Hand" pitchFamily="34" charset="-120"/>
              </a:rPr>
              <a:t>pertaining to the period from 1st July, 2017 to 31st March, 2020, or a part thereof, and the said person pays the full amount of tax payable as per the notice or statement or the order referred to in clause (a), clause (b) or clause (c), as the case may be, on or before the date, </a:t>
            </a:r>
            <a:r>
              <a:rPr lang="en-US" sz="1950" u="sng" dirty="0">
                <a:solidFill>
                  <a:srgbClr val="666666"/>
                </a:solidFill>
                <a:latin typeface="Patrick Hand" pitchFamily="34" charset="0"/>
                <a:ea typeface="Patrick Hand" pitchFamily="34" charset="-122"/>
                <a:cs typeface="Patrick Hand" pitchFamily="34" charset="-120"/>
                <a:hlinkClick r:id="rId7">
                  <a:extLst>
                    <a:ext uri="{A12FA001-AC4F-418D-AE19-62706E023703}">
                      <ahyp:hlinkClr xmlns="" xmlns:ahyp="http://schemas.microsoft.com/office/drawing/2018/hyperlinkcolor" val="tx"/>
                    </a:ext>
                  </a:extLst>
                </a:hlinkClick>
              </a:rPr>
              <a:t>as may be notified</a:t>
            </a:r>
            <a:r>
              <a:rPr lang="en-US" sz="1950" dirty="0">
                <a:solidFill>
                  <a:srgbClr val="383838"/>
                </a:solidFill>
                <a:latin typeface="Patrick Hand" pitchFamily="34" charset="0"/>
                <a:ea typeface="Patrick Hand" pitchFamily="34" charset="-122"/>
                <a:cs typeface="Patrick Hand" pitchFamily="34" charset="-120"/>
              </a:rPr>
              <a:t> by the Government on the recommendations of the Council, no interest under </a:t>
            </a:r>
            <a:r>
              <a:rPr lang="en-US" sz="1950" u="sng" dirty="0">
                <a:solidFill>
                  <a:srgbClr val="666666"/>
                </a:solidFill>
                <a:latin typeface="Patrick Hand" pitchFamily="34" charset="0"/>
                <a:ea typeface="Patrick Hand" pitchFamily="34" charset="-122"/>
                <a:cs typeface="Patrick Hand" pitchFamily="34" charset="-120"/>
                <a:hlinkClick r:id="rId8">
                  <a:extLst>
                    <a:ext uri="{A12FA001-AC4F-418D-AE19-62706E023703}">
                      <ahyp:hlinkClr xmlns="" xmlns:ahyp="http://schemas.microsoft.com/office/drawing/2018/hyperlinkcolor" val="tx"/>
                    </a:ext>
                  </a:extLst>
                </a:hlinkClick>
              </a:rPr>
              <a:t>section 50</a:t>
            </a:r>
            <a:r>
              <a:rPr lang="en-US" sz="1950" dirty="0">
                <a:solidFill>
                  <a:srgbClr val="383838"/>
                </a:solidFill>
                <a:latin typeface="Patrick Hand" pitchFamily="34" charset="0"/>
                <a:ea typeface="Patrick Hand" pitchFamily="34" charset="-122"/>
                <a:cs typeface="Patrick Hand" pitchFamily="34" charset="-120"/>
              </a:rPr>
              <a:t> and penalty under this Act, shall be payable and all the proceedings in respect of the said notice or order or statement, as the case may be, shall be deemed to be concluded, subject to such conditions as may be prescribed:</a:t>
            </a:r>
            <a:endParaRPr lang="en-US" sz="19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966073" y="796528"/>
            <a:ext cx="6955512"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Key Provisions Under Section 128A</a:t>
            </a:r>
            <a:endParaRPr lang="en-US" sz="4300" dirty="0"/>
          </a:p>
        </p:txBody>
      </p:sp>
      <p:sp>
        <p:nvSpPr>
          <p:cNvPr id="3" name="Text 1"/>
          <p:cNvSpPr/>
          <p:nvPr/>
        </p:nvSpPr>
        <p:spPr>
          <a:xfrm>
            <a:off x="966073" y="2038588"/>
            <a:ext cx="12698254" cy="1765935"/>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Provided that where a notice has been issued under sub-section (1) of </a:t>
            </a:r>
            <a:r>
              <a:rPr lang="en-US" sz="2150" u="sng" dirty="0">
                <a:solidFill>
                  <a:srgbClr val="666666"/>
                </a:solidFill>
                <a:latin typeface="Patrick Hand" pitchFamily="34" charset="0"/>
                <a:ea typeface="Patrick Hand" pitchFamily="34" charset="-122"/>
                <a:cs typeface="Patrick Hand" pitchFamily="34" charset="-120"/>
                <a:hlinkClick r:id="rId3">
                  <a:extLst>
                    <a:ext uri="{A12FA001-AC4F-418D-AE19-62706E023703}">
                      <ahyp:hlinkClr xmlns="" xmlns:ahyp="http://schemas.microsoft.com/office/drawing/2018/hyperlinkcolor" val="tx"/>
                    </a:ext>
                  </a:extLst>
                </a:hlinkClick>
              </a:rPr>
              <a:t>section 74</a:t>
            </a:r>
            <a:r>
              <a:rPr lang="en-US" sz="2150" dirty="0">
                <a:solidFill>
                  <a:srgbClr val="383838"/>
                </a:solidFill>
                <a:latin typeface="Patrick Hand" pitchFamily="34" charset="0"/>
                <a:ea typeface="Patrick Hand" pitchFamily="34" charset="-122"/>
                <a:cs typeface="Patrick Hand" pitchFamily="34" charset="-120"/>
              </a:rPr>
              <a:t>, and an order is passed or required to be passed by the proper officer in pursuance of the direction of the Appellate Authority or Appellate Tribunal or a court in accordance with the provisions of sub-section (2) of </a:t>
            </a:r>
            <a:r>
              <a:rPr lang="en-US" sz="2150" u="sng" dirty="0">
                <a:solidFill>
                  <a:srgbClr val="666666"/>
                </a:solidFill>
                <a:latin typeface="Patrick Hand" pitchFamily="34" charset="0"/>
                <a:ea typeface="Patrick Hand" pitchFamily="34" charset="-122"/>
                <a:cs typeface="Patrick Hand" pitchFamily="34" charset="-120"/>
                <a:hlinkClick r:id="rId4">
                  <a:extLst>
                    <a:ext uri="{A12FA001-AC4F-418D-AE19-62706E023703}">
                      <ahyp:hlinkClr xmlns="" xmlns:ahyp="http://schemas.microsoft.com/office/drawing/2018/hyperlinkcolor" val="tx"/>
                    </a:ext>
                  </a:extLst>
                </a:hlinkClick>
              </a:rPr>
              <a:t>section 75</a:t>
            </a:r>
            <a:r>
              <a:rPr lang="en-US" sz="2150" dirty="0">
                <a:solidFill>
                  <a:srgbClr val="383838"/>
                </a:solidFill>
                <a:latin typeface="Patrick Hand" pitchFamily="34" charset="0"/>
                <a:ea typeface="Patrick Hand" pitchFamily="34" charset="-122"/>
                <a:cs typeface="Patrick Hand" pitchFamily="34" charset="-120"/>
              </a:rPr>
              <a:t>, the said notice or order shall be considered to be a notice or order, as the case may be, referred to in clause (a) or clause (b) of this sub-section:</a:t>
            </a:r>
            <a:endParaRPr lang="en-US" sz="2150" dirty="0"/>
          </a:p>
        </p:txBody>
      </p:sp>
      <p:sp>
        <p:nvSpPr>
          <p:cNvPr id="4" name="Text 2"/>
          <p:cNvSpPr/>
          <p:nvPr/>
        </p:nvSpPr>
        <p:spPr>
          <a:xfrm>
            <a:off x="966073" y="3901083"/>
            <a:ext cx="12698254" cy="3531870"/>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Provided further that the conclusion of the proceedings under this sub-section, in cases where an application is filed under sub-section (3) of </a:t>
            </a:r>
            <a:r>
              <a:rPr lang="en-US" sz="2150" u="sng" dirty="0">
                <a:solidFill>
                  <a:srgbClr val="666666"/>
                </a:solidFill>
                <a:latin typeface="Patrick Hand" pitchFamily="34" charset="0"/>
                <a:ea typeface="Patrick Hand" pitchFamily="34" charset="-122"/>
                <a:cs typeface="Patrick Hand" pitchFamily="34" charset="-120"/>
                <a:hlinkClick r:id="rId5">
                  <a:extLst>
                    <a:ext uri="{A12FA001-AC4F-418D-AE19-62706E023703}">
                      <ahyp:hlinkClr xmlns="" xmlns:ahyp="http://schemas.microsoft.com/office/drawing/2018/hyperlinkcolor" val="tx"/>
                    </a:ext>
                  </a:extLst>
                </a:hlinkClick>
              </a:rPr>
              <a:t>section 107</a:t>
            </a:r>
            <a:r>
              <a:rPr lang="en-US" sz="2150" dirty="0">
                <a:solidFill>
                  <a:srgbClr val="383838"/>
                </a:solidFill>
                <a:latin typeface="Patrick Hand" pitchFamily="34" charset="0"/>
                <a:ea typeface="Patrick Hand" pitchFamily="34" charset="-122"/>
                <a:cs typeface="Patrick Hand" pitchFamily="34" charset="-120"/>
              </a:rPr>
              <a:t> or under sub-section (3) of </a:t>
            </a:r>
            <a:r>
              <a:rPr lang="en-US" sz="2150" u="sng" dirty="0">
                <a:solidFill>
                  <a:srgbClr val="666666"/>
                </a:solidFill>
                <a:latin typeface="Patrick Hand" pitchFamily="34" charset="0"/>
                <a:ea typeface="Patrick Hand" pitchFamily="34" charset="-122"/>
                <a:cs typeface="Patrick Hand" pitchFamily="34" charset="-120"/>
                <a:hlinkClick r:id="rId6">
                  <a:extLst>
                    <a:ext uri="{A12FA001-AC4F-418D-AE19-62706E023703}">
                      <ahyp:hlinkClr xmlns="" xmlns:ahyp="http://schemas.microsoft.com/office/drawing/2018/hyperlinkcolor" val="tx"/>
                    </a:ext>
                  </a:extLst>
                </a:hlinkClick>
              </a:rPr>
              <a:t>section 112</a:t>
            </a:r>
            <a:r>
              <a:rPr lang="en-US" sz="2150" dirty="0">
                <a:solidFill>
                  <a:srgbClr val="383838"/>
                </a:solidFill>
                <a:latin typeface="Patrick Hand" pitchFamily="34" charset="0"/>
                <a:ea typeface="Patrick Hand" pitchFamily="34" charset="-122"/>
                <a:cs typeface="Patrick Hand" pitchFamily="34" charset="-120"/>
              </a:rPr>
              <a:t> or an appeal is filed by an officer of central tax under sub-section (1) of </a:t>
            </a:r>
            <a:r>
              <a:rPr lang="en-US" sz="2150" u="sng" dirty="0">
                <a:solidFill>
                  <a:srgbClr val="666666"/>
                </a:solidFill>
                <a:latin typeface="Patrick Hand" pitchFamily="34" charset="0"/>
                <a:ea typeface="Patrick Hand" pitchFamily="34" charset="-122"/>
                <a:cs typeface="Patrick Hand" pitchFamily="34" charset="-120"/>
                <a:hlinkClick r:id="rId7">
                  <a:extLst>
                    <a:ext uri="{A12FA001-AC4F-418D-AE19-62706E023703}">
                      <ahyp:hlinkClr xmlns="" xmlns:ahyp="http://schemas.microsoft.com/office/drawing/2018/hyperlinkcolor" val="tx"/>
                    </a:ext>
                  </a:extLst>
                </a:hlinkClick>
              </a:rPr>
              <a:t>section 117</a:t>
            </a:r>
            <a:r>
              <a:rPr lang="en-US" sz="2150" dirty="0">
                <a:solidFill>
                  <a:srgbClr val="383838"/>
                </a:solidFill>
                <a:latin typeface="Patrick Hand" pitchFamily="34" charset="0"/>
                <a:ea typeface="Patrick Hand" pitchFamily="34" charset="-122"/>
                <a:cs typeface="Patrick Hand" pitchFamily="34" charset="-120"/>
              </a:rPr>
              <a:t> or under sub-section (1) of </a:t>
            </a:r>
            <a:r>
              <a:rPr lang="en-US" sz="2150" u="sng" dirty="0">
                <a:solidFill>
                  <a:srgbClr val="666666"/>
                </a:solidFill>
                <a:latin typeface="Patrick Hand" pitchFamily="34" charset="0"/>
                <a:ea typeface="Patrick Hand" pitchFamily="34" charset="-122"/>
                <a:cs typeface="Patrick Hand" pitchFamily="34" charset="-120"/>
                <a:hlinkClick r:id="rId8">
                  <a:extLst>
                    <a:ext uri="{A12FA001-AC4F-418D-AE19-62706E023703}">
                      <ahyp:hlinkClr xmlns="" xmlns:ahyp="http://schemas.microsoft.com/office/drawing/2018/hyperlinkcolor" val="tx"/>
                    </a:ext>
                  </a:extLst>
                </a:hlinkClick>
              </a:rPr>
              <a:t>section 118</a:t>
            </a:r>
            <a:r>
              <a:rPr lang="en-US" sz="2150" dirty="0">
                <a:solidFill>
                  <a:srgbClr val="383838"/>
                </a:solidFill>
                <a:latin typeface="Patrick Hand" pitchFamily="34" charset="0"/>
                <a:ea typeface="Patrick Hand" pitchFamily="34" charset="-122"/>
                <a:cs typeface="Patrick Hand" pitchFamily="34" charset="-120"/>
              </a:rPr>
              <a:t> or where any proceedings are initiated under sub-section (1) of </a:t>
            </a:r>
            <a:r>
              <a:rPr lang="en-US" sz="2150" u="sng" dirty="0">
                <a:solidFill>
                  <a:srgbClr val="666666"/>
                </a:solidFill>
                <a:latin typeface="Patrick Hand" pitchFamily="34" charset="0"/>
                <a:ea typeface="Patrick Hand" pitchFamily="34" charset="-122"/>
                <a:cs typeface="Patrick Hand" pitchFamily="34" charset="-120"/>
                <a:hlinkClick r:id="rId9">
                  <a:extLst>
                    <a:ext uri="{A12FA001-AC4F-418D-AE19-62706E023703}">
                      <ahyp:hlinkClr xmlns="" xmlns:ahyp="http://schemas.microsoft.com/office/drawing/2018/hyperlinkcolor" val="tx"/>
                    </a:ext>
                  </a:extLst>
                </a:hlinkClick>
              </a:rPr>
              <a:t>section 108</a:t>
            </a:r>
            <a:r>
              <a:rPr lang="en-US" sz="2150" dirty="0">
                <a:solidFill>
                  <a:srgbClr val="383838"/>
                </a:solidFill>
                <a:latin typeface="Patrick Hand" pitchFamily="34" charset="0"/>
                <a:ea typeface="Patrick Hand" pitchFamily="34" charset="-122"/>
                <a:cs typeface="Patrick Hand" pitchFamily="34" charset="-120"/>
              </a:rPr>
              <a:t>, against an order referred to in clause (b) or clause (c) or against the directions of the Appellate Authority or the Appellate Tribunal or the court referred to in the first proviso, shall be subject to the condition that the said person pays the additional amount of tax payable, if any, in accordance with the order of the Appellate Authority or the Appellate Tribunal or the court or the Revisional Authority, as the case may be, within three months from the date of the said order</a:t>
            </a:r>
            <a:r>
              <a:rPr lang="en-US" sz="2150" dirty="0" smtClean="0">
                <a:solidFill>
                  <a:srgbClr val="383838"/>
                </a:solidFill>
                <a:latin typeface="Patrick Hand" pitchFamily="34" charset="0"/>
                <a:ea typeface="Patrick Hand" pitchFamily="34" charset="-122"/>
                <a:cs typeface="Patrick Hand" pitchFamily="34" charset="-120"/>
              </a:rPr>
              <a:t>:</a:t>
            </a:r>
            <a:endParaRPr lang="en-US" sz="2150" dirty="0">
              <a:solidFill>
                <a:srgbClr val="383838"/>
              </a:solidFill>
              <a:latin typeface="Patrick Hand" pitchFamily="34" charset="0"/>
              <a:ea typeface="Patrick Hand" pitchFamily="34" charset="-122"/>
              <a:cs typeface="Patrick Hand" pitchFamily="34" charset="-120"/>
            </a:endParaRPr>
          </a:p>
          <a:p>
            <a:pPr marL="342900" indent="-342900">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Provided also that where such interest and penalty has already been paid, no refund of the same shall be available</a:t>
            </a:r>
          </a:p>
          <a:p>
            <a:pPr algn="l">
              <a:lnSpc>
                <a:spcPts val="3450"/>
              </a:lnSpc>
              <a:buSzPct val="100000"/>
            </a:pPr>
            <a:endParaRPr lang="en-US" sz="215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7838" y="627936"/>
            <a:ext cx="5744766" cy="569833"/>
          </a:xfrm>
          <a:prstGeom prst="rect">
            <a:avLst/>
          </a:prstGeom>
          <a:noFill/>
          <a:ln/>
        </p:spPr>
        <p:txBody>
          <a:bodyPr wrap="none" lIns="0" tIns="0" rIns="0" bIns="0" rtlCol="0" anchor="t"/>
          <a:lstStyle/>
          <a:p>
            <a:pPr marL="0" indent="0" algn="l">
              <a:lnSpc>
                <a:spcPts val="4450"/>
              </a:lnSpc>
              <a:buNone/>
            </a:pPr>
            <a:r>
              <a:rPr lang="en-US" sz="3550" dirty="0">
                <a:solidFill>
                  <a:srgbClr val="383838"/>
                </a:solidFill>
                <a:latin typeface="Patrick Hand" pitchFamily="34" charset="0"/>
                <a:ea typeface="Patrick Hand" pitchFamily="34" charset="-122"/>
                <a:cs typeface="Patrick Hand" pitchFamily="34" charset="-120"/>
              </a:rPr>
              <a:t>Key Provisions Under Section 128A</a:t>
            </a:r>
            <a:endParaRPr lang="en-US" sz="3550" dirty="0"/>
          </a:p>
        </p:txBody>
      </p:sp>
      <p:sp>
        <p:nvSpPr>
          <p:cNvPr id="3" name="Text 1"/>
          <p:cNvSpPr/>
          <p:nvPr/>
        </p:nvSpPr>
        <p:spPr>
          <a:xfrm>
            <a:off x="797838" y="1653659"/>
            <a:ext cx="13034724" cy="364808"/>
          </a:xfrm>
          <a:prstGeom prst="rect">
            <a:avLst/>
          </a:prstGeom>
          <a:noFill/>
          <a:ln/>
        </p:spPr>
        <p:txBody>
          <a:bodyPr wrap="none" lIns="0" tIns="0" rIns="0" bIns="0" rtlCol="0" anchor="t"/>
          <a:lstStyle/>
          <a:p>
            <a:pPr marL="342900" indent="-342900" algn="l">
              <a:lnSpc>
                <a:spcPts val="2850"/>
              </a:lnSpc>
              <a:buSzPct val="100000"/>
              <a:buChar char="•"/>
            </a:pPr>
            <a:endParaRPr lang="en-US" sz="1750" dirty="0"/>
          </a:p>
        </p:txBody>
      </p:sp>
      <p:sp>
        <p:nvSpPr>
          <p:cNvPr id="4" name="Text 2"/>
          <p:cNvSpPr/>
          <p:nvPr/>
        </p:nvSpPr>
        <p:spPr>
          <a:xfrm>
            <a:off x="797838" y="2360295"/>
            <a:ext cx="13034724" cy="911543"/>
          </a:xfrm>
          <a:prstGeom prst="rect">
            <a:avLst/>
          </a:prstGeom>
          <a:noFill/>
          <a:ln/>
        </p:spPr>
        <p:txBody>
          <a:bodyPr wrap="square" lIns="0" tIns="0" rIns="0" bIns="0" rtlCol="0" anchor="t"/>
          <a:lstStyle/>
          <a:p>
            <a:pPr marL="0" indent="0" algn="l">
              <a:lnSpc>
                <a:spcPts val="3550"/>
              </a:lnSpc>
              <a:buNone/>
            </a:pPr>
            <a:r>
              <a:rPr lang="en-US" sz="2850" dirty="0">
                <a:solidFill>
                  <a:srgbClr val="383838"/>
                </a:solidFill>
                <a:latin typeface="Patrick Hand" pitchFamily="34" charset="0"/>
                <a:ea typeface="Patrick Hand" pitchFamily="34" charset="-122"/>
                <a:cs typeface="Patrick Hand" pitchFamily="34" charset="-120"/>
              </a:rPr>
              <a:t>(2) Nothing contained in sub-section (1) shall be applicable in respect of any amount payable by the person on account of erroneous refund.</a:t>
            </a:r>
            <a:endParaRPr lang="en-US" sz="2850" dirty="0"/>
          </a:p>
        </p:txBody>
      </p:sp>
      <p:sp>
        <p:nvSpPr>
          <p:cNvPr id="5" name="Text 3"/>
          <p:cNvSpPr/>
          <p:nvPr/>
        </p:nvSpPr>
        <p:spPr>
          <a:xfrm>
            <a:off x="797838" y="3613666"/>
            <a:ext cx="13034724" cy="1823085"/>
          </a:xfrm>
          <a:prstGeom prst="rect">
            <a:avLst/>
          </a:prstGeom>
          <a:noFill/>
          <a:ln/>
        </p:spPr>
        <p:txBody>
          <a:bodyPr wrap="square" lIns="0" tIns="0" rIns="0" bIns="0" rtlCol="0" anchor="t"/>
          <a:lstStyle/>
          <a:p>
            <a:pPr marL="0" indent="0" algn="l">
              <a:lnSpc>
                <a:spcPts val="3550"/>
              </a:lnSpc>
              <a:buNone/>
            </a:pPr>
            <a:r>
              <a:rPr lang="en-US" sz="2850" dirty="0">
                <a:solidFill>
                  <a:srgbClr val="383838"/>
                </a:solidFill>
                <a:latin typeface="Patrick Hand" pitchFamily="34" charset="0"/>
                <a:ea typeface="Patrick Hand" pitchFamily="34" charset="-122"/>
                <a:cs typeface="Patrick Hand" pitchFamily="34" charset="-120"/>
              </a:rPr>
              <a:t>(3) Nothing contained in sub-section (1) shall be applicable in respect of cases where an appeal or writ petition filed by the said person is pending before Appellate Authority or Appellate Tribunal or a court, as the case may be, and has not been withdrawn by the said person on or before the date notified under sub-section (1).</a:t>
            </a:r>
            <a:endParaRPr lang="en-US" sz="2850" dirty="0"/>
          </a:p>
        </p:txBody>
      </p:sp>
      <p:sp>
        <p:nvSpPr>
          <p:cNvPr id="6" name="Text 4"/>
          <p:cNvSpPr/>
          <p:nvPr/>
        </p:nvSpPr>
        <p:spPr>
          <a:xfrm>
            <a:off x="797838" y="5778579"/>
            <a:ext cx="13034724" cy="1823085"/>
          </a:xfrm>
          <a:prstGeom prst="rect">
            <a:avLst/>
          </a:prstGeom>
          <a:noFill/>
          <a:ln/>
        </p:spPr>
        <p:txBody>
          <a:bodyPr wrap="square" lIns="0" tIns="0" rIns="0" bIns="0" rtlCol="0" anchor="t"/>
          <a:lstStyle/>
          <a:p>
            <a:pPr marL="0" indent="0" algn="l">
              <a:lnSpc>
                <a:spcPts val="3550"/>
              </a:lnSpc>
              <a:buNone/>
            </a:pPr>
            <a:r>
              <a:rPr lang="en-US" sz="2850" dirty="0">
                <a:solidFill>
                  <a:srgbClr val="383838"/>
                </a:solidFill>
                <a:latin typeface="Patrick Hand" pitchFamily="34" charset="0"/>
                <a:ea typeface="Patrick Hand" pitchFamily="34" charset="-122"/>
                <a:cs typeface="Patrick Hand" pitchFamily="34" charset="-120"/>
              </a:rPr>
              <a:t>(4) Notwithstanding anything contained in this Act, where any amount specified under sub-section (1) has been paid and the proceedings are deemed to be concluded under the said sub-section, no appeal under sub-section (1) of </a:t>
            </a:r>
            <a:r>
              <a:rPr lang="en-US" sz="2850" u="sng" dirty="0">
                <a:solidFill>
                  <a:srgbClr val="666666"/>
                </a:solidFill>
                <a:latin typeface="Patrick Hand" pitchFamily="34" charset="0"/>
                <a:ea typeface="Patrick Hand" pitchFamily="34" charset="-122"/>
                <a:cs typeface="Patrick Hand" pitchFamily="34" charset="-120"/>
                <a:hlinkClick r:id="rId3">
                  <a:extLst>
                    <a:ext uri="{A12FA001-AC4F-418D-AE19-62706E023703}">
                      <ahyp:hlinkClr xmlns="" xmlns:ahyp="http://schemas.microsoft.com/office/drawing/2018/hyperlinkcolor" val="tx"/>
                    </a:ext>
                  </a:extLst>
                </a:hlinkClick>
              </a:rPr>
              <a:t>section 107</a:t>
            </a:r>
            <a:r>
              <a:rPr lang="en-US" sz="2850" dirty="0">
                <a:solidFill>
                  <a:srgbClr val="383838"/>
                </a:solidFill>
                <a:latin typeface="Patrick Hand" pitchFamily="34" charset="0"/>
                <a:ea typeface="Patrick Hand" pitchFamily="34" charset="-122"/>
                <a:cs typeface="Patrick Hand" pitchFamily="34" charset="-120"/>
              </a:rPr>
              <a:t> or sub-section (1) of </a:t>
            </a:r>
            <a:r>
              <a:rPr lang="en-US" sz="2850" u="sng" dirty="0">
                <a:solidFill>
                  <a:srgbClr val="666666"/>
                </a:solidFill>
                <a:latin typeface="Patrick Hand" pitchFamily="34" charset="0"/>
                <a:ea typeface="Patrick Hand" pitchFamily="34" charset="-122"/>
                <a:cs typeface="Patrick Hand" pitchFamily="34" charset="-120"/>
                <a:hlinkClick r:id="rId4">
                  <a:extLst>
                    <a:ext uri="{A12FA001-AC4F-418D-AE19-62706E023703}">
                      <ahyp:hlinkClr xmlns="" xmlns:ahyp="http://schemas.microsoft.com/office/drawing/2018/hyperlinkcolor" val="tx"/>
                    </a:ext>
                  </a:extLst>
                </a:hlinkClick>
              </a:rPr>
              <a:t>section 112</a:t>
            </a:r>
            <a:r>
              <a:rPr lang="en-US" sz="2850" dirty="0">
                <a:solidFill>
                  <a:srgbClr val="383838"/>
                </a:solidFill>
                <a:latin typeface="Patrick Hand" pitchFamily="34" charset="0"/>
                <a:ea typeface="Patrick Hand" pitchFamily="34" charset="-122"/>
                <a:cs typeface="Patrick Hand" pitchFamily="34" charset="-120"/>
              </a:rPr>
              <a:t> shall lie against an order referred to in clause (b) or clause (c) of sub-section (1), as the case may be.]</a:t>
            </a:r>
            <a:endParaRPr lang="en-US" sz="285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966073" y="851773"/>
            <a:ext cx="6955512"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Key Provisions Under Section 128A</a:t>
            </a:r>
            <a:endParaRPr lang="en-US" sz="4300" dirty="0"/>
          </a:p>
        </p:txBody>
      </p:sp>
      <p:sp>
        <p:nvSpPr>
          <p:cNvPr id="3" name="Text 1"/>
          <p:cNvSpPr/>
          <p:nvPr/>
        </p:nvSpPr>
        <p:spPr>
          <a:xfrm>
            <a:off x="966073" y="209383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Summary 128A</a:t>
            </a:r>
            <a:endParaRPr lang="en-US" sz="2150" dirty="0"/>
          </a:p>
        </p:txBody>
      </p:sp>
      <p:sp>
        <p:nvSpPr>
          <p:cNvPr id="4" name="Text 2"/>
          <p:cNvSpPr/>
          <p:nvPr/>
        </p:nvSpPr>
        <p:spPr>
          <a:xfrm>
            <a:off x="966073" y="263187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1(a) – Notice or statement issued u/s 73 , no order is issued</a:t>
            </a:r>
            <a:endParaRPr lang="en-US" sz="2150" dirty="0"/>
          </a:p>
        </p:txBody>
      </p:sp>
      <p:sp>
        <p:nvSpPr>
          <p:cNvPr id="5" name="Text 3"/>
          <p:cNvSpPr/>
          <p:nvPr/>
        </p:nvSpPr>
        <p:spPr>
          <a:xfrm>
            <a:off x="966073" y="316992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1(b) order issued by adjudicating authority but appellate authority not passed order</a:t>
            </a:r>
            <a:endParaRPr lang="en-US" sz="2150" dirty="0"/>
          </a:p>
        </p:txBody>
      </p:sp>
      <p:sp>
        <p:nvSpPr>
          <p:cNvPr id="6" name="Text 4"/>
          <p:cNvSpPr/>
          <p:nvPr/>
        </p:nvSpPr>
        <p:spPr>
          <a:xfrm>
            <a:off x="966073" y="370796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1(c ) Order issued by appellate authority but tribunal has not passed order</a:t>
            </a:r>
            <a:endParaRPr lang="en-US" sz="2150" dirty="0"/>
          </a:p>
        </p:txBody>
      </p:sp>
      <p:sp>
        <p:nvSpPr>
          <p:cNvPr id="7" name="Text 5"/>
          <p:cNvSpPr/>
          <p:nvPr/>
        </p:nvSpPr>
        <p:spPr>
          <a:xfrm>
            <a:off x="966073" y="424600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First proviso- direction by appellate authority or tribunal to change 74 order to 73 – eligible</a:t>
            </a:r>
            <a:endParaRPr lang="en-US" sz="2150" dirty="0"/>
          </a:p>
        </p:txBody>
      </p:sp>
      <p:sp>
        <p:nvSpPr>
          <p:cNvPr id="8" name="Text 6"/>
          <p:cNvSpPr/>
          <p:nvPr/>
        </p:nvSpPr>
        <p:spPr>
          <a:xfrm>
            <a:off x="966073" y="478405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Second proviso – Department gone for appeal - eligible for amenisty,Additional tax to be paid before 3 month from order</a:t>
            </a:r>
            <a:endParaRPr lang="en-US" sz="2150" dirty="0"/>
          </a:p>
        </p:txBody>
      </p:sp>
      <p:sp>
        <p:nvSpPr>
          <p:cNvPr id="9" name="Text 7"/>
          <p:cNvSpPr/>
          <p:nvPr/>
        </p:nvSpPr>
        <p:spPr>
          <a:xfrm>
            <a:off x="966073" y="5322094"/>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Third proviso- no refund of already paid interest and penalty</a:t>
            </a:r>
            <a:endParaRPr lang="en-US" sz="2150" dirty="0"/>
          </a:p>
        </p:txBody>
      </p:sp>
      <p:sp>
        <p:nvSpPr>
          <p:cNvPr id="10" name="Text 8"/>
          <p:cNvSpPr/>
          <p:nvPr/>
        </p:nvSpPr>
        <p:spPr>
          <a:xfrm>
            <a:off x="966073" y="586013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128(2)- NA for erroneous refund</a:t>
            </a:r>
            <a:endParaRPr lang="en-US" sz="2150" dirty="0"/>
          </a:p>
        </p:txBody>
      </p:sp>
      <p:sp>
        <p:nvSpPr>
          <p:cNvPr id="11" name="Text 9"/>
          <p:cNvSpPr/>
          <p:nvPr/>
        </p:nvSpPr>
        <p:spPr>
          <a:xfrm>
            <a:off x="966073" y="6398181"/>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128(3)-appeal or writ should be withdrawn</a:t>
            </a:r>
            <a:endParaRPr lang="en-US" sz="2150" dirty="0"/>
          </a:p>
        </p:txBody>
      </p:sp>
      <p:sp>
        <p:nvSpPr>
          <p:cNvPr id="12" name="Text 10"/>
          <p:cNvSpPr/>
          <p:nvPr/>
        </p:nvSpPr>
        <p:spPr>
          <a:xfrm>
            <a:off x="966073" y="6936224"/>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128(4)- amount paid proceedings concluded, no further appeal</a:t>
            </a:r>
            <a:endParaRPr lang="en-US" sz="215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966073" y="851773"/>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Procedure to Avail Benefits</a:t>
            </a:r>
            <a:endParaRPr lang="en-US" sz="4300" dirty="0"/>
          </a:p>
        </p:txBody>
      </p:sp>
      <p:sp>
        <p:nvSpPr>
          <p:cNvPr id="3" name="Text 1"/>
          <p:cNvSpPr/>
          <p:nvPr/>
        </p:nvSpPr>
        <p:spPr>
          <a:xfrm>
            <a:off x="966073" y="209383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Steps to Avail Waiver:</a:t>
            </a:r>
            <a:endParaRPr lang="en-US" sz="2150" dirty="0"/>
          </a:p>
        </p:txBody>
      </p:sp>
      <p:sp>
        <p:nvSpPr>
          <p:cNvPr id="4" name="Text 2"/>
          <p:cNvSpPr/>
          <p:nvPr/>
        </p:nvSpPr>
        <p:spPr>
          <a:xfrm>
            <a:off x="966073" y="263187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1. Tax must be paid by 31st March 2025 or within six months of the order date in case 74 order change to 73</a:t>
            </a:r>
            <a:endParaRPr lang="en-US" sz="2150" dirty="0"/>
          </a:p>
        </p:txBody>
      </p:sp>
      <p:sp>
        <p:nvSpPr>
          <p:cNvPr id="5" name="Text 3"/>
          <p:cNvSpPr/>
          <p:nvPr/>
        </p:nvSpPr>
        <p:spPr>
          <a:xfrm>
            <a:off x="966073" y="316992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2. Appeals must be withdrawn</a:t>
            </a:r>
            <a:endParaRPr lang="en-US" sz="2150" dirty="0"/>
          </a:p>
        </p:txBody>
      </p:sp>
      <p:sp>
        <p:nvSpPr>
          <p:cNvPr id="6" name="Text 4"/>
          <p:cNvSpPr/>
          <p:nvPr/>
        </p:nvSpPr>
        <p:spPr>
          <a:xfrm>
            <a:off x="966073" y="370796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2. Forms to be filed:</a:t>
            </a:r>
            <a:endParaRPr lang="en-US" sz="2150" dirty="0"/>
          </a:p>
        </p:txBody>
      </p:sp>
      <p:sp>
        <p:nvSpPr>
          <p:cNvPr id="7" name="Text 5"/>
          <p:cNvSpPr/>
          <p:nvPr/>
        </p:nvSpPr>
        <p:spPr>
          <a:xfrm>
            <a:off x="966073" y="4246007"/>
            <a:ext cx="12698254" cy="441484"/>
          </a:xfrm>
          <a:prstGeom prst="rect">
            <a:avLst/>
          </a:prstGeom>
          <a:noFill/>
          <a:ln/>
        </p:spPr>
        <p:txBody>
          <a:bodyPr wrap="none" lIns="0" tIns="0" rIns="0" bIns="0" rtlCol="0" anchor="t"/>
          <a:lstStyle/>
          <a:p>
            <a:pPr marL="685800" lvl="1"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GST SPL-01 (Notices under Section 73(1))</a:t>
            </a:r>
            <a:endParaRPr lang="en-US" sz="2150" dirty="0"/>
          </a:p>
        </p:txBody>
      </p:sp>
      <p:sp>
        <p:nvSpPr>
          <p:cNvPr id="8" name="Text 6"/>
          <p:cNvSpPr/>
          <p:nvPr/>
        </p:nvSpPr>
        <p:spPr>
          <a:xfrm>
            <a:off x="966073" y="4784050"/>
            <a:ext cx="12698254" cy="441484"/>
          </a:xfrm>
          <a:prstGeom prst="rect">
            <a:avLst/>
          </a:prstGeom>
          <a:noFill/>
          <a:ln/>
        </p:spPr>
        <p:txBody>
          <a:bodyPr wrap="none" lIns="0" tIns="0" rIns="0" bIns="0" rtlCol="0" anchor="t"/>
          <a:lstStyle/>
          <a:p>
            <a:pPr marL="685800" lvl="1"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GST SPL-02 (Orders under Sections 73, 107 &amp; 108)</a:t>
            </a:r>
            <a:endParaRPr lang="en-US" sz="2150" dirty="0"/>
          </a:p>
        </p:txBody>
      </p:sp>
      <p:sp>
        <p:nvSpPr>
          <p:cNvPr id="9" name="Text 7"/>
          <p:cNvSpPr/>
          <p:nvPr/>
        </p:nvSpPr>
        <p:spPr>
          <a:xfrm>
            <a:off x="966073" y="5322094"/>
            <a:ext cx="12698254" cy="441484"/>
          </a:xfrm>
          <a:prstGeom prst="rect">
            <a:avLst/>
          </a:prstGeom>
          <a:noFill/>
          <a:ln/>
        </p:spPr>
        <p:txBody>
          <a:bodyPr wrap="none" lIns="0" tIns="0" rIns="0" bIns="0" rtlCol="0" anchor="t"/>
          <a:lstStyle/>
          <a:p>
            <a:pPr marL="685800" lvl="1"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GST SPL-03/SPL-04 (Inquiry responses)</a:t>
            </a:r>
            <a:endParaRPr lang="en-US" sz="2150" dirty="0"/>
          </a:p>
        </p:txBody>
      </p:sp>
      <p:sp>
        <p:nvSpPr>
          <p:cNvPr id="10" name="Text 8"/>
          <p:cNvSpPr/>
          <p:nvPr/>
        </p:nvSpPr>
        <p:spPr>
          <a:xfrm>
            <a:off x="966073" y="586013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3. Processing Time:</a:t>
            </a:r>
            <a:endParaRPr lang="en-US" sz="2150" dirty="0"/>
          </a:p>
        </p:txBody>
      </p:sp>
      <p:sp>
        <p:nvSpPr>
          <p:cNvPr id="11" name="Text 9"/>
          <p:cNvSpPr/>
          <p:nvPr/>
        </p:nvSpPr>
        <p:spPr>
          <a:xfrm>
            <a:off x="966073" y="6398181"/>
            <a:ext cx="12698254" cy="441484"/>
          </a:xfrm>
          <a:prstGeom prst="rect">
            <a:avLst/>
          </a:prstGeom>
          <a:noFill/>
          <a:ln/>
        </p:spPr>
        <p:txBody>
          <a:bodyPr wrap="none" lIns="0" tIns="0" rIns="0" bIns="0" rtlCol="0" anchor="t"/>
          <a:lstStyle/>
          <a:p>
            <a:pPr marL="685800" lvl="1"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Acceptance order (GST SPL-05) within 3 months.</a:t>
            </a:r>
            <a:endParaRPr lang="en-US" sz="2150" dirty="0"/>
          </a:p>
        </p:txBody>
      </p:sp>
      <p:sp>
        <p:nvSpPr>
          <p:cNvPr id="12" name="Text 10"/>
          <p:cNvSpPr/>
          <p:nvPr/>
        </p:nvSpPr>
        <p:spPr>
          <a:xfrm>
            <a:off x="966073" y="6936224"/>
            <a:ext cx="12698254" cy="441484"/>
          </a:xfrm>
          <a:prstGeom prst="rect">
            <a:avLst/>
          </a:prstGeom>
          <a:noFill/>
          <a:ln/>
        </p:spPr>
        <p:txBody>
          <a:bodyPr wrap="none" lIns="0" tIns="0" rIns="0" bIns="0" rtlCol="0" anchor="t"/>
          <a:lstStyle/>
          <a:p>
            <a:pPr marL="685800" lvl="1"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Rejection order (GST SPL-07) within 3 months.</a:t>
            </a:r>
            <a:endParaRPr lang="en-US" sz="215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966073" y="1976199"/>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Procedure to avail benefit</a:t>
            </a:r>
            <a:endParaRPr lang="en-US" sz="4300" dirty="0"/>
          </a:p>
        </p:txBody>
      </p:sp>
      <p:sp>
        <p:nvSpPr>
          <p:cNvPr id="3" name="Text 1"/>
          <p:cNvSpPr/>
          <p:nvPr/>
        </p:nvSpPr>
        <p:spPr>
          <a:xfrm>
            <a:off x="966073" y="3218259"/>
            <a:ext cx="12698254" cy="441484"/>
          </a:xfrm>
          <a:prstGeom prst="rect">
            <a:avLst/>
          </a:prstGeom>
          <a:noFill/>
          <a:ln/>
        </p:spPr>
        <p:txBody>
          <a:bodyPr wrap="none" lIns="0" tIns="0" rIns="0" bIns="0" rtlCol="0" anchor="t"/>
          <a:lstStyle/>
          <a:p>
            <a:pPr marL="342900" indent="-342900" algn="l">
              <a:lnSpc>
                <a:spcPts val="3450"/>
              </a:lnSpc>
              <a:buSzPct val="100000"/>
              <a:buFont typeface="+mj-lt"/>
              <a:buAutoNum type="arabicPeriod"/>
            </a:pPr>
            <a:r>
              <a:rPr lang="en-US" sz="2150" dirty="0">
                <a:solidFill>
                  <a:srgbClr val="383838"/>
                </a:solidFill>
                <a:latin typeface="Patrick Hand" pitchFamily="34" charset="0"/>
                <a:ea typeface="Patrick Hand" pitchFamily="34" charset="-122"/>
                <a:cs typeface="Patrick Hand" pitchFamily="34" charset="-120"/>
              </a:rPr>
              <a:t>Payment in DRC 03 in notice cases</a:t>
            </a:r>
            <a:endParaRPr lang="en-US" sz="2150" dirty="0"/>
          </a:p>
        </p:txBody>
      </p:sp>
      <p:sp>
        <p:nvSpPr>
          <p:cNvPr id="4" name="Text 2"/>
          <p:cNvSpPr/>
          <p:nvPr/>
        </p:nvSpPr>
        <p:spPr>
          <a:xfrm>
            <a:off x="966073" y="3756303"/>
            <a:ext cx="12698254" cy="441484"/>
          </a:xfrm>
          <a:prstGeom prst="rect">
            <a:avLst/>
          </a:prstGeom>
          <a:noFill/>
          <a:ln/>
        </p:spPr>
        <p:txBody>
          <a:bodyPr wrap="none" lIns="0" tIns="0" rIns="0" bIns="0" rtlCol="0" anchor="t"/>
          <a:lstStyle/>
          <a:p>
            <a:pPr marL="342900" indent="-342900" algn="l">
              <a:lnSpc>
                <a:spcPts val="3450"/>
              </a:lnSpc>
              <a:buSzPct val="100000"/>
              <a:buFont typeface="+mj-lt"/>
              <a:buAutoNum type="arabicPeriod" startAt="2"/>
            </a:pPr>
            <a:r>
              <a:rPr lang="en-US" sz="2150" dirty="0">
                <a:solidFill>
                  <a:srgbClr val="383838"/>
                </a:solidFill>
                <a:latin typeface="Patrick Hand" pitchFamily="34" charset="0"/>
                <a:ea typeface="Patrick Hand" pitchFamily="34" charset="-122"/>
                <a:cs typeface="Patrick Hand" pitchFamily="34" charset="-120"/>
              </a:rPr>
              <a:t>Payment in should credit in liability register in other cases If Payment already done, adjust through DRC-03A</a:t>
            </a:r>
            <a:endParaRPr lang="en-US" sz="2150" dirty="0"/>
          </a:p>
        </p:txBody>
      </p:sp>
      <p:sp>
        <p:nvSpPr>
          <p:cNvPr id="5" name="Text 3"/>
          <p:cNvSpPr/>
          <p:nvPr/>
        </p:nvSpPr>
        <p:spPr>
          <a:xfrm>
            <a:off x="966073" y="4294346"/>
            <a:ext cx="12698254" cy="441484"/>
          </a:xfrm>
          <a:prstGeom prst="rect">
            <a:avLst/>
          </a:prstGeom>
          <a:noFill/>
          <a:ln/>
        </p:spPr>
        <p:txBody>
          <a:bodyPr wrap="none" lIns="0" tIns="0" rIns="0" bIns="0" rtlCol="0" anchor="t"/>
          <a:lstStyle/>
          <a:p>
            <a:pPr marL="342900" indent="-342900" algn="l">
              <a:lnSpc>
                <a:spcPts val="3450"/>
              </a:lnSpc>
              <a:buSzPct val="100000"/>
              <a:buFont typeface="+mj-lt"/>
              <a:buAutoNum type="arabicPeriod" startAt="3"/>
            </a:pPr>
            <a:r>
              <a:rPr lang="en-US" sz="2150" dirty="0">
                <a:solidFill>
                  <a:srgbClr val="383838"/>
                </a:solidFill>
                <a:latin typeface="Patrick Hand" pitchFamily="34" charset="0"/>
                <a:ea typeface="Patrick Hand" pitchFamily="34" charset="-122"/>
                <a:cs typeface="Patrick Hand" pitchFamily="34" charset="-120"/>
              </a:rPr>
              <a:t>Make payment and withdraw appeal before filing SPL 02/01</a:t>
            </a:r>
            <a:endParaRPr lang="en-US" sz="2150" dirty="0"/>
          </a:p>
        </p:txBody>
      </p:sp>
      <p:sp>
        <p:nvSpPr>
          <p:cNvPr id="6" name="Text 4"/>
          <p:cNvSpPr/>
          <p:nvPr/>
        </p:nvSpPr>
        <p:spPr>
          <a:xfrm>
            <a:off x="966073" y="4832390"/>
            <a:ext cx="12698254" cy="882968"/>
          </a:xfrm>
          <a:prstGeom prst="rect">
            <a:avLst/>
          </a:prstGeom>
          <a:noFill/>
          <a:ln/>
        </p:spPr>
        <p:txBody>
          <a:bodyPr wrap="square" lIns="0" tIns="0" rIns="0" bIns="0" rtlCol="0" anchor="t"/>
          <a:lstStyle/>
          <a:p>
            <a:pPr marL="342900" indent="-342900" algn="l">
              <a:lnSpc>
                <a:spcPts val="3450"/>
              </a:lnSpc>
              <a:buSzPct val="100000"/>
              <a:buFont typeface="+mj-lt"/>
              <a:buAutoNum type="arabicPeriod" startAt="4"/>
            </a:pPr>
            <a:r>
              <a:rPr lang="en-US" sz="2150" dirty="0">
                <a:solidFill>
                  <a:srgbClr val="383838"/>
                </a:solidFill>
                <a:latin typeface="Patrick Hand" pitchFamily="34" charset="0"/>
                <a:ea typeface="Patrick Hand" pitchFamily="34" charset="-122"/>
                <a:cs typeface="Patrick Hand" pitchFamily="34" charset="-120"/>
              </a:rPr>
              <a:t>Order contain partly erroneous refund and partly other cases - pay full amount demanded in the order before filing SPL01/02</a:t>
            </a:r>
            <a:endParaRPr lang="en-US" sz="2150" dirty="0"/>
          </a:p>
        </p:txBody>
      </p:sp>
      <p:sp>
        <p:nvSpPr>
          <p:cNvPr id="7" name="Text 5"/>
          <p:cNvSpPr/>
          <p:nvPr/>
        </p:nvSpPr>
        <p:spPr>
          <a:xfrm>
            <a:off x="966073" y="5811917"/>
            <a:ext cx="12698254" cy="441484"/>
          </a:xfrm>
          <a:prstGeom prst="rect">
            <a:avLst/>
          </a:prstGeom>
          <a:noFill/>
          <a:ln/>
        </p:spPr>
        <p:txBody>
          <a:bodyPr wrap="none" lIns="0" tIns="0" rIns="0" bIns="0" rtlCol="0" anchor="t"/>
          <a:lstStyle/>
          <a:p>
            <a:pPr marL="342900" indent="-342900" algn="l">
              <a:lnSpc>
                <a:spcPts val="3450"/>
              </a:lnSpc>
              <a:buSzPct val="100000"/>
              <a:buFont typeface="+mj-lt"/>
              <a:buAutoNum type="arabicPeriod" startAt="5"/>
            </a:pPr>
            <a:r>
              <a:rPr lang="en-US" sz="2150" dirty="0">
                <a:solidFill>
                  <a:srgbClr val="383838"/>
                </a:solidFill>
                <a:latin typeface="Patrick Hand" pitchFamily="34" charset="0"/>
                <a:ea typeface="Patrick Hand" pitchFamily="34" charset="-122"/>
                <a:cs typeface="Patrick Hand" pitchFamily="34" charset="-120"/>
              </a:rPr>
              <a:t>Order contain different period - pay full amount before filing SPL01/02</a:t>
            </a:r>
            <a:endParaRPr lang="en-US" sz="215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966073" y="2293501"/>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Procedure to avail benefit</a:t>
            </a:r>
            <a:endParaRPr lang="en-US" sz="4300" dirty="0"/>
          </a:p>
        </p:txBody>
      </p:sp>
      <p:sp>
        <p:nvSpPr>
          <p:cNvPr id="3" name="Text 1"/>
          <p:cNvSpPr/>
          <p:nvPr/>
        </p:nvSpPr>
        <p:spPr>
          <a:xfrm>
            <a:off x="966073" y="3535561"/>
            <a:ext cx="12698254" cy="882968"/>
          </a:xfrm>
          <a:prstGeom prst="rect">
            <a:avLst/>
          </a:prstGeom>
          <a:noFill/>
          <a:ln/>
        </p:spPr>
        <p:txBody>
          <a:bodyPr wrap="square" lIns="0" tIns="0" rIns="0" bIns="0" rtlCol="0" anchor="t"/>
          <a:lstStyle/>
          <a:p>
            <a:pPr marL="342900" indent="-342900" algn="l">
              <a:lnSpc>
                <a:spcPts val="3450"/>
              </a:lnSpc>
              <a:buSzPct val="100000"/>
              <a:buFont typeface="+mj-lt"/>
              <a:buAutoNum type="arabicPeriod"/>
            </a:pPr>
            <a:r>
              <a:rPr lang="en-US" sz="2150" dirty="0">
                <a:solidFill>
                  <a:srgbClr val="383838"/>
                </a:solidFill>
                <a:latin typeface="Patrick Hand" pitchFamily="34" charset="0"/>
                <a:ea typeface="Patrick Hand" pitchFamily="34" charset="-122"/>
                <a:cs typeface="Patrick Hand" pitchFamily="34" charset="-120"/>
              </a:rPr>
              <a:t>Amount not payable because of benefit u/s 16(5) or 16(6) can be deducted while making payment. No need of rectification application in that case</a:t>
            </a:r>
            <a:endParaRPr lang="en-US" sz="2150" dirty="0"/>
          </a:p>
        </p:txBody>
      </p:sp>
      <p:sp>
        <p:nvSpPr>
          <p:cNvPr id="4" name="Text 2"/>
          <p:cNvSpPr/>
          <p:nvPr/>
        </p:nvSpPr>
        <p:spPr>
          <a:xfrm>
            <a:off x="966073" y="4515088"/>
            <a:ext cx="12698254" cy="441484"/>
          </a:xfrm>
          <a:prstGeom prst="rect">
            <a:avLst/>
          </a:prstGeom>
          <a:noFill/>
          <a:ln/>
        </p:spPr>
        <p:txBody>
          <a:bodyPr wrap="none" lIns="0" tIns="0" rIns="0" bIns="0" rtlCol="0" anchor="t"/>
          <a:lstStyle/>
          <a:p>
            <a:pPr marL="342900" indent="-342900" algn="l">
              <a:lnSpc>
                <a:spcPts val="3450"/>
              </a:lnSpc>
              <a:buSzPct val="100000"/>
              <a:buFont typeface="+mj-lt"/>
              <a:buAutoNum type="arabicPeriod" startAt="2"/>
            </a:pPr>
            <a:r>
              <a:rPr lang="en-US" sz="2150" dirty="0">
                <a:solidFill>
                  <a:srgbClr val="383838"/>
                </a:solidFill>
                <a:latin typeface="Patrick Hand" pitchFamily="34" charset="0"/>
                <a:ea typeface="Patrick Hand" pitchFamily="34" charset="-122"/>
                <a:cs typeface="Patrick Hand" pitchFamily="34" charset="-120"/>
              </a:rPr>
              <a:t>SPL 01/02- within 3 month from 31.03.2025</a:t>
            </a:r>
            <a:endParaRPr lang="en-US" sz="2150" dirty="0"/>
          </a:p>
        </p:txBody>
      </p:sp>
      <p:sp>
        <p:nvSpPr>
          <p:cNvPr id="5" name="Text 3"/>
          <p:cNvSpPr/>
          <p:nvPr/>
        </p:nvSpPr>
        <p:spPr>
          <a:xfrm>
            <a:off x="966073" y="5053132"/>
            <a:ext cx="12698254" cy="882968"/>
          </a:xfrm>
          <a:prstGeom prst="rect">
            <a:avLst/>
          </a:prstGeom>
          <a:noFill/>
          <a:ln/>
        </p:spPr>
        <p:txBody>
          <a:bodyPr wrap="square" lIns="0" tIns="0" rIns="0" bIns="0" rtlCol="0" anchor="t"/>
          <a:lstStyle/>
          <a:p>
            <a:pPr marL="342900" indent="-342900" algn="l">
              <a:lnSpc>
                <a:spcPts val="3450"/>
              </a:lnSpc>
              <a:buSzPct val="100000"/>
              <a:buFont typeface="+mj-lt"/>
              <a:buAutoNum type="arabicPeriod" startAt="3"/>
            </a:pPr>
            <a:r>
              <a:rPr lang="en-US" sz="2150" dirty="0">
                <a:solidFill>
                  <a:srgbClr val="383838"/>
                </a:solidFill>
                <a:latin typeface="Patrick Hand" pitchFamily="34" charset="0"/>
                <a:ea typeface="Patrick Hand" pitchFamily="34" charset="-122"/>
                <a:cs typeface="Patrick Hand" pitchFamily="34" charset="-120"/>
              </a:rPr>
              <a:t>SPL 02 for direction of higher authority to issue order u/s 73 for 74 order - within 6 month from date of redetermination order u/s 73 by proper officer</a:t>
            </a:r>
            <a:endParaRPr lang="en-US" sz="215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966073" y="1927860"/>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Procedure to avail benefit</a:t>
            </a:r>
            <a:endParaRPr lang="en-US" sz="4300" dirty="0"/>
          </a:p>
        </p:txBody>
      </p:sp>
      <p:sp>
        <p:nvSpPr>
          <p:cNvPr id="3" name="Text 1"/>
          <p:cNvSpPr/>
          <p:nvPr/>
        </p:nvSpPr>
        <p:spPr>
          <a:xfrm>
            <a:off x="966073" y="316992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SPL 03- SCN within 3 months from date of application</a:t>
            </a:r>
            <a:endParaRPr lang="en-US" sz="2150" dirty="0"/>
          </a:p>
        </p:txBody>
      </p:sp>
      <p:sp>
        <p:nvSpPr>
          <p:cNvPr id="4" name="Text 2"/>
          <p:cNvSpPr/>
          <p:nvPr/>
        </p:nvSpPr>
        <p:spPr>
          <a:xfrm>
            <a:off x="966073" y="370796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SPL 04 - Reply within one month</a:t>
            </a:r>
            <a:endParaRPr lang="en-US" sz="2150" dirty="0"/>
          </a:p>
        </p:txBody>
      </p:sp>
      <p:sp>
        <p:nvSpPr>
          <p:cNvPr id="5" name="Text 3"/>
          <p:cNvSpPr/>
          <p:nvPr/>
        </p:nvSpPr>
        <p:spPr>
          <a:xfrm>
            <a:off x="966073" y="424600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SPL 05- Approval within 3 months</a:t>
            </a:r>
            <a:endParaRPr lang="en-US" sz="2150" dirty="0"/>
          </a:p>
        </p:txBody>
      </p:sp>
      <p:sp>
        <p:nvSpPr>
          <p:cNvPr id="6" name="Text 4"/>
          <p:cNvSpPr/>
          <p:nvPr/>
        </p:nvSpPr>
        <p:spPr>
          <a:xfrm>
            <a:off x="966073" y="478405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SPL 07 - Rejection within 3 months</a:t>
            </a:r>
            <a:endParaRPr lang="en-US" sz="2150" dirty="0"/>
          </a:p>
        </p:txBody>
      </p:sp>
      <p:sp>
        <p:nvSpPr>
          <p:cNvPr id="7" name="Text 5"/>
          <p:cNvSpPr/>
          <p:nvPr/>
        </p:nvSpPr>
        <p:spPr>
          <a:xfrm>
            <a:off x="966073" y="5322094"/>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 reply by proper officer deemed approval</a:t>
            </a:r>
            <a:endParaRPr lang="en-US" sz="2150" dirty="0"/>
          </a:p>
        </p:txBody>
      </p:sp>
      <p:sp>
        <p:nvSpPr>
          <p:cNvPr id="8" name="Text 6"/>
          <p:cNvSpPr/>
          <p:nvPr/>
        </p:nvSpPr>
        <p:spPr>
          <a:xfrm>
            <a:off x="966073" y="586013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If no appeal is filed against SPL 07 within time period specified in sec 107(1)(3 month), original appeal restored</a:t>
            </a:r>
            <a:endParaRPr lang="en-US" sz="215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966073" y="2676287"/>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Procedure to avail benefit</a:t>
            </a:r>
            <a:endParaRPr lang="en-US" sz="4300" dirty="0"/>
          </a:p>
        </p:txBody>
      </p:sp>
      <p:sp>
        <p:nvSpPr>
          <p:cNvPr id="3" name="Text 1"/>
          <p:cNvSpPr/>
          <p:nvPr/>
        </p:nvSpPr>
        <p:spPr>
          <a:xfrm>
            <a:off x="966073" y="3918347"/>
            <a:ext cx="12698254" cy="441484"/>
          </a:xfrm>
          <a:prstGeom prst="rect">
            <a:avLst/>
          </a:prstGeom>
          <a:noFill/>
          <a:ln/>
        </p:spPr>
        <p:txBody>
          <a:bodyPr wrap="none" lIns="0" tIns="0" rIns="0" bIns="0" rtlCol="0" anchor="t"/>
          <a:lstStyle/>
          <a:p>
            <a:pPr marL="0" indent="0" algn="l">
              <a:lnSpc>
                <a:spcPts val="3450"/>
              </a:lnSpc>
              <a:buNone/>
            </a:pPr>
            <a:r>
              <a:rPr lang="en-US" sz="2150" dirty="0">
                <a:solidFill>
                  <a:srgbClr val="383838"/>
                </a:solidFill>
                <a:latin typeface="Patrick Hand" pitchFamily="34" charset="0"/>
                <a:ea typeface="Patrick Hand" pitchFamily="34" charset="-122"/>
                <a:cs typeface="Patrick Hand" pitchFamily="34" charset="-120"/>
              </a:rPr>
              <a:t>If appeal is filed against SPL 07 - appellate authority may order SPL 06 concluding the appeal under section 128A</a:t>
            </a:r>
            <a:endParaRPr lang="en-US" sz="2150" dirty="0"/>
          </a:p>
        </p:txBody>
      </p:sp>
      <p:sp>
        <p:nvSpPr>
          <p:cNvPr id="4" name="Text 2"/>
          <p:cNvSpPr/>
          <p:nvPr/>
        </p:nvSpPr>
        <p:spPr>
          <a:xfrm>
            <a:off x="966073" y="4670346"/>
            <a:ext cx="12698254" cy="882968"/>
          </a:xfrm>
          <a:prstGeom prst="rect">
            <a:avLst/>
          </a:prstGeom>
          <a:noFill/>
          <a:ln/>
        </p:spPr>
        <p:txBody>
          <a:bodyPr wrap="square" lIns="0" tIns="0" rIns="0" bIns="0" rtlCol="0" anchor="t"/>
          <a:lstStyle/>
          <a:p>
            <a:pPr marL="0" indent="0" algn="l">
              <a:lnSpc>
                <a:spcPts val="3450"/>
              </a:lnSpc>
              <a:buNone/>
            </a:pPr>
            <a:r>
              <a:rPr lang="en-US" sz="2150" dirty="0">
                <a:solidFill>
                  <a:srgbClr val="383838"/>
                </a:solidFill>
                <a:latin typeface="Patrick Hand" pitchFamily="34" charset="0"/>
                <a:ea typeface="Patrick Hand" pitchFamily="34" charset="-122"/>
                <a:cs typeface="Patrick Hand" pitchFamily="34" charset="-120"/>
              </a:rPr>
              <a:t>If appellate authority rejected appeal, original appeal gets restored provided applicant file declaration in SPL 08 within 3 month that he neither filed or intent to file further appeal</a:t>
            </a:r>
            <a:endParaRPr lang="en-US" sz="215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966073" y="2320647"/>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procedure to avail benefit</a:t>
            </a:r>
            <a:endParaRPr lang="en-US" sz="4300" dirty="0"/>
          </a:p>
        </p:txBody>
      </p:sp>
      <p:sp>
        <p:nvSpPr>
          <p:cNvPr id="3" name="Text 1"/>
          <p:cNvSpPr/>
          <p:nvPr/>
        </p:nvSpPr>
        <p:spPr>
          <a:xfrm>
            <a:off x="966073" y="3424714"/>
            <a:ext cx="4416623" cy="552093"/>
          </a:xfrm>
          <a:prstGeom prst="rect">
            <a:avLst/>
          </a:prstGeom>
          <a:noFill/>
          <a:ln/>
        </p:spPr>
        <p:txBody>
          <a:bodyPr wrap="none" lIns="0" tIns="0" rIns="0" bIns="0" rtlCol="0" anchor="t"/>
          <a:lstStyle/>
          <a:p>
            <a:pPr marL="0" indent="0" algn="l">
              <a:lnSpc>
                <a:spcPts val="4300"/>
              </a:lnSpc>
              <a:buNone/>
            </a:pPr>
            <a:r>
              <a:rPr lang="en-US" sz="3450" dirty="0">
                <a:solidFill>
                  <a:srgbClr val="383838"/>
                </a:solidFill>
                <a:latin typeface="Patrick Hand" pitchFamily="34" charset="0"/>
                <a:ea typeface="Patrick Hand" pitchFamily="34" charset="-122"/>
                <a:cs typeface="Patrick Hand" pitchFamily="34" charset="-120"/>
              </a:rPr>
              <a:t>Who is proper officer?</a:t>
            </a:r>
            <a:endParaRPr lang="en-US" sz="3450" dirty="0"/>
          </a:p>
        </p:txBody>
      </p:sp>
      <p:sp>
        <p:nvSpPr>
          <p:cNvPr id="4" name="Text 2"/>
          <p:cNvSpPr/>
          <p:nvPr/>
        </p:nvSpPr>
        <p:spPr>
          <a:xfrm>
            <a:off x="966073" y="4390787"/>
            <a:ext cx="6751677" cy="552093"/>
          </a:xfrm>
          <a:prstGeom prst="rect">
            <a:avLst/>
          </a:prstGeom>
          <a:noFill/>
          <a:ln/>
        </p:spPr>
        <p:txBody>
          <a:bodyPr wrap="none" lIns="0" tIns="0" rIns="0" bIns="0" rtlCol="0" anchor="t"/>
          <a:lstStyle/>
          <a:p>
            <a:pPr marL="0" indent="0" algn="l">
              <a:lnSpc>
                <a:spcPts val="4300"/>
              </a:lnSpc>
              <a:buNone/>
            </a:pPr>
            <a:r>
              <a:rPr lang="en-US" sz="3450" dirty="0">
                <a:solidFill>
                  <a:srgbClr val="383838"/>
                </a:solidFill>
                <a:latin typeface="Patrick Hand" pitchFamily="34" charset="0"/>
                <a:ea typeface="Patrick Hand" pitchFamily="34" charset="-122"/>
                <a:cs typeface="Patrick Hand" pitchFamily="34" charset="-120"/>
              </a:rPr>
              <a:t>128A1)(a) - officer who issue order u/s 73</a:t>
            </a:r>
            <a:endParaRPr lang="en-US" sz="3450" dirty="0"/>
          </a:p>
        </p:txBody>
      </p:sp>
      <p:sp>
        <p:nvSpPr>
          <p:cNvPr id="5" name="Text 3"/>
          <p:cNvSpPr/>
          <p:nvPr/>
        </p:nvSpPr>
        <p:spPr>
          <a:xfrm>
            <a:off x="966073" y="5356860"/>
            <a:ext cx="9487853" cy="552093"/>
          </a:xfrm>
          <a:prstGeom prst="rect">
            <a:avLst/>
          </a:prstGeom>
          <a:noFill/>
          <a:ln/>
        </p:spPr>
        <p:txBody>
          <a:bodyPr wrap="none" lIns="0" tIns="0" rIns="0" bIns="0" rtlCol="0" anchor="t"/>
          <a:lstStyle/>
          <a:p>
            <a:pPr marL="0" indent="0" algn="l">
              <a:lnSpc>
                <a:spcPts val="4300"/>
              </a:lnSpc>
              <a:buNone/>
            </a:pPr>
            <a:r>
              <a:rPr lang="en-US" sz="3450" dirty="0">
                <a:solidFill>
                  <a:srgbClr val="383838"/>
                </a:solidFill>
                <a:latin typeface="Patrick Hand" pitchFamily="34" charset="0"/>
                <a:ea typeface="Patrick Hand" pitchFamily="34" charset="-122"/>
                <a:cs typeface="Patrick Hand" pitchFamily="34" charset="-120"/>
              </a:rPr>
              <a:t>128A(1)(b) and (c ) - officer who is entrusted with recovery</a:t>
            </a:r>
            <a:endParaRPr lang="en-US" sz="345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966073" y="1438156"/>
            <a:ext cx="9489638"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Clarifications (Circular No. 238/32/2024-GST)</a:t>
            </a:r>
            <a:endParaRPr lang="en-US" sz="4300" dirty="0"/>
          </a:p>
        </p:txBody>
      </p:sp>
      <p:sp>
        <p:nvSpPr>
          <p:cNvPr id="3" name="Text 1"/>
          <p:cNvSpPr/>
          <p:nvPr/>
        </p:nvSpPr>
        <p:spPr>
          <a:xfrm>
            <a:off x="966073" y="2680216"/>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Tax paid before Section 128A took effect is eligible.</a:t>
            </a:r>
            <a:endParaRPr lang="en-US" sz="2150" dirty="0"/>
          </a:p>
        </p:txBody>
      </p:sp>
      <p:sp>
        <p:nvSpPr>
          <p:cNvPr id="4" name="Text 2"/>
          <p:cNvSpPr/>
          <p:nvPr/>
        </p:nvSpPr>
        <p:spPr>
          <a:xfrm>
            <a:off x="966073" y="3218259"/>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Amounts recovered by tax officers count as tax paid.</a:t>
            </a:r>
            <a:endParaRPr lang="en-US" sz="2150" dirty="0"/>
          </a:p>
        </p:txBody>
      </p:sp>
      <p:sp>
        <p:nvSpPr>
          <p:cNvPr id="5" name="Text 3"/>
          <p:cNvSpPr/>
          <p:nvPr/>
        </p:nvSpPr>
        <p:spPr>
          <a:xfrm>
            <a:off x="966073" y="375630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Waiver applies to CGST, SGST, IGST &amp; Compensation Cess.</a:t>
            </a:r>
            <a:endParaRPr lang="en-US" sz="2150" dirty="0"/>
          </a:p>
        </p:txBody>
      </p:sp>
      <p:sp>
        <p:nvSpPr>
          <p:cNvPr id="6" name="Text 4"/>
          <p:cNvSpPr/>
          <p:nvPr/>
        </p:nvSpPr>
        <p:spPr>
          <a:xfrm>
            <a:off x="966073" y="4294346"/>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 waiver for late fees, fines, or penalties under other sections.</a:t>
            </a:r>
            <a:endParaRPr lang="en-US" sz="2150" dirty="0"/>
          </a:p>
        </p:txBody>
      </p:sp>
      <p:sp>
        <p:nvSpPr>
          <p:cNvPr id="7" name="Text 5"/>
          <p:cNvSpPr/>
          <p:nvPr/>
        </p:nvSpPr>
        <p:spPr>
          <a:xfrm>
            <a:off x="966073" y="483239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Irregular transitional credit demand is covered.</a:t>
            </a:r>
            <a:endParaRPr lang="en-US" sz="2150" dirty="0"/>
          </a:p>
        </p:txBody>
      </p:sp>
      <p:sp>
        <p:nvSpPr>
          <p:cNvPr id="8" name="Text 6"/>
          <p:cNvSpPr/>
          <p:nvPr/>
        </p:nvSpPr>
        <p:spPr>
          <a:xfrm>
            <a:off x="966073" y="537043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Waiver not available for IGST under the Customs Act.</a:t>
            </a:r>
            <a:endParaRPr lang="en-US" sz="2150" dirty="0"/>
          </a:p>
        </p:txBody>
      </p:sp>
      <p:sp>
        <p:nvSpPr>
          <p:cNvPr id="9" name="Text 7"/>
          <p:cNvSpPr/>
          <p:nvPr/>
        </p:nvSpPr>
        <p:spPr>
          <a:xfrm>
            <a:off x="966073" y="5908477"/>
            <a:ext cx="12698254" cy="882968"/>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withdrawal of appeal before filing application. if order of withdrawal not received, upload copy of application along with SPL 02. upload order within one month from order</a:t>
            </a:r>
            <a:endParaRPr lang="en-US" sz="215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966073" y="2514243"/>
            <a:ext cx="5828943"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CIRCULAR 238/32/2024-GST</a:t>
            </a:r>
            <a:endParaRPr lang="en-US" sz="4300" dirty="0"/>
          </a:p>
        </p:txBody>
      </p:sp>
      <p:sp>
        <p:nvSpPr>
          <p:cNvPr id="3" name="Text 1"/>
          <p:cNvSpPr/>
          <p:nvPr/>
        </p:nvSpPr>
        <p:spPr>
          <a:xfrm>
            <a:off x="966073" y="375630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Multiple notices, separate SPL 01/02</a:t>
            </a:r>
            <a:endParaRPr lang="en-US" sz="2150" dirty="0"/>
          </a:p>
        </p:txBody>
      </p:sp>
      <p:sp>
        <p:nvSpPr>
          <p:cNvPr id="4" name="Text 2"/>
          <p:cNvSpPr/>
          <p:nvPr/>
        </p:nvSpPr>
        <p:spPr>
          <a:xfrm>
            <a:off x="966073" y="4294346"/>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Date of DRC 03 will be considered as date of payment, not the date of adjusting DRC03A</a:t>
            </a:r>
            <a:endParaRPr lang="en-US" sz="2150" dirty="0"/>
          </a:p>
        </p:txBody>
      </p:sp>
      <p:sp>
        <p:nvSpPr>
          <p:cNvPr id="5" name="Text 3"/>
          <p:cNvSpPr/>
          <p:nvPr/>
        </p:nvSpPr>
        <p:spPr>
          <a:xfrm>
            <a:off x="966073" y="4832390"/>
            <a:ext cx="12698254" cy="882968"/>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If form SPL 05 , or SPL 06 has been issued for 128A (1)(a) case by officer, no need to issue DRC 07 order by Proper officer, Liability register shall be automatically modified.</a:t>
            </a:r>
            <a:endParaRPr lang="en-US" sz="215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966073" y="2245162"/>
            <a:ext cx="5828943"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CIRCULAR 238/32/2024-GST</a:t>
            </a:r>
            <a:endParaRPr lang="en-US" sz="4300" dirty="0"/>
          </a:p>
        </p:txBody>
      </p:sp>
      <p:sp>
        <p:nvSpPr>
          <p:cNvPr id="3" name="Text 1"/>
          <p:cNvSpPr/>
          <p:nvPr/>
        </p:nvSpPr>
        <p:spPr>
          <a:xfrm>
            <a:off x="966073" y="3487222"/>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Full tax payment is mandatory for the waiver.</a:t>
            </a:r>
            <a:endParaRPr lang="en-US" sz="2150" dirty="0"/>
          </a:p>
        </p:txBody>
      </p:sp>
      <p:sp>
        <p:nvSpPr>
          <p:cNvPr id="4" name="Text 2"/>
          <p:cNvSpPr/>
          <p:nvPr/>
        </p:nvSpPr>
        <p:spPr>
          <a:xfrm>
            <a:off x="966073" y="4025265"/>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Multiple tax periods in notices qualify only for eligible periods.</a:t>
            </a:r>
            <a:endParaRPr lang="en-US" sz="2150" dirty="0"/>
          </a:p>
        </p:txBody>
      </p:sp>
      <p:sp>
        <p:nvSpPr>
          <p:cNvPr id="5" name="Text 3"/>
          <p:cNvSpPr/>
          <p:nvPr/>
        </p:nvSpPr>
        <p:spPr>
          <a:xfrm>
            <a:off x="966073" y="4563308"/>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Failure to comply with deadlines will void the waiver.</a:t>
            </a:r>
            <a:endParaRPr lang="en-US" sz="2150" dirty="0"/>
          </a:p>
        </p:txBody>
      </p:sp>
      <p:sp>
        <p:nvSpPr>
          <p:cNvPr id="6" name="Text 4"/>
          <p:cNvSpPr/>
          <p:nvPr/>
        </p:nvSpPr>
        <p:spPr>
          <a:xfrm>
            <a:off x="966073" y="5101352"/>
            <a:ext cx="12698254" cy="882968"/>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where officer found any interest or penalty payable for another tax period in the order, it may be shown in SPL 05 or SPL 06. The amount shall be paid within 3 months. failure to make payment will make waiver void</a:t>
            </a:r>
            <a:endParaRPr lang="en-US" sz="215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966073" y="2245162"/>
            <a:ext cx="5828943"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CIRCULAR 238/32/2024-GST</a:t>
            </a:r>
            <a:endParaRPr lang="en-US" sz="4300" dirty="0"/>
          </a:p>
        </p:txBody>
      </p:sp>
      <p:sp>
        <p:nvSpPr>
          <p:cNvPr id="3" name="Text 1"/>
          <p:cNvSpPr/>
          <p:nvPr/>
        </p:nvSpPr>
        <p:spPr>
          <a:xfrm>
            <a:off x="966073" y="3487222"/>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order only interest or penalty - Eligible</a:t>
            </a:r>
            <a:endParaRPr lang="en-US" sz="2150" dirty="0"/>
          </a:p>
        </p:txBody>
      </p:sp>
      <p:sp>
        <p:nvSpPr>
          <p:cNvPr id="4" name="Text 2"/>
          <p:cNvSpPr/>
          <p:nvPr/>
        </p:nvSpPr>
        <p:spPr>
          <a:xfrm>
            <a:off x="966073" y="4025265"/>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 benefit of 128A if interest or penalty relating to delay in filing return as it is self assessed</a:t>
            </a:r>
            <a:endParaRPr lang="en-US" sz="2150" dirty="0"/>
          </a:p>
        </p:txBody>
      </p:sp>
      <p:sp>
        <p:nvSpPr>
          <p:cNvPr id="5" name="Text 3"/>
          <p:cNvSpPr/>
          <p:nvPr/>
        </p:nvSpPr>
        <p:spPr>
          <a:xfrm>
            <a:off x="966073" y="4563308"/>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 partial waiver of interest or penalty</a:t>
            </a:r>
            <a:endParaRPr lang="en-US" sz="2150" dirty="0"/>
          </a:p>
        </p:txBody>
      </p:sp>
      <p:sp>
        <p:nvSpPr>
          <p:cNvPr id="6" name="Text 4"/>
          <p:cNvSpPr/>
          <p:nvPr/>
        </p:nvSpPr>
        <p:spPr>
          <a:xfrm>
            <a:off x="966073" y="5101352"/>
            <a:ext cx="12698254" cy="882968"/>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multiple period order contain both 128A eligible period and other period- Pay entire tax before application. Additional interest or penalty can be paid after SPL 05 within 3 month</a:t>
            </a:r>
            <a:endParaRPr lang="en-US" sz="215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966073" y="3003947"/>
            <a:ext cx="5828943"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CIRCULAR 238/32/2024-GST</a:t>
            </a:r>
            <a:endParaRPr lang="en-US" sz="4300" dirty="0"/>
          </a:p>
        </p:txBody>
      </p:sp>
      <p:sp>
        <p:nvSpPr>
          <p:cNvPr id="3" name="Text 1"/>
          <p:cNvSpPr/>
          <p:nvPr/>
        </p:nvSpPr>
        <p:spPr>
          <a:xfrm>
            <a:off x="966073" y="424600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Late fee not eligible</a:t>
            </a:r>
            <a:endParaRPr lang="en-US" sz="2150" dirty="0"/>
          </a:p>
        </p:txBody>
      </p:sp>
      <p:sp>
        <p:nvSpPr>
          <p:cNvPr id="4" name="Text 2"/>
          <p:cNvSpPr/>
          <p:nvPr/>
        </p:nvSpPr>
        <p:spPr>
          <a:xfrm>
            <a:off x="966073" y="478405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can payment made through ITC?- Yes. RCM or 9(5) or erroneous refund to be paid through cash ledger</a:t>
            </a:r>
            <a:endParaRPr lang="en-US" sz="215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966073" y="2465903"/>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16(5) AND 16(6)</a:t>
            </a:r>
            <a:endParaRPr lang="en-US" sz="4300" dirty="0"/>
          </a:p>
        </p:txBody>
      </p:sp>
      <p:sp>
        <p:nvSpPr>
          <p:cNvPr id="3" name="Text 1"/>
          <p:cNvSpPr/>
          <p:nvPr/>
        </p:nvSpPr>
        <p:spPr>
          <a:xfrm>
            <a:off x="966073" y="3707963"/>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FINANCE ACT NO 2 SECTION 118 notified with effect from 27/09/2024 – Not 17/2024</a:t>
            </a:r>
            <a:endParaRPr lang="en-US" sz="2150" dirty="0"/>
          </a:p>
        </p:txBody>
      </p:sp>
      <p:sp>
        <p:nvSpPr>
          <p:cNvPr id="4" name="Text 2"/>
          <p:cNvSpPr/>
          <p:nvPr/>
        </p:nvSpPr>
        <p:spPr>
          <a:xfrm>
            <a:off x="966073" y="4246007"/>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Sec 150 of FINANCE ACT 2 - No refund</a:t>
            </a:r>
            <a:endParaRPr lang="en-US" sz="2150" dirty="0"/>
          </a:p>
        </p:txBody>
      </p:sp>
      <p:sp>
        <p:nvSpPr>
          <p:cNvPr id="5" name="Text 3"/>
          <p:cNvSpPr/>
          <p:nvPr/>
        </p:nvSpPr>
        <p:spPr>
          <a:xfrm>
            <a:off x="966073" y="4784050"/>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Not 22/2024 dated 08.10.2024, - rectification procedure</a:t>
            </a:r>
            <a:endParaRPr lang="en-US" sz="2150" dirty="0"/>
          </a:p>
        </p:txBody>
      </p:sp>
      <p:sp>
        <p:nvSpPr>
          <p:cNvPr id="6" name="Text 4"/>
          <p:cNvSpPr/>
          <p:nvPr/>
        </p:nvSpPr>
        <p:spPr>
          <a:xfrm>
            <a:off x="966073" y="5322094"/>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Circular No. 237/31/2024-GST</a:t>
            </a:r>
            <a:endParaRPr lang="en-US" sz="215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966073" y="940356"/>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16(5) and 16(6)</a:t>
            </a:r>
            <a:endParaRPr lang="en-US" sz="4300" dirty="0"/>
          </a:p>
        </p:txBody>
      </p:sp>
      <p:sp>
        <p:nvSpPr>
          <p:cNvPr id="3" name="Text 1"/>
          <p:cNvSpPr/>
          <p:nvPr/>
        </p:nvSpPr>
        <p:spPr>
          <a:xfrm>
            <a:off x="966073" y="2044422"/>
            <a:ext cx="12698254" cy="1104186"/>
          </a:xfrm>
          <a:prstGeom prst="rect">
            <a:avLst/>
          </a:prstGeom>
          <a:noFill/>
          <a:ln/>
        </p:spPr>
        <p:txBody>
          <a:bodyPr wrap="square" lIns="0" tIns="0" rIns="0" bIns="0" rtlCol="0" anchor="t"/>
          <a:lstStyle/>
          <a:p>
            <a:pPr marL="0" indent="0" algn="l">
              <a:lnSpc>
                <a:spcPts val="4300"/>
              </a:lnSpc>
              <a:buNone/>
            </a:pPr>
            <a:r>
              <a:rPr lang="en-US" sz="3450" dirty="0">
                <a:solidFill>
                  <a:srgbClr val="383838"/>
                </a:solidFill>
                <a:latin typeface="Patrick Hand" pitchFamily="34" charset="0"/>
                <a:ea typeface="Patrick Hand" pitchFamily="34" charset="-122"/>
                <a:cs typeface="Patrick Hand" pitchFamily="34" charset="-120"/>
              </a:rPr>
              <a:t>16(4)- Time limit to take ITC – 30th Nov of next FY or date of filing annual return whichever earlier</a:t>
            </a:r>
            <a:endParaRPr lang="en-US" sz="3450" dirty="0"/>
          </a:p>
        </p:txBody>
      </p:sp>
      <p:sp>
        <p:nvSpPr>
          <p:cNvPr id="4" name="Text 2"/>
          <p:cNvSpPr/>
          <p:nvPr/>
        </p:nvSpPr>
        <p:spPr>
          <a:xfrm>
            <a:off x="966073" y="3562588"/>
            <a:ext cx="12698254" cy="1104186"/>
          </a:xfrm>
          <a:prstGeom prst="rect">
            <a:avLst/>
          </a:prstGeom>
          <a:noFill/>
          <a:ln/>
        </p:spPr>
        <p:txBody>
          <a:bodyPr wrap="square" lIns="0" tIns="0" rIns="0" bIns="0" rtlCol="0" anchor="t"/>
          <a:lstStyle/>
          <a:p>
            <a:pPr marL="0" indent="0" algn="l">
              <a:lnSpc>
                <a:spcPts val="4300"/>
              </a:lnSpc>
              <a:buNone/>
            </a:pPr>
            <a:r>
              <a:rPr lang="en-US" sz="3450" dirty="0">
                <a:solidFill>
                  <a:srgbClr val="383838"/>
                </a:solidFill>
                <a:latin typeface="Patrick Hand" pitchFamily="34" charset="0"/>
                <a:ea typeface="Patrick Hand" pitchFamily="34" charset="-122"/>
                <a:cs typeface="Patrick Hand" pitchFamily="34" charset="-120"/>
              </a:rPr>
              <a:t>16(5) – ITC pertains to FY 17-18, 18-19,19-20 and 20-21 time limit u/s 16 (4) extended to 30th Nov 2021</a:t>
            </a:r>
            <a:endParaRPr lang="en-US" sz="3450" dirty="0"/>
          </a:p>
        </p:txBody>
      </p:sp>
      <p:sp>
        <p:nvSpPr>
          <p:cNvPr id="5" name="Text 3"/>
          <p:cNvSpPr/>
          <p:nvPr/>
        </p:nvSpPr>
        <p:spPr>
          <a:xfrm>
            <a:off x="966073" y="5080754"/>
            <a:ext cx="12698254" cy="2208371"/>
          </a:xfrm>
          <a:prstGeom prst="rect">
            <a:avLst/>
          </a:prstGeom>
          <a:noFill/>
          <a:ln/>
        </p:spPr>
        <p:txBody>
          <a:bodyPr wrap="square" lIns="0" tIns="0" rIns="0" bIns="0" rtlCol="0" anchor="t"/>
          <a:lstStyle/>
          <a:p>
            <a:pPr marL="0" indent="0" algn="l">
              <a:lnSpc>
                <a:spcPts val="4300"/>
              </a:lnSpc>
              <a:buNone/>
            </a:pPr>
            <a:r>
              <a:rPr lang="en-US" sz="3450" dirty="0">
                <a:solidFill>
                  <a:srgbClr val="383838"/>
                </a:solidFill>
                <a:latin typeface="Patrick Hand" pitchFamily="34" charset="0"/>
                <a:ea typeface="Patrick Hand" pitchFamily="34" charset="-122"/>
                <a:cs typeface="Patrick Hand" pitchFamily="34" charset="-120"/>
              </a:rPr>
              <a:t>16(6)- Regn cancelled and subsequently revoked, ITC for which time limit u/s 16(4) not expired on date of order of cancellation, ITC can be taken if 3B for the period from date of cancellation till date of revocation is filed within 30 days from date of order of revocation</a:t>
            </a:r>
            <a:endParaRPr lang="en-US" sz="345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966073" y="2245162"/>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16(5) and 16(6)</a:t>
            </a:r>
            <a:endParaRPr lang="en-US" sz="4300" dirty="0"/>
          </a:p>
        </p:txBody>
      </p:sp>
      <p:sp>
        <p:nvSpPr>
          <p:cNvPr id="3" name="Text 1"/>
          <p:cNvSpPr/>
          <p:nvPr/>
        </p:nvSpPr>
        <p:spPr>
          <a:xfrm>
            <a:off x="966073" y="3487222"/>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Section 150 – finance act – No refund eligible for tax already paid or ITC reversed due to 16(4</a:t>
            </a:r>
            <a:r>
              <a:rPr lang="en-US" sz="2150" dirty="0" smtClean="0">
                <a:solidFill>
                  <a:srgbClr val="383838"/>
                </a:solidFill>
                <a:latin typeface="Patrick Hand" pitchFamily="34" charset="0"/>
                <a:ea typeface="Patrick Hand" pitchFamily="34" charset="-122"/>
                <a:cs typeface="Patrick Hand" pitchFamily="34" charset="-120"/>
              </a:rPr>
              <a:t>) – Pre deposit eligible for refund </a:t>
            </a:r>
            <a:endParaRPr lang="en-US" sz="2150" dirty="0"/>
          </a:p>
        </p:txBody>
      </p:sp>
      <p:sp>
        <p:nvSpPr>
          <p:cNvPr id="4" name="Text 2"/>
          <p:cNvSpPr/>
          <p:nvPr/>
        </p:nvSpPr>
        <p:spPr>
          <a:xfrm>
            <a:off x="966073" y="4025265"/>
            <a:ext cx="12698254" cy="882968"/>
          </a:xfrm>
          <a:prstGeom prst="rect">
            <a:avLst/>
          </a:prstGeom>
          <a:noFill/>
          <a:ln/>
        </p:spPr>
        <p:txBody>
          <a:bodyPr wrap="squar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Order issued already under 73 or 74, but no appeal is filed – file rectification application within 6 month from date of notification 22/2024(08.10.2024). Officer shall issue order within 3 month as far as possible</a:t>
            </a:r>
            <a:endParaRPr lang="en-US" sz="2150" dirty="0"/>
          </a:p>
        </p:txBody>
      </p:sp>
      <p:sp>
        <p:nvSpPr>
          <p:cNvPr id="5" name="Text 3"/>
          <p:cNvSpPr/>
          <p:nvPr/>
        </p:nvSpPr>
        <p:spPr>
          <a:xfrm>
            <a:off x="966073" y="5004792"/>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Order issued appeal filed – appellate authority shall consider 16(5) and issue </a:t>
            </a:r>
            <a:r>
              <a:rPr lang="en-US" sz="2150" dirty="0" smtClean="0">
                <a:solidFill>
                  <a:srgbClr val="383838"/>
                </a:solidFill>
                <a:latin typeface="Patrick Hand" pitchFamily="34" charset="0"/>
                <a:ea typeface="Patrick Hand" pitchFamily="34" charset="-122"/>
                <a:cs typeface="Patrick Hand" pitchFamily="34" charset="-120"/>
              </a:rPr>
              <a:t>order</a:t>
            </a:r>
          </a:p>
          <a:p>
            <a:pPr algn="l">
              <a:lnSpc>
                <a:spcPts val="3450"/>
              </a:lnSpc>
              <a:buSzPct val="100000"/>
            </a:pPr>
            <a:endParaRPr lang="en-US" sz="2150" dirty="0"/>
          </a:p>
        </p:txBody>
      </p:sp>
      <p:sp>
        <p:nvSpPr>
          <p:cNvPr id="6" name="Text 4"/>
          <p:cNvSpPr/>
          <p:nvPr/>
        </p:nvSpPr>
        <p:spPr>
          <a:xfrm>
            <a:off x="966073" y="5542836"/>
            <a:ext cx="12698254" cy="441484"/>
          </a:xfrm>
          <a:prstGeom prst="rect">
            <a:avLst/>
          </a:prstGeom>
          <a:noFill/>
          <a:ln/>
        </p:spPr>
        <p:txBody>
          <a:bodyPr wrap="none" lIns="0" tIns="0" rIns="0" bIns="0" rtlCol="0" anchor="t"/>
          <a:lstStyle/>
          <a:p>
            <a:pPr marL="342900" indent="-342900" algn="l">
              <a:lnSpc>
                <a:spcPts val="3450"/>
              </a:lnSpc>
              <a:buSzPct val="100000"/>
              <a:buChar char="•"/>
            </a:pPr>
            <a:r>
              <a:rPr lang="en-US" sz="2150" dirty="0" smtClean="0">
                <a:solidFill>
                  <a:srgbClr val="383838"/>
                </a:solidFill>
                <a:latin typeface="Patrick Hand" pitchFamily="34" charset="0"/>
                <a:ea typeface="Patrick Hand" pitchFamily="34" charset="-122"/>
                <a:cs typeface="Patrick Hand" pitchFamily="34" charset="-120"/>
              </a:rPr>
              <a:t>Notice issued u/s 73 or 74 , no order issued – adjudicating </a:t>
            </a:r>
            <a:r>
              <a:rPr lang="en-US" sz="2150" dirty="0" smtClean="0">
                <a:solidFill>
                  <a:srgbClr val="383838"/>
                </a:solidFill>
                <a:latin typeface="Patrick Hand" pitchFamily="34" charset="0"/>
                <a:ea typeface="Patrick Hand" pitchFamily="34" charset="-122"/>
                <a:cs typeface="Patrick Hand" pitchFamily="34" charset="-120"/>
              </a:rPr>
              <a:t>authority shall consider 16(5) and pass order accordingly</a:t>
            </a:r>
            <a:endParaRPr lang="en-US" sz="2150" dirty="0" smtClean="0">
              <a:solidFill>
                <a:srgbClr val="383838"/>
              </a:solidFill>
              <a:latin typeface="Patrick Hand" pitchFamily="34" charset="0"/>
              <a:ea typeface="Patrick Hand" pitchFamily="34" charset="-122"/>
              <a:cs typeface="Patrick Hand" pitchFamily="34" charset="-120"/>
            </a:endParaRPr>
          </a:p>
          <a:p>
            <a:pPr marL="342900" indent="-342900" algn="l">
              <a:lnSpc>
                <a:spcPts val="3450"/>
              </a:lnSpc>
              <a:buSzPct val="100000"/>
              <a:buChar char="•"/>
            </a:pPr>
            <a:endParaRPr lang="en-US" sz="2150" dirty="0"/>
          </a:p>
        </p:txBody>
      </p:sp>
      <p:sp>
        <p:nvSpPr>
          <p:cNvPr id="7" name="Text 4"/>
          <p:cNvSpPr/>
          <p:nvPr/>
        </p:nvSpPr>
        <p:spPr>
          <a:xfrm>
            <a:off x="1058315" y="5984320"/>
            <a:ext cx="12698254" cy="430480"/>
          </a:xfrm>
          <a:prstGeom prst="rect">
            <a:avLst/>
          </a:prstGeom>
          <a:noFill/>
          <a:ln/>
        </p:spPr>
        <p:txBody>
          <a:bodyPr wrap="none" lIns="0" tIns="0" rIns="0" bIns="0" rtlCol="0" anchor="t"/>
          <a:lstStyle/>
          <a:p>
            <a:pPr marL="342900" indent="-342900">
              <a:lnSpc>
                <a:spcPts val="3450"/>
              </a:lnSpc>
              <a:buSzPct val="100000"/>
              <a:buChar char="•"/>
            </a:pPr>
            <a:r>
              <a:rPr lang="en-IN" sz="2150" dirty="0">
                <a:solidFill>
                  <a:srgbClr val="383838"/>
                </a:solidFill>
                <a:latin typeface="Patrick Hand" pitchFamily="34" charset="0"/>
                <a:ea typeface="Patrick Hand" pitchFamily="34" charset="-122"/>
                <a:cs typeface="Patrick Hand" pitchFamily="34" charset="-120"/>
              </a:rPr>
              <a:t>Where no demand </a:t>
            </a:r>
            <a:r>
              <a:rPr lang="en-IN" sz="2150" dirty="0" smtClean="0">
                <a:solidFill>
                  <a:srgbClr val="383838"/>
                </a:solidFill>
                <a:latin typeface="Patrick Hand" pitchFamily="34" charset="0"/>
                <a:ea typeface="Patrick Hand" pitchFamily="34" charset="-122"/>
                <a:cs typeface="Patrick Hand" pitchFamily="34" charset="-120"/>
              </a:rPr>
              <a:t>notice/statement – DRC 01A cases- officer shall not issue notice and do appropriate action</a:t>
            </a:r>
            <a:endParaRPr lang="en-US" sz="2150" dirty="0">
              <a:solidFill>
                <a:srgbClr val="383838"/>
              </a:solidFill>
              <a:latin typeface="Patrick Hand" pitchFamily="34" charset="0"/>
              <a:ea typeface="Patrick Hand" pitchFamily="34" charset="-122"/>
              <a:cs typeface="Patrick Hand" pitchFamily="34" charset="-120"/>
            </a:endParaRPr>
          </a:p>
        </p:txBody>
      </p:sp>
      <p:sp>
        <p:nvSpPr>
          <p:cNvPr id="8" name="Text 4"/>
          <p:cNvSpPr/>
          <p:nvPr/>
        </p:nvSpPr>
        <p:spPr>
          <a:xfrm>
            <a:off x="1210715" y="6414800"/>
            <a:ext cx="12324811" cy="563516"/>
          </a:xfrm>
          <a:prstGeom prst="rect">
            <a:avLst/>
          </a:prstGeom>
          <a:noFill/>
          <a:ln/>
        </p:spPr>
        <p:txBody>
          <a:bodyPr wrap="none" lIns="0" tIns="0" rIns="0" bIns="0" rtlCol="0" anchor="t"/>
          <a:lstStyle/>
          <a:p>
            <a:pPr marL="342900" indent="-342900" algn="l">
              <a:lnSpc>
                <a:spcPts val="3450"/>
              </a:lnSpc>
              <a:buSzPct val="100000"/>
              <a:buChar char="•"/>
            </a:pPr>
            <a:r>
              <a:rPr lang="en-US" sz="2150" dirty="0">
                <a:solidFill>
                  <a:srgbClr val="383838"/>
                </a:solidFill>
                <a:latin typeface="Patrick Hand" pitchFamily="34" charset="0"/>
                <a:ea typeface="Patrick Hand" pitchFamily="34" charset="-122"/>
                <a:cs typeface="Patrick Hand" pitchFamily="34" charset="-120"/>
              </a:rPr>
              <a:t>Rectification order appealable</a:t>
            </a:r>
            <a:endParaRPr lang="en-US" sz="215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6073" y="2245162"/>
            <a:ext cx="5520809" cy="690086"/>
          </a:xfrm>
          <a:prstGeom prst="rect">
            <a:avLst/>
          </a:prstGeom>
          <a:noFill/>
          <a:ln/>
        </p:spPr>
        <p:txBody>
          <a:bodyPr wrap="none" lIns="0" tIns="0" rIns="0" bIns="0" rtlCol="0" anchor="t"/>
          <a:lstStyle/>
          <a:p>
            <a:pPr>
              <a:lnSpc>
                <a:spcPts val="5400"/>
              </a:lnSpc>
            </a:pPr>
            <a:r>
              <a:rPr lang="en-IN" sz="4400" dirty="0">
                <a:latin typeface="Patrick Hand" charset="0"/>
              </a:rPr>
              <a:t>FLOOD CESS AMNESTY, 2025</a:t>
            </a:r>
            <a:endParaRPr lang="en-US" sz="4300" dirty="0">
              <a:latin typeface="Patrick Hand" charset="0"/>
            </a:endParaRPr>
          </a:p>
        </p:txBody>
      </p:sp>
      <p:sp>
        <p:nvSpPr>
          <p:cNvPr id="3" name="Text 1"/>
          <p:cNvSpPr/>
          <p:nvPr/>
        </p:nvSpPr>
        <p:spPr>
          <a:xfrm>
            <a:off x="966073" y="3487222"/>
            <a:ext cx="12698254" cy="441484"/>
          </a:xfrm>
          <a:prstGeom prst="rect">
            <a:avLst/>
          </a:prstGeom>
          <a:noFill/>
          <a:ln/>
        </p:spPr>
        <p:txBody>
          <a:bodyPr wrap="none" lIns="0" tIns="0" rIns="0" bIns="0" rtlCol="0" anchor="t"/>
          <a:lstStyle/>
          <a:p>
            <a:pPr>
              <a:lnSpc>
                <a:spcPts val="3450"/>
              </a:lnSpc>
              <a:buSzPct val="100000"/>
            </a:pPr>
            <a:r>
              <a:rPr lang="en-US" sz="3450" dirty="0">
                <a:solidFill>
                  <a:srgbClr val="383838"/>
                </a:solidFill>
                <a:latin typeface="Patrick Hand" pitchFamily="34" charset="0"/>
                <a:ea typeface="Patrick Hand" pitchFamily="34" charset="-122"/>
                <a:cs typeface="Patrick Hand" pitchFamily="34" charset="-120"/>
              </a:rPr>
              <a:t>Any taxpayer who is in arrears of any amount payable as Kerala Flood </a:t>
            </a:r>
            <a:r>
              <a:rPr lang="en-US" sz="3450" dirty="0" err="1">
                <a:solidFill>
                  <a:srgbClr val="383838"/>
                </a:solidFill>
                <a:latin typeface="Patrick Hand" pitchFamily="34" charset="0"/>
                <a:ea typeface="Patrick Hand" pitchFamily="34" charset="-122"/>
                <a:cs typeface="Patrick Hand" pitchFamily="34" charset="-120"/>
              </a:rPr>
              <a:t>Cess</a:t>
            </a:r>
            <a:r>
              <a:rPr lang="en-US" sz="3450" dirty="0">
                <a:solidFill>
                  <a:srgbClr val="383838"/>
                </a:solidFill>
                <a:latin typeface="Patrick Hand" pitchFamily="34" charset="0"/>
                <a:ea typeface="Patrick Hand" pitchFamily="34" charset="-122"/>
                <a:cs typeface="Patrick Hand" pitchFamily="34" charset="-120"/>
              </a:rPr>
              <a:t> </a:t>
            </a: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a:solidFill>
                  <a:srgbClr val="383838"/>
                </a:solidFill>
                <a:latin typeface="Patrick Hand" pitchFamily="34" charset="0"/>
                <a:ea typeface="Patrick Hand" pitchFamily="34" charset="-122"/>
                <a:cs typeface="Patrick Hand" pitchFamily="34" charset="-120"/>
              </a:rPr>
              <a:t>under </a:t>
            </a:r>
            <a:r>
              <a:rPr lang="en-US" sz="3450" dirty="0">
                <a:solidFill>
                  <a:srgbClr val="383838"/>
                </a:solidFill>
                <a:latin typeface="Patrick Hand" pitchFamily="34" charset="0"/>
                <a:ea typeface="Patrick Hand" pitchFamily="34" charset="-122"/>
                <a:cs typeface="Patrick Hand" pitchFamily="34" charset="-120"/>
              </a:rPr>
              <a:t>section 14 of the Kerala Finance Act, 2019 (5 of 2019</a:t>
            </a:r>
            <a:r>
              <a:rPr lang="en-US" sz="3450" dirty="0">
                <a:solidFill>
                  <a:srgbClr val="383838"/>
                </a:solidFill>
                <a:latin typeface="Patrick Hand" pitchFamily="34" charset="0"/>
                <a:ea typeface="Patrick Hand" pitchFamily="34" charset="-122"/>
                <a:cs typeface="Patrick Hand" pitchFamily="34" charset="-120"/>
              </a:rPr>
              <a:t>)</a:t>
            </a:r>
          </a:p>
          <a:p>
            <a:pPr>
              <a:lnSpc>
                <a:spcPts val="3450"/>
              </a:lnSpc>
              <a:buSzPct val="100000"/>
            </a:pPr>
            <a:r>
              <a:rPr lang="en-US" sz="3450" dirty="0">
                <a:solidFill>
                  <a:srgbClr val="383838"/>
                </a:solidFill>
                <a:latin typeface="Patrick Hand" pitchFamily="34" charset="0"/>
                <a:ea typeface="Patrick Hand" pitchFamily="34" charset="-122"/>
                <a:cs typeface="Patrick Hand" pitchFamily="34" charset="-120"/>
              </a:rPr>
              <a:t>pertaining </a:t>
            </a:r>
            <a:r>
              <a:rPr lang="en-US" sz="3450" dirty="0">
                <a:solidFill>
                  <a:srgbClr val="383838"/>
                </a:solidFill>
                <a:latin typeface="Patrick Hand" pitchFamily="34" charset="0"/>
                <a:ea typeface="Patrick Hand" pitchFamily="34" charset="-122"/>
                <a:cs typeface="Patrick Hand" pitchFamily="34" charset="-120"/>
              </a:rPr>
              <a:t>to the period from 1st August, 2019 to 31st July, 2021 </a:t>
            </a: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a:solidFill>
                  <a:srgbClr val="383838"/>
                </a:solidFill>
                <a:latin typeface="Patrick Hand" pitchFamily="34" charset="0"/>
                <a:ea typeface="Patrick Hand" pitchFamily="34" charset="-122"/>
                <a:cs typeface="Patrick Hand" pitchFamily="34" charset="-120"/>
              </a:rPr>
              <a:t>may </a:t>
            </a:r>
            <a:r>
              <a:rPr lang="en-US" sz="3450" dirty="0">
                <a:solidFill>
                  <a:srgbClr val="383838"/>
                </a:solidFill>
                <a:latin typeface="Patrick Hand" pitchFamily="34" charset="0"/>
                <a:ea typeface="Patrick Hand" pitchFamily="34" charset="-122"/>
                <a:cs typeface="Patrick Hand" pitchFamily="34" charset="-120"/>
              </a:rPr>
              <a:t>opt to settle the arrears by making complete payment of the </a:t>
            </a:r>
            <a:r>
              <a:rPr lang="en-US" sz="3450" dirty="0" smtClean="0">
                <a:solidFill>
                  <a:srgbClr val="383838"/>
                </a:solidFill>
                <a:latin typeface="Patrick Hand" pitchFamily="34" charset="0"/>
                <a:ea typeface="Patrick Hand" pitchFamily="34" charset="-122"/>
                <a:cs typeface="Patrick Hand" pitchFamily="34" charset="-120"/>
              </a:rPr>
              <a:t>\</a:t>
            </a: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flood </a:t>
            </a:r>
            <a:r>
              <a:rPr lang="en-US" sz="3450" dirty="0" err="1">
                <a:solidFill>
                  <a:srgbClr val="383838"/>
                </a:solidFill>
                <a:latin typeface="Patrick Hand" pitchFamily="34" charset="0"/>
                <a:ea typeface="Patrick Hand" pitchFamily="34" charset="-122"/>
                <a:cs typeface="Patrick Hand" pitchFamily="34" charset="-120"/>
              </a:rPr>
              <a:t>cess</a:t>
            </a:r>
            <a:r>
              <a:rPr lang="en-US" sz="3450" dirty="0">
                <a:solidFill>
                  <a:srgbClr val="383838"/>
                </a:solidFill>
                <a:latin typeface="Patrick Hand" pitchFamily="34" charset="0"/>
                <a:ea typeface="Patrick Hand" pitchFamily="34" charset="-122"/>
                <a:cs typeface="Patrick Hand" pitchFamily="34" charset="-120"/>
              </a:rPr>
              <a:t> </a:t>
            </a:r>
            <a:r>
              <a:rPr lang="en-US" sz="3450" dirty="0" smtClean="0">
                <a:solidFill>
                  <a:srgbClr val="383838"/>
                </a:solidFill>
                <a:latin typeface="Patrick Hand" pitchFamily="34" charset="0"/>
                <a:ea typeface="Patrick Hand" pitchFamily="34" charset="-122"/>
                <a:cs typeface="Patrick Hand" pitchFamily="34" charset="-120"/>
              </a:rPr>
              <a:t>payable\</a:t>
            </a:r>
          </a:p>
          <a:p>
            <a:pPr>
              <a:lnSpc>
                <a:spcPts val="3450"/>
              </a:lnSpc>
              <a:buSzPct val="100000"/>
            </a:pP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Amount of </a:t>
            </a:r>
            <a:r>
              <a:rPr lang="en-US" sz="3450" dirty="0" err="1" smtClean="0">
                <a:solidFill>
                  <a:srgbClr val="383838"/>
                </a:solidFill>
                <a:latin typeface="Patrick Hand" pitchFamily="34" charset="0"/>
                <a:ea typeface="Patrick Hand" pitchFamily="34" charset="-122"/>
                <a:cs typeface="Patrick Hand" pitchFamily="34" charset="-120"/>
              </a:rPr>
              <a:t>cess</a:t>
            </a:r>
            <a:r>
              <a:rPr lang="en-US" sz="3450" dirty="0" smtClean="0">
                <a:solidFill>
                  <a:srgbClr val="383838"/>
                </a:solidFill>
                <a:latin typeface="Patrick Hand" pitchFamily="34" charset="0"/>
                <a:ea typeface="Patrick Hand" pitchFamily="34" charset="-122"/>
                <a:cs typeface="Patrick Hand" pitchFamily="34" charset="-120"/>
              </a:rPr>
              <a:t> demand as on 01.04.2025 shall be Paid before </a:t>
            </a:r>
            <a:r>
              <a:rPr lang="en-US" sz="3450" dirty="0" err="1" smtClean="0">
                <a:solidFill>
                  <a:srgbClr val="383838"/>
                </a:solidFill>
                <a:latin typeface="Patrick Hand" pitchFamily="34" charset="0"/>
                <a:ea typeface="Patrick Hand" pitchFamily="34" charset="-122"/>
                <a:cs typeface="Patrick Hand" pitchFamily="34" charset="-120"/>
              </a:rPr>
              <a:t>june</a:t>
            </a:r>
            <a:r>
              <a:rPr lang="en-US" sz="3450" dirty="0" smtClean="0">
                <a:solidFill>
                  <a:srgbClr val="383838"/>
                </a:solidFill>
                <a:latin typeface="Patrick Hand" pitchFamily="34" charset="0"/>
                <a:ea typeface="Patrick Hand" pitchFamily="34" charset="-122"/>
                <a:cs typeface="Patrick Hand" pitchFamily="34" charset="-120"/>
              </a:rPr>
              <a:t> 30</a:t>
            </a:r>
          </a:p>
          <a:p>
            <a:pPr>
              <a:lnSpc>
                <a:spcPts val="3450"/>
              </a:lnSpc>
              <a:buSzPct val="100000"/>
            </a:pPr>
            <a:endParaRPr lang="en-US" sz="3450" dirty="0" smtClean="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If notice contain KFC and other demand, only KFC shall be deemed settled</a:t>
            </a:r>
          </a:p>
          <a:p>
            <a:pPr>
              <a:lnSpc>
                <a:spcPts val="3450"/>
              </a:lnSpc>
              <a:buSzPct val="100000"/>
            </a:pP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endParaRPr lang="en-US" sz="3450" dirty="0">
              <a:solidFill>
                <a:srgbClr val="383838"/>
              </a:solidFill>
              <a:latin typeface="Patrick Hand" pitchFamily="34" charset="0"/>
              <a:ea typeface="Patrick Hand" pitchFamily="34" charset="-122"/>
              <a:cs typeface="Patrick Hand" pitchFamily="34" charset="-120"/>
            </a:endParaRPr>
          </a:p>
        </p:txBody>
      </p:sp>
      <p:sp>
        <p:nvSpPr>
          <p:cNvPr id="4" name="Text 2"/>
          <p:cNvSpPr/>
          <p:nvPr/>
        </p:nvSpPr>
        <p:spPr>
          <a:xfrm>
            <a:off x="966073" y="4025265"/>
            <a:ext cx="12698254" cy="882968"/>
          </a:xfrm>
          <a:prstGeom prst="rect">
            <a:avLst/>
          </a:prstGeom>
          <a:noFill/>
          <a:ln/>
        </p:spPr>
        <p:txBody>
          <a:bodyPr wrap="square" lIns="0" tIns="0" rIns="0" bIns="0" rtlCol="0" anchor="t"/>
          <a:lstStyle/>
          <a:p>
            <a:pPr algn="l">
              <a:lnSpc>
                <a:spcPts val="3450"/>
              </a:lnSpc>
              <a:buSzPct val="100000"/>
            </a:pPr>
            <a:endParaRPr lang="en-US" sz="2150" dirty="0"/>
          </a:p>
        </p:txBody>
      </p:sp>
      <p:sp>
        <p:nvSpPr>
          <p:cNvPr id="5" name="Text 3"/>
          <p:cNvSpPr/>
          <p:nvPr/>
        </p:nvSpPr>
        <p:spPr>
          <a:xfrm>
            <a:off x="966073" y="5004792"/>
            <a:ext cx="12698254" cy="441484"/>
          </a:xfrm>
          <a:prstGeom prst="rect">
            <a:avLst/>
          </a:prstGeom>
          <a:noFill/>
          <a:ln/>
        </p:spPr>
        <p:txBody>
          <a:bodyPr wrap="none" lIns="0" tIns="0" rIns="0" bIns="0" rtlCol="0" anchor="t"/>
          <a:lstStyle/>
          <a:p>
            <a:pPr marL="342900" indent="-342900" algn="l">
              <a:lnSpc>
                <a:spcPts val="3450"/>
              </a:lnSpc>
              <a:buSzPct val="100000"/>
              <a:buChar char="•"/>
            </a:pPr>
            <a:endParaRPr lang="en-US" sz="2150" dirty="0" smtClean="0">
              <a:solidFill>
                <a:srgbClr val="383838"/>
              </a:solidFill>
              <a:latin typeface="Patrick Hand" pitchFamily="34" charset="0"/>
              <a:ea typeface="Patrick Hand" pitchFamily="34" charset="-122"/>
              <a:cs typeface="Patrick Hand" pitchFamily="34" charset="-120"/>
            </a:endParaRPr>
          </a:p>
          <a:p>
            <a:pPr algn="l">
              <a:lnSpc>
                <a:spcPts val="3450"/>
              </a:lnSpc>
              <a:buSzPct val="100000"/>
            </a:pPr>
            <a:endParaRPr lang="en-US" sz="2150" dirty="0"/>
          </a:p>
        </p:txBody>
      </p:sp>
      <p:sp>
        <p:nvSpPr>
          <p:cNvPr id="6" name="Text 4"/>
          <p:cNvSpPr/>
          <p:nvPr/>
        </p:nvSpPr>
        <p:spPr>
          <a:xfrm>
            <a:off x="966073" y="5542836"/>
            <a:ext cx="12698254" cy="441484"/>
          </a:xfrm>
          <a:prstGeom prst="rect">
            <a:avLst/>
          </a:prstGeom>
          <a:noFill/>
          <a:ln/>
        </p:spPr>
        <p:txBody>
          <a:bodyPr wrap="none" lIns="0" tIns="0" rIns="0" bIns="0" rtlCol="0" anchor="t"/>
          <a:lstStyle/>
          <a:p>
            <a:pPr marL="342900" indent="-342900" algn="l">
              <a:lnSpc>
                <a:spcPts val="3450"/>
              </a:lnSpc>
              <a:buSzPct val="100000"/>
              <a:buChar char="•"/>
            </a:pPr>
            <a:endParaRPr lang="en-US" sz="2150" dirty="0" smtClean="0">
              <a:solidFill>
                <a:srgbClr val="383838"/>
              </a:solidFill>
              <a:latin typeface="Patrick Hand" pitchFamily="34" charset="0"/>
              <a:ea typeface="Patrick Hand" pitchFamily="34" charset="-122"/>
              <a:cs typeface="Patrick Hand" pitchFamily="34" charset="-120"/>
            </a:endParaRPr>
          </a:p>
          <a:p>
            <a:pPr marL="342900" indent="-342900" algn="l">
              <a:lnSpc>
                <a:spcPts val="3450"/>
              </a:lnSpc>
              <a:buSzPct val="100000"/>
              <a:buChar char="•"/>
            </a:pPr>
            <a:endParaRPr lang="en-US" sz="2150" dirty="0"/>
          </a:p>
        </p:txBody>
      </p:sp>
      <p:sp>
        <p:nvSpPr>
          <p:cNvPr id="7" name="Text 4"/>
          <p:cNvSpPr/>
          <p:nvPr/>
        </p:nvSpPr>
        <p:spPr>
          <a:xfrm>
            <a:off x="1058315" y="5984320"/>
            <a:ext cx="12698254" cy="430480"/>
          </a:xfrm>
          <a:prstGeom prst="rect">
            <a:avLst/>
          </a:prstGeom>
          <a:noFill/>
          <a:ln/>
        </p:spPr>
        <p:txBody>
          <a:bodyPr wrap="none" lIns="0" tIns="0" rIns="0" bIns="0" rtlCol="0" anchor="t"/>
          <a:lstStyle/>
          <a:p>
            <a:pPr marL="342900" indent="-342900">
              <a:lnSpc>
                <a:spcPts val="3450"/>
              </a:lnSpc>
              <a:buSzPct val="100000"/>
              <a:buChar char="•"/>
            </a:pPr>
            <a:endParaRPr lang="en-US" sz="2150" dirty="0">
              <a:solidFill>
                <a:srgbClr val="383838"/>
              </a:solidFill>
              <a:latin typeface="Patrick Hand" pitchFamily="34" charset="0"/>
              <a:ea typeface="Patrick Hand" pitchFamily="34" charset="-122"/>
              <a:cs typeface="Patrick Hand" pitchFamily="34" charset="-120"/>
            </a:endParaRPr>
          </a:p>
        </p:txBody>
      </p:sp>
      <p:sp>
        <p:nvSpPr>
          <p:cNvPr id="8" name="Text 4"/>
          <p:cNvSpPr/>
          <p:nvPr/>
        </p:nvSpPr>
        <p:spPr>
          <a:xfrm>
            <a:off x="1210715" y="6414800"/>
            <a:ext cx="12324811" cy="563516"/>
          </a:xfrm>
          <a:prstGeom prst="rect">
            <a:avLst/>
          </a:prstGeom>
          <a:noFill/>
          <a:ln/>
        </p:spPr>
        <p:txBody>
          <a:bodyPr wrap="none" lIns="0" tIns="0" rIns="0" bIns="0" rtlCol="0" anchor="t"/>
          <a:lstStyle/>
          <a:p>
            <a:pPr marL="342900" indent="-342900" algn="l">
              <a:lnSpc>
                <a:spcPts val="3450"/>
              </a:lnSpc>
              <a:buSzPct val="100000"/>
              <a:buChar char="•"/>
            </a:pPr>
            <a:endParaRPr lang="en-US" sz="2150" dirty="0"/>
          </a:p>
        </p:txBody>
      </p:sp>
    </p:spTree>
    <p:extLst>
      <p:ext uri="{BB962C8B-B14F-4D97-AF65-F5344CB8AC3E}">
        <p14:creationId xmlns:p14="http://schemas.microsoft.com/office/powerpoint/2010/main" val="5003792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6073" y="2245162"/>
            <a:ext cx="5520809" cy="690086"/>
          </a:xfrm>
          <a:prstGeom prst="rect">
            <a:avLst/>
          </a:prstGeom>
          <a:noFill/>
          <a:ln/>
        </p:spPr>
        <p:txBody>
          <a:bodyPr wrap="none" lIns="0" tIns="0" rIns="0" bIns="0" rtlCol="0" anchor="t"/>
          <a:lstStyle/>
          <a:p>
            <a:pPr>
              <a:lnSpc>
                <a:spcPts val="5400"/>
              </a:lnSpc>
            </a:pPr>
            <a:r>
              <a:rPr lang="en-IN" sz="4400" dirty="0">
                <a:latin typeface="Patrick Hand" charset="0"/>
              </a:rPr>
              <a:t>FLOOD CESS AMNESTY, 2025</a:t>
            </a:r>
            <a:endParaRPr lang="en-US" sz="4300" dirty="0">
              <a:latin typeface="Patrick Hand" charset="0"/>
            </a:endParaRPr>
          </a:p>
        </p:txBody>
      </p:sp>
      <p:sp>
        <p:nvSpPr>
          <p:cNvPr id="3" name="Text 1"/>
          <p:cNvSpPr/>
          <p:nvPr/>
        </p:nvSpPr>
        <p:spPr>
          <a:xfrm>
            <a:off x="966073" y="3487222"/>
            <a:ext cx="12698254" cy="441484"/>
          </a:xfrm>
          <a:prstGeom prst="rect">
            <a:avLst/>
          </a:prstGeom>
          <a:noFill/>
          <a:ln/>
        </p:spPr>
        <p:txBody>
          <a:bodyPr wrap="none" lIns="0" tIns="0" rIns="0" bIns="0" rtlCol="0" anchor="t"/>
          <a:lstStyle/>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a:t>
            </a:r>
            <a:r>
              <a:rPr lang="en-US" sz="3450" dirty="0">
                <a:solidFill>
                  <a:srgbClr val="383838"/>
                </a:solidFill>
                <a:latin typeface="Patrick Hand" pitchFamily="34" charset="0"/>
                <a:ea typeface="Patrick Hand" pitchFamily="34" charset="-122"/>
                <a:cs typeface="Patrick Hand" pitchFamily="34" charset="-120"/>
              </a:rPr>
              <a:t>When appeal is filed by </a:t>
            </a:r>
            <a:r>
              <a:rPr lang="en-US" sz="3450" dirty="0" err="1">
                <a:solidFill>
                  <a:srgbClr val="383838"/>
                </a:solidFill>
                <a:latin typeface="Patrick Hand" pitchFamily="34" charset="0"/>
                <a:ea typeface="Patrick Hand" pitchFamily="34" charset="-122"/>
                <a:cs typeface="Patrick Hand" pitchFamily="34" charset="-120"/>
              </a:rPr>
              <a:t>govt</a:t>
            </a:r>
            <a:r>
              <a:rPr lang="en-US" sz="3450" dirty="0">
                <a:solidFill>
                  <a:srgbClr val="383838"/>
                </a:solidFill>
                <a:latin typeface="Patrick Hand" pitchFamily="34" charset="0"/>
                <a:ea typeface="Patrick Hand" pitchFamily="34" charset="-122"/>
                <a:cs typeface="Patrick Hand" pitchFamily="34" charset="-120"/>
              </a:rPr>
              <a:t>, taxpayer shall intimate payment to </a:t>
            </a:r>
            <a:r>
              <a:rPr lang="en-US" sz="3450" dirty="0" err="1" smtClean="0">
                <a:solidFill>
                  <a:srgbClr val="383838"/>
                </a:solidFill>
                <a:latin typeface="Patrick Hand" pitchFamily="34" charset="0"/>
                <a:ea typeface="Patrick Hand" pitchFamily="34" charset="-122"/>
                <a:cs typeface="Patrick Hand" pitchFamily="34" charset="-120"/>
              </a:rPr>
              <a:t>appllate</a:t>
            </a: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a:solidFill>
                  <a:srgbClr val="383838"/>
                </a:solidFill>
                <a:latin typeface="Patrick Hand" pitchFamily="34" charset="0"/>
                <a:ea typeface="Patrick Hand" pitchFamily="34" charset="-122"/>
                <a:cs typeface="Patrick Hand" pitchFamily="34" charset="-120"/>
              </a:rPr>
              <a:t>Authority/</a:t>
            </a:r>
            <a:r>
              <a:rPr lang="en-US" sz="3450" dirty="0" err="1">
                <a:solidFill>
                  <a:srgbClr val="383838"/>
                </a:solidFill>
                <a:latin typeface="Patrick Hand" pitchFamily="34" charset="0"/>
                <a:ea typeface="Patrick Hand" pitchFamily="34" charset="-122"/>
                <a:cs typeface="Patrick Hand" pitchFamily="34" charset="-120"/>
              </a:rPr>
              <a:t>revisional</a:t>
            </a:r>
            <a:r>
              <a:rPr lang="en-US" sz="3450" dirty="0">
                <a:solidFill>
                  <a:srgbClr val="383838"/>
                </a:solidFill>
                <a:latin typeface="Patrick Hand" pitchFamily="34" charset="0"/>
                <a:ea typeface="Patrick Hand" pitchFamily="34" charset="-122"/>
                <a:cs typeface="Patrick Hand" pitchFamily="34" charset="-120"/>
              </a:rPr>
              <a:t> authority and to </a:t>
            </a:r>
            <a:r>
              <a:rPr lang="en-US" sz="3450" dirty="0" smtClean="0">
                <a:solidFill>
                  <a:srgbClr val="383838"/>
                </a:solidFill>
                <a:latin typeface="Patrick Hand" pitchFamily="34" charset="0"/>
                <a:ea typeface="Patrick Hand" pitchFamily="34" charset="-122"/>
                <a:cs typeface="Patrick Hand" pitchFamily="34" charset="-120"/>
              </a:rPr>
              <a:t>jurisdictional </a:t>
            </a:r>
            <a:r>
              <a:rPr lang="en-US" sz="3450" dirty="0">
                <a:solidFill>
                  <a:srgbClr val="383838"/>
                </a:solidFill>
                <a:latin typeface="Patrick Hand" pitchFamily="34" charset="0"/>
                <a:ea typeface="Patrick Hand" pitchFamily="34" charset="-122"/>
                <a:cs typeface="Patrick Hand" pitchFamily="34" charset="-120"/>
              </a:rPr>
              <a:t>PO</a:t>
            </a:r>
          </a:p>
          <a:p>
            <a:pPr>
              <a:lnSpc>
                <a:spcPts val="3450"/>
              </a:lnSpc>
              <a:buSzPct val="100000"/>
            </a:pPr>
            <a:endParaRPr lang="en-US" sz="3450" dirty="0" smtClean="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Jurisdictional </a:t>
            </a:r>
            <a:r>
              <a:rPr lang="en-US" sz="3450" dirty="0" err="1" smtClean="0">
                <a:solidFill>
                  <a:srgbClr val="383838"/>
                </a:solidFill>
                <a:latin typeface="Patrick Hand" pitchFamily="34" charset="0"/>
                <a:ea typeface="Patrick Hand" pitchFamily="34" charset="-122"/>
                <a:cs typeface="Patrick Hand" pitchFamily="34" charset="-120"/>
              </a:rPr>
              <a:t>po</a:t>
            </a:r>
            <a:r>
              <a:rPr lang="en-US" sz="3450" dirty="0" smtClean="0">
                <a:solidFill>
                  <a:srgbClr val="383838"/>
                </a:solidFill>
                <a:latin typeface="Patrick Hand" pitchFamily="34" charset="0"/>
                <a:ea typeface="Patrick Hand" pitchFamily="34" charset="-122"/>
                <a:cs typeface="Patrick Hand" pitchFamily="34" charset="-120"/>
              </a:rPr>
              <a:t> shall intimate settlement to appellate or </a:t>
            </a:r>
            <a:r>
              <a:rPr lang="en-US" sz="3450" dirty="0" err="1" smtClean="0">
                <a:solidFill>
                  <a:srgbClr val="383838"/>
                </a:solidFill>
                <a:latin typeface="Patrick Hand" pitchFamily="34" charset="0"/>
                <a:ea typeface="Patrick Hand" pitchFamily="34" charset="-122"/>
                <a:cs typeface="Patrick Hand" pitchFamily="34" charset="-120"/>
              </a:rPr>
              <a:t>revisional</a:t>
            </a:r>
            <a:r>
              <a:rPr lang="en-US" sz="3450" dirty="0" smtClean="0">
                <a:solidFill>
                  <a:srgbClr val="383838"/>
                </a:solidFill>
                <a:latin typeface="Patrick Hand" pitchFamily="34" charset="0"/>
                <a:ea typeface="Patrick Hand" pitchFamily="34" charset="-122"/>
                <a:cs typeface="Patrick Hand" pitchFamily="34" charset="-120"/>
              </a:rPr>
              <a:t> authority</a:t>
            </a:r>
          </a:p>
          <a:p>
            <a:pPr>
              <a:lnSpc>
                <a:spcPts val="3450"/>
              </a:lnSpc>
              <a:buSzPct val="100000"/>
            </a:pP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If revenue recovery initiated , it shall be deemed to be withdrawn on 01.04.2025 </a:t>
            </a: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if payment of </a:t>
            </a:r>
            <a:r>
              <a:rPr lang="en-US" sz="3450" dirty="0" err="1" smtClean="0">
                <a:solidFill>
                  <a:srgbClr val="383838"/>
                </a:solidFill>
                <a:latin typeface="Patrick Hand" pitchFamily="34" charset="0"/>
                <a:ea typeface="Patrick Hand" pitchFamily="34" charset="-122"/>
                <a:cs typeface="Patrick Hand" pitchFamily="34" charset="-120"/>
              </a:rPr>
              <a:t>cess</a:t>
            </a:r>
            <a:r>
              <a:rPr lang="en-US" sz="3450" dirty="0" smtClean="0">
                <a:solidFill>
                  <a:srgbClr val="383838"/>
                </a:solidFill>
                <a:latin typeface="Patrick Hand" pitchFamily="34" charset="0"/>
                <a:ea typeface="Patrick Hand" pitchFamily="34" charset="-122"/>
                <a:cs typeface="Patrick Hand" pitchFamily="34" charset="-120"/>
              </a:rPr>
              <a:t> made before June 30</a:t>
            </a:r>
          </a:p>
          <a:p>
            <a:pPr>
              <a:lnSpc>
                <a:spcPts val="3450"/>
              </a:lnSpc>
              <a:buSzPct val="100000"/>
            </a:pPr>
            <a:endParaRPr lang="en-US" sz="3450" dirty="0" smtClean="0">
              <a:solidFill>
                <a:srgbClr val="383838"/>
              </a:solidFill>
              <a:latin typeface="Patrick Hand" pitchFamily="34" charset="0"/>
              <a:ea typeface="Patrick Hand" pitchFamily="34" charset="-122"/>
              <a:cs typeface="Patrick Hand" pitchFamily="34" charset="-120"/>
            </a:endParaRPr>
          </a:p>
          <a:p>
            <a:pPr>
              <a:lnSpc>
                <a:spcPts val="3450"/>
              </a:lnSpc>
              <a:buSzPct val="100000"/>
            </a:pPr>
            <a:r>
              <a:rPr lang="en-US" sz="3450" dirty="0" smtClean="0">
                <a:solidFill>
                  <a:srgbClr val="383838"/>
                </a:solidFill>
                <a:latin typeface="Patrick Hand" pitchFamily="34" charset="0"/>
                <a:ea typeface="Patrick Hand" pitchFamily="34" charset="-122"/>
                <a:cs typeface="Patrick Hand" pitchFamily="34" charset="-120"/>
              </a:rPr>
              <a:t>No refund subsequently for amount settled under this scheme</a:t>
            </a:r>
          </a:p>
          <a:p>
            <a:pPr>
              <a:lnSpc>
                <a:spcPts val="3450"/>
              </a:lnSpc>
              <a:buSzPct val="100000"/>
            </a:pPr>
            <a:endParaRPr lang="en-US" sz="3450" dirty="0" smtClean="0">
              <a:solidFill>
                <a:srgbClr val="383838"/>
              </a:solidFill>
              <a:latin typeface="Patrick Hand" pitchFamily="34" charset="0"/>
              <a:ea typeface="Patrick Hand" pitchFamily="34" charset="-122"/>
              <a:cs typeface="Patrick Hand" pitchFamily="34" charset="-120"/>
            </a:endParaRPr>
          </a:p>
          <a:p>
            <a:pPr>
              <a:lnSpc>
                <a:spcPts val="3450"/>
              </a:lnSpc>
              <a:buSzPct val="100000"/>
            </a:pPr>
            <a:endParaRPr lang="en-US" sz="3450" dirty="0">
              <a:solidFill>
                <a:srgbClr val="383838"/>
              </a:solidFill>
              <a:latin typeface="Patrick Hand" pitchFamily="34" charset="0"/>
              <a:ea typeface="Patrick Hand" pitchFamily="34" charset="-122"/>
              <a:cs typeface="Patrick Hand" pitchFamily="34" charset="-120"/>
            </a:endParaRPr>
          </a:p>
          <a:p>
            <a:pPr>
              <a:lnSpc>
                <a:spcPts val="3450"/>
              </a:lnSpc>
              <a:buSzPct val="100000"/>
            </a:pPr>
            <a:endParaRPr lang="en-US" sz="3450" dirty="0">
              <a:solidFill>
                <a:srgbClr val="383838"/>
              </a:solidFill>
              <a:latin typeface="Patrick Hand" pitchFamily="34" charset="0"/>
              <a:ea typeface="Patrick Hand" pitchFamily="34" charset="-122"/>
              <a:cs typeface="Patrick Hand" pitchFamily="34" charset="-120"/>
            </a:endParaRPr>
          </a:p>
        </p:txBody>
      </p:sp>
      <p:sp>
        <p:nvSpPr>
          <p:cNvPr id="4" name="Text 2"/>
          <p:cNvSpPr/>
          <p:nvPr/>
        </p:nvSpPr>
        <p:spPr>
          <a:xfrm>
            <a:off x="966073" y="4025265"/>
            <a:ext cx="12698254" cy="882968"/>
          </a:xfrm>
          <a:prstGeom prst="rect">
            <a:avLst/>
          </a:prstGeom>
          <a:noFill/>
          <a:ln/>
        </p:spPr>
        <p:txBody>
          <a:bodyPr wrap="square" lIns="0" tIns="0" rIns="0" bIns="0" rtlCol="0" anchor="t"/>
          <a:lstStyle/>
          <a:p>
            <a:pPr algn="l">
              <a:lnSpc>
                <a:spcPts val="3450"/>
              </a:lnSpc>
              <a:buSzPct val="100000"/>
            </a:pPr>
            <a:endParaRPr lang="en-US" sz="2150" dirty="0"/>
          </a:p>
        </p:txBody>
      </p:sp>
      <p:sp>
        <p:nvSpPr>
          <p:cNvPr id="5" name="Text 3"/>
          <p:cNvSpPr/>
          <p:nvPr/>
        </p:nvSpPr>
        <p:spPr>
          <a:xfrm>
            <a:off x="966073" y="5004792"/>
            <a:ext cx="12698254" cy="441484"/>
          </a:xfrm>
          <a:prstGeom prst="rect">
            <a:avLst/>
          </a:prstGeom>
          <a:noFill/>
          <a:ln/>
        </p:spPr>
        <p:txBody>
          <a:bodyPr wrap="none" lIns="0" tIns="0" rIns="0" bIns="0" rtlCol="0" anchor="t"/>
          <a:lstStyle/>
          <a:p>
            <a:pPr marL="342900" indent="-342900" algn="l">
              <a:lnSpc>
                <a:spcPts val="3450"/>
              </a:lnSpc>
              <a:buSzPct val="100000"/>
              <a:buChar char="•"/>
            </a:pPr>
            <a:endParaRPr lang="en-US" sz="2150" dirty="0" smtClean="0">
              <a:solidFill>
                <a:srgbClr val="383838"/>
              </a:solidFill>
              <a:latin typeface="Patrick Hand" pitchFamily="34" charset="0"/>
              <a:ea typeface="Patrick Hand" pitchFamily="34" charset="-122"/>
              <a:cs typeface="Patrick Hand" pitchFamily="34" charset="-120"/>
            </a:endParaRPr>
          </a:p>
          <a:p>
            <a:pPr algn="l">
              <a:lnSpc>
                <a:spcPts val="3450"/>
              </a:lnSpc>
              <a:buSzPct val="100000"/>
            </a:pPr>
            <a:endParaRPr lang="en-US" sz="2150" dirty="0"/>
          </a:p>
        </p:txBody>
      </p:sp>
      <p:sp>
        <p:nvSpPr>
          <p:cNvPr id="6" name="Text 4"/>
          <p:cNvSpPr/>
          <p:nvPr/>
        </p:nvSpPr>
        <p:spPr>
          <a:xfrm>
            <a:off x="770021" y="5542836"/>
            <a:ext cx="12894306" cy="749680"/>
          </a:xfrm>
          <a:prstGeom prst="rect">
            <a:avLst/>
          </a:prstGeom>
          <a:noFill/>
          <a:ln/>
        </p:spPr>
        <p:txBody>
          <a:bodyPr wrap="none" lIns="0" tIns="0" rIns="0" bIns="0" rtlCol="0" anchor="t"/>
          <a:lstStyle/>
          <a:p>
            <a:pPr marL="342900" indent="-342900" algn="l">
              <a:lnSpc>
                <a:spcPts val="3450"/>
              </a:lnSpc>
              <a:buSzPct val="100000"/>
              <a:buChar char="•"/>
            </a:pPr>
            <a:endParaRPr lang="en-US" sz="2150" dirty="0" smtClean="0">
              <a:solidFill>
                <a:srgbClr val="383838"/>
              </a:solidFill>
              <a:latin typeface="Patrick Hand" pitchFamily="34" charset="0"/>
              <a:ea typeface="Patrick Hand" pitchFamily="34" charset="-122"/>
              <a:cs typeface="Patrick Hand" pitchFamily="34" charset="-120"/>
            </a:endParaRPr>
          </a:p>
          <a:p>
            <a:pPr marL="342900" indent="-342900" algn="l">
              <a:lnSpc>
                <a:spcPts val="3450"/>
              </a:lnSpc>
              <a:buSzPct val="100000"/>
              <a:buChar char="•"/>
            </a:pPr>
            <a:endParaRPr lang="en-US" sz="2150" dirty="0"/>
          </a:p>
        </p:txBody>
      </p:sp>
      <p:sp>
        <p:nvSpPr>
          <p:cNvPr id="7" name="Text 4"/>
          <p:cNvSpPr/>
          <p:nvPr/>
        </p:nvSpPr>
        <p:spPr>
          <a:xfrm>
            <a:off x="854242" y="5542836"/>
            <a:ext cx="12902327" cy="871964"/>
          </a:xfrm>
          <a:prstGeom prst="rect">
            <a:avLst/>
          </a:prstGeom>
          <a:noFill/>
          <a:ln/>
        </p:spPr>
        <p:txBody>
          <a:bodyPr wrap="none" lIns="0" tIns="0" rIns="0" bIns="0" rtlCol="0" anchor="t"/>
          <a:lstStyle/>
          <a:p>
            <a:pPr marL="342900" indent="-342900">
              <a:lnSpc>
                <a:spcPts val="3450"/>
              </a:lnSpc>
              <a:buSzPct val="100000"/>
              <a:buChar char="•"/>
            </a:pPr>
            <a:endParaRPr lang="en-US" sz="2150" dirty="0">
              <a:solidFill>
                <a:srgbClr val="383838"/>
              </a:solidFill>
              <a:latin typeface="Patrick Hand" pitchFamily="34" charset="0"/>
              <a:ea typeface="Patrick Hand" pitchFamily="34" charset="-122"/>
              <a:cs typeface="Patrick Hand" pitchFamily="34" charset="-120"/>
            </a:endParaRPr>
          </a:p>
        </p:txBody>
      </p:sp>
      <p:sp>
        <p:nvSpPr>
          <p:cNvPr id="8" name="Text 4"/>
          <p:cNvSpPr/>
          <p:nvPr/>
        </p:nvSpPr>
        <p:spPr>
          <a:xfrm>
            <a:off x="1210715" y="6414800"/>
            <a:ext cx="12324811" cy="563516"/>
          </a:xfrm>
          <a:prstGeom prst="rect">
            <a:avLst/>
          </a:prstGeom>
          <a:noFill/>
          <a:ln/>
        </p:spPr>
        <p:txBody>
          <a:bodyPr wrap="none" lIns="0" tIns="0" rIns="0" bIns="0" rtlCol="0" anchor="t"/>
          <a:lstStyle/>
          <a:p>
            <a:pPr marL="342900" indent="-342900" algn="l">
              <a:lnSpc>
                <a:spcPts val="3450"/>
              </a:lnSpc>
              <a:buSzPct val="100000"/>
              <a:buChar char="•"/>
            </a:pPr>
            <a:endParaRPr lang="en-US" sz="2150" dirty="0"/>
          </a:p>
        </p:txBody>
      </p:sp>
    </p:spTree>
    <p:extLst>
      <p:ext uri="{BB962C8B-B14F-4D97-AF65-F5344CB8AC3E}">
        <p14:creationId xmlns:p14="http://schemas.microsoft.com/office/powerpoint/2010/main" val="16154851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966073" y="2106216"/>
            <a:ext cx="5520809" cy="690086"/>
          </a:xfrm>
          <a:prstGeom prst="rect">
            <a:avLst/>
          </a:prstGeom>
          <a:noFill/>
          <a:ln/>
        </p:spPr>
        <p:txBody>
          <a:bodyPr wrap="none" lIns="0" tIns="0" rIns="0" bIns="0" rtlCol="0" anchor="t"/>
          <a:lstStyle/>
          <a:p>
            <a:pPr marL="0" indent="0" algn="l">
              <a:lnSpc>
                <a:spcPts val="5400"/>
              </a:lnSpc>
              <a:buNone/>
            </a:pPr>
            <a:r>
              <a:rPr lang="en-US" sz="4300" dirty="0">
                <a:solidFill>
                  <a:srgbClr val="383838"/>
                </a:solidFill>
                <a:latin typeface="Patrick Hand" pitchFamily="34" charset="0"/>
                <a:ea typeface="Patrick Hand" pitchFamily="34" charset="-122"/>
                <a:cs typeface="Patrick Hand" pitchFamily="34" charset="-120"/>
              </a:rPr>
              <a:t>THANK YOU</a:t>
            </a:r>
            <a:endParaRPr lang="en-US" sz="4300" dirty="0"/>
          </a:p>
        </p:txBody>
      </p:sp>
      <p:sp>
        <p:nvSpPr>
          <p:cNvPr id="3" name="Text 1"/>
          <p:cNvSpPr/>
          <p:nvPr/>
        </p:nvSpPr>
        <p:spPr>
          <a:xfrm>
            <a:off x="966073" y="3210282"/>
            <a:ext cx="3312438" cy="413980"/>
          </a:xfrm>
          <a:prstGeom prst="rect">
            <a:avLst/>
          </a:prstGeom>
          <a:noFill/>
          <a:ln/>
        </p:spPr>
        <p:txBody>
          <a:bodyPr wrap="none" lIns="0" tIns="0" rIns="0" bIns="0" rtlCol="0" anchor="t"/>
          <a:lstStyle/>
          <a:p>
            <a:pPr marL="0" indent="0" algn="l">
              <a:lnSpc>
                <a:spcPts val="3250"/>
              </a:lnSpc>
              <a:buNone/>
            </a:pPr>
            <a:r>
              <a:rPr lang="en-US" sz="2600" dirty="0">
                <a:solidFill>
                  <a:srgbClr val="383838"/>
                </a:solidFill>
                <a:latin typeface="Patrick Hand" pitchFamily="34" charset="0"/>
                <a:ea typeface="Patrick Hand" pitchFamily="34" charset="-122"/>
                <a:cs typeface="Patrick Hand" pitchFamily="34" charset="-120"/>
              </a:rPr>
              <a:t>CA SUDHEESH T S</a:t>
            </a:r>
            <a:endParaRPr lang="en-US" sz="2600" dirty="0"/>
          </a:p>
        </p:txBody>
      </p:sp>
      <p:sp>
        <p:nvSpPr>
          <p:cNvPr id="4" name="Text 2"/>
          <p:cNvSpPr/>
          <p:nvPr/>
        </p:nvSpPr>
        <p:spPr>
          <a:xfrm>
            <a:off x="966073" y="4038243"/>
            <a:ext cx="3312438" cy="413980"/>
          </a:xfrm>
          <a:prstGeom prst="rect">
            <a:avLst/>
          </a:prstGeom>
          <a:noFill/>
          <a:ln/>
        </p:spPr>
        <p:txBody>
          <a:bodyPr wrap="none" lIns="0" tIns="0" rIns="0" bIns="0" rtlCol="0" anchor="t"/>
          <a:lstStyle/>
          <a:p>
            <a:pPr marL="0" indent="0" algn="l">
              <a:lnSpc>
                <a:spcPts val="3250"/>
              </a:lnSpc>
              <a:buNone/>
            </a:pPr>
            <a:r>
              <a:rPr lang="en-US" sz="2600" dirty="0">
                <a:solidFill>
                  <a:srgbClr val="383838"/>
                </a:solidFill>
                <a:latin typeface="Patrick Hand" pitchFamily="34" charset="0"/>
                <a:ea typeface="Patrick Hand" pitchFamily="34" charset="-122"/>
                <a:cs typeface="Patrick Hand" pitchFamily="34" charset="-120"/>
              </a:rPr>
              <a:t>Partner, SGS &amp; COMPANY</a:t>
            </a:r>
            <a:endParaRPr lang="en-US" sz="2600" dirty="0"/>
          </a:p>
        </p:txBody>
      </p:sp>
      <p:sp>
        <p:nvSpPr>
          <p:cNvPr id="5" name="Text 3"/>
          <p:cNvSpPr/>
          <p:nvPr/>
        </p:nvSpPr>
        <p:spPr>
          <a:xfrm>
            <a:off x="966073" y="4866203"/>
            <a:ext cx="3312438" cy="421600"/>
          </a:xfrm>
          <a:prstGeom prst="rect">
            <a:avLst/>
          </a:prstGeom>
          <a:noFill/>
          <a:ln/>
        </p:spPr>
        <p:txBody>
          <a:bodyPr wrap="none" lIns="0" tIns="0" rIns="0" bIns="0" rtlCol="0" anchor="t"/>
          <a:lstStyle/>
          <a:p>
            <a:pPr marL="0" indent="0" algn="l">
              <a:lnSpc>
                <a:spcPts val="3250"/>
              </a:lnSpc>
              <a:buNone/>
            </a:pPr>
            <a:r>
              <a:rPr lang="en-US" sz="2600" dirty="0">
                <a:solidFill>
                  <a:srgbClr val="000000"/>
                </a:solidFill>
                <a:latin typeface="Patrick Hand" pitchFamily="34" charset="0"/>
                <a:ea typeface="Patrick Hand" pitchFamily="34" charset="-122"/>
                <a:cs typeface="Patrick Hand" pitchFamily="34" charset="-120"/>
              </a:rPr>
              <a:t>📞</a:t>
            </a:r>
            <a:r>
              <a:rPr lang="en-US" sz="2600" dirty="0">
                <a:solidFill>
                  <a:srgbClr val="383838"/>
                </a:solidFill>
                <a:latin typeface="Patrick Hand" pitchFamily="34" charset="0"/>
                <a:ea typeface="Patrick Hand" pitchFamily="34" charset="-122"/>
                <a:cs typeface="Patrick Hand" pitchFamily="34" charset="-120"/>
              </a:rPr>
              <a:t> </a:t>
            </a:r>
            <a:r>
              <a:rPr lang="en-US" sz="2600" dirty="0" smtClean="0">
                <a:solidFill>
                  <a:srgbClr val="383838"/>
                </a:solidFill>
                <a:latin typeface="Patrick Hand" pitchFamily="34" charset="0"/>
                <a:ea typeface="Patrick Hand" pitchFamily="34" charset="-122"/>
                <a:cs typeface="Patrick Hand" pitchFamily="34" charset="-120"/>
              </a:rPr>
              <a:t>   9961524969</a:t>
            </a:r>
            <a:endParaRPr lang="en-US" sz="2600" dirty="0"/>
          </a:p>
        </p:txBody>
      </p:sp>
      <p:sp>
        <p:nvSpPr>
          <p:cNvPr id="6" name="Text 4"/>
          <p:cNvSpPr/>
          <p:nvPr/>
        </p:nvSpPr>
        <p:spPr>
          <a:xfrm>
            <a:off x="966073" y="5701784"/>
            <a:ext cx="3312438" cy="421600"/>
          </a:xfrm>
          <a:prstGeom prst="rect">
            <a:avLst/>
          </a:prstGeom>
          <a:noFill/>
          <a:ln/>
        </p:spPr>
        <p:txBody>
          <a:bodyPr wrap="none" lIns="0" tIns="0" rIns="0" bIns="0" rtlCol="0" anchor="t"/>
          <a:lstStyle/>
          <a:p>
            <a:pPr marL="0" indent="0" algn="l">
              <a:lnSpc>
                <a:spcPts val="3250"/>
              </a:lnSpc>
              <a:buNone/>
            </a:pPr>
            <a:r>
              <a:rPr lang="en-US" sz="2600" dirty="0">
                <a:solidFill>
                  <a:srgbClr val="000000"/>
                </a:solidFill>
                <a:latin typeface="Patrick Hand" pitchFamily="34" charset="0"/>
                <a:ea typeface="Patrick Hand" pitchFamily="34" charset="-122"/>
                <a:cs typeface="Patrick Hand" pitchFamily="34" charset="-120"/>
              </a:rPr>
              <a:t>📧</a:t>
            </a:r>
            <a:r>
              <a:rPr lang="en-US" sz="2600" dirty="0">
                <a:solidFill>
                  <a:srgbClr val="383838"/>
                </a:solidFill>
                <a:latin typeface="Patrick Hand" pitchFamily="34" charset="0"/>
                <a:ea typeface="Patrick Hand" pitchFamily="34" charset="-122"/>
                <a:cs typeface="Patrick Hand" pitchFamily="34" charset="-120"/>
              </a:rPr>
              <a:t> </a:t>
            </a:r>
            <a:r>
              <a:rPr lang="en-US" sz="2600" dirty="0" smtClean="0">
                <a:solidFill>
                  <a:srgbClr val="383838"/>
                </a:solidFill>
                <a:latin typeface="Patrick Hand" pitchFamily="34" charset="0"/>
                <a:ea typeface="Patrick Hand" pitchFamily="34" charset="-122"/>
                <a:cs typeface="Patrick Hand" pitchFamily="34" charset="-120"/>
              </a:rPr>
              <a:t>   sdhsh.ts@gmail.com</a:t>
            </a:r>
            <a:endParaRPr lang="en-US" sz="2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448</TotalTime>
  <Words>2162</Words>
  <Application>Microsoft Office PowerPoint</Application>
  <PresentationFormat>Custom</PresentationFormat>
  <Paragraphs>160</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Symbol</vt:lpstr>
      <vt:lpstr>Calibri</vt:lpstr>
      <vt:lpstr>Patrick Hand</vt:lpstr>
      <vt:lpstr>Candara</vt:lpstr>
      <vt:lpstr>Waveform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HP PC</cp:lastModifiedBy>
  <cp:revision>10</cp:revision>
  <cp:lastPrinted>2025-03-16T15:36:22Z</cp:lastPrinted>
  <dcterms:created xsi:type="dcterms:W3CDTF">2025-03-15T05:13:54Z</dcterms:created>
  <dcterms:modified xsi:type="dcterms:W3CDTF">2025-03-16T15:41:12Z</dcterms:modified>
</cp:coreProperties>
</file>